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295" r:id="rId34"/>
    <p:sldId id="296" r:id="rId35"/>
    <p:sldId id="298" r:id="rId36"/>
    <p:sldId id="299" r:id="rId37"/>
    <p:sldId id="297" r:id="rId38"/>
    <p:sldId id="301" r:id="rId39"/>
    <p:sldId id="302" r:id="rId40"/>
    <p:sldId id="303" r:id="rId41"/>
    <p:sldId id="304" r:id="rId42"/>
    <p:sldId id="307" r:id="rId43"/>
    <p:sldId id="305" r:id="rId44"/>
    <p:sldId id="308" r:id="rId45"/>
    <p:sldId id="309" r:id="rId46"/>
    <p:sldId id="310" r:id="rId47"/>
    <p:sldId id="311" r:id="rId48"/>
    <p:sldId id="312" r:id="rId49"/>
    <p:sldId id="313" r:id="rId50"/>
    <p:sldId id="314" r:id="rId51"/>
    <p:sldId id="316" r:id="rId52"/>
    <p:sldId id="317" r:id="rId53"/>
    <p:sldId id="318" r:id="rId54"/>
    <p:sldId id="319" r:id="rId55"/>
    <p:sldId id="320" r:id="rId56"/>
    <p:sldId id="321" r:id="rId57"/>
    <p:sldId id="322" r:id="rId58"/>
    <p:sldId id="323" r:id="rId59"/>
    <p:sldId id="324" r:id="rId60"/>
    <p:sldId id="325" r:id="rId61"/>
    <p:sldId id="327" r:id="rId62"/>
    <p:sldId id="328" r:id="rId63"/>
    <p:sldId id="329" r:id="rId64"/>
    <p:sldId id="330" r:id="rId65"/>
    <p:sldId id="332" r:id="rId66"/>
    <p:sldId id="335" r:id="rId67"/>
    <p:sldId id="336" r:id="rId68"/>
    <p:sldId id="337" r:id="rId69"/>
    <p:sldId id="338" r:id="rId70"/>
    <p:sldId id="340" r:id="rId71"/>
    <p:sldId id="341" r:id="rId72"/>
    <p:sldId id="343" r:id="rId73"/>
    <p:sldId id="344" r:id="rId74"/>
    <p:sldId id="345" r:id="rId75"/>
    <p:sldId id="346" r:id="rId76"/>
    <p:sldId id="347" r:id="rId78"/>
    <p:sldId id="348" r:id="rId79"/>
    <p:sldId id="349" r:id="rId80"/>
    <p:sldId id="351" r:id="rId81"/>
    <p:sldId id="350" r:id="rId82"/>
    <p:sldId id="353" r:id="rId83"/>
    <p:sldId id="354" r:id="rId84"/>
    <p:sldId id="352" r:id="rId85"/>
    <p:sldId id="355" r:id="rId86"/>
    <p:sldId id="356" r:id="rId87"/>
    <p:sldId id="357" r:id="rId88"/>
    <p:sldId id="358" r:id="rId89"/>
    <p:sldId id="359" r:id="rId90"/>
    <p:sldId id="360" r:id="rId91"/>
    <p:sldId id="361"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80" r:id="rId108"/>
    <p:sldId id="381"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notesMaster" Target="notesMasters/notesMaster1.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0.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3.png"/><Relationship Id="rId1"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5.png"/><Relationship Id="rId1"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microsoft.com/office/2007/relationships/media" Target="../media/media1.avi"/><Relationship Id="rId1" Type="http://schemas.openxmlformats.org/officeDocument/2006/relationships/video" Target="../media/media1.avi"/></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6.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b="1" dirty="0" err="1" smtClean="0"/>
              <a:t>PoC</a:t>
            </a:r>
            <a:r>
              <a:rPr lang="en-IN" b="1" dirty="0" smtClean="0"/>
              <a:t> – Attacker can dump arbitrary data</a:t>
            </a:r>
            <a:endParaRPr lang="en-IN" b="1" dirty="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a:solidFill>
                  <a:schemeClr val="tx1"/>
                </a:solidFill>
                <a:effectLst/>
              </a:rPr>
              <a:t>Recommendation</a:t>
            </a:r>
            <a:endParaRPr lang="en-IN"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a:solidFill>
                  <a:schemeClr val="tx1"/>
                </a:solidFill>
                <a:effectLst/>
              </a:rPr>
              <a:t>References</a:t>
            </a:r>
            <a:endParaRPr lang="en-IN"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Insecure File Uploads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Arbitrary File Upload</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Arbitrary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165735"/>
            <a:ext cx="10515600" cy="1325563"/>
          </a:xfrm>
        </p:spPr>
        <p:txBody>
          <a:bodyPr>
            <a:normAutofit/>
          </a:bodyPr>
          <a:p>
            <a:r>
              <a:rPr lang="en-US" b="1">
                <a:ln/>
                <a:solidFill>
                  <a:schemeClr val="tx1"/>
                </a:solidFill>
                <a:effectLst/>
              </a:rPr>
              <a:t>Proof of Concept(PoC):</a:t>
            </a:r>
            <a:endParaRPr lang="en-US" b="1">
              <a:ln/>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Business Impact(High):</a:t>
            </a:r>
            <a:endParaRPr lang="en-US" b="1">
              <a:ln/>
              <a:solidFill>
                <a:schemeClr val="tx1"/>
              </a:solidFill>
              <a:effectLst/>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Recommendations:</a:t>
            </a:r>
            <a:endParaRPr lang="en-US" b="1">
              <a:ln/>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a:solidFill>
                  <a:schemeClr val="tx1"/>
                </a:solidFill>
                <a:effectLst/>
              </a:rPr>
              <a:t>References:</a:t>
            </a:r>
            <a:endParaRPr lang="en-US" b="1">
              <a:ln/>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p:spPr>
        <p:style>
          <a:lnRef idx="2">
            <a:schemeClr val="accent6"/>
          </a:lnRef>
          <a:fillRef idx="1">
            <a:schemeClr val="lt1"/>
          </a:fillRef>
          <a:effectRef idx="0">
            <a:schemeClr val="accent6"/>
          </a:effectRef>
          <a:fontRef idx="minor">
            <a:schemeClr val="dk1"/>
          </a:fontRef>
        </p:style>
        <p:txBody>
          <a:bodyPr/>
          <a:p>
            <a:r>
              <a:rPr lang="en-IN" u="sng" dirty="0" smtClean="0"/>
              <a:t>Security Status </a:t>
            </a:r>
            <a:r>
              <a:rPr lang="en-IN" dirty="0" smtClean="0"/>
              <a:t>– </a:t>
            </a:r>
            <a:r>
              <a:rPr lang="en-IN" u="sng" dirty="0" smtClean="0"/>
              <a:t>Extremely Vulnerable</a:t>
            </a:r>
            <a:endParaRPr lang="en-IN" u="sng" dirty="0"/>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3.</a:t>
            </a:r>
            <a:r>
              <a:rPr lang="en-US" u="sng">
                <a:solidFill>
                  <a:schemeClr val="accent4"/>
                </a:solidFill>
                <a:effectLst/>
              </a:rPr>
              <a:t>Access to admin panel :</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Access to admin panel</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Arbitrary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http://52.66.198.61/wondercms/loginURL</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785495" y="1427480"/>
            <a:ext cx="10621010" cy="1285240"/>
          </a:xfrm>
        </p:spPr>
        <p:txBody>
          <a:bodyPr/>
          <a:p>
            <a:pPr marL="0" indent="0">
              <a:buNone/>
            </a:pPr>
            <a:r>
              <a:rPr lang="en-US"/>
              <a:t>When we open 'http://52.66.198.61/wondercms/ ' url ,we get the password on the page and login as admin in the url 'http://52.66.198.61/wondercms/loginURL' :</a:t>
            </a:r>
            <a:endParaRPr lang="en-US"/>
          </a:p>
        </p:txBody>
      </p:sp>
      <p:pic>
        <p:nvPicPr>
          <p:cNvPr id="4" name="Content Placeholder 3" descr="Capture"/>
          <p:cNvPicPr>
            <a:picLocks noChangeAspect="1"/>
          </p:cNvPicPr>
          <p:nvPr>
            <p:ph sz="half" idx="2"/>
          </p:nvPr>
        </p:nvPicPr>
        <p:blipFill>
          <a:blip r:embed="rId1"/>
          <a:stretch>
            <a:fillRect/>
          </a:stretch>
        </p:blipFill>
        <p:spPr>
          <a:xfrm>
            <a:off x="955675" y="2901315"/>
            <a:ext cx="10450195" cy="33343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Proof Of Concept(PoC):</a:t>
            </a:r>
            <a:endParaRPr lang="en-US" u="sng"/>
          </a:p>
        </p:txBody>
      </p:sp>
      <p:sp>
        <p:nvSpPr>
          <p:cNvPr id="3" name="Content Placeholder 2"/>
          <p:cNvSpPr>
            <a:spLocks noGrp="1"/>
          </p:cNvSpPr>
          <p:nvPr>
            <p:ph sz="half" idx="1"/>
          </p:nvPr>
        </p:nvSpPr>
        <p:spPr>
          <a:xfrm>
            <a:off x="838200" y="1825625"/>
            <a:ext cx="9692640" cy="1065530"/>
          </a:xfrm>
        </p:spPr>
        <p:txBody>
          <a:bodyPr>
            <a:normAutofit/>
          </a:bodyPr>
          <a:p>
            <a:pPr marL="0" indent="0">
              <a:buNone/>
            </a:pPr>
            <a:r>
              <a:rPr lang="en-US"/>
              <a:t>We can change password making the actual admin unable to login the next time .We can also add and delete pages:</a:t>
            </a:r>
            <a:endParaRPr lang="en-US"/>
          </a:p>
        </p:txBody>
      </p:sp>
      <p:pic>
        <p:nvPicPr>
          <p:cNvPr id="5" name="Content Placeholder 4" descr="Capture"/>
          <p:cNvPicPr>
            <a:picLocks noChangeAspect="1"/>
          </p:cNvPicPr>
          <p:nvPr>
            <p:ph sz="half" idx="2"/>
          </p:nvPr>
        </p:nvPicPr>
        <p:blipFill>
          <a:blip r:embed="rId1"/>
          <a:stretch>
            <a:fillRect/>
          </a:stretch>
        </p:blipFill>
        <p:spPr>
          <a:xfrm>
            <a:off x="1274445" y="3185160"/>
            <a:ext cx="4163060" cy="2102485"/>
          </a:xfrm>
          <a:prstGeom prst="rect">
            <a:avLst/>
          </a:prstGeom>
        </p:spPr>
      </p:pic>
      <p:pic>
        <p:nvPicPr>
          <p:cNvPr id="6" name="Picture 5" descr="Capture2"/>
          <p:cNvPicPr>
            <a:picLocks noChangeAspect="1"/>
          </p:cNvPicPr>
          <p:nvPr/>
        </p:nvPicPr>
        <p:blipFill>
          <a:blip r:embed="rId2"/>
          <a:stretch>
            <a:fillRect/>
          </a:stretch>
        </p:blipFill>
        <p:spPr>
          <a:xfrm>
            <a:off x="6641465" y="3316605"/>
            <a:ext cx="3889375" cy="19710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Impact(Extremely 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650220" cy="4351655"/>
          </a:xfrm>
        </p:spPr>
        <p:txBody>
          <a:bodyPr/>
          <a:p>
            <a:r>
              <a:rPr lang="en-US"/>
              <a:t>Using this vulnerability,the attacker can get complete access to the blog of the website.</a:t>
            </a:r>
            <a:endParaRPr lang="en-US"/>
          </a:p>
          <a:p>
            <a:r>
              <a:rPr lang="en-US"/>
              <a:t>The attacker can change the password or even change the url of the admin panel and restrict the admin to access it.</a:t>
            </a:r>
            <a:endParaRPr lang="en-US"/>
          </a:p>
          <a:p>
            <a:r>
              <a:rPr lang="en-US"/>
              <a:t>Even pages can be created and deleted along with editing.</a:t>
            </a:r>
            <a:endParaRPr lang="en-US"/>
          </a:p>
          <a:p>
            <a:r>
              <a:rPr lang="en-US"/>
              <a:t>Files can be added (without verification) and hence can be dangerous to the entire website,as the control of the entire website can be taken.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945495" cy="4351655"/>
          </a:xfrm>
        </p:spPr>
        <p:txBody>
          <a:bodyPr/>
          <a:p>
            <a:r>
              <a:rPr lang="en-US"/>
              <a:t>The default password should be changed and a strong password must be setup.</a:t>
            </a:r>
            <a:endParaRPr lang="en-US"/>
          </a:p>
          <a:p>
            <a:r>
              <a:rPr lang="en-US"/>
              <a:t>The admin url must also be such that its not accessible to normal users.</a:t>
            </a:r>
            <a:endParaRPr lang="en-US"/>
          </a:p>
          <a:p>
            <a:r>
              <a:rPr lang="en-US"/>
              <a:t>Password changing option must be done with 2 to 3 step verification. </a:t>
            </a:r>
            <a:endParaRPr lang="en-US"/>
          </a:p>
          <a:p>
            <a:r>
              <a:rPr lang="en-US"/>
              <a:t>Password must be atleast 8 characters long containing numbers,alphanumerics,etc.</a:t>
            </a:r>
            <a:endParaRPr lang="en-US"/>
          </a:p>
          <a:p>
            <a:r>
              <a:rPr lang="en-US"/>
              <a:t>All the dafault accounts should be removed.</a:t>
            </a:r>
            <a:endParaRPr lang="en-US"/>
          </a:p>
          <a:p>
            <a:r>
              <a:rPr lang="en-US"/>
              <a:t>Password should not be reused.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References:</a:t>
            </a:r>
            <a:endParaRPr lang="en-US" u="sng"/>
          </a:p>
        </p:txBody>
      </p:sp>
      <p:sp>
        <p:nvSpPr>
          <p:cNvPr id="5" name="Rectangle 4"/>
          <p:cNvSpPr/>
          <p:nvPr/>
        </p:nvSpPr>
        <p:spPr>
          <a:xfrm>
            <a:off x="749935" y="1983105"/>
            <a:ext cx="11442065" cy="1753235"/>
          </a:xfrm>
          <a:prstGeom prst="rect">
            <a:avLst/>
          </a:prstGeom>
        </p:spPr>
        <p:txBody>
          <a:bodyPr wrap="square">
            <a:spAutoFit/>
          </a:bodyPr>
          <a:p>
            <a:r>
              <a:rPr lang="en-US" altLang="en-IN" i="1" dirty="0" smtClean="0"/>
              <a:t>1)</a:t>
            </a:r>
            <a:r>
              <a:rPr lang="en-IN" i="1" dirty="0" smtClean="0"/>
              <a:t>https://www.owasp.org/index.php/Testing_for_weak_password_change_or_reset_functionalities_(OTG-AUTHN-009)</a:t>
            </a:r>
            <a:endParaRPr lang="en-IN" i="1" dirty="0" smtClean="0"/>
          </a:p>
          <a:p>
            <a:endParaRPr lang="en-IN" i="1" dirty="0" smtClean="0"/>
          </a:p>
          <a:p>
            <a:r>
              <a:rPr lang="en-US" altLang="en-IN" i="1" dirty="0" smtClean="0"/>
              <a:t>2)</a:t>
            </a:r>
            <a:r>
              <a:rPr lang="en-IN" i="1" dirty="0" smtClean="0"/>
              <a:t>https://www.owasp.org/index.php/Default_Passwords</a:t>
            </a:r>
            <a:endParaRPr lang="en-IN" i="1" dirty="0" smtClean="0"/>
          </a:p>
          <a:p>
            <a:endParaRPr lang="en-IN" i="1" dirty="0" smtClean="0"/>
          </a:p>
          <a:p>
            <a:r>
              <a:rPr lang="en-US" altLang="en-IN" i="1" dirty="0" smtClean="0"/>
              <a:t>3)</a:t>
            </a:r>
            <a:r>
              <a:rPr lang="en-IN" i="1" dirty="0" smtClean="0"/>
              <a:t>https://www.us-cert.gov/ncas/alerts/TA13-175A</a:t>
            </a:r>
            <a:endParaRPr lang="en-IN" i="1" dirty="0" smtClean="0"/>
          </a:p>
          <a:p>
            <a:endParaRPr lang="en-IN"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r>
              <a:rPr lang="en-US" u="sng"/>
              <a:t>4.Account takeover via OTP Bypass</a:t>
            </a:r>
            <a:endParaRPr lang="en-US" u="sng"/>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137">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IN" sz="1600" dirty="0" smtClean="0">
                          <a:solidFill>
                            <a:srgbClr val="FFFFFF"/>
                          </a:solidFill>
                          <a:latin typeface="Calibri" panose="020F0502020204030204" charset="0"/>
                        </a:rPr>
                        <a:t>Account Takeover Using OTP Bypass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The below mentioned login page allows login via OTP which can be </a:t>
                      </a:r>
                      <a:r>
                        <a:rPr lang="en-US" sz="1300" baseline="0" dirty="0" err="1" smtClean="0">
                          <a:solidFill>
                            <a:schemeClr val="tx1"/>
                          </a:solidFill>
                          <a:latin typeface="Calibri" panose="020F0502020204030204" charset="0"/>
                        </a:rPr>
                        <a:t>bruteforced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http://52.66.198.61/reset_password/admin.php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OTP (POST</a:t>
                      </a:r>
                      <a:r>
                        <a:rPr lang="en-US" sz="1300" b="0" baseline="0" dirty="0" smtClean="0">
                          <a:solidFill>
                            <a:schemeClr val="tx1"/>
                          </a:solidFill>
                          <a:latin typeface="Calibri" panose="020F0502020204030204" charset="0"/>
                        </a:rPr>
                        <a:t> parameters)</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solidFill>
                  <a:schemeClr val="tx1"/>
                </a:solidFill>
                <a:effectLst>
                  <a:outerShdw blurRad="38100" dist="19050" dir="2700000" algn="tl" rotWithShape="0">
                    <a:schemeClr val="dk1">
                      <a:alpha val="40000"/>
                    </a:schemeClr>
                  </a:outerShdw>
                </a:effectLst>
              </a:rPr>
              <a:t>Observation:</a:t>
            </a:r>
            <a:endParaRPr lang="en-US" u="sng">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838200" y="1825625"/>
            <a:ext cx="10754360" cy="1431925"/>
          </a:xfrm>
        </p:spPr>
        <p:txBody>
          <a:bodyPr/>
          <a:p>
            <a:r>
              <a:rPr lang="en-US"/>
              <a:t>When we navigate to admin login 'http://52.66.198.61/login/admin.php',and try to reset the password,we are asked for the three digit OTP as:</a:t>
            </a:r>
            <a:endParaRPr lang="en-US"/>
          </a:p>
        </p:txBody>
      </p:sp>
      <p:pic>
        <p:nvPicPr>
          <p:cNvPr id="4" name="Content Placeholder 3" descr="admin reset otp"/>
          <p:cNvPicPr>
            <a:picLocks noChangeAspect="1"/>
          </p:cNvPicPr>
          <p:nvPr>
            <p:ph sz="half" idx="2"/>
          </p:nvPr>
        </p:nvPicPr>
        <p:blipFill>
          <a:blip r:embed="rId1"/>
          <a:stretch>
            <a:fillRect/>
          </a:stretch>
        </p:blipFill>
        <p:spPr>
          <a:xfrm>
            <a:off x="3341370" y="3257550"/>
            <a:ext cx="5181600" cy="27565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p:spPr>
        <p:style>
          <a:lnRef idx="2">
            <a:schemeClr val="accent1">
              <a:shade val="50000"/>
            </a:schemeClr>
          </a:lnRef>
          <a:fillRef idx="1">
            <a:schemeClr val="accent1"/>
          </a:fillRef>
          <a:effectRef idx="0">
            <a:schemeClr val="accent1"/>
          </a:effectRef>
          <a:fontRef idx="minor">
            <a:schemeClr val="lt1"/>
          </a:fontRef>
        </p:style>
        <p:txBody>
          <a:bodyPr/>
          <a:p>
            <a:r>
              <a:rPr lang="en-IN" dirty="0" smtClean="0"/>
              <a:t>Observation</a:t>
            </a:r>
            <a:r>
              <a:rPr lang="en-US" altLang="en-IN" dirty="0" smtClean="0"/>
              <a:t>:</a:t>
            </a:r>
            <a:endParaRPr lang="en-US" altLang="en-IN" dirty="0" smtClean="0"/>
          </a:p>
        </p:txBody>
      </p:sp>
      <p:sp>
        <p:nvSpPr>
          <p:cNvPr id="6" name="Text Placeholder 5"/>
          <p:cNvSpPr>
            <a:spLocks noGrp="1"/>
          </p:cNvSpPr>
          <p:nvPr>
            <p:ph type="body" sz="half" idx="2"/>
          </p:nvPr>
        </p:nvSpPr>
        <p:spPr>
          <a:xfrm>
            <a:off x="840105" y="1522730"/>
            <a:ext cx="10963910" cy="539750"/>
          </a:xfrm>
        </p:spPr>
        <p:txBody>
          <a:bodyPr>
            <a:normAutofit/>
          </a:bodyPr>
          <a:p>
            <a:r>
              <a:rPr lang="en-IN" sz="2000" dirty="0" smtClean="0"/>
              <a:t>Following request will be generated containing OTP parameter. </a:t>
            </a:r>
            <a:endParaRPr lang="en-IN" sz="2000" b="1" dirty="0" smtClean="0">
              <a:solidFill>
                <a:srgbClr val="FF0000"/>
              </a:solidFill>
            </a:endParaRPr>
          </a:p>
          <a:p>
            <a:endParaRPr lang="en-IN" sz="2000" dirty="0"/>
          </a:p>
        </p:txBody>
      </p:sp>
      <p:pic>
        <p:nvPicPr>
          <p:cNvPr id="7" name="Picture Placeholder 6" descr="Capture"/>
          <p:cNvPicPr>
            <a:picLocks noChangeAspect="1"/>
          </p:cNvPicPr>
          <p:nvPr>
            <p:ph type="pic" idx="1"/>
          </p:nvPr>
        </p:nvPicPr>
        <p:blipFill>
          <a:blip r:embed="rId1"/>
          <a:stretch>
            <a:fillRect/>
          </a:stretch>
        </p:blipFill>
        <p:spPr>
          <a:xfrm>
            <a:off x="1927860" y="2231390"/>
            <a:ext cx="8465820" cy="2517775"/>
          </a:xfrm>
          <a:prstGeom prst="rect">
            <a:avLst/>
          </a:prstGeom>
          <a:ln>
            <a:solidFill>
              <a:schemeClr val="accent1"/>
            </a:solidFill>
          </a:ln>
        </p:spPr>
      </p:pic>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195580"/>
            <a:ext cx="10515600" cy="1325563"/>
          </a:xfrm>
        </p:spPr>
        <p:txBody>
          <a:bodyPr>
            <a:scene3d>
              <a:camera prst="orthographicFront"/>
              <a:lightRig rig="threePt" dir="t"/>
            </a:scene3d>
          </a:bodyPr>
          <a:p>
            <a:r>
              <a:rPr lang="en-IN" u="sng" dirty="0" smtClean="0">
                <a:ln w="22225">
                  <a:solidFill>
                    <a:schemeClr val="accent2"/>
                  </a:solidFill>
                  <a:prstDash val="solid"/>
                </a:ln>
                <a:solidFill>
                  <a:schemeClr val="accent2">
                    <a:lumMod val="40000"/>
                    <a:lumOff val="60000"/>
                  </a:schemeClr>
                </a:solidFill>
                <a:effectLst/>
              </a:rPr>
              <a:t>Observation</a:t>
            </a:r>
            <a:endParaRPr lang="en-IN" u="sng" dirty="0" smtClean="0">
              <a:ln w="22225">
                <a:solidFill>
                  <a:schemeClr val="accent2"/>
                </a:solidFill>
                <a:prstDash val="solid"/>
              </a:ln>
              <a:solidFill>
                <a:schemeClr val="accent2">
                  <a:lumMod val="40000"/>
                  <a:lumOff val="60000"/>
                </a:schemeClr>
              </a:solidFill>
              <a:effectLst/>
            </a:endParaRPr>
          </a:p>
        </p:txBody>
      </p:sp>
      <p:sp>
        <p:nvSpPr>
          <p:cNvPr id="6" name="Text Box 5"/>
          <p:cNvSpPr txBox="1"/>
          <p:nvPr/>
        </p:nvSpPr>
        <p:spPr>
          <a:xfrm>
            <a:off x="776605" y="900430"/>
            <a:ext cx="11170285" cy="645160"/>
          </a:xfrm>
          <a:prstGeom prst="rect">
            <a:avLst/>
          </a:prstGeom>
          <a:noFill/>
        </p:spPr>
        <p:txBody>
          <a:bodyPr wrap="square" rtlCol="0" anchor="t">
            <a:spAutoFit/>
          </a:bodyPr>
          <a:p>
            <a:r>
              <a:rPr lang="en-IN" dirty="0" smtClean="0">
                <a:sym typeface="+mn-ea"/>
              </a:rPr>
              <a:t>We shoot the request with all possible combinations of </a:t>
            </a:r>
            <a:r>
              <a:rPr lang="en-US" altLang="en-IN" dirty="0" smtClean="0">
                <a:sym typeface="+mn-ea"/>
              </a:rPr>
              <a:t>3</a:t>
            </a:r>
            <a:r>
              <a:rPr lang="en-IN" dirty="0" smtClean="0">
                <a:sym typeface="+mn-ea"/>
              </a:rPr>
              <a:t> Digit OTPs and upon a successful hit, we get a response containing </a:t>
            </a:r>
            <a:r>
              <a:rPr lang="en-US" altLang="en-IN" dirty="0" smtClean="0">
                <a:sym typeface="+mn-ea"/>
              </a:rPr>
              <a:t>“Enter New Admin Password”</a:t>
            </a:r>
            <a:r>
              <a:rPr lang="en-IN" dirty="0" smtClean="0">
                <a:sym typeface="+mn-ea"/>
              </a:rPr>
              <a:t>. We can use the same OTP then to login.</a:t>
            </a:r>
            <a:endParaRPr lang="en-US"/>
          </a:p>
        </p:txBody>
      </p:sp>
      <p:pic>
        <p:nvPicPr>
          <p:cNvPr id="7" name="Content Placeholder 6" descr="bruteforced successfully"/>
          <p:cNvPicPr>
            <a:picLocks noChangeAspect="1"/>
          </p:cNvPicPr>
          <p:nvPr>
            <p:ph idx="1"/>
          </p:nvPr>
        </p:nvPicPr>
        <p:blipFill>
          <a:blip r:embed="rId1"/>
          <a:stretch>
            <a:fillRect/>
          </a:stretch>
        </p:blipFill>
        <p:spPr>
          <a:xfrm>
            <a:off x="1148080" y="1545590"/>
            <a:ext cx="9983470" cy="5234940"/>
          </a:xfrm>
          <a:prstGeom prst="rect">
            <a:avLst/>
          </a:prstGeom>
        </p:spPr>
      </p:pic>
      <p:sp>
        <p:nvSpPr>
          <p:cNvPr id="8" name="Rectangle 7"/>
          <p:cNvSpPr/>
          <p:nvPr/>
        </p:nvSpPr>
        <p:spPr>
          <a:xfrm>
            <a:off x="1268730" y="2791460"/>
            <a:ext cx="7809865" cy="302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8"/>
          <p:cNvSpPr/>
          <p:nvPr/>
        </p:nvSpPr>
        <p:spPr>
          <a:xfrm>
            <a:off x="1268730" y="5720080"/>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75" y="306070"/>
            <a:ext cx="5486400" cy="1325880"/>
          </a:xfrm>
        </p:spPr>
        <p:txBody>
          <a:bodyPr>
            <a:normAutofit/>
          </a:bodyPr>
          <a:lstStyle/>
          <a:p>
            <a:r>
              <a:rPr lang="en-IN" dirty="0" smtClean="0">
                <a:ln/>
                <a:solidFill>
                  <a:schemeClr val="tx1"/>
                </a:solidFill>
                <a:effectLst/>
                <a:latin typeface="+mn-lt"/>
                <a:cs typeface="+mn-lt"/>
              </a:rPr>
              <a:t>Vulnerability Statistics</a:t>
            </a:r>
            <a:endParaRPr lang="en-IN" dirty="0" smtClean="0">
              <a:ln/>
              <a:solidFill>
                <a:schemeClr val="tx1"/>
              </a:solidFill>
              <a:effectLst/>
              <a:latin typeface="+mn-lt"/>
              <a:cs typeface="+mn-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4</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19</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Business Impact:Extremely High</a:t>
            </a:r>
            <a:endParaRPr lang="en-US" u="sng">
              <a:solidFill>
                <a:schemeClr val="accent4"/>
              </a:solidFill>
              <a:effectLst/>
            </a:endParaRPr>
          </a:p>
        </p:txBody>
      </p:sp>
      <p:sp>
        <p:nvSpPr>
          <p:cNvPr id="3" name="Content Placeholder 2"/>
          <p:cNvSpPr>
            <a:spLocks noGrp="1"/>
          </p:cNvSpPr>
          <p:nvPr>
            <p:ph idx="1"/>
          </p:nvPr>
        </p:nvSpPr>
        <p:spPr>
          <a:xfrm>
            <a:off x="838200" y="1383030"/>
            <a:ext cx="10515600" cy="1625600"/>
          </a:xfrm>
        </p:spPr>
        <p:txBody>
          <a:bodyPr>
            <a:noAutofit/>
          </a:bodyPr>
          <a:p>
            <a:pPr marL="0" indent="0">
              <a:buNone/>
            </a:pPr>
            <a:r>
              <a:rPr lang="en-US">
                <a:solidFill>
                  <a:schemeClr val="tx1"/>
                </a:solidFill>
                <a:uFillTx/>
              </a:rPr>
              <a:t>After logging in as admin,the attacker gets almost all the control of the website business.</a:t>
            </a:r>
            <a:endParaRPr lang="en-US">
              <a:solidFill>
                <a:schemeClr val="tx1"/>
              </a:solidFill>
              <a:uFillTx/>
            </a:endParaRPr>
          </a:p>
          <a:p>
            <a:pPr marL="0" indent="0">
              <a:buNone/>
            </a:pPr>
            <a:r>
              <a:rPr lang="en-US">
                <a:solidFill>
                  <a:schemeClr val="tx1"/>
                </a:solidFill>
                <a:uFillTx/>
              </a:rPr>
              <a:t>Right from changing the seller details with their corresponding product to adding false product.They can make customers pay for false products and this may have a great business impact and hamper the privacy too. </a:t>
            </a:r>
            <a:endParaRPr lang="en-US">
              <a:solidFill>
                <a:schemeClr val="tx1"/>
              </a:solidFill>
              <a:uFillTx/>
            </a:endParaRPr>
          </a:p>
          <a:p>
            <a:pPr marL="0" indent="0">
              <a:buNone/>
            </a:pPr>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OTP should be done atleast 6.This makes bruteforcing impractical.</a:t>
            </a:r>
            <a:endParaRPr lang="en-US"/>
          </a:p>
          <a:p>
            <a:endParaRPr lang="en-US"/>
          </a:p>
          <a:p>
            <a:r>
              <a:rPr lang="en-US"/>
              <a:t>2)There should be at least two-step verification before reseting password.</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935355" y="4895215"/>
            <a:ext cx="992886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6)</a:t>
            </a:r>
            <a:r>
              <a:rPr lang="en-US" u="sng">
                <a:gradFill>
                  <a:gsLst>
                    <a:gs pos="21000">
                      <a:srgbClr val="53575C"/>
                    </a:gs>
                    <a:gs pos="88000">
                      <a:srgbClr val="C5C7CA"/>
                    </a:gs>
                  </a:gsLst>
                  <a:lin ang="5400000"/>
                </a:gradFill>
                <a:effectLst/>
              </a:rPr>
              <a:t>Command Execution Vulnerability: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http://52.66.198.61/wondercms/files/b374kmini.php?y=/home/trainee/wondercms/files/&amp;x=shell (to directly to console of the php shell)</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rmAutofit fontScale="90000"/>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url-'http://52.66.198.61/admin31/console.php',we got the command line page where we can execute any command.</a:t>
            </a:r>
            <a:endParaRPr lang="en-US"/>
          </a:p>
        </p:txBody>
      </p:sp>
      <p:pic>
        <p:nvPicPr>
          <p:cNvPr id="4" name="Picture Placeholder 3" descr="Capture"/>
          <p:cNvPicPr>
            <a:picLocks noChangeAspect="1"/>
          </p:cNvPicPr>
          <p:nvPr>
            <p:ph type="pic" idx="1"/>
          </p:nvPr>
        </p:nvPicPr>
        <p:blipFill>
          <a:blip r:embed="rId1"/>
          <a:stretch>
            <a:fillRect/>
          </a:stretch>
        </p:blipFill>
        <p:spPr>
          <a:xfrm>
            <a:off x="1143000" y="2037080"/>
            <a:ext cx="9983470" cy="402272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Severe</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543560" y="127000"/>
            <a:ext cx="10515600" cy="1325563"/>
          </a:xfrm>
        </p:spPr>
        <p:txBody>
          <a:bodyPr/>
          <a:lstStyle/>
          <a:p>
            <a:r>
              <a:rPr lang="en-IN" dirty="0" smtClean="0"/>
              <a:t>Vulnerabilities:</a:t>
            </a:r>
            <a:endParaRPr lang="en-IN"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2630" y="443230"/>
            <a:ext cx="4831080" cy="567690"/>
          </a:xfrm>
        </p:spPr>
        <p:txBody>
          <a:bodyPr>
            <a:normAutofit fontScale="90000"/>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ing ls command"/>
          <p:cNvPicPr>
            <a:picLocks noChangeAspect="1"/>
          </p:cNvPicPr>
          <p:nvPr/>
        </p:nvPicPr>
        <p:blipFill>
          <a:blip r:embed="rId1"/>
          <a:stretch>
            <a:fillRect/>
          </a:stretch>
        </p:blipFill>
        <p:spPr>
          <a:xfrm>
            <a:off x="722630" y="3147060"/>
            <a:ext cx="5165725" cy="1876425"/>
          </a:xfrm>
          <a:prstGeom prst="rect">
            <a:avLst/>
          </a:prstGeom>
        </p:spPr>
      </p:pic>
      <p:sp>
        <p:nvSpPr>
          <p:cNvPr id="6" name="Text Box 5"/>
          <p:cNvSpPr txBox="1"/>
          <p:nvPr/>
        </p:nvSpPr>
        <p:spPr>
          <a:xfrm>
            <a:off x="765810" y="1268730"/>
            <a:ext cx="10909300" cy="368300"/>
          </a:xfrm>
          <a:prstGeom prst="rect">
            <a:avLst/>
          </a:prstGeom>
          <a:noFill/>
        </p:spPr>
        <p:txBody>
          <a:bodyPr wrap="square" rtlCol="0">
            <a:spAutoFit/>
          </a:bodyPr>
          <a:p>
            <a:r>
              <a:rPr lang="en-US"/>
              <a:t>When we typed ls ,the result was as follows:</a:t>
            </a:r>
            <a:endParaRPr lang="en-US"/>
          </a:p>
        </p:txBody>
      </p:sp>
      <p:pic>
        <p:nvPicPr>
          <p:cNvPr id="7" name="Picture 6" descr="Result of ls command"/>
          <p:cNvPicPr>
            <a:picLocks noChangeAspect="1"/>
          </p:cNvPicPr>
          <p:nvPr/>
        </p:nvPicPr>
        <p:blipFill>
          <a:blip r:embed="rId2"/>
          <a:stretch>
            <a:fillRect/>
          </a:stretch>
        </p:blipFill>
        <p:spPr>
          <a:xfrm>
            <a:off x="6078855" y="2197100"/>
            <a:ext cx="5949950" cy="30772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83540"/>
            <a:ext cx="5494655" cy="641985"/>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4" name="Text Placeholder 3"/>
          <p:cNvSpPr>
            <a:spLocks noGrp="1"/>
          </p:cNvSpPr>
          <p:nvPr>
            <p:ph type="body" sz="half" idx="2"/>
          </p:nvPr>
        </p:nvSpPr>
        <p:spPr>
          <a:xfrm>
            <a:off x="840105" y="1025525"/>
            <a:ext cx="10801350" cy="834390"/>
          </a:xfrm>
        </p:spPr>
        <p:txBody>
          <a:bodyPr/>
          <a:p>
            <a:r>
              <a:rPr lang="en-US" sz="2400"/>
              <a:t>When we opened the b274k mini shell(after uploading it) in admin settings of the blog at url 'http://52.66.198.61/wondercms/', and after clicking on shell option:</a:t>
            </a:r>
            <a:endParaRPr lang="en-US" sz="2400"/>
          </a:p>
        </p:txBody>
      </p:sp>
      <p:pic>
        <p:nvPicPr>
          <p:cNvPr id="5" name="Picture 4" descr="Capture"/>
          <p:cNvPicPr>
            <a:picLocks noChangeAspect="1"/>
          </p:cNvPicPr>
          <p:nvPr/>
        </p:nvPicPr>
        <p:blipFill>
          <a:blip r:embed="rId1"/>
          <a:stretch>
            <a:fillRect/>
          </a:stretch>
        </p:blipFill>
        <p:spPr>
          <a:xfrm>
            <a:off x="840105" y="1724660"/>
            <a:ext cx="10019030" cy="4902835"/>
          </a:xfrm>
          <a:prstGeom prst="rect">
            <a:avLst/>
          </a:prstGeom>
        </p:spPr>
      </p:pic>
      <p:sp>
        <p:nvSpPr>
          <p:cNvPr id="9" name="Rectangle 8"/>
          <p:cNvSpPr/>
          <p:nvPr/>
        </p:nvSpPr>
        <p:spPr>
          <a:xfrm>
            <a:off x="1180465" y="5911850"/>
            <a:ext cx="954405" cy="346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5"/>
          <p:cNvSpPr/>
          <p:nvPr/>
        </p:nvSpPr>
        <p:spPr>
          <a:xfrm>
            <a:off x="840105" y="2814955"/>
            <a:ext cx="2606675" cy="790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Business Impact(High)</a:t>
            </a:r>
            <a:r>
              <a:rPr lang="en-US">
                <a:solidFill>
                  <a:schemeClr val="accent4"/>
                </a:solidFill>
              </a:rPr>
              <a:t>:</a:t>
            </a:r>
            <a:endParaRPr lang="en-US">
              <a:solidFill>
                <a:schemeClr val="accent4"/>
              </a:solidFill>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7)</a:t>
            </a:r>
            <a:r>
              <a:rPr lang="en-US" u="sng">
                <a:solidFill>
                  <a:schemeClr val="accent4"/>
                </a:solidFill>
                <a:uFillTx/>
              </a:rPr>
              <a:t>Cross Site Scripting(XSS):</a:t>
            </a:r>
            <a:endParaRPr lang="en-US" u="sng" dirty="0">
              <a:solidFill>
                <a:schemeClr val="accent4"/>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838200" y="1825625"/>
          <a:ext cx="10515600" cy="3073400"/>
        </p:xfrm>
        <a:graphic>
          <a:graphicData uri="http://schemas.openxmlformats.org/drawingml/2006/table">
            <a:tbl>
              <a:tblPr firstRow="1" bandRow="1">
                <a:tableStyleId>{5C22544A-7EE6-4342-B048-85BDC9FD1C3A}</a:tableStyleId>
              </a:tblPr>
              <a:tblGrid>
                <a:gridCol w="1832610"/>
                <a:gridCol w="8682990"/>
              </a:tblGrid>
              <a:tr h="415137">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http://52.66.198.61/products/details.php?p_id=5 (all product ids have this vulnerability)</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838200" y="366395"/>
          <a:ext cx="10515600" cy="5810885"/>
        </p:xfrm>
        <a:graphic>
          <a:graphicData uri="http://schemas.openxmlformats.org/drawingml/2006/table">
            <a:tbl>
              <a:tblPr firstRow="1" bandRow="1">
                <a:tableStyleId>{5C22544A-7EE6-4342-B048-85BDC9FD1C3A}</a:tableStyleId>
              </a:tblPr>
              <a:tblGrid>
                <a:gridCol w="1833245"/>
                <a:gridCol w="8682355"/>
              </a:tblGrid>
              <a:tr h="42672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89200">
                <a:tc rowSpan="2">
                  <a:txBody>
                    <a:bodyPr/>
                    <a:p>
                      <a:pPr algn="ctr"/>
                      <a:r>
                        <a:rPr lang="en-IN" sz="1200" dirty="0" smtClean="0">
                          <a:solidFill>
                            <a:srgbClr val="FFFFFF"/>
                          </a:solidFill>
                          <a:latin typeface="Calibri" panose="020F0502020204030204" charset="0"/>
                        </a:rPr>
                        <a:t> Cross Site Scripting</a:t>
                      </a:r>
                      <a:br>
                        <a:rPr lang="en-IN" sz="1200" dirty="0" smtClean="0">
                          <a:solidFill>
                            <a:srgbClr val="FFFFFF"/>
                          </a:solidFill>
                          <a:latin typeface="Calibri" panose="020F0502020204030204" charset="0"/>
                        </a:rPr>
                      </a:b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Similar issue is found on below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http://52.66.198.61/profile/16/edit/</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address(POST )</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&lt;script&gt;alert(1);&lt;/script&gt;</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4965">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title(POST),and all the below it.</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&lt;script&gt;alert(1);&lt;/script&gt;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194290" cy="1524000"/>
          </a:xfrm>
        </p:spPr>
        <p:txBody>
          <a:bodyPr>
            <a:normAutofit/>
          </a:bodyPr>
          <a:p>
            <a:pPr marL="0" indent="0">
              <a:buNone/>
            </a:pPr>
            <a:r>
              <a:rPr lang="en-US"/>
              <a:t>When we navigate to 'http://52.66.198.61/products/details.php?p_id=5',we will see a review section below.</a:t>
            </a:r>
            <a:endParaRPr lang="en-US"/>
          </a:p>
        </p:txBody>
      </p:sp>
      <p:pic>
        <p:nvPicPr>
          <p:cNvPr id="4" name="Content Placeholder 3" descr="Capture"/>
          <p:cNvPicPr>
            <a:picLocks noChangeAspect="1"/>
          </p:cNvPicPr>
          <p:nvPr>
            <p:ph sz="half" idx="2"/>
          </p:nvPr>
        </p:nvPicPr>
        <p:blipFill>
          <a:blip r:embed="rId1"/>
          <a:stretch>
            <a:fillRect/>
          </a:stretch>
        </p:blipFill>
        <p:spPr>
          <a:xfrm>
            <a:off x="2635250" y="3204210"/>
            <a:ext cx="5181600" cy="2693035"/>
          </a:xfrm>
          <a:prstGeom prst="rect">
            <a:avLst/>
          </a:prstGeom>
        </p:spPr>
      </p:pic>
      <p:sp>
        <p:nvSpPr>
          <p:cNvPr id="9" name="Rectangle 8"/>
          <p:cNvSpPr/>
          <p:nvPr/>
        </p:nvSpPr>
        <p:spPr>
          <a:xfrm>
            <a:off x="4215765" y="4771390"/>
            <a:ext cx="3600450" cy="1125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it,we get the new page as:</a:t>
            </a:r>
            <a:endParaRPr lang="en-US"/>
          </a:p>
        </p:txBody>
      </p:sp>
      <p:pic>
        <p:nvPicPr>
          <p:cNvPr id="6" name="Content Placeholder 5" descr="Capture"/>
          <p:cNvPicPr>
            <a:picLocks noChangeAspect="1"/>
          </p:cNvPicPr>
          <p:nvPr>
            <p:ph idx="1"/>
          </p:nvPr>
        </p:nvPicPr>
        <p:blipFill>
          <a:blip r:embed="rId1"/>
          <a:stretch>
            <a:fillRect/>
          </a:stretch>
        </p:blipFill>
        <p:spPr>
          <a:xfrm>
            <a:off x="1765935" y="2282825"/>
            <a:ext cx="8660130" cy="435165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530350"/>
            <a:ext cx="10872470" cy="1005840"/>
          </a:xfrm>
        </p:spPr>
        <p:txBody>
          <a:bodyPr/>
          <a:p>
            <a:pPr marL="0" indent="0">
              <a:buNone/>
            </a:pPr>
            <a:r>
              <a:rPr lang="en-US"/>
              <a:t>When we enter the same payload in the address portion and update it in the url - '</a:t>
            </a:r>
            <a:r>
              <a:rPr lang="en-US" dirty="0" smtClean="0">
                <a:latin typeface="Calibri" panose="020F0502020204030204" charset="0"/>
                <a:sym typeface="+mn-ea"/>
              </a:rPr>
              <a:t>http://52.66.198.61/profile/16/edit/'</a:t>
            </a:r>
            <a:r>
              <a:rPr lang="en-US"/>
              <a:t> ,we get:</a:t>
            </a:r>
            <a:endParaRPr lang="en-US"/>
          </a:p>
        </p:txBody>
      </p:sp>
      <p:pic>
        <p:nvPicPr>
          <p:cNvPr id="4" name="Content Placeholder 3" descr="alert popping up"/>
          <p:cNvPicPr>
            <a:picLocks noChangeAspect="1"/>
          </p:cNvPicPr>
          <p:nvPr>
            <p:ph sz="half" idx="2"/>
          </p:nvPr>
        </p:nvPicPr>
        <p:blipFill>
          <a:blip r:embed="rId1"/>
          <a:stretch>
            <a:fillRect/>
          </a:stretch>
        </p:blipFill>
        <p:spPr>
          <a:xfrm>
            <a:off x="2649220" y="2536190"/>
            <a:ext cx="6684010" cy="405511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972800" cy="476250"/>
          </a:xfrm>
        </p:spPr>
        <p:txBody>
          <a:bodyPr>
            <a:normAutofit fontScale="60000"/>
          </a:bodyPr>
          <a:p>
            <a:pPr marL="0" indent="0">
              <a:buNone/>
            </a:pPr>
            <a:r>
              <a:rPr lang="en-US"/>
              <a:t>When we add the same payload in the page title option in the settings of admin ,then we get the alert as:</a:t>
            </a:r>
            <a:endParaRPr lang="en-US"/>
          </a:p>
        </p:txBody>
      </p:sp>
      <p:pic>
        <p:nvPicPr>
          <p:cNvPr id="5" name="Content Placeholder 4" descr="Capture"/>
          <p:cNvPicPr>
            <a:picLocks noChangeAspect="1"/>
          </p:cNvPicPr>
          <p:nvPr>
            <p:ph sz="half" idx="2"/>
          </p:nvPr>
        </p:nvPicPr>
        <p:blipFill>
          <a:blip r:embed="rId1"/>
          <a:stretch>
            <a:fillRect/>
          </a:stretch>
        </p:blipFill>
        <p:spPr>
          <a:xfrm>
            <a:off x="1365885" y="2446020"/>
            <a:ext cx="9883140" cy="36569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solidFill>
                  <a:schemeClr val="accent1"/>
                </a:solidFill>
                <a:effectLst>
                  <a:outerShdw blurRad="38100" dist="25400" dir="5400000" algn="ctr" rotWithShape="0">
                    <a:srgbClr val="6E747A">
                      <a:alpha val="43000"/>
                    </a:srgbClr>
                  </a:outerShdw>
                </a:effectLst>
              </a:rPr>
              <a:t>Business Impact – High</a:t>
            </a:r>
            <a:endParaRPr lang="en-IN" u="sng" dirty="0" smtClean="0">
              <a:solidFill>
                <a:schemeClr val="accent1"/>
              </a:solidFill>
              <a:effectLst>
                <a:outerShdw blurRad="38100" dist="25400" dir="5400000" algn="ctr" rotWithShape="0">
                  <a:srgbClr val="6E747A">
                    <a:alpha val="43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10081483" cy="17457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a:p>
            <a:pPr latinLnBrk="1" hangingPunct="0"/>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IN" u="sng" dirty="0" smtClean="0">
                <a:solidFill>
                  <a:schemeClr val="accent4"/>
                </a:solidFill>
                <a:effectLst/>
              </a:rPr>
              <a:t>Recommendation</a:t>
            </a:r>
            <a:endParaRPr lang="en-IN" u="sng" dirty="0" smtClean="0">
              <a:solidFill>
                <a:schemeClr val="accent4"/>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US" i="1" dirty="0" smtClean="0">
                <a:latin typeface="Calibri" panose="020F0502020204030204" charset="0"/>
              </a:rPr>
              <a:t>https://www.owasp.org/index.php/Cross-site_Scripting_(XSS)</a:t>
            </a:r>
            <a:endParaRPr lang="en-US" i="1" dirty="0" smtClean="0">
              <a:latin typeface="Calibri" panose="020F0502020204030204" charset="0"/>
            </a:endParaRPr>
          </a:p>
          <a:p>
            <a:r>
              <a:rPr lang="en-IN" u="sng" dirty="0"/>
              <a:t>https://en.wikipedia.org/wiki/Cross-site_scripting</a:t>
            </a:r>
            <a:endParaRPr lang="en-IN" u="sng" dirty="0"/>
          </a:p>
          <a:p>
            <a:r>
              <a:rPr lang="en-IN" dirty="0"/>
              <a:t>https://www.w3schools.com/html/html_entities.asp</a:t>
            </a:r>
            <a:endParaRPr lang="en-IN" dirty="0"/>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accent4"/>
                </a:solidFill>
                <a:effectLst/>
              </a:rPr>
              <a:t>References:</a:t>
            </a:r>
            <a:endParaRPr lang="en-IN" u="sng" dirty="0" smtClean="0">
              <a:solidFill>
                <a:schemeClr val="accent4"/>
              </a:solidFill>
              <a:effectLst/>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8)Cross Site Request Forgery(CSRF):</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1294765" y="1841500"/>
          <a:ext cx="10059035" cy="4232275"/>
        </p:xfrm>
        <a:graphic>
          <a:graphicData uri="http://schemas.openxmlformats.org/drawingml/2006/table">
            <a:tbl>
              <a:tblPr firstRow="1" bandRow="1">
                <a:tableStyleId>{5C22544A-7EE6-4342-B048-85BDC9FD1C3A}</a:tableStyleId>
              </a:tblPr>
              <a:tblGrid>
                <a:gridCol w="1753870"/>
                <a:gridCol w="8305165"/>
              </a:tblGrid>
              <a:tr h="2965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6590">
                <a:tc rowSpan="2">
                  <a:txBody>
                    <a:bodyPr/>
                    <a:p>
                      <a:pPr algn="ctr"/>
                      <a:r>
                        <a:rPr lang="en-IN" sz="1200" dirty="0" smtClean="0">
                          <a:solidFill>
                            <a:srgbClr val="FFFFFF"/>
                          </a:solidFill>
                          <a:latin typeface="Calibri" panose="020F0502020204030204" charset="0"/>
                        </a:rPr>
                        <a:t> Cross Site </a:t>
                      </a:r>
                      <a:r>
                        <a:rPr lang="en-US" altLang="en-IN" sz="1200" dirty="0" smtClean="0">
                          <a:solidFill>
                            <a:srgbClr val="FFFFFF"/>
                          </a:solidFill>
                          <a:latin typeface="Calibri" panose="020F0502020204030204" charset="0"/>
                        </a:rPr>
                        <a:t>Request Forgery</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CSRF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http://52.66.198.61/profile/change_password.php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Update(POST)</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91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http://52.66.198.61/cart/cart.php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Confirm order option(POST)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545590"/>
            <a:ext cx="10515600" cy="857885"/>
          </a:xfrm>
        </p:spPr>
        <p:txBody>
          <a:bodyPr>
            <a:normAutofit lnSpcReduction="10000"/>
          </a:bodyPr>
          <a:p>
            <a:pPr marL="0" indent="0">
              <a:buFont typeface="Arial" panose="020B0604020202020204" pitchFamily="34" charset="0"/>
              <a:buNone/>
            </a:pPr>
            <a:r>
              <a:rPr lang="en-US"/>
              <a:t>We navigate to '</a:t>
            </a:r>
            <a:r>
              <a:rPr lang="en-US" dirty="0" smtClean="0">
                <a:latin typeface="Calibri" panose="020F0502020204030204" charset="0"/>
                <a:sym typeface="+mn-ea"/>
              </a:rPr>
              <a:t>http://52.66.198.61/profile/change_password.php' after logging in to our account.</a:t>
            </a:r>
            <a:endParaRPr lang="en-US"/>
          </a:p>
        </p:txBody>
      </p:sp>
      <p:pic>
        <p:nvPicPr>
          <p:cNvPr id="4" name="Picture 3" descr="Change password webpage"/>
          <p:cNvPicPr>
            <a:picLocks noChangeAspect="1"/>
          </p:cNvPicPr>
          <p:nvPr/>
        </p:nvPicPr>
        <p:blipFill>
          <a:blip r:embed="rId1"/>
          <a:stretch>
            <a:fillRect/>
          </a:stretch>
        </p:blipFill>
        <p:spPr>
          <a:xfrm>
            <a:off x="1032510" y="2301240"/>
            <a:ext cx="9579610" cy="4312920"/>
          </a:xfrm>
          <a:prstGeom prst="rect">
            <a:avLst/>
          </a:prstGeom>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Observation:</a:t>
            </a:r>
            <a:endParaRPr lang="en-US" u="sng"/>
          </a:p>
        </p:txBody>
      </p:sp>
      <p:sp>
        <p:nvSpPr>
          <p:cNvPr id="3" name="Text Placeholder 2"/>
          <p:cNvSpPr>
            <a:spLocks noGrp="1"/>
          </p:cNvSpPr>
          <p:nvPr>
            <p:ph type="body" idx="1"/>
          </p:nvPr>
        </p:nvSpPr>
        <p:spPr>
          <a:xfrm>
            <a:off x="838200" y="1456690"/>
            <a:ext cx="10515600" cy="888365"/>
          </a:xfrm>
        </p:spPr>
        <p:txBody>
          <a:bodyPr>
            <a:normAutofit fontScale="90000"/>
          </a:bodyPr>
          <a:p>
            <a:pPr marL="0" indent="0">
              <a:buNone/>
            </a:pPr>
            <a:r>
              <a:rPr lang="en-US"/>
              <a:t>To check that the update parameter checks the referrer or not ,we intercept it on burpsuite,and send it to repeater for verification.</a:t>
            </a:r>
            <a:endParaRPr lang="en-US"/>
          </a:p>
        </p:txBody>
      </p:sp>
      <p:pic>
        <p:nvPicPr>
          <p:cNvPr id="4" name="Picture 3" descr="Burp intercept"/>
          <p:cNvPicPr>
            <a:picLocks noChangeAspect="1"/>
          </p:cNvPicPr>
          <p:nvPr/>
        </p:nvPicPr>
        <p:blipFill>
          <a:blip r:embed="rId1"/>
          <a:stretch>
            <a:fillRect/>
          </a:stretch>
        </p:blipFill>
        <p:spPr>
          <a:xfrm>
            <a:off x="838200" y="2345055"/>
            <a:ext cx="10058400" cy="422846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Proof Of Concept(PoC):</a:t>
            </a:r>
            <a:endParaRPr lang="en-US" u="sng"/>
          </a:p>
        </p:txBody>
      </p:sp>
      <p:sp>
        <p:nvSpPr>
          <p:cNvPr id="3" name="Text Placeholder 2"/>
          <p:cNvSpPr>
            <a:spLocks noGrp="1"/>
          </p:cNvSpPr>
          <p:nvPr>
            <p:ph type="body" idx="1"/>
          </p:nvPr>
        </p:nvSpPr>
        <p:spPr>
          <a:xfrm>
            <a:off x="838200" y="1457325"/>
            <a:ext cx="10515600" cy="901700"/>
          </a:xfrm>
        </p:spPr>
        <p:txBody>
          <a:bodyPr>
            <a:normAutofit fontScale="90000"/>
          </a:bodyPr>
          <a:p>
            <a:pPr marL="0" indent="0">
              <a:buNone/>
            </a:pPr>
            <a:r>
              <a:rPr lang="en-US"/>
              <a:t>We change the referrer header in repeater and the password and forward the request,we see that it was successful in doing so,thus verifying CSRF.</a:t>
            </a:r>
            <a:endParaRPr lang="en-US"/>
          </a:p>
        </p:txBody>
      </p:sp>
      <p:pic>
        <p:nvPicPr>
          <p:cNvPr id="4" name="Picture 3" descr="Changing the field in referrer"/>
          <p:cNvPicPr>
            <a:picLocks noChangeAspect="1"/>
          </p:cNvPicPr>
          <p:nvPr/>
        </p:nvPicPr>
        <p:blipFill>
          <a:blip r:embed="rId1"/>
          <a:stretch>
            <a:fillRect/>
          </a:stretch>
        </p:blipFill>
        <p:spPr>
          <a:xfrm>
            <a:off x="1066800" y="2359025"/>
            <a:ext cx="10058400" cy="4344035"/>
          </a:xfrm>
          <a:prstGeom prst="rect">
            <a:avLst/>
          </a:prstGeom>
        </p:spPr>
      </p:pic>
      <p:sp>
        <p:nvSpPr>
          <p:cNvPr id="9" name="Rectangle 8"/>
          <p:cNvSpPr/>
          <p:nvPr/>
        </p:nvSpPr>
        <p:spPr>
          <a:xfrm>
            <a:off x="838200" y="4151630"/>
            <a:ext cx="3600450" cy="345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5" name="Rectangle 4"/>
          <p:cNvSpPr/>
          <p:nvPr/>
        </p:nvSpPr>
        <p:spPr>
          <a:xfrm>
            <a:off x="6264910" y="4614545"/>
            <a:ext cx="3600450" cy="536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330" y="-106045"/>
            <a:ext cx="10515600" cy="1325563"/>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354330" y="940435"/>
            <a:ext cx="10515600" cy="1226185"/>
          </a:xfrm>
        </p:spPr>
        <p:txBody>
          <a:bodyPr>
            <a:normAutofit lnSpcReduction="10000"/>
          </a:bodyPr>
          <a:p>
            <a:pPr marL="0" indent="0">
              <a:buNone/>
            </a:pPr>
            <a:r>
              <a:rPr lang="en-US"/>
              <a:t>After creating an html page with img source from confirm button on page '</a:t>
            </a:r>
            <a:r>
              <a:rPr lang="en-US" dirty="0" smtClean="0">
                <a:solidFill>
                  <a:schemeClr val="dk1"/>
                </a:solidFill>
                <a:effectLst/>
                <a:latin typeface="Calibri" panose="020F0502020204030204" charset="0"/>
                <a:cs typeface="Calibri" panose="020F0502020204030204" charset="0"/>
                <a:sym typeface="Arial" panose="020B0604020202020204"/>
              </a:rPr>
              <a:t>http://52.66.198.61/cart/cart.php',when we run it and reload out order page,we see our cart as empty and order placed.</a:t>
            </a:r>
            <a:endParaRPr lang="en-US"/>
          </a:p>
        </p:txBody>
      </p:sp>
      <p:pic>
        <p:nvPicPr>
          <p:cNvPr id="4" name="Picture 3" descr="html view"/>
          <p:cNvPicPr>
            <a:picLocks noChangeAspect="1"/>
          </p:cNvPicPr>
          <p:nvPr/>
        </p:nvPicPr>
        <p:blipFill>
          <a:blip r:embed="rId1"/>
          <a:stretch>
            <a:fillRect/>
          </a:stretch>
        </p:blipFill>
        <p:spPr>
          <a:xfrm>
            <a:off x="29845" y="2166620"/>
            <a:ext cx="7579995" cy="4548505"/>
          </a:xfrm>
          <a:prstGeom prst="rect">
            <a:avLst/>
          </a:prstGeom>
        </p:spPr>
      </p:pic>
      <p:pic>
        <p:nvPicPr>
          <p:cNvPr id="5" name="Picture 4" descr="the order placed"/>
          <p:cNvPicPr>
            <a:picLocks noChangeAspect="1"/>
          </p:cNvPicPr>
          <p:nvPr/>
        </p:nvPicPr>
        <p:blipFill>
          <a:blip r:embed="rId2"/>
          <a:stretch>
            <a:fillRect/>
          </a:stretch>
        </p:blipFill>
        <p:spPr>
          <a:xfrm>
            <a:off x="6929755" y="2166620"/>
            <a:ext cx="5223510" cy="4548505"/>
          </a:xfrm>
          <a:prstGeom prst="rect">
            <a:avLst/>
          </a:prstGeom>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 (High):</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p:txBody>
          <a:bodyPr/>
          <a:p>
            <a:pPr marL="0" indent="0">
              <a:buNone/>
            </a:pPr>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pPr marL="0" indent="0">
              <a:buNone/>
            </a:pPr>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26035"/>
            <a:ext cx="4589780" cy="69278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p>
            <a:r>
              <a:rPr lang="en-US" u="sng"/>
              <a:t>Recommendation:</a:t>
            </a:r>
            <a:endParaRPr lang="en-US" u="sng"/>
          </a:p>
        </p:txBody>
      </p:sp>
      <p:sp>
        <p:nvSpPr>
          <p:cNvPr id="3" name="Text Placeholder 2"/>
          <p:cNvSpPr>
            <a:spLocks noGrp="1"/>
          </p:cNvSpPr>
          <p:nvPr>
            <p:ph type="body" idx="1"/>
          </p:nvPr>
        </p:nvSpPr>
        <p:spPr>
          <a:xfrm>
            <a:off x="838200" y="189230"/>
            <a:ext cx="10515600" cy="4351338"/>
          </a:xfrm>
        </p:spPr>
        <p:txBody>
          <a:bodyPr>
            <a:normAutofit/>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705485" y="417830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883920" y="5189855"/>
            <a:ext cx="11263630" cy="1014730"/>
          </a:xfrm>
          <a:prstGeom prst="rect">
            <a:avLst/>
          </a:prstGeom>
          <a:noFill/>
        </p:spPr>
        <p:txBody>
          <a:bodyPr wrap="square" rtlCol="0">
            <a:spAutoFit/>
          </a:bodyPr>
          <a:p>
            <a:r>
              <a:rPr lang="en-US" sz="2000"/>
              <a:t>1)https://en.wikipedia.org/wiki/Cross-site_request_forgery#Example_and_characteristics</a:t>
            </a:r>
            <a:endParaRPr lang="en-US" sz="2000"/>
          </a:p>
          <a:p>
            <a:r>
              <a:rPr lang="en-US" sz="2000"/>
              <a:t>2)https://www.owasp.org/index.php/Cross-Site_Request_Forgery_(CSRF)https://www.owasp.org/index.php/Cross-Site_Request_Forgery_(CSRF)</a:t>
            </a:r>
            <a:endParaRPr lang="en-US" sz="200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a:t>
            </a:r>
            <a:r>
              <a:rPr lang="en-US" u="sng"/>
              <a:t>Rate Limiting Flaws:</a:t>
            </a:r>
            <a:endParaRPr lang="en-US" u="sng"/>
          </a:p>
        </p:txBody>
      </p:sp>
      <p:graphicFrame>
        <p:nvGraphicFramePr>
          <p:cNvPr id="6" name="Content Placeholder 5"/>
          <p:cNvGraphicFramePr>
            <a:graphicFrameLocks noGrp="1"/>
          </p:cNvGraphicFramePr>
          <p:nvPr>
            <p:ph idx="1"/>
          </p:nvPr>
        </p:nvGraphicFramePr>
        <p:xfrm>
          <a:off x="1294765" y="1532890"/>
          <a:ext cx="10059035" cy="4805680"/>
        </p:xfrm>
        <a:graphic>
          <a:graphicData uri="http://schemas.openxmlformats.org/drawingml/2006/table">
            <a:tbl>
              <a:tblPr firstRow="1" bandRow="1">
                <a:tableStyleId>{5C22544A-7EE6-4342-B048-85BDC9FD1C3A}</a:tableStyleId>
              </a:tblPr>
              <a:tblGrid>
                <a:gridCol w="1753870"/>
                <a:gridCol w="8305165"/>
              </a:tblGrid>
              <a:tr h="37084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4526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http://52.66.198.61/login/customer.php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Username and password</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476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http://52.66.198.61/login/seller.php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490">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http://52.66.198.61/login/admin.php</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dirty="0" smtClean="0"/>
              <a:t>1. SQL Injection</a:t>
            </a:r>
            <a:endParaRPr lang="en-IN" dirty="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337820" y="97155"/>
          <a:ext cx="11516995" cy="5956300"/>
        </p:xfrm>
        <a:graphic>
          <a:graphicData uri="http://schemas.openxmlformats.org/drawingml/2006/table">
            <a:tbl>
              <a:tblPr firstRow="1" bandRow="1">
                <a:tableStyleId>{5C22544A-7EE6-4342-B048-85BDC9FD1C3A}</a:tableStyleId>
              </a:tblPr>
              <a:tblGrid>
                <a:gridCol w="2007870"/>
                <a:gridCol w="9509125"/>
              </a:tblGrid>
              <a:tr h="6013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6784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following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http://52.66.198.61/signup/customer.php</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519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http://52.66.198.61/wondercms/loginURL</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5175">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http://52.66.198.61/forum/index.php?u=/user/login</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1" dirty="0">
                        <a:solidFill>
                          <a:schemeClr val="tx1"/>
                        </a:solidFill>
                        <a:uFillTx/>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132205"/>
            <a:ext cx="10515600" cy="1491615"/>
          </a:xfrm>
        </p:spPr>
        <p:txBody>
          <a:bodyPr>
            <a:normAutofit lnSpcReduction="20000"/>
          </a:bodyPr>
          <a:p>
            <a:pPr marL="0" indent="0">
              <a:buNone/>
            </a:pPr>
            <a:r>
              <a:rPr lang="en-US"/>
              <a:t>When we came to signup page of the lifestyle store,then after filling the details we intercepted it on burpsuite,and sent to intruder to change the values of username and email,and hence we were able to successfully create many accounts simultaneously.</a:t>
            </a:r>
            <a:endParaRPr lang="en-US"/>
          </a:p>
        </p:txBody>
      </p:sp>
      <p:pic>
        <p:nvPicPr>
          <p:cNvPr id="4" name="Picture 3" descr="burpsuite intruder"/>
          <p:cNvPicPr>
            <a:picLocks noChangeAspect="1"/>
          </p:cNvPicPr>
          <p:nvPr/>
        </p:nvPicPr>
        <p:blipFill>
          <a:blip r:embed="rId1"/>
          <a:stretch>
            <a:fillRect/>
          </a:stretch>
        </p:blipFill>
        <p:spPr>
          <a:xfrm>
            <a:off x="14605" y="2345055"/>
            <a:ext cx="5888990" cy="4300855"/>
          </a:xfrm>
          <a:prstGeom prst="rect">
            <a:avLst/>
          </a:prstGeom>
        </p:spPr>
      </p:pic>
      <p:pic>
        <p:nvPicPr>
          <p:cNvPr id="5" name="Picture 4" descr="burpsuite result"/>
          <p:cNvPicPr>
            <a:picLocks noChangeAspect="1"/>
          </p:cNvPicPr>
          <p:nvPr/>
        </p:nvPicPr>
        <p:blipFill>
          <a:blip r:embed="rId2"/>
          <a:stretch>
            <a:fillRect/>
          </a:stretch>
        </p:blipFill>
        <p:spPr>
          <a:xfrm>
            <a:off x="6036310" y="2345055"/>
            <a:ext cx="5913120" cy="4438015"/>
          </a:xfrm>
          <a:prstGeom prst="rect">
            <a:avLst/>
          </a:prstGeom>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5280"/>
            <a:ext cx="10515600" cy="765810"/>
          </a:xfrm>
        </p:spPr>
        <p:txBody>
          <a:bodyPr>
            <a:normAutofit fontScale="90000"/>
          </a:bodyPr>
          <a:p>
            <a:r>
              <a:rPr lang="en-US" u="sng">
                <a:ln w="22225">
                  <a:solidFill>
                    <a:schemeClr val="accent2"/>
                  </a:solidFill>
                  <a:prstDash val="solid"/>
                </a:ln>
                <a:solidFill>
                  <a:schemeClr val="accent2">
                    <a:lumMod val="40000"/>
                    <a:lumOff val="60000"/>
                  </a:schemeClr>
                </a:solidFill>
                <a:effectLst/>
              </a:rPr>
              <a:t>Business Impact(High):</a:t>
            </a:r>
            <a:br>
              <a:rPr lang="en-US"/>
            </a:br>
            <a:endParaRPr lang="en-US"/>
          </a:p>
        </p:txBody>
      </p:sp>
      <p:sp>
        <p:nvSpPr>
          <p:cNvPr id="3" name="Text Placeholder 2"/>
          <p:cNvSpPr>
            <a:spLocks noGrp="1"/>
          </p:cNvSpPr>
          <p:nvPr>
            <p:ph type="body" idx="1"/>
          </p:nvPr>
        </p:nvSpPr>
        <p:spPr>
          <a:xfrm>
            <a:off x="838200" y="1428115"/>
            <a:ext cx="10515600" cy="4351338"/>
          </a:xfrm>
        </p:spPr>
        <p:txBody>
          <a:bodyPr/>
          <a:p>
            <a:pPr marL="0" indent="0">
              <a:buNone/>
            </a:pPr>
            <a:r>
              <a:rPr lang="en-US"/>
              <a:t>If the attacker exploits this vulnerability,he may create a havoc on the webserver due to creation of a million accounts or a million attempts of login, which can further also lead to denial of service. </a:t>
            </a:r>
            <a:endParaRPr lang="en-US"/>
          </a:p>
          <a:p>
            <a:pPr marL="0" indent="0">
              <a:buNone/>
            </a:pPr>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password should be large and strong(unrelated).This makes bruteforcing impractical.</a:t>
            </a:r>
            <a:endParaRPr lang="en-US"/>
          </a:p>
          <a:p>
            <a:endParaRPr lang="en-US"/>
          </a:p>
          <a:p>
            <a:r>
              <a:rPr lang="en-US"/>
              <a:t>2)There should be at least two-step verification before creating an account.</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1045845" y="4895215"/>
            <a:ext cx="981837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10)</a:t>
            </a:r>
            <a:r>
              <a:rPr lang="en-US" u="sng">
                <a:solidFill>
                  <a:schemeClr val="accent4"/>
                </a:solidFill>
                <a:effectLst/>
              </a:rPr>
              <a:t>Crypto Configuration Flaw</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1294765" y="1841500"/>
          <a:ext cx="10059035" cy="2560955"/>
        </p:xfrm>
        <a:graphic>
          <a:graphicData uri="http://schemas.openxmlformats.org/drawingml/2006/table">
            <a:tbl>
              <a:tblPr firstRow="1" bandRow="1">
                <a:tableStyleId>{5C22544A-7EE6-4342-B048-85BDC9FD1C3A}</a:tableStyleId>
              </a:tblPr>
              <a:tblGrid>
                <a:gridCol w="1753870"/>
                <a:gridCol w="830516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 (All the webpages ,blogs,forum)</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r>
              <a:rPr lang="en-US"/>
              <a:t>:</a:t>
            </a:r>
            <a:endParaRPr lang="en-US"/>
          </a:p>
        </p:txBody>
      </p:sp>
      <p:sp>
        <p:nvSpPr>
          <p:cNvPr id="3" name="Content Placeholder 2"/>
          <p:cNvSpPr>
            <a:spLocks noGrp="1"/>
          </p:cNvSpPr>
          <p:nvPr>
            <p:ph idx="1"/>
          </p:nvPr>
        </p:nvSpPr>
        <p:spPr>
          <a:xfrm>
            <a:off x="838200" y="3696335"/>
            <a:ext cx="10515600" cy="4351338"/>
          </a:xfrm>
        </p:spPr>
        <p:txBody>
          <a:bodyPr/>
          <a:p>
            <a:pPr marL="0" indent="0">
              <a:buNone/>
            </a:pPr>
            <a:r>
              <a:rPr lang="en-US"/>
              <a:t> Use https and not http as the protocol.</a:t>
            </a:r>
            <a:endParaRPr lang="en-US"/>
          </a:p>
        </p:txBody>
      </p:sp>
      <p:sp>
        <p:nvSpPr>
          <p:cNvPr id="4" name="Title 1"/>
          <p:cNvSpPr>
            <a:spLocks noGrp="1"/>
          </p:cNvSpPr>
          <p:nvPr/>
        </p:nvSpPr>
        <p:spPr>
          <a:xfrm>
            <a:off x="926465" y="4084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r>
              <a:rPr lang="en-US"/>
              <a:t>:</a:t>
            </a:r>
            <a:endParaRPr lang="en-US"/>
          </a:p>
        </p:txBody>
      </p:sp>
      <p:sp>
        <p:nvSpPr>
          <p:cNvPr id="5" name="Text Box 4"/>
          <p:cNvSpPr txBox="1"/>
          <p:nvPr/>
        </p:nvSpPr>
        <p:spPr>
          <a:xfrm>
            <a:off x="926465" y="5410835"/>
            <a:ext cx="9493885" cy="645160"/>
          </a:xfrm>
          <a:prstGeom prst="rect">
            <a:avLst/>
          </a:prstGeom>
          <a:noFill/>
        </p:spPr>
        <p:txBody>
          <a:bodyPr wrap="square" rtlCol="0">
            <a:spAutoFit/>
          </a:bodyPr>
          <a:p>
            <a:r>
              <a:rPr lang="en-US"/>
              <a:t>1)https://www.owasp.org/index.php/Category:Cryptographic_Vulnerability</a:t>
            </a:r>
            <a:endParaRPr lang="en-US"/>
          </a:p>
          <a:p>
            <a:r>
              <a:rPr lang="en-US"/>
              <a:t>2)https://www.w3.org/Protocols/rfc2616/rfc2616-sec15.html</a:t>
            </a:r>
            <a:endParaRPr lang="en-US"/>
          </a:p>
        </p:txBody>
      </p:sp>
      <p:sp>
        <p:nvSpPr>
          <p:cNvPr id="6" name="Title 1"/>
          <p:cNvSpPr>
            <a:spLocks noGrp="1"/>
          </p:cNvSpPr>
          <p:nvPr/>
        </p:nvSpPr>
        <p:spPr>
          <a:xfrm>
            <a:off x="1038860" y="21209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Impact(High):</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Text Box 6"/>
          <p:cNvSpPr txBox="1"/>
          <p:nvPr/>
        </p:nvSpPr>
        <p:spPr>
          <a:xfrm>
            <a:off x="1045845" y="1429385"/>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11)</a:t>
            </a:r>
            <a:r>
              <a:rPr lang="en-US" u="sng">
                <a:solidFill>
                  <a:schemeClr val="accent4"/>
                </a:solidFill>
                <a:effectLst/>
              </a:rPr>
              <a:t>Common Passwords:</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1521460"/>
        </p:xfrm>
        <a:graphic>
          <a:graphicData uri="http://schemas.openxmlformats.org/drawingml/2006/table">
            <a:tbl>
              <a:tblPr firstRow="1" bandRow="1">
                <a:tableStyleId>{5C22544A-7EE6-4342-B048-85BDC9FD1C3A}</a:tableStyleId>
              </a:tblPr>
              <a:tblGrid>
                <a:gridCol w="1833245"/>
                <a:gridCol w="868235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http://52.66.198.61/login/seller.php</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http://52.66.198.61/wondercms/</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u="sng"/>
              <a:t>Observation:</a:t>
            </a:r>
            <a:endParaRPr lang="en-US" u="sng"/>
          </a:p>
        </p:txBody>
      </p:sp>
      <p:sp>
        <p:nvSpPr>
          <p:cNvPr id="3" name="Content Placeholder 2"/>
          <p:cNvSpPr>
            <a:spLocks noGrp="1"/>
          </p:cNvSpPr>
          <p:nvPr>
            <p:ph sz="half" idx="1"/>
          </p:nvPr>
        </p:nvSpPr>
        <p:spPr>
          <a:xfrm>
            <a:off x="838200" y="1544955"/>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apture"/>
          <p:cNvPicPr>
            <a:picLocks noChangeAspect="1"/>
          </p:cNvPicPr>
          <p:nvPr>
            <p:ph sz="half" idx="2"/>
          </p:nvPr>
        </p:nvPicPr>
        <p:blipFill>
          <a:blip r:embed="rId1"/>
          <a:stretch>
            <a:fillRect/>
          </a:stretch>
        </p:blipFill>
        <p:spPr>
          <a:xfrm>
            <a:off x="1007110" y="3169285"/>
            <a:ext cx="4467225" cy="1485900"/>
          </a:xfrm>
          <a:prstGeom prst="rect">
            <a:avLst/>
          </a:prstGeom>
        </p:spPr>
      </p:pic>
      <p:pic>
        <p:nvPicPr>
          <p:cNvPr id="5" name="Picture 4" descr="Capture"/>
          <p:cNvPicPr>
            <a:picLocks noChangeAspect="1"/>
          </p:cNvPicPr>
          <p:nvPr/>
        </p:nvPicPr>
        <p:blipFill>
          <a:blip r:embed="rId2"/>
          <a:stretch>
            <a:fillRect/>
          </a:stretch>
        </p:blipFill>
        <p:spPr>
          <a:xfrm>
            <a:off x="6188710" y="3169920"/>
            <a:ext cx="4811395" cy="148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6640" y="55245"/>
            <a:ext cx="10515600" cy="1002030"/>
          </a:xfrm>
        </p:spPr>
        <p:txBody>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149350" y="92964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57480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1208405" y="2462530"/>
            <a:ext cx="10231120" cy="2861310"/>
          </a:xfrm>
          <a:prstGeom prst="rect">
            <a:avLst/>
          </a:prstGeom>
          <a:noFill/>
        </p:spPr>
        <p:txBody>
          <a:bodyPr wrap="square" rtlCol="0">
            <a:spAutoFit/>
          </a:bodyPr>
          <a:p>
            <a:r>
              <a:rPr lang="en-US"/>
              <a:t>1)There should be password strength check at every creation of an account.</a:t>
            </a:r>
            <a:endParaRPr lang="en-US"/>
          </a:p>
          <a:p>
            <a:endParaRPr lang="en-US"/>
          </a:p>
          <a:p>
            <a:r>
              <a:rPr lang="en-US"/>
              <a:t>2)There must be a minimum of 8 characters long password with a mixture of numbers,alphanumerics,special characters,etc.</a:t>
            </a:r>
            <a:endParaRPr lang="en-US"/>
          </a:p>
          <a:p>
            <a:endParaRPr lang="en-US"/>
          </a:p>
          <a:p>
            <a:r>
              <a:rPr lang="en-US"/>
              <a:t>3)There should be no repetition of password,neither on change nor reset.</a:t>
            </a:r>
            <a:endParaRPr lang="en-US"/>
          </a:p>
          <a:p>
            <a:endParaRPr lang="en-US"/>
          </a:p>
          <a:p>
            <a:r>
              <a:rPr lang="en-US"/>
              <a:t>4)The password should not be stored on the web,rather should be hashed and stored.</a:t>
            </a:r>
            <a:endParaRPr lang="en-US"/>
          </a:p>
          <a:p>
            <a:endParaRPr lang="en-US"/>
          </a:p>
          <a:p>
            <a:endParaRPr lang="en-US"/>
          </a:p>
        </p:txBody>
      </p:sp>
      <p:sp>
        <p:nvSpPr>
          <p:cNvPr id="10" name="Title 1"/>
          <p:cNvSpPr>
            <a:spLocks noGrp="1"/>
          </p:cNvSpPr>
          <p:nvPr/>
        </p:nvSpPr>
        <p:spPr>
          <a:xfrm>
            <a:off x="1066165" y="4808855"/>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References:</a:t>
            </a:r>
            <a:endParaRPr lang="en-US" u="sng">
              <a:ln w="22225">
                <a:solidFill>
                  <a:schemeClr val="accent2"/>
                </a:solidFill>
                <a:prstDash val="solid"/>
              </a:ln>
              <a:solidFill>
                <a:schemeClr val="accent2">
                  <a:lumMod val="40000"/>
                  <a:lumOff val="60000"/>
                </a:schemeClr>
              </a:solidFill>
              <a:effectLst/>
            </a:endParaRPr>
          </a:p>
        </p:txBody>
      </p:sp>
      <p:sp>
        <p:nvSpPr>
          <p:cNvPr id="14" name="Text Box 13"/>
          <p:cNvSpPr txBox="1"/>
          <p:nvPr/>
        </p:nvSpPr>
        <p:spPr>
          <a:xfrm>
            <a:off x="1208405" y="5810885"/>
            <a:ext cx="10437495" cy="922020"/>
          </a:xfrm>
          <a:prstGeom prst="rect">
            <a:avLst/>
          </a:prstGeom>
          <a:noFill/>
        </p:spPr>
        <p:txBody>
          <a:bodyPr wrap="square" rtlCol="0">
            <a:spAutoFit/>
          </a:bodyPr>
          <a:p>
            <a:r>
              <a:rPr lang="en-US"/>
              <a:t>1)https://www.acunetix.com/blog/articles/weak-password-vulnerability-common-think/</a:t>
            </a:r>
            <a:endParaRPr lang="en-US"/>
          </a:p>
          <a:p>
            <a:endParaRPr lang="en-US"/>
          </a:p>
          <a:p>
            <a:r>
              <a:rPr lang="en-US"/>
              <a:t>2)https://www.owasp.org/index.php/Testing_for_Weak_password_policy_(OTG-AUTHN-007)</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POC using SQL-map</a:t>
            </a:r>
            <a:endParaRPr lang="en-US"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27687</Words>
  <Application>WPS Presentation</Application>
  <PresentationFormat>Widescreen</PresentationFormat>
  <Paragraphs>1125</Paragraphs>
  <Slides>106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106</vt:i4>
      </vt:variant>
    </vt:vector>
  </HeadingPairs>
  <TitlesOfParts>
    <vt:vector size="11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5)Unauthorised access to customer details</vt:lpstr>
      <vt:lpstr>Observation:</vt:lpstr>
      <vt:lpstr>Proof Of Concept(PoC):</vt:lpstr>
      <vt:lpstr>Proof Of Concept(PoC):</vt:lpstr>
      <vt:lpstr>Business Impact(High):</vt:lpstr>
      <vt:lpstr>Recommendation:</vt:lpstr>
      <vt:lpstr>6)Command Execution Vulnerability:</vt:lpstr>
      <vt:lpstr>Observation:</vt:lpstr>
      <vt:lpstr>Proof Of Concept(PoC):</vt:lpstr>
      <vt:lpstr>Proof Of Concept(PoC):</vt:lpstr>
      <vt:lpstr>Business Impact(High):</vt:lpstr>
      <vt:lpstr>Recommendations:</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33</cp:revision>
  <dcterms:created xsi:type="dcterms:W3CDTF">2019-06-22T14:11:00Z</dcterms:created>
  <dcterms:modified xsi:type="dcterms:W3CDTF">2020-05-18T17:32:13Z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