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579" r:id="rId74"/>
    <p:sldId id="580" r:id="rId75"/>
    <p:sldId id="581" r:id="rId76"/>
    <p:sldId id="582" r:id="rId77"/>
    <p:sldId id="583" r:id="rId78"/>
    <p:sldId id="584" r:id="rId79"/>
    <p:sldId id="585" r:id="rId80"/>
    <p:sldId id="586" r:id="rId81"/>
    <p:sldId id="588" r:id="rId82"/>
    <p:sldId id="589" r:id="rId83"/>
    <p:sldId id="349" r:id="rId84"/>
    <p:sldId id="351" r:id="rId85"/>
    <p:sldId id="350" r:id="rId86"/>
    <p:sldId id="353" r:id="rId87"/>
    <p:sldId id="354" r:id="rId88"/>
    <p:sldId id="488" r:id="rId89"/>
    <p:sldId id="489" r:id="rId90"/>
    <p:sldId id="490" r:id="rId91"/>
    <p:sldId id="492" r:id="rId92"/>
    <p:sldId id="493" r:id="rId93"/>
    <p:sldId id="352" r:id="rId94"/>
    <p:sldId id="355" r:id="rId95"/>
    <p:sldId id="591" r:id="rId96"/>
    <p:sldId id="356" r:id="rId97"/>
    <p:sldId id="357" r:id="rId98"/>
    <p:sldId id="364" r:id="rId99"/>
    <p:sldId id="365" r:id="rId100"/>
    <p:sldId id="366" r:id="rId101"/>
    <p:sldId id="592" r:id="rId102"/>
    <p:sldId id="593" r:id="rId103"/>
    <p:sldId id="594" r:id="rId104"/>
    <p:sldId id="595"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80" r:id="rId118"/>
    <p:sldId id="381"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2.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4.png"/><Relationship Id="rId1" Type="http://schemas.openxmlformats.org/officeDocument/2006/relationships/image" Target="../media/image53.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6.png"/><Relationship Id="rId1" Type="http://schemas.openxmlformats.org/officeDocument/2006/relationships/image" Target="../media/image5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8.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8.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0.png"/><Relationship Id="rId1" Type="http://schemas.openxmlformats.org/officeDocument/2006/relationships/image" Target="../media/image49.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51510"/>
            <a:ext cx="4387850" cy="7143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sz="half" idx="2"/>
          </p:nvPr>
        </p:nvSpPr>
        <p:spPr>
          <a:xfrm>
            <a:off x="1183005" y="1397000"/>
            <a:ext cx="10633710" cy="565785"/>
          </a:xfrm>
        </p:spPr>
        <p:txBody>
          <a:bodyPr/>
          <a:p>
            <a:pPr marL="0" indent="0">
              <a:buNone/>
            </a:pPr>
            <a:r>
              <a:rPr lang="en-US"/>
              <a:t>Give a valid email id and intercept the request using burp suite then change the email id, and click on proceed, it get register successfully.</a:t>
            </a:r>
            <a:endParaRPr lang="en-US"/>
          </a:p>
        </p:txBody>
      </p:sp>
      <p:pic>
        <p:nvPicPr>
          <p:cNvPr id="4" name="Picture 3" descr="C:\Users\Datagrokr\Documents\program\CEH-Hack-a-thon\reports\Lifestyle Store\vulnerabilities\Client Side Filter Bypass\forum-register\POC.pngPOC"/>
          <p:cNvPicPr>
            <a:picLocks noChangeAspect="1"/>
          </p:cNvPicPr>
          <p:nvPr/>
        </p:nvPicPr>
        <p:blipFill>
          <a:blip r:embed="rId1"/>
          <a:srcRect/>
          <a:stretch>
            <a:fillRect/>
          </a:stretch>
        </p:blipFill>
        <p:spPr>
          <a:xfrm>
            <a:off x="1172845" y="3170555"/>
            <a:ext cx="9951085" cy="2284095"/>
          </a:xfrm>
          <a:prstGeom prst="rect">
            <a:avLst/>
          </a:prstGeom>
          <a:ln>
            <a:solidFill>
              <a:schemeClr val="tx1"/>
            </a:solidFill>
          </a:ln>
        </p:spPr>
      </p:pic>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59626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49020" y="1053465"/>
            <a:ext cx="10307320" cy="722630"/>
          </a:xfrm>
        </p:spPr>
        <p:txBody>
          <a:bodyPr>
            <a:normAutofit/>
          </a:bodyPr>
          <a:p>
            <a:pPr marL="0" indent="0">
              <a:buNone/>
            </a:pPr>
            <a:r>
              <a:rPr lang="en-US"/>
              <a:t>Navigate to customer password reset page “http://13.233.207.87/reset_password/customer.php” and try to give a already register username , email id of the register user is been populated in the input field click on send.</a:t>
            </a:r>
            <a:endParaRPr lang="en-US"/>
          </a:p>
        </p:txBody>
      </p:sp>
      <p:pic>
        <p:nvPicPr>
          <p:cNvPr id="4" name="Picture 3" descr="C:\Users\Datagrokr\Documents\program\CEH-Hack-a-thon\reports\Lifestyle Store\vulnerabilities\Client Side Filter Bypass\Customer-Password-reset\observation.pngobservation"/>
          <p:cNvPicPr>
            <a:picLocks noChangeAspect="1"/>
          </p:cNvPicPr>
          <p:nvPr/>
        </p:nvPicPr>
        <p:blipFill>
          <a:blip r:embed="rId1"/>
          <a:srcRect/>
          <a:stretch>
            <a:fillRect/>
          </a:stretch>
        </p:blipFill>
        <p:spPr>
          <a:xfrm>
            <a:off x="1049020" y="2051685"/>
            <a:ext cx="6690360" cy="3291205"/>
          </a:xfrm>
          <a:prstGeom prst="rect">
            <a:avLst/>
          </a:prstGeom>
          <a:ln>
            <a:solidFill>
              <a:schemeClr val="tx1"/>
            </a:solidFill>
          </a:ln>
        </p:spPr>
      </p:pic>
      <p:pic>
        <p:nvPicPr>
          <p:cNvPr id="5" name="Picture Placeholder 4" descr="observation1"/>
          <p:cNvPicPr>
            <a:picLocks noChangeAspect="1"/>
          </p:cNvPicPr>
          <p:nvPr>
            <p:ph type="pic" idx="1"/>
          </p:nvPr>
        </p:nvPicPr>
        <p:blipFill>
          <a:blip r:embed="rId2"/>
          <a:stretch>
            <a:fillRect/>
          </a:stretch>
        </p:blipFill>
        <p:spPr>
          <a:xfrm>
            <a:off x="5475605" y="2834005"/>
            <a:ext cx="6172200" cy="3029585"/>
          </a:xfrm>
          <a:prstGeom prst="rect">
            <a:avLst/>
          </a:prstGeom>
          <a:ln>
            <a:solidFill>
              <a:schemeClr val="tx1"/>
            </a:solidFill>
          </a:ln>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99135"/>
          </a:xfrm>
        </p:spPr>
        <p:txBody>
          <a:bodyPr>
            <a:normAutofit fontScale="90000"/>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sz="half" idx="2"/>
          </p:nvPr>
        </p:nvSpPr>
        <p:spPr>
          <a:xfrm>
            <a:off x="840105" y="1156335"/>
            <a:ext cx="10789285" cy="675640"/>
          </a:xfrm>
        </p:spPr>
        <p:txBody>
          <a:bodyPr/>
          <a:p>
            <a:pPr marL="0" indent="0">
              <a:buNone/>
            </a:pPr>
            <a:r>
              <a:rPr lang="en-US"/>
              <a:t>AFter click on send a html page get open, click on 'click here' link, a page will open for providing new password for the user.</a:t>
            </a:r>
            <a:endParaRPr lang="en-US"/>
          </a:p>
        </p:txBody>
      </p:sp>
      <p:pic>
        <p:nvPicPr>
          <p:cNvPr id="4" name="Picture 3" descr="C:\Users\Datagrokr\Documents\program\CEH-Hack-a-thon\reports\Lifestyle Store\vulnerabilities\Client Side Filter Bypass\Customer-Password-reset\poc-reset-link.pngpoc-reset-link"/>
          <p:cNvPicPr>
            <a:picLocks noChangeAspect="1"/>
          </p:cNvPicPr>
          <p:nvPr/>
        </p:nvPicPr>
        <p:blipFill>
          <a:blip r:embed="rId1"/>
          <a:srcRect/>
          <a:stretch>
            <a:fillRect/>
          </a:stretch>
        </p:blipFill>
        <p:spPr>
          <a:xfrm>
            <a:off x="988060" y="2192655"/>
            <a:ext cx="8720455" cy="2284095"/>
          </a:xfrm>
          <a:prstGeom prst="rect">
            <a:avLst/>
          </a:prstGeom>
          <a:ln>
            <a:solidFill>
              <a:schemeClr val="tx1"/>
            </a:solidFill>
          </a:ln>
        </p:spPr>
      </p:pic>
      <p:pic>
        <p:nvPicPr>
          <p:cNvPr id="5" name="Picture Placeholder 4" descr="poc"/>
          <p:cNvPicPr>
            <a:picLocks noChangeAspect="1"/>
          </p:cNvPicPr>
          <p:nvPr>
            <p:ph type="pic" idx="1"/>
          </p:nvPr>
        </p:nvPicPr>
        <p:blipFill>
          <a:blip r:embed="rId2"/>
          <a:stretch>
            <a:fillRect/>
          </a:stretch>
        </p:blipFill>
        <p:spPr>
          <a:xfrm>
            <a:off x="5348605" y="3663315"/>
            <a:ext cx="6172200" cy="2670810"/>
          </a:xfrm>
          <a:prstGeom prst="rect">
            <a:avLst/>
          </a:prstGeom>
          <a:ln>
            <a:solidFill>
              <a:schemeClr val="tx1"/>
            </a:solidFill>
          </a:ln>
        </p:spPr>
      </p:pic>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Impact(Low):</a:t>
            </a:r>
            <a:endParaRPr lang="en-US" sz="3200" b="1">
              <a:ln/>
              <a:solidFill>
                <a:schemeClr val="tx1"/>
              </a:solidFill>
              <a:effectLst/>
            </a:endParaRPr>
          </a:p>
        </p:txBody>
      </p:sp>
      <p:sp>
        <p:nvSpPr>
          <p:cNvPr id="3" name="Text Placeholder 2"/>
          <p:cNvSpPr>
            <a:spLocks noGrp="1"/>
          </p:cNvSpPr>
          <p:nvPr>
            <p:ph type="body" idx="1"/>
          </p:nvPr>
        </p:nvSpPr>
        <p:spPr>
          <a:xfrm>
            <a:off x="1003300" y="1437640"/>
            <a:ext cx="10515600" cy="1103630"/>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rPr>
              <a:t>Recommendation:</a:t>
            </a:r>
            <a:endParaRPr lang="en-US" sz="3200" b="1">
              <a:ln/>
              <a:solidFill>
                <a:schemeClr val="tx1"/>
              </a:solidFill>
              <a:effectLst/>
            </a:endParaRPr>
          </a:p>
        </p:txBody>
      </p:sp>
      <p:sp>
        <p:nvSpPr>
          <p:cNvPr id="7" name="Text Box 6"/>
          <p:cNvSpPr txBox="1"/>
          <p:nvPr/>
        </p:nvSpPr>
        <p:spPr>
          <a:xfrm>
            <a:off x="957580" y="3730625"/>
            <a:ext cx="10584815" cy="1899920"/>
          </a:xfrm>
          <a:prstGeom prst="rect">
            <a:avLst/>
          </a:prstGeom>
          <a:noFill/>
        </p:spPr>
        <p:txBody>
          <a:bodyPr wrap="square" rtlCol="0">
            <a:spAutoFit/>
          </a:bodyPr>
          <a:p>
            <a:pPr marL="514350" indent="-514350">
              <a:lnSpc>
                <a:spcPct val="60000"/>
              </a:lnSpc>
              <a:buAutoNum type="arabicPeriod"/>
            </a:pPr>
            <a:r>
              <a:rPr lang="en-US" sz="2800"/>
              <a:t>Implement all critical checks on server side code only</a:t>
            </a:r>
            <a:endParaRPr lang="en-US" sz="2800"/>
          </a:p>
          <a:p>
            <a:pPr marL="514350" indent="-514350">
              <a:lnSpc>
                <a:spcPct val="60000"/>
              </a:lnSpc>
              <a:buAutoNum type="arabicPeriod"/>
            </a:pPr>
            <a:endParaRPr lang="en-US" sz="2800"/>
          </a:p>
          <a:p>
            <a:pPr marL="514350" indent="-514350">
              <a:lnSpc>
                <a:spcPct val="60000"/>
              </a:lnSpc>
              <a:buAutoNum type="arabicPeriod"/>
            </a:pPr>
            <a:r>
              <a:rPr lang="en-US" sz="2800"/>
              <a:t>Client-side checks must be treated as decoratives only</a:t>
            </a:r>
            <a:endParaRPr lang="en-US" sz="2800"/>
          </a:p>
          <a:p>
            <a:pPr marL="514350" indent="-514350">
              <a:lnSpc>
                <a:spcPct val="60000"/>
              </a:lnSpc>
              <a:buAutoNum type="arabicPeriod"/>
            </a:pPr>
            <a:endParaRPr lang="en-US" sz="2800"/>
          </a:p>
          <a:p>
            <a:pPr marL="514350" indent="-514350">
              <a:lnSpc>
                <a:spcPct val="60000"/>
              </a:lnSpc>
              <a:buAutoNum type="arabicPeriod"/>
            </a:pPr>
            <a:r>
              <a:rPr lang="en-US" sz="2800"/>
              <a:t>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Text Placeholder 2"/>
          <p:cNvSpPr>
            <a:spLocks noGrp="1"/>
          </p:cNvSpPr>
          <p:nvPr>
            <p:ph type="body" idx="1"/>
          </p:nvPr>
        </p:nvSpPr>
        <p:spPr/>
        <p:txBody>
          <a:bodyPr/>
          <a:p>
            <a:pPr>
              <a:lnSpc>
                <a:spcPct val="80000"/>
              </a:lnSpc>
            </a:pPr>
            <a:r>
              <a:rPr lang="en-US"/>
              <a:t>http://projects.webappsec.org/w/page/13246933/Improper%20Input%20Handling</a:t>
            </a:r>
            <a:endParaRPr lang="en-US"/>
          </a:p>
          <a:p>
            <a:pPr>
              <a:lnSpc>
                <a:spcPct val="80000"/>
              </a:lnSpc>
            </a:pPr>
            <a:r>
              <a:rPr lang="en-US"/>
              <a:t>https://www.owasp.org/index.php/Unvalidated_Input</a:t>
            </a:r>
            <a:endParaRPr lang="en-US"/>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solidFill>
                  <a:schemeClr val="tx1"/>
                </a:solidFill>
                <a:effectLst/>
              </a:rPr>
              <a:t>Business Impact –  High</a:t>
            </a:r>
            <a:endParaRPr lang="en-IN" b="1" dirty="0" smtClean="0">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8011806053</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References</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u="sng">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Recommendations:</a:t>
            </a:r>
            <a:endParaRPr lang="en-US" sz="3200" b="1">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solidFill>
                  <a:schemeClr val="tx1"/>
                </a:solidFill>
                <a:effectLst/>
              </a:rPr>
              <a:t>3. File Inclusion Vulnerabilities</a:t>
            </a:r>
            <a:endParaRPr lang="en-US" sz="4000" b="1" u="sng">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Business Impact(Extremely High):</a:t>
            </a:r>
            <a:endParaRPr lang="en-US" sz="3200" b="1">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solidFill>
                  <a:schemeClr val="tx1"/>
                </a:solidFill>
                <a:effectLst/>
                <a:latin typeface="+mj-lt"/>
                <a:cs typeface="+mj-lt"/>
              </a:rPr>
              <a:t>4. Forced Browsing Flaws</a:t>
            </a:r>
            <a:endParaRPr lang="en-US" sz="4000" b="1">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solidFill>
                  <a:schemeClr val="tx1"/>
                </a:solidFill>
                <a:effectLst/>
                <a:latin typeface="+mj-lt"/>
                <a:cs typeface="+mj-lt"/>
              </a:rPr>
              <a:t>Observation</a:t>
            </a:r>
            <a:r>
              <a:rPr lang="en-US" altLang="en-IN" b="1" dirty="0" smtClean="0">
                <a:solidFill>
                  <a:schemeClr val="tx1"/>
                </a:solidFill>
                <a:effectLst/>
                <a:latin typeface="+mj-lt"/>
                <a:cs typeface="+mj-lt"/>
              </a:rPr>
              <a:t>:</a:t>
            </a:r>
            <a:endParaRPr lang="en-US" altLang="en-IN" b="1" dirty="0" smtClean="0">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solidFill>
                  <a:schemeClr val="tx1"/>
                </a:solidFill>
                <a:effectLst/>
                <a:cs typeface="+mj-lt"/>
              </a:rPr>
              <a:t>Vulnerability Statistics</a:t>
            </a:r>
            <a:endParaRPr lang="en-IN" sz="4000" b="1" dirty="0" smtClean="0">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solidFill>
                  <a:schemeClr val="tx1"/>
                </a:solidFill>
                <a:effectLst/>
                <a:latin typeface="Calibri" panose="020F0502020204030204" charset="0"/>
                <a:cs typeface="Calibri" panose="020F0502020204030204" charset="0"/>
              </a:rPr>
              <a:t>Business Impact:Extremely 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solidFill>
                  <a:schemeClr val="tx1"/>
                </a:solidFill>
                <a:effectLst/>
              </a:rPr>
              <a:t>Recommendation:</a:t>
            </a:r>
            <a:endParaRPr lang="en-US" sz="3200" b="1">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endParaRPr lang="en-US" sz="3200" b="1">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tx1"/>
                </a:solidFill>
                <a:effectLst/>
              </a:rPr>
              <a:t>5. Command Execution Vulnerability:</a:t>
            </a:r>
            <a:endParaRPr lang="en-US" b="1">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solidFill>
                  <a:schemeClr val="tx1"/>
                </a:solidFill>
                <a:effectLst/>
              </a:rPr>
              <a:t>Observation:</a:t>
            </a:r>
            <a:endParaRPr lang="en-US" b="1">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solidFill>
                  <a:schemeClr val="tx1"/>
                </a:solidFill>
                <a:effectLst/>
              </a:rPr>
              <a:t>Business Impact(High):</a:t>
            </a:r>
            <a:endParaRPr lang="en-US" b="1">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uFillTx/>
              </a:rPr>
              <a:t>6. Cross Site Scripting(XSS):</a:t>
            </a:r>
            <a:endParaRPr lang="en-US" sz="3200" b="1" dirty="0">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6058"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solidFill>
                  <a:schemeClr val="tx1"/>
                </a:solidFill>
                <a:effectLst/>
                <a:latin typeface="Calibri" panose="020F0502020204030204" charset="0"/>
                <a:cs typeface="Calibri" panose="020F0502020204030204" charset="0"/>
              </a:rPr>
              <a:t>Business Impact – High</a:t>
            </a:r>
            <a:endParaRPr lang="en-IN" sz="3200" b="1" dirty="0" smtClean="0">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rPr>
              <a:t>References:</a:t>
            </a:r>
            <a:endParaRPr lang="en-IN" sz="3200" b="1" dirty="0" smtClean="0">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7. Cross Site Request Forgery(CSRF):</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 (High):</a:t>
            </a: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solidFill>
                  <a:schemeClr val="tx1"/>
                </a:solidFill>
                <a:effectLst/>
              </a:rPr>
              <a:t>Recommendation:</a:t>
            </a:r>
            <a:endParaRPr lang="en-US" sz="3200" b="1">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8. Rate Limiting Flaws: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solidFill>
                  <a:schemeClr val="tx1"/>
                </a:solidFill>
                <a:effectLst/>
              </a:rPr>
              <a:t>Observation</a:t>
            </a:r>
            <a:br>
              <a:rPr lang="en-US" sz="3200" b="1">
                <a:solidFill>
                  <a:schemeClr val="tx1"/>
                </a:solidFill>
                <a:effectLst/>
              </a:rPr>
            </a:br>
            <a:r>
              <a:rPr lang="en-US" sz="3200" b="1">
                <a:solidFill>
                  <a:schemeClr val="tx1"/>
                </a:solidFill>
                <a:effectLst/>
              </a:rPr>
              <a:t> </a:t>
            </a:r>
            <a:r>
              <a:rPr lang="en-US" sz="2400">
                <a:solidFill>
                  <a:schemeClr val="tx1"/>
                </a:solidFill>
                <a:effectLst/>
                <a:latin typeface="Calibri" panose="020F0502020204030204" charset="0"/>
                <a:cs typeface="Calibri" panose="020F0502020204030204" charset="0"/>
              </a:rPr>
              <a:t>Navigate to the URL http://13.233.207.87/reset_password/admin.php</a:t>
            </a:r>
            <a:endParaRPr lang="en-US" sz="2400">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solidFill>
                  <a:schemeClr val="tx1"/>
                </a:solidFill>
                <a:effectLst/>
                <a:latin typeface="Calibri" panose="020F0502020204030204" charset="0"/>
                <a:cs typeface="Calibri" panose="020F0502020204030204" charset="0"/>
              </a:rPr>
              <a:t>Business Impact(High):</a:t>
            </a:r>
            <a:br>
              <a:rPr lang="en-US" sz="3200" b="1">
                <a:solidFill>
                  <a:schemeClr val="tx1"/>
                </a:solidFill>
                <a:effectLst/>
                <a:latin typeface="Calibri" panose="020F0502020204030204" charset="0"/>
                <a:cs typeface="Calibri" panose="020F0502020204030204" charset="0"/>
              </a:rPr>
            </a:b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9. Crypto Configuration Flaw</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effectLst/>
              </a:rPr>
              <a:t>Observation:</a:t>
            </a:r>
            <a:endParaRPr lang="en-US" sz="3600" b="1">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10. Weak Passwords: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624965" y="1825625"/>
          <a:ext cx="8801735" cy="1948180"/>
        </p:xfrm>
        <a:graphic>
          <a:graphicData uri="http://schemas.openxmlformats.org/drawingml/2006/table">
            <a:tbl>
              <a:tblPr firstRow="1" bandRow="1">
                <a:tableStyleId>{5C22544A-7EE6-4342-B048-85BDC9FD1C3A}</a:tableStyleId>
              </a:tblPr>
              <a:tblGrid>
                <a:gridCol w="1692910"/>
                <a:gridCol w="7108825"/>
              </a:tblGrid>
              <a:tr h="265430">
                <a:tc>
                  <a:txBody>
                    <a:bodyPr/>
                    <a:p>
                      <a:pPr algn="ctr"/>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Cryto Configuration Flaws are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http://13.232.248.46/wondercms/loginURL</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http://13.232.248.46/login/seller.php</a:t>
                      </a: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58215" y="1531620"/>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Users\Datagrokr\Documents\program\CEH-Hack-a-thon\reports\Lifestyle Store\vulnerabilities\Weak Password\Blog\observation.pngobservation"/>
          <p:cNvPicPr>
            <a:picLocks noChangeAspect="1"/>
          </p:cNvPicPr>
          <p:nvPr>
            <p:ph sz="half" idx="2"/>
          </p:nvPr>
        </p:nvPicPr>
        <p:blipFill>
          <a:blip r:embed="rId1"/>
          <a:srcRect/>
          <a:stretch>
            <a:fillRect/>
          </a:stretch>
        </p:blipFill>
        <p:spPr>
          <a:xfrm>
            <a:off x="958215" y="2993390"/>
            <a:ext cx="5078730" cy="2315210"/>
          </a:xfrm>
          <a:prstGeom prst="rect">
            <a:avLst/>
          </a:prstGeom>
          <a:ln>
            <a:solidFill>
              <a:schemeClr val="tx1"/>
            </a:solidFill>
          </a:ln>
        </p:spPr>
      </p:pic>
      <p:pic>
        <p:nvPicPr>
          <p:cNvPr id="5" name="Picture 4" descr="C:\Users\Datagrokr\Documents\program\CEH-Hack-a-thon\reports\Lifestyle Store\vulnerabilities\Weak Password\Seller\userlist.txt.pnguserlist.txt"/>
          <p:cNvPicPr>
            <a:picLocks noChangeAspect="1"/>
          </p:cNvPicPr>
          <p:nvPr/>
        </p:nvPicPr>
        <p:blipFill>
          <a:blip r:embed="rId2"/>
          <a:srcRect/>
          <a:stretch>
            <a:fillRect/>
          </a:stretch>
        </p:blipFill>
        <p:spPr>
          <a:xfrm>
            <a:off x="6293485" y="2996565"/>
            <a:ext cx="5360035" cy="2288540"/>
          </a:xfrm>
          <a:prstGeom prst="rect">
            <a:avLst/>
          </a:prstGeom>
          <a:ln>
            <a:solidFill>
              <a:schemeClr val="tx1"/>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6625" y="335280"/>
            <a:ext cx="10515600" cy="1002030"/>
          </a:xfrm>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149350" y="116967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73482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9" name="Text Box 8"/>
          <p:cNvSpPr txBox="1"/>
          <p:nvPr/>
        </p:nvSpPr>
        <p:spPr>
          <a:xfrm>
            <a:off x="1208405" y="2569210"/>
            <a:ext cx="10231120" cy="2081530"/>
          </a:xfrm>
          <a:prstGeom prst="rect">
            <a:avLst/>
          </a:prstGeom>
          <a:noFill/>
        </p:spPr>
        <p:txBody>
          <a:bodyPr wrap="square" rtlCol="0">
            <a:spAutoFit/>
          </a:bodyPr>
          <a:p>
            <a:pPr marL="342900" indent="-342900">
              <a:lnSpc>
                <a:spcPct val="90000"/>
              </a:lnSpc>
              <a:buAutoNum type="arabicPeriod"/>
            </a:pPr>
            <a:r>
              <a:rPr lang="en-US"/>
              <a:t>There should be password strength check at every creation of an account.</a:t>
            </a:r>
            <a:endParaRPr lang="en-US"/>
          </a:p>
          <a:p>
            <a:pPr marL="342900" indent="-342900">
              <a:lnSpc>
                <a:spcPct val="90000"/>
              </a:lnSpc>
              <a:buAutoNum type="arabicPeriod"/>
            </a:pPr>
            <a:endParaRPr lang="en-US"/>
          </a:p>
          <a:p>
            <a:pPr marL="342900" indent="-342900">
              <a:lnSpc>
                <a:spcPct val="90000"/>
              </a:lnSpc>
              <a:buAutoNum type="arabicPeriod"/>
            </a:pPr>
            <a:r>
              <a:rPr lang="en-US"/>
              <a:t>There must be a minimum of 8 characters long password with a mixture of numbers,alphanumerics,special characters,etc.</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no repetition of password,neither on change nor reset.</a:t>
            </a:r>
            <a:endParaRPr lang="en-US"/>
          </a:p>
          <a:p>
            <a:pPr marL="342900" indent="-342900">
              <a:lnSpc>
                <a:spcPct val="90000"/>
              </a:lnSpc>
              <a:buAutoNum type="arabicPeriod"/>
            </a:pPr>
            <a:endParaRPr lang="en-US"/>
          </a:p>
          <a:p>
            <a:pPr marL="342900" indent="-342900">
              <a:lnSpc>
                <a:spcPct val="90000"/>
              </a:lnSpc>
              <a:buAutoNum type="arabicPeriod"/>
            </a:pPr>
            <a:r>
              <a:rPr lang="en-US"/>
              <a:t>The password should not be stored on the web,rather should be hashed and stored.</a:t>
            </a:r>
            <a:endParaRPr lang="en-US"/>
          </a:p>
        </p:txBody>
      </p:sp>
      <p:sp>
        <p:nvSpPr>
          <p:cNvPr id="10" name="Title 1"/>
          <p:cNvSpPr>
            <a:spLocks noGrp="1"/>
          </p:cNvSpPr>
          <p:nvPr/>
        </p:nvSpPr>
        <p:spPr>
          <a:xfrm>
            <a:off x="1066165" y="468884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14" name="Text Box 13"/>
          <p:cNvSpPr txBox="1"/>
          <p:nvPr/>
        </p:nvSpPr>
        <p:spPr>
          <a:xfrm>
            <a:off x="1208405" y="5530850"/>
            <a:ext cx="10437495" cy="837565"/>
          </a:xfrm>
          <a:prstGeom prst="rect">
            <a:avLst/>
          </a:prstGeom>
          <a:noFill/>
        </p:spPr>
        <p:txBody>
          <a:bodyPr wrap="square" rtlCol="0">
            <a:spAutoFit/>
          </a:bodyPr>
          <a:p>
            <a:pPr marL="285750" indent="-285750">
              <a:lnSpc>
                <a:spcPct val="90000"/>
              </a:lnSpc>
              <a:buFont typeface="Arial" panose="020B0604020202020204" pitchFamily="34" charset="0"/>
              <a:buChar char="•"/>
            </a:pPr>
            <a:r>
              <a:rPr lang="en-US"/>
              <a:t>https://www.acunetix.com/blog/articles/weak-password-vulnerability-common-think/</a:t>
            </a:r>
            <a:endParaRPr lang="en-US"/>
          </a:p>
          <a:p>
            <a:pPr marL="285750" indent="-285750">
              <a:lnSpc>
                <a:spcPct val="90000"/>
              </a:lnSpc>
              <a:buFont typeface="Arial" panose="020B0604020202020204" pitchFamily="34" charset="0"/>
              <a:buChar char="•"/>
            </a:pPr>
            <a:endParaRPr lang="en-US"/>
          </a:p>
          <a:p>
            <a:pPr marL="285750" indent="-285750">
              <a:lnSpc>
                <a:spcPct val="90000"/>
              </a:lnSpc>
              <a:buFont typeface="Arial" panose="020B0604020202020204" pitchFamily="34" charset="0"/>
              <a:buChar char="•"/>
            </a:pPr>
            <a:r>
              <a:rPr lang="en-US"/>
              <a:t>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11. Open Redirection: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227774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97075">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Open Redirection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Open Redirection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http://35.154.249.93/products/details.php?p_id=5</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url (Brand Website)</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When we view any product ,and click on “Brand Website” tab as shown,then we get redirected to it openly as GET parameter.</a:t>
            </a:r>
            <a:endParaRPr lang="en-US" sz="2400"/>
          </a:p>
        </p:txBody>
      </p:sp>
      <p:pic>
        <p:nvPicPr>
          <p:cNvPr id="5" name="Content Placeholder 4" descr="C:\Users\Datagrokr\Documents\program\CEH-Hack-a-thon\reports\Lifestyle Store\vulnerabilities\Open Redirection\Details.php\observation.pngobservation"/>
          <p:cNvPicPr>
            <a:picLocks noChangeAspect="1"/>
          </p:cNvPicPr>
          <p:nvPr>
            <p:ph sz="half" idx="2"/>
          </p:nvPr>
        </p:nvPicPr>
        <p:blipFill>
          <a:blip r:embed="rId1"/>
          <a:srcRect/>
          <a:stretch>
            <a:fillRect/>
          </a:stretch>
        </p:blipFill>
        <p:spPr>
          <a:xfrm>
            <a:off x="838200" y="2860040"/>
            <a:ext cx="5118100" cy="2646680"/>
          </a:xfrm>
          <a:prstGeom prst="rect">
            <a:avLst/>
          </a:prstGeom>
          <a:ln>
            <a:solidFill>
              <a:schemeClr val="tx1"/>
            </a:solidFill>
          </a:ln>
        </p:spPr>
      </p:pic>
      <p:pic>
        <p:nvPicPr>
          <p:cNvPr id="6" name="Picture 5" descr="C:\Users\Datagrokr\Documents\program\CEH-Hack-a-thon\reports\Lifestyle Store\vulnerabilities\Open Redirection\Details.php\observation1.pngobservation1"/>
          <p:cNvPicPr>
            <a:picLocks noChangeAspect="1"/>
          </p:cNvPicPr>
          <p:nvPr/>
        </p:nvPicPr>
        <p:blipFill>
          <a:blip r:embed="rId2"/>
          <a:srcRect/>
          <a:stretch>
            <a:fillRect/>
          </a:stretch>
        </p:blipFill>
        <p:spPr>
          <a:xfrm>
            <a:off x="6341745" y="2881630"/>
            <a:ext cx="5398135" cy="2504440"/>
          </a:xfrm>
          <a:prstGeom prst="rect">
            <a:avLst/>
          </a:prstGeom>
          <a:ln>
            <a:solidFill>
              <a:schemeClr val="tx1"/>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p>
            <a:pPr marL="0" indent="0">
              <a:buNone/>
            </a:pPr>
            <a:r>
              <a:rPr lang="en-US" sz="2400"/>
              <a:t>We can intercept the request in burp suite and change the redirect URL and click on forward.</a:t>
            </a:r>
            <a:endParaRPr lang="en-US" sz="2400"/>
          </a:p>
          <a:p>
            <a:pPr marL="0" indent="0">
              <a:buNone/>
            </a:pPr>
            <a:endParaRPr lang="en-US" sz="2400"/>
          </a:p>
        </p:txBody>
      </p:sp>
      <p:pic>
        <p:nvPicPr>
          <p:cNvPr id="6" name="Content Placeholder 5" descr="observation_request-burpsuite"/>
          <p:cNvPicPr>
            <a:picLocks noChangeAspect="1"/>
          </p:cNvPicPr>
          <p:nvPr>
            <p:ph sz="half" idx="2"/>
          </p:nvPr>
        </p:nvPicPr>
        <p:blipFill>
          <a:blip r:embed="rId1"/>
          <a:stretch>
            <a:fillRect/>
          </a:stretch>
        </p:blipFill>
        <p:spPr>
          <a:xfrm>
            <a:off x="1259840" y="2153285"/>
            <a:ext cx="5181600" cy="1001395"/>
          </a:xfrm>
          <a:prstGeom prst="rect">
            <a:avLst/>
          </a:prstGeom>
          <a:ln>
            <a:solidFill>
              <a:schemeClr val="tx1"/>
            </a:solidFill>
          </a:ln>
        </p:spPr>
      </p:pic>
      <p:pic>
        <p:nvPicPr>
          <p:cNvPr id="7" name="Picture 6" descr="POC"/>
          <p:cNvPicPr>
            <a:picLocks noChangeAspect="1"/>
          </p:cNvPicPr>
          <p:nvPr/>
        </p:nvPicPr>
        <p:blipFill>
          <a:blip r:embed="rId2"/>
          <a:stretch>
            <a:fillRect/>
          </a:stretch>
        </p:blipFill>
        <p:spPr>
          <a:xfrm>
            <a:off x="1259840" y="3362325"/>
            <a:ext cx="10058400" cy="2204085"/>
          </a:xfrm>
          <a:prstGeom prst="rect">
            <a:avLst/>
          </a:prstGeom>
          <a:ln>
            <a:solidFill>
              <a:schemeClr val="tx1"/>
            </a:solidFill>
          </a:ln>
        </p:spPr>
      </p:pic>
      <p:pic>
        <p:nvPicPr>
          <p:cNvPr id="8" name="Picture 7" descr="POC1"/>
          <p:cNvPicPr>
            <a:picLocks noChangeAspect="1"/>
          </p:cNvPicPr>
          <p:nvPr/>
        </p:nvPicPr>
        <p:blipFill>
          <a:blip r:embed="rId3"/>
          <a:srcRect l="13202" r="20803" b="24496"/>
          <a:stretch>
            <a:fillRect/>
          </a:stretch>
        </p:blipFill>
        <p:spPr>
          <a:xfrm>
            <a:off x="5528310" y="3691255"/>
            <a:ext cx="578358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If the attacker changes the url to some malicious website looking similar to the given website, he can take the credentials and even credit card details on checkout from the user trust.</a:t>
            </a:r>
            <a:endParaRPr lang="en-US" sz="2400"/>
          </a:p>
          <a:p>
            <a:pPr marL="0" indent="0">
              <a:buNone/>
            </a:pPr>
            <a:endParaRPr lang="en-US" sz="2400"/>
          </a:p>
          <a:p>
            <a:pPr marL="0" indent="0">
              <a:buNone/>
            </a:pP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342900" indent="-342900">
              <a:buAutoNum type="arabicPeriod"/>
            </a:pPr>
            <a:r>
              <a:rPr lang="en-US"/>
              <a:t> Remove the redirection function from the application, and replace links to it with direct links to the relevant target URLs.</a:t>
            </a:r>
            <a:endParaRPr lang="en-US"/>
          </a:p>
          <a:p>
            <a:pPr marL="342900" indent="-342900">
              <a:buAutoNum type="arabicPeriod"/>
            </a:pPr>
            <a:r>
              <a:rPr lang="en-US"/>
              <a:t> Maintain a server-side list of all URLs that are permitted for redirection. Instead of passing the target URL as a parameter to the redirector, pass an index into this list.</a:t>
            </a:r>
            <a:endParaRPr lang="en-US"/>
          </a:p>
          <a:p>
            <a:pPr marL="0" indent="0">
              <a:buNone/>
            </a:pP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342900" indent="-342900">
              <a:buAutoNum type="arabicPeriod"/>
            </a:pPr>
            <a:r>
              <a:rPr lang="en-US"/>
              <a:t> The application should use relative URLs in all of its redirects, and the redirection function should strictly validate that the URL received is a relative URL.</a:t>
            </a:r>
            <a:endParaRPr lang="en-US"/>
          </a:p>
          <a:p>
            <a:pPr marL="342900" indent="-342900">
              <a:buAutoNum type="arabicPeriod"/>
            </a:pPr>
            <a:r>
              <a:rPr lang="en-US"/>
              <a:t>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342900" indent="-342900">
              <a:buAutoNum type="arabicPeriod"/>
            </a:pPr>
            <a:r>
              <a:rPr lang="en-US"/>
              <a:t> 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solidFill>
                  <a:schemeClr val="tx1"/>
                </a:solidFill>
                <a:effectLst/>
              </a:rPr>
              <a:t>Observation</a:t>
            </a:r>
            <a:endParaRPr lang="en-IN" b="1" dirty="0" smtClean="0">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https://portswigger.net/kb/issues/00500100_open-redirection-reflected</a:t>
            </a:r>
            <a:endParaRPr lang="en-US" sz="2400"/>
          </a:p>
          <a:p>
            <a:r>
              <a:rPr lang="en-US" sz="2400"/>
              <a:t>https://www.owasp.org/index.php/Testing_for_Client_Side_URL_Redirect_(OTG-CLIENT-004)</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12. Brute Force Exploitation: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Brute Force Exploitation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http://35.154.249.93/cart/cart.php</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coupon (POST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6433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http://35.154.147.149/login/seller.php</a:t>
                      </a:r>
                      <a:endParaRPr lang="en-US" sz="1300"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cs typeface="Calibri" panose="020F0502020204030204" charset="0"/>
                          <a:sym typeface="+mn-ea"/>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username(POST parameter)</a:t>
                      </a:r>
                      <a:endParaRPr lang="en-US" sz="1300" dirty="0" smtClean="0">
                        <a:solidFill>
                          <a:schemeClr val="tx1"/>
                        </a:solidFill>
                        <a:latin typeface="Calibri" panose="020F0502020204030204" charset="0"/>
                        <a:cs typeface="Calibri" panose="020F0502020204030204" charset="0"/>
                        <a:sym typeface="+mn-ea"/>
                      </a:endParaRPr>
                    </a:p>
                    <a:p>
                      <a:pPr marL="171450" indent="-171450">
                        <a:buFont typeface="Arial" panose="020B0604020202020204" pitchFamily="34" charset="0"/>
                        <a:buChar char="•"/>
                      </a:pPr>
                      <a:r>
                        <a:rPr lang="en-US" sz="1300" dirty="0" smtClean="0">
                          <a:solidFill>
                            <a:schemeClr val="tx1"/>
                          </a:solidFill>
                          <a:latin typeface="Calibri" panose="020F0502020204030204" charset="0"/>
                          <a:cs typeface="Calibri" panose="020F0502020204030204" charset="0"/>
                          <a:sym typeface="+mn-ea"/>
                        </a:rPr>
                        <a:t>password(POST parameter)</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Login with the customer username and password, Add item to cart, Navigate to cart.</a:t>
            </a:r>
            <a:endParaRPr lang="en-US" sz="2400"/>
          </a:p>
        </p:txBody>
      </p:sp>
      <p:pic>
        <p:nvPicPr>
          <p:cNvPr id="5" name="Content Placeholder 4" descr="C:\Users\Datagrokr\Documents\program\CEH-Hack-a-thon\reports\Lifestyle Store\vulnerabilities\BruteForce\cart-coupon\observation.pngobservation"/>
          <p:cNvPicPr>
            <a:picLocks noChangeAspect="1"/>
          </p:cNvPicPr>
          <p:nvPr>
            <p:ph sz="half" idx="2"/>
          </p:nvPr>
        </p:nvPicPr>
        <p:blipFill>
          <a:blip r:embed="rId1"/>
          <a:srcRect/>
          <a:stretch>
            <a:fillRect/>
          </a:stretch>
        </p:blipFill>
        <p:spPr>
          <a:xfrm>
            <a:off x="2345690" y="2254250"/>
            <a:ext cx="6640830" cy="3516630"/>
          </a:xfrm>
          <a:prstGeom prst="rect">
            <a:avLst/>
          </a:prstGeom>
          <a:ln>
            <a:solidFill>
              <a:schemeClr val="tx1"/>
            </a:solid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normAutofit lnSpcReduction="20000"/>
          </a:bodyPr>
          <a:p>
            <a:pPr marL="0" indent="0">
              <a:buNone/>
            </a:pPr>
            <a:r>
              <a:rPr lang="en-US" sz="2400"/>
              <a:t>Click on the apply coupon and intercept the request in burp suite</a:t>
            </a:r>
            <a:endParaRPr lang="en-US" sz="2400"/>
          </a:p>
        </p:txBody>
      </p:sp>
      <p:pic>
        <p:nvPicPr>
          <p:cNvPr id="6" name="Content Placeholder 5" descr="C:\Users\Datagrokr\Documents\program\CEH-Hack-a-thon\reports\Lifestyle Store\vulnerabilities\BruteForce\cart-coupon\observation1.pngobservation1"/>
          <p:cNvPicPr>
            <a:picLocks noChangeAspect="1"/>
          </p:cNvPicPr>
          <p:nvPr>
            <p:ph sz="half" idx="2"/>
          </p:nvPr>
        </p:nvPicPr>
        <p:blipFill>
          <a:blip r:embed="rId1"/>
          <a:srcRect/>
          <a:stretch>
            <a:fillRect/>
          </a:stretch>
        </p:blipFill>
        <p:spPr>
          <a:xfrm>
            <a:off x="1120775" y="1851025"/>
            <a:ext cx="6016625" cy="2104390"/>
          </a:xfrm>
          <a:prstGeom prst="rect">
            <a:avLst/>
          </a:prstGeom>
          <a:ln>
            <a:solidFill>
              <a:schemeClr val="tx1"/>
            </a:solidFill>
          </a:ln>
        </p:spPr>
      </p:pic>
      <p:pic>
        <p:nvPicPr>
          <p:cNvPr id="7" name="Picture 6" descr="C:\Users\Datagrokr\Documents\program\CEH-Hack-a-thon\reports\Lifestyle Store\vulnerabilities\BruteForce\cart-coupon\POC.pngPOC"/>
          <p:cNvPicPr>
            <a:picLocks noChangeAspect="1"/>
          </p:cNvPicPr>
          <p:nvPr/>
        </p:nvPicPr>
        <p:blipFill>
          <a:blip r:embed="rId2"/>
          <a:srcRect/>
          <a:stretch>
            <a:fillRect/>
          </a:stretch>
        </p:blipFill>
        <p:spPr>
          <a:xfrm>
            <a:off x="1120775" y="3350260"/>
            <a:ext cx="6462395" cy="2920365"/>
          </a:xfrm>
          <a:prstGeom prst="rect">
            <a:avLst/>
          </a:prstGeom>
          <a:ln>
            <a:solidFill>
              <a:schemeClr val="tx1"/>
            </a:solidFill>
          </a:ln>
        </p:spPr>
      </p:pic>
      <p:pic>
        <p:nvPicPr>
          <p:cNvPr id="8" name="Picture 7" descr="C:\Users\Datagrokr\Documents\program\CEH-Hack-a-thon\reports\Lifestyle Store\vulnerabilities\BruteForce\cart-coupon\POC1.pngPOC1"/>
          <p:cNvPicPr>
            <a:picLocks noChangeAspect="1"/>
          </p:cNvPicPr>
          <p:nvPr/>
        </p:nvPicPr>
        <p:blipFill>
          <a:blip r:embed="rId3"/>
          <a:srcRect/>
          <a:stretch>
            <a:fillRect/>
          </a:stretch>
        </p:blipFill>
        <p:spPr>
          <a:xfrm>
            <a:off x="6083300" y="3489325"/>
            <a:ext cx="543941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Financial status of the business can be affected if the attacker keep on using coupon_code of the product.</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4001770"/>
          </a:xfrm>
        </p:spPr>
        <p:txBody>
          <a:bodyPr/>
          <a:p>
            <a:r>
              <a:rPr lang="en-US" sz="2400"/>
              <a:t>Utilizing or requiring strong passwords</a:t>
            </a:r>
            <a:endParaRPr lang="en-US" sz="2400"/>
          </a:p>
          <a:p>
            <a:r>
              <a:rPr lang="en-US" sz="2400"/>
              <a:t>Allowing a limited number of login attempts</a:t>
            </a:r>
            <a:endParaRPr lang="en-US" sz="2400"/>
          </a:p>
          <a:p>
            <a:r>
              <a:rPr lang="en-US" sz="2400"/>
              <a:t>Employing the use of CAPTCHAs</a:t>
            </a:r>
            <a:endParaRPr lang="en-US" sz="2400"/>
          </a:p>
          <a:p>
            <a:r>
              <a:rPr lang="en-US" sz="2400"/>
              <a:t>Setting time delays between attempts</a:t>
            </a:r>
            <a:endParaRPr lang="en-US" sz="2400"/>
          </a:p>
          <a:p>
            <a:r>
              <a:rPr lang="en-US" sz="2400"/>
              <a:t>Asking security questions</a:t>
            </a:r>
            <a:endParaRPr lang="en-US" sz="2400"/>
          </a:p>
          <a:p>
            <a:r>
              <a:rPr lang="en-US" sz="2400"/>
              <a:t>Enabling two-factor authentication</a:t>
            </a:r>
            <a:endParaRPr lang="en-US" sz="2400"/>
          </a:p>
          <a:p>
            <a:r>
              <a:rPr lang="en-US" sz="2400"/>
              <a:t>Using multiple login URLs</a:t>
            </a:r>
            <a:endParaRPr lang="en-US" sz="2400"/>
          </a:p>
          <a:p>
            <a:r>
              <a:rPr lang="en-US" sz="2400"/>
              <a:t>Tricking the attack software</a:t>
            </a:r>
            <a:endParaRPr 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https://blog.sucuri.net/2013/04/brute-force-attacks-and-their-consequences.html</a:t>
            </a:r>
            <a:endParaRPr lang="en-US" sz="2400"/>
          </a:p>
          <a:p>
            <a:r>
              <a:rPr lang="en-US" sz="2400"/>
              <a:t>https://www.comparitech.com/blog/information-security/brute-force-attack/</a:t>
            </a:r>
            <a:endParaRPr 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13. Components with known Vulnerabilities: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3810635"/>
        </p:xfrm>
        <a:graphic>
          <a:graphicData uri="http://schemas.openxmlformats.org/drawingml/2006/table">
            <a:tbl>
              <a:tblPr firstRow="1" bandRow="1">
                <a:tableStyleId>{5C22544A-7EE6-4342-B048-85BDC9FD1C3A}</a:tableStyleId>
              </a:tblPr>
              <a:tblGrid>
                <a:gridCol w="2315845"/>
                <a:gridCol w="73977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Components with known vulnerabilities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Brute Force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http://13.232.248.46/wondercms/loginURL</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noAutofit/>
          </a:bodyPr>
          <a:p>
            <a:pPr marL="0" indent="0">
              <a:buNone/>
            </a:pPr>
            <a:r>
              <a:rPr lang="en-US" sz="2400"/>
              <a:t>Go to the login page of the blog section, and Intercept the request in burpsuite try to Change the hostname to 'www.google.com' and Click on proceed the page get redirected.</a:t>
            </a:r>
            <a:endParaRPr lang="en-US" sz="2400"/>
          </a:p>
        </p:txBody>
      </p:sp>
      <p:pic>
        <p:nvPicPr>
          <p:cNvPr id="5" name="Content Placeholder 4" descr="C:\Users\Datagrokr\Documents\program\CEH-Hack-a-thon\reports\Lifestyle Store\vulnerabilities\Components with Known Vulnerabilities\wonder cms\observation.pngobservation"/>
          <p:cNvPicPr>
            <a:picLocks noChangeAspect="1"/>
          </p:cNvPicPr>
          <p:nvPr>
            <p:ph sz="half" idx="2"/>
          </p:nvPr>
        </p:nvPicPr>
        <p:blipFill>
          <a:blip r:embed="rId1"/>
          <a:srcRect/>
          <a:stretch>
            <a:fillRect/>
          </a:stretch>
        </p:blipFill>
        <p:spPr>
          <a:xfrm>
            <a:off x="2294890" y="2497455"/>
            <a:ext cx="7382510" cy="3538855"/>
          </a:xfrm>
          <a:prstGeom prst="rect">
            <a:avLst/>
          </a:prstGeom>
          <a:ln>
            <a:solidFill>
              <a:schemeClr val="tx1"/>
            </a:solid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Modification of some system files or information is possible, but the attacker does not have control over what can be modified, or the scope of what the attacker can affect is limited</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solidFill>
                  <a:schemeClr val="tx1"/>
                </a:solidFill>
                <a:effectLst/>
              </a:rPr>
              <a:t>Observation</a:t>
            </a:r>
            <a:endParaRPr lang="en-IN" sz="3200" b="1" dirty="0" smtClean="0">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901700" y="1413510"/>
            <a:ext cx="10930255" cy="1036320"/>
          </a:xfrm>
        </p:spPr>
        <p:txBody>
          <a:bodyPr>
            <a:normAutofit fontScale="80000"/>
          </a:bodyPr>
          <a:p>
            <a:r>
              <a:rPr lang="en-US" sz="2400"/>
              <a:t>To Mitigate host header injections allows only a whitelist of allowed hostnames.</a:t>
            </a:r>
            <a:endParaRPr lang="en-US" sz="2400"/>
          </a:p>
          <a:p>
            <a:r>
              <a:rPr lang="en-US" sz="2400">
                <a:sym typeface="+mn-ea"/>
              </a:rPr>
              <a:t>Upgrade to the latest version of Affected Software/theme/plugin/OS which means latest version number.</a:t>
            </a:r>
            <a:endParaRPr lang="en-US" sz="2400"/>
          </a:p>
        </p:txBody>
      </p:sp>
      <p:sp>
        <p:nvSpPr>
          <p:cNvPr id="4" name="Title 1"/>
          <p:cNvSpPr>
            <a:spLocks noGrp="1"/>
          </p:cNvSpPr>
          <p:nvPr/>
        </p:nvSpPr>
        <p:spPr>
          <a:xfrm>
            <a:off x="952500" y="2828925"/>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br>
              <a:rPr lang="en-US" sz="3200" b="1">
                <a:solidFill>
                  <a:schemeClr val="tx1"/>
                </a:solidFill>
                <a:effectLst/>
              </a:rPr>
            </a:br>
            <a:br>
              <a:rPr lang="en-US" sz="3200" b="1">
                <a:solidFill>
                  <a:schemeClr val="tx1"/>
                </a:solidFill>
                <a:effectLst/>
              </a:rPr>
            </a:br>
            <a:r>
              <a:rPr lang="en-US" sz="3200" b="1">
                <a:solidFill>
                  <a:schemeClr val="tx1"/>
                </a:solidFill>
                <a:effectLst/>
              </a:rPr>
              <a:t>	</a:t>
            </a:r>
            <a:r>
              <a:rPr lang="en-US" sz="3200" b="1">
                <a:solidFill>
                  <a:schemeClr val="tx1"/>
                </a:solidFill>
                <a:effectLst/>
                <a:latin typeface="+mn-lt"/>
                <a:cs typeface="+mn-lt"/>
              </a:rPr>
              <a:t>CVE ID : CVE-2017-14523</a:t>
            </a:r>
            <a:endParaRPr lang="en-US" sz="3200" b="1">
              <a:solidFill>
                <a:schemeClr val="tx1"/>
              </a:solidFill>
              <a:effectLst/>
              <a:latin typeface="+mn-lt"/>
              <a:cs typeface="+mn-lt"/>
            </a:endParaRPr>
          </a:p>
        </p:txBody>
      </p:sp>
      <p:sp>
        <p:nvSpPr>
          <p:cNvPr id="5" name="Content Placeholder 2"/>
          <p:cNvSpPr>
            <a:spLocks noGrp="1"/>
          </p:cNvSpPr>
          <p:nvPr/>
        </p:nvSpPr>
        <p:spPr>
          <a:xfrm>
            <a:off x="952500" y="4352925"/>
            <a:ext cx="10841355" cy="1704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https://www.cvedetails.com/cve/CVE-2017-14523/</a:t>
            </a:r>
            <a:endParaRPr lang="en-US" sz="2400"/>
          </a:p>
          <a:p>
            <a:r>
              <a:rPr lang="en-US" sz="2400"/>
              <a:t>https://www.exploit-db.com/exploits/43964</a:t>
            </a:r>
            <a:endParaRPr lang="en-US" sz="2400"/>
          </a:p>
          <a:p>
            <a:r>
              <a:rPr lang="en-US" sz="2400"/>
              <a:t>https://securitywarrior9.blogspot.in/2018/01/host-header-injection-in-wonder-cms.html</a:t>
            </a:r>
            <a:endParaRPr 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14. Directory Listing</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955800" y="1825625"/>
          <a:ext cx="8782050" cy="2082800"/>
        </p:xfrm>
        <a:graphic>
          <a:graphicData uri="http://schemas.openxmlformats.org/drawingml/2006/table">
            <a:tbl>
              <a:tblPr firstRow="1" bandRow="1">
                <a:tableStyleId>{5C22544A-7EE6-4342-B048-85BDC9FD1C3A}</a:tableStyleId>
              </a:tblPr>
              <a:tblGrid>
                <a:gridCol w="1530350"/>
                <a:gridCol w="725170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b="1" dirty="0" smtClean="0">
                <a:ln/>
                <a:solidFill>
                  <a:schemeClr val="tx1"/>
                </a:solidFill>
                <a:effectLst/>
              </a:rPr>
              <a:t>Observation</a:t>
            </a:r>
            <a:r>
              <a:rPr lang="en-US" altLang="en-IN" b="1" dirty="0" smtClean="0">
                <a:ln/>
                <a:solidFill>
                  <a:schemeClr val="tx1"/>
                </a:solidFill>
                <a:effectLst/>
              </a:rPr>
              <a:t>:</a:t>
            </a:r>
            <a:endParaRPr lang="en-US" altLang="en-IN" b="1" dirty="0" smtClean="0">
              <a:ln/>
              <a:solidFill>
                <a:schemeClr val="tx1"/>
              </a:soli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http://15.206.67.102/static/images/</a:t>
            </a:r>
            <a:endParaRPr lang="en-US" sz="2000" dirty="0" smtClean="0">
              <a:solidFill>
                <a:schemeClr val="dk1"/>
              </a:solidFill>
              <a:effectLst/>
              <a:latin typeface="Calibri" panose="020F0502020204030204" charset="0"/>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Users\Datagrokr\Documents\program\CEH-Hack-a-thon\reports\Lifestyle Store\vulnerabilities\Directory Listing\product\poc1.pngpoc1"/>
          <p:cNvPicPr>
            <a:picLocks noChangeAspect="1"/>
          </p:cNvPicPr>
          <p:nvPr>
            <p:ph type="pic" idx="1"/>
          </p:nvPr>
        </p:nvPicPr>
        <p:blipFill>
          <a:blip r:embed="rId1"/>
          <a:srcRect/>
          <a:stretch>
            <a:fillRect/>
          </a:stretch>
        </p:blipFill>
        <p:spPr>
          <a:xfrm>
            <a:off x="2190115" y="2481263"/>
            <a:ext cx="7122160" cy="3197860"/>
          </a:xfrm>
          <a:prstGeom prst="rect">
            <a:avLst/>
          </a:prstGeom>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http://15.206.67.102/static/images/uploads/products/</a:t>
            </a:r>
            <a:endParaRPr lang="en-US"/>
          </a:p>
          <a:p>
            <a:r>
              <a:rPr lang="en-US"/>
              <a:t>This gives the complete list of product images.</a:t>
            </a:r>
            <a:endParaRPr lang="en-US"/>
          </a:p>
        </p:txBody>
      </p:sp>
      <p:pic>
        <p:nvPicPr>
          <p:cNvPr id="4" name="Content Placeholder 3" descr="C:\Users\Datagrokr\Documents\program\CEH-Hack-a-thon\reports\Lifestyle Store\vulnerabilities\Directory Listing\product\poc.pngpoc"/>
          <p:cNvPicPr>
            <a:picLocks noChangeAspect="1"/>
          </p:cNvPicPr>
          <p:nvPr>
            <p:ph sz="half" idx="2"/>
          </p:nvPr>
        </p:nvPicPr>
        <p:blipFill>
          <a:blip r:embed="rId1"/>
          <a:srcRect/>
          <a:stretch>
            <a:fillRect/>
          </a:stretch>
        </p:blipFill>
        <p:spPr>
          <a:xfrm>
            <a:off x="3308985" y="2785110"/>
            <a:ext cx="5467985" cy="35229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0273" y="615591"/>
            <a:ext cx="7974481" cy="948905"/>
          </a:xfrm>
        </p:spPr>
        <p:txBody>
          <a:bodyPr>
            <a:normAutofit/>
          </a:bodyPr>
          <a:lstStyle/>
          <a:p>
            <a:r>
              <a:rPr lang="en-IN" sz="3200" b="1" dirty="0" smtClean="0">
                <a:ln/>
                <a:solidFill>
                  <a:schemeClr val="tx1"/>
                </a:solidFill>
                <a:effectLst/>
                <a:latin typeface="+mn-lt"/>
                <a:cs typeface="+mn-lt"/>
              </a:rPr>
              <a:t>Business Impact – Moderate</a:t>
            </a:r>
            <a:endParaRPr lang="en-IN" sz="3200" b="1" dirty="0" smtClean="0">
              <a:ln/>
              <a:solidFill>
                <a:schemeClr val="tx1"/>
              </a:solidFill>
              <a:effectLst/>
              <a:latin typeface="+mn-lt"/>
              <a:cs typeface="+mn-l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802640" y="15817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515600" cy="1325563"/>
          </a:xfrm>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dirty="0" smtClean="0">
              <a:ln/>
              <a:solidFill>
                <a:schemeClr val="tx1"/>
              </a:solidFill>
              <a:effectLst/>
              <a:latin typeface="+mn-lt"/>
              <a:cs typeface="+mn-l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79500" y="4757420"/>
            <a:ext cx="9880600" cy="645160"/>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charset="0"/>
              </a:rPr>
              <a:t>https://cwe.mitre.org/data/definitions/548.html</a:t>
            </a:r>
            <a:endParaRPr lang="en-US" dirty="0" smtClean="0">
              <a:latin typeface="Calibri" panose="020F0502020204030204" charset="0"/>
            </a:endParaRPr>
          </a:p>
          <a:p>
            <a:pPr marL="285750" indent="-285750">
              <a:buFont typeface="Arial" panose="020B0604020202020204" pitchFamily="34" charset="0"/>
              <a:buChar char="•"/>
            </a:pPr>
            <a:r>
              <a:rPr lang="en-IN" dirty="0" smtClean="0"/>
              <a:t>https://www.netsparker.com/blog/web-security/disable-directory-listing-web-servers/</a:t>
            </a:r>
            <a:endParaRPr lang="en-IN"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outerShdw blurRad="38100" dist="19050" dir="2700000" algn="tl" rotWithShape="0">
                    <a:schemeClr val="dk1">
                      <a:alpha val="40000"/>
                    </a:schemeClr>
                  </a:outerShdw>
                </a:effectLst>
                <a:latin typeface="+mn-lt"/>
                <a:cs typeface="+mn-lt"/>
              </a:rPr>
              <a:t>References</a:t>
            </a:r>
            <a:r>
              <a:rPr lang="en-IN" sz="3200" b="1" dirty="0" smtClean="0">
                <a:latin typeface="+mn-lt"/>
                <a:cs typeface="+mn-lt"/>
              </a:rPr>
              <a:t>:</a:t>
            </a:r>
            <a:endParaRPr lang="en-IN" sz="3200" b="1" dirty="0" smtClean="0">
              <a:latin typeface="+mn-lt"/>
              <a:cs typeface="+mn-lt"/>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15. IDOR</a:t>
            </a:r>
            <a:endParaRPr lang="en-US" sz="3200" b="1">
              <a:ln/>
              <a:solidFill>
                <a:schemeClr val="tx1"/>
              </a:solidFill>
              <a:effectLst/>
            </a:endParaRPr>
          </a:p>
        </p:txBody>
      </p:sp>
      <p:graphicFrame>
        <p:nvGraphicFramePr>
          <p:cNvPr id="3" name="Content Placeholder 2"/>
          <p:cNvGraphicFramePr>
            <a:graphicFrameLocks noGrp="1"/>
          </p:cNvGraphicFramePr>
          <p:nvPr>
            <p:ph sz="half" idx="2"/>
          </p:nvPr>
        </p:nvGraphicFramePr>
        <p:xfrm>
          <a:off x="2057400" y="1978025"/>
          <a:ext cx="8279765" cy="3280410"/>
        </p:xfrm>
        <a:graphic>
          <a:graphicData uri="http://schemas.openxmlformats.org/drawingml/2006/table">
            <a:tbl>
              <a:tblPr firstRow="1" bandRow="1">
                <a:tableStyleId>{5C22544A-7EE6-4342-B048-85BDC9FD1C3A}</a:tableStyleId>
              </a:tblPr>
              <a:tblGrid>
                <a:gridCol w="1442720"/>
                <a:gridCol w="6837045"/>
              </a:tblGrid>
              <a:tr h="3263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54020">
                <a:tc>
                  <a:txBody>
                    <a:bodyPr/>
                    <a:p>
                      <a:pPr algn="ctr"/>
                      <a:r>
                        <a:rPr lang="en-US" altLang="en-IN" sz="1600" dirty="0" smtClean="0">
                          <a:solidFill>
                            <a:schemeClr val="tx1"/>
                          </a:solidFill>
                          <a:latin typeface="Calibri" panose="020F0502020204030204" charset="0"/>
                        </a:rPr>
                        <a:t>IDOR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IDOR (Displaying Customer Details)</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http://13.233.207.87/orders/orders.php?customer=17</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sym typeface="+mn-ea"/>
                        </a:rPr>
                        <a:t>Affected Parameters :</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user_id(POST parameter)</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customer(GET parameter)</a:t>
                      </a:r>
                      <a:endParaRPr lang="en-US" sz="1300" b="0" dirty="0" smtClean="0">
                        <a:solidFill>
                          <a:schemeClr val="tx1"/>
                        </a:solidFill>
                        <a:latin typeface="Calibri" panose="020F0502020204030204" charset="0"/>
                        <a:sym typeface="+mn-ea"/>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sym typeface="+mn-ea"/>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sym typeface="+mn-ea"/>
                        </a:rPr>
                        <a:t>Payload:</a:t>
                      </a:r>
                      <a:endParaRPr lang="en-US" sz="1300" b="1" dirty="0" smtClean="0">
                        <a:solidFill>
                          <a:schemeClr val="tx1"/>
                        </a:solidFill>
                        <a:latin typeface="Calibri" panose="020F050202020403020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dirty="0" smtClean="0">
                          <a:solidFill>
                            <a:schemeClr val="tx1"/>
                          </a:solidFill>
                          <a:uFillTx/>
                          <a:latin typeface="Calibri" panose="020F0502020204030204" charset="0"/>
                          <a:sym typeface="+mn-ea"/>
                        </a:rPr>
                        <a:t>Changing user_id from 16 to 15 in the url itself</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29845"/>
            <a:ext cx="10515600" cy="1325563"/>
          </a:xfrm>
        </p:spPr>
        <p:txBody>
          <a:bodyPr/>
          <a:lstStyle/>
          <a:p>
            <a:r>
              <a:rPr lang="en-US" altLang="en-IN" sz="3200" b="1" dirty="0">
                <a:ln/>
                <a:solidFill>
                  <a:schemeClr val="tx1"/>
                </a:solidFill>
                <a:effectLst/>
              </a:rPr>
              <a:t>Observation</a:t>
            </a:r>
            <a:r>
              <a:rPr lang="en-US" altLang="en-IN" u="sng" dirty="0">
                <a:solidFill>
                  <a:schemeClr val="accent4"/>
                </a:solidFill>
                <a:effectLst/>
              </a:rPr>
              <a:t>:</a:t>
            </a:r>
            <a:endParaRPr lang="en-US" altLang="en-IN" u="sng" dirty="0">
              <a:solidFill>
                <a:schemeClr val="accent4"/>
              </a:solidFill>
              <a:effectLst/>
            </a:endParaRPr>
          </a:p>
        </p:txBody>
      </p:sp>
      <p:sp>
        <p:nvSpPr>
          <p:cNvPr id="2" name="Text Box 1"/>
          <p:cNvSpPr txBox="1"/>
          <p:nvPr/>
        </p:nvSpPr>
        <p:spPr>
          <a:xfrm>
            <a:off x="1181100" y="1104265"/>
            <a:ext cx="10673715" cy="368300"/>
          </a:xfrm>
          <a:prstGeom prst="rect">
            <a:avLst/>
          </a:prstGeom>
          <a:noFill/>
        </p:spPr>
        <p:txBody>
          <a:bodyPr wrap="square" rtlCol="0">
            <a:spAutoFit/>
          </a:bodyPr>
          <a:p>
            <a:r>
              <a:rPr lang="en-US"/>
              <a:t>User detail of user id 17 is displaying</a:t>
            </a:r>
            <a:endParaRPr lang="en-US"/>
          </a:p>
        </p:txBody>
      </p:sp>
      <p:pic>
        <p:nvPicPr>
          <p:cNvPr id="5" name="Content Placeholder 4" descr="C:\Users\Datagrokr\Documents\program\CEH-Hack-a-thon\reports\Lifestyle Store\vulnerabilities\IDOR\profile-edit\observation.pngobservation"/>
          <p:cNvPicPr>
            <a:picLocks noChangeAspect="1"/>
          </p:cNvPicPr>
          <p:nvPr>
            <p:ph sz="half" idx="1"/>
          </p:nvPr>
        </p:nvPicPr>
        <p:blipFill>
          <a:blip r:embed="rId1"/>
          <a:srcRect/>
          <a:stretch>
            <a:fillRect/>
          </a:stretch>
        </p:blipFill>
        <p:spPr>
          <a:xfrm>
            <a:off x="1485900" y="1619250"/>
            <a:ext cx="9152890" cy="4603750"/>
          </a:xfrm>
          <a:prstGeom prst="rect">
            <a:avLst/>
          </a:prstGeom>
        </p:spPr>
      </p:pic>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257300" y="1442085"/>
            <a:ext cx="9877425" cy="607695"/>
          </a:xfrm>
        </p:spPr>
        <p:txBody>
          <a:bodyPr>
            <a:normAutofit fontScale="60000"/>
          </a:bodyPr>
          <a:p>
            <a:pPr marL="0" indent="0">
              <a:buNone/>
            </a:pPr>
            <a:r>
              <a:rPr lang="en-US"/>
              <a:t>Gain information of another user by Change the URL parameter from "http://13.233.207.87/profile/17/edit/" to "http://13.233.207.87/profile/16/edit/".</a:t>
            </a:r>
            <a:endParaRPr lang="en-US"/>
          </a:p>
        </p:txBody>
      </p:sp>
      <p:pic>
        <p:nvPicPr>
          <p:cNvPr id="5" name="Content Placeholder 4" descr="C:\Users\Datagrokr\Documents\program\CEH-Hack-a-thon\reports\Lifestyle Store\vulnerabilities\IDOR\profile-edit\POC.pngPOC"/>
          <p:cNvPicPr>
            <a:picLocks noChangeAspect="1"/>
          </p:cNvPicPr>
          <p:nvPr>
            <p:ph sz="half" idx="2"/>
          </p:nvPr>
        </p:nvPicPr>
        <p:blipFill>
          <a:blip r:embed="rId1"/>
          <a:srcRect/>
          <a:stretch>
            <a:fillRect/>
          </a:stretch>
        </p:blipFill>
        <p:spPr>
          <a:xfrm>
            <a:off x="1854200" y="2102803"/>
            <a:ext cx="8542020" cy="4318635"/>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mn-lt"/>
                <a:cs typeface="+mn-lt"/>
              </a:rPr>
              <a:t>Business Impact(High):</a:t>
            </a:r>
            <a:endParaRPr lang="en-US" sz="3200" b="1">
              <a:ln/>
              <a:solidFill>
                <a:schemeClr val="tx1"/>
              </a:solidFill>
              <a:effectLst/>
              <a:latin typeface="+mn-lt"/>
              <a:cs typeface="+mn-lt"/>
            </a:endParaRPr>
          </a:p>
        </p:txBody>
      </p:sp>
      <p:sp>
        <p:nvSpPr>
          <p:cNvPr id="3" name="Content Placeholder 2"/>
          <p:cNvSpPr>
            <a:spLocks noGrp="1"/>
          </p:cNvSpPr>
          <p:nvPr>
            <p:ph sz="half" idx="1"/>
          </p:nvPr>
        </p:nvSpPr>
        <p:spPr>
          <a:xfrm>
            <a:off x="838200" y="1825625"/>
            <a:ext cx="10621010" cy="4351655"/>
          </a:xfrm>
        </p:spPr>
        <p:txBody>
          <a:bodyPr/>
          <a:p>
            <a:r>
              <a:rPr lang="en-US"/>
              <a:t>Taking the advantage of this vulnerability,if the attacker can get these sensitive data of multiple users,it would be become one step easier for them to login to their accout after getting their username.</a:t>
            </a:r>
            <a:endParaRPr lang="en-US"/>
          </a:p>
          <a:p>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latin typeface="+mn-lt"/>
                <a:cs typeface="+mn-lt"/>
              </a:rPr>
              <a:t>Recommendation</a:t>
            </a:r>
            <a:r>
              <a:rPr lang="en-US" altLang="en-IN" sz="3200" b="1" dirty="0" smtClean="0">
                <a:ln/>
                <a:solidFill>
                  <a:schemeClr val="tx1"/>
                </a:solidFill>
                <a:effectLst/>
                <a:latin typeface="+mn-lt"/>
                <a:cs typeface="+mn-lt"/>
              </a:rPr>
              <a:t>:</a:t>
            </a:r>
            <a:endParaRPr lang="en-US" altLang="en-IN" sz="3200" b="1" u="sng" dirty="0" smtClean="0">
              <a:ln/>
              <a:solidFill>
                <a:schemeClr val="tx1"/>
              </a:solidFill>
              <a:effectLst/>
              <a:latin typeface="+mn-lt"/>
              <a:cs typeface="+mn-lt"/>
            </a:endParaRPr>
          </a:p>
        </p:txBody>
      </p:sp>
      <p:sp>
        <p:nvSpPr>
          <p:cNvPr id="3" name="Text Placeholder 2"/>
          <p:cNvSpPr>
            <a:spLocks noGrp="1"/>
          </p:cNvSpPr>
          <p:nvPr>
            <p:ph type="body" idx="1"/>
          </p:nvPr>
        </p:nvSpPr>
        <p:spPr>
          <a:xfrm>
            <a:off x="1117600" y="1515110"/>
            <a:ext cx="10515600" cy="2174875"/>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587500" y="4655820"/>
            <a:ext cx="9763125" cy="922020"/>
          </a:xfrm>
          <a:prstGeom prst="rect">
            <a:avLst/>
          </a:prstGeom>
        </p:spPr>
        <p:txBody>
          <a:bodyPr wrap="square">
            <a:spAutoFit/>
          </a:bodyPr>
          <a:lstStyle/>
          <a:p>
            <a:pPr marL="285750" indent="-285750">
              <a:buFont typeface="Arial" panose="020B0604020202020204" pitchFamily="34" charset="0"/>
              <a:buChar char="•"/>
            </a:pPr>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pPr marL="285750" indent="-285750">
              <a:buFont typeface="Arial" panose="020B0604020202020204" pitchFamily="34" charset="0"/>
              <a:buChar char="•"/>
            </a:pPr>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latin typeface="+mn-lt"/>
                <a:cs typeface="+mn-lt"/>
              </a:rPr>
              <a:t>References:</a:t>
            </a:r>
            <a:endParaRPr lang="en-IN" sz="3200" b="1" dirty="0" smtClean="0">
              <a:ln/>
              <a:solidFill>
                <a:schemeClr val="tx1"/>
              </a:solidFill>
              <a:effectLst/>
              <a:latin typeface="+mn-lt"/>
              <a:cs typeface="+mn-lt"/>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16. PII Leakage:</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PII Leakage</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 and user: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http://15.206.67.102/products/details.php?p_id=28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http://13.232.248.46/login/customer.php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1155700" y="1457325"/>
            <a:ext cx="10311130" cy="961390"/>
          </a:xfrm>
        </p:spPr>
        <p:txBody>
          <a:bodyPr>
            <a:normAutofit/>
          </a:bodyPr>
          <a:p>
            <a:pPr marL="0" indent="0">
              <a:buNone/>
            </a:pPr>
            <a:r>
              <a:rPr lang="en-US" sz="2400"/>
              <a:t>When we click on the “Seller Info” option,we get the details of the seller ,even those which are not required like the pan card number,etc.</a:t>
            </a:r>
            <a:endParaRPr lang="en-US" sz="2400"/>
          </a:p>
        </p:txBody>
      </p:sp>
      <p:pic>
        <p:nvPicPr>
          <p:cNvPr id="5" name="Content Placeholder 4" descr="C:\Users\Datagrokr\Documents\program\CEH-Hack-a-thon\reports\Lifestyle Store\vulnerabilities\PII\seller info\POC.pngPOC"/>
          <p:cNvPicPr>
            <a:picLocks noChangeAspect="1"/>
          </p:cNvPicPr>
          <p:nvPr>
            <p:ph sz="half" idx="2"/>
          </p:nvPr>
        </p:nvPicPr>
        <p:blipFill>
          <a:blip r:embed="rId1"/>
          <a:srcRect/>
          <a:stretch>
            <a:fillRect/>
          </a:stretch>
        </p:blipFill>
        <p:spPr>
          <a:xfrm>
            <a:off x="2637155" y="2787015"/>
            <a:ext cx="6944995" cy="366585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155700" y="1457325"/>
            <a:ext cx="10311130" cy="466090"/>
          </a:xfrm>
        </p:spPr>
        <p:txBody>
          <a:bodyPr>
            <a:normAutofit/>
          </a:bodyPr>
          <a:p>
            <a:pPr marL="0" indent="0">
              <a:buNone/>
            </a:pPr>
            <a:r>
              <a:rPr lang="en-US" sz="2400"/>
              <a:t>You can see Customer usernames are displayed publicly.</a:t>
            </a:r>
            <a:endParaRPr lang="en-US" sz="2400"/>
          </a:p>
        </p:txBody>
      </p:sp>
      <p:pic>
        <p:nvPicPr>
          <p:cNvPr id="5" name="Content Placeholder 4" descr="C:\Users\Datagrokr\Documents\program\CEH-Hack-a-thon\reports\Lifestyle Store\vulnerabilities\PII\customer-login-user-info\observation.pngobservation"/>
          <p:cNvPicPr>
            <a:picLocks noChangeAspect="1"/>
          </p:cNvPicPr>
          <p:nvPr>
            <p:ph sz="half" idx="2"/>
          </p:nvPr>
        </p:nvPicPr>
        <p:blipFill>
          <a:blip r:embed="rId1"/>
          <a:srcRect/>
          <a:stretch>
            <a:fillRect/>
          </a:stretch>
        </p:blipFill>
        <p:spPr>
          <a:xfrm>
            <a:off x="4207510" y="2226945"/>
            <a:ext cx="3776345" cy="3665855"/>
          </a:xfrm>
          <a:prstGeom prst="rect">
            <a:avLst/>
          </a:prstGeom>
          <a:ln>
            <a:noFill/>
          </a:ln>
        </p:spPr>
      </p:pic>
      <p:sp>
        <p:nvSpPr>
          <p:cNvPr id="4" name="Rectangle 3"/>
          <p:cNvSpPr/>
          <p:nvPr/>
        </p:nvSpPr>
        <p:spPr>
          <a:xfrm>
            <a:off x="4439285" y="4562475"/>
            <a:ext cx="991235" cy="113474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6" name="Rectangle 5"/>
          <p:cNvSpPr/>
          <p:nvPr/>
        </p:nvSpPr>
        <p:spPr>
          <a:xfrm>
            <a:off x="5607685" y="4537075"/>
            <a:ext cx="991235" cy="113474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7" name="Rectangle 6"/>
          <p:cNvSpPr/>
          <p:nvPr/>
        </p:nvSpPr>
        <p:spPr>
          <a:xfrm>
            <a:off x="6763385" y="4524375"/>
            <a:ext cx="991235" cy="113474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Impact(Moderate):</a:t>
            </a:r>
            <a:endParaRPr lang="en-US" sz="3200" b="1">
              <a:ln/>
              <a:solidFill>
                <a:schemeClr val="tx1"/>
              </a:solidFill>
              <a:effectLst/>
            </a:endParaRPr>
          </a:p>
        </p:txBody>
      </p:sp>
      <p:sp>
        <p:nvSpPr>
          <p:cNvPr id="3" name="Content Placeholder 2"/>
          <p:cNvSpPr>
            <a:spLocks noGrp="1"/>
          </p:cNvSpPr>
          <p:nvPr>
            <p:ph sz="half" idx="1"/>
          </p:nvPr>
        </p:nvSpPr>
        <p:spPr>
          <a:xfrm>
            <a:off x="927100" y="1825625"/>
            <a:ext cx="10710545" cy="4351655"/>
          </a:xfrm>
        </p:spPr>
        <p:txBody>
          <a:bodyPr/>
          <a:p>
            <a:pPr marL="0" indent="0">
              <a:buNone/>
            </a:pPr>
            <a:r>
              <a:rPr lang="en-US" sz="2400"/>
              <a:t>There is no direct business impact in this case ,but this amount of information can definitely lead to social engineering attacks on the seller and can indirectly harm the business.</a:t>
            </a:r>
            <a:endParaRPr lang="en-US" sz="2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a:p>
            <a:pPr marL="0" indent="0">
              <a:buNone/>
            </a:pPr>
            <a:r>
              <a:rPr lang="en-US"/>
              <a:t>Username and profile pic of other user should not be display</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sz="3200" b="1">
                <a:ln/>
                <a:solidFill>
                  <a:schemeClr val="tx1"/>
                </a:solidFill>
                <a:effectLst/>
                <a:sym typeface="+mn-ea"/>
              </a:rPr>
              <a:t>17. Client Side Filter Bypass</a:t>
            </a:r>
            <a:endParaRPr lang="en-US" sz="3200" b="1" dirty="0" smtClean="0">
              <a:ln/>
              <a:solidFill>
                <a:schemeClr val="tx1"/>
              </a:solidFill>
              <a:effectLst/>
              <a:sym typeface="+mn-ea"/>
            </a:endParaRPr>
          </a:p>
        </p:txBody>
      </p:sp>
      <p:graphicFrame>
        <p:nvGraphicFramePr>
          <p:cNvPr id="6" name="Table 5"/>
          <p:cNvGraphicFramePr>
            <a:graphicFrameLocks noGrp="1"/>
          </p:cNvGraphicFramePr>
          <p:nvPr/>
        </p:nvGraphicFramePr>
        <p:xfrm>
          <a:off x="1929765" y="1833245"/>
          <a:ext cx="8109585" cy="3959860"/>
        </p:xfrm>
        <a:graphic>
          <a:graphicData uri="http://schemas.openxmlformats.org/drawingml/2006/table">
            <a:tbl>
              <a:tblPr firstRow="1" bandRow="1">
                <a:tableStyleId>{5C22544A-7EE6-4342-B048-85BDC9FD1C3A}</a:tableStyleId>
              </a:tblPr>
              <a:tblGrid>
                <a:gridCol w="1413510"/>
                <a:gridCol w="6696075"/>
              </a:tblGrid>
              <a:tr h="3365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07820">
                <a:tc rowSpan="3">
                  <a:txBody>
                    <a:bodyPr/>
                    <a:lstStyle/>
                    <a:p>
                      <a:pPr algn="ctr"/>
                      <a:r>
                        <a:rPr lang="en-US" altLang="en-IN" sz="1600" dirty="0" smtClean="0">
                          <a:solidFill>
                            <a:schemeClr val="tx1"/>
                          </a:solidFill>
                          <a:latin typeface="Calibri" panose="020F0502020204030204" charset="0"/>
                        </a:rPr>
                        <a:t>Client Side Filter Bypass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774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http://13.233.207.87/forum/index.php?u=/user/register</a:t>
                      </a:r>
                      <a:endParaRPr lang="en-US" sz="1300" dirty="0" smtClean="0">
                        <a:solidFill>
                          <a:schemeClr val="tx1"/>
                        </a:solidFill>
                        <a:latin typeface="Calibri" panose="020F0502020204030204" charset="0"/>
                        <a:sym typeface="+mn-ea"/>
                      </a:endParaRPr>
                    </a:p>
                    <a:p>
                      <a:pPr indent="0">
                        <a:buFont typeface="Arial" panose="020B0604020202020204" pitchFamily="34" charset="0"/>
                        <a:buNone/>
                      </a:pPr>
                      <a:r>
                        <a:rPr lang="en-US" sz="1300" b="1" dirty="0" smtClean="0">
                          <a:solidFill>
                            <a:schemeClr val="tx1"/>
                          </a:solidFill>
                          <a:latin typeface="Calibri" panose="020F0502020204030204" charset="0"/>
                          <a:sym typeface="+mn-ea"/>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Email address</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774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1" dirty="0" smtClean="0">
                          <a:solidFill>
                            <a:schemeClr val="tx1"/>
                          </a:solidFill>
                          <a:latin typeface="Calibri" panose="020F0502020204030204" charset="0"/>
                          <a:sym typeface="+mn-ea"/>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dirty="0" smtClean="0">
                          <a:solidFill>
                            <a:schemeClr val="tx1"/>
                          </a:solidFill>
                          <a:latin typeface="Calibri" panose="020F0502020204030204" charset="0"/>
                          <a:sym typeface="+mn-ea"/>
                        </a:rPr>
                        <a:t>http://13.233.207.87/reset_password/customer.php</a:t>
                      </a:r>
                      <a:endParaRPr lang="en-US" sz="1300" dirty="0" smtClean="0">
                        <a:solidFill>
                          <a:schemeClr val="tx1"/>
                        </a:solidFill>
                        <a:latin typeface="Calibri" panose="020F0502020204030204" charset="0"/>
                        <a:sym typeface="+mn-ea"/>
                      </a:endParaRPr>
                    </a:p>
                    <a:p>
                      <a:pPr indent="0">
                        <a:buFont typeface="Arial" panose="020B0604020202020204" pitchFamily="34" charset="0"/>
                        <a:buNone/>
                      </a:pPr>
                      <a:r>
                        <a:rPr lang="en-US" sz="1300" b="1" dirty="0" smtClean="0">
                          <a:solidFill>
                            <a:schemeClr val="tx1"/>
                          </a:solidFill>
                          <a:latin typeface="Calibri" panose="020F0502020204030204" charset="0"/>
                          <a:sym typeface="+mn-ea"/>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Password</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idx="1"/>
          </p:nvPr>
        </p:nvSpPr>
        <p:spPr>
          <a:xfrm>
            <a:off x="1143000" y="14065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C:\Users\Datagrokr\Documents\program\CEH-Hack-a-thon\reports\Lifestyle Store\vulnerabilities\Client Side Filter Bypass\Profile-Edit\observation.pngobservation"/>
          <p:cNvPicPr>
            <a:picLocks noChangeAspect="1"/>
          </p:cNvPicPr>
          <p:nvPr/>
        </p:nvPicPr>
        <p:blipFill>
          <a:blip r:embed="rId1"/>
          <a:srcRect/>
          <a:stretch>
            <a:fillRect/>
          </a:stretch>
        </p:blipFill>
        <p:spPr>
          <a:xfrm>
            <a:off x="3384550" y="2239645"/>
            <a:ext cx="5472430" cy="3938270"/>
          </a:xfrm>
          <a:prstGeom prst="rect">
            <a:avLst/>
          </a:prstGeom>
        </p:spPr>
      </p:pic>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51510"/>
            <a:ext cx="4387850" cy="714375"/>
          </a:xfrm>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sz="half" idx="2"/>
          </p:nvPr>
        </p:nvSpPr>
        <p:spPr>
          <a:xfrm>
            <a:off x="1183005" y="1397000"/>
            <a:ext cx="10633710" cy="565785"/>
          </a:xfrm>
        </p:spPr>
        <p:txBody>
          <a:bodyPr/>
          <a:p>
            <a:pPr marL="0" indent="0">
              <a:buNone/>
            </a:pPr>
            <a:r>
              <a:rPr lang="en-US"/>
              <a:t>But when we give a valid phone number on the client side,but intercept it through burpsuite and again give invalid number,it gets accepted. </a:t>
            </a:r>
            <a:endParaRPr lang="en-US"/>
          </a:p>
        </p:txBody>
      </p:sp>
      <p:pic>
        <p:nvPicPr>
          <p:cNvPr id="4" name="Picture 3" descr="C:\Users\Datagrokr\Documents\program\CEH-Hack-a-thon\reports\Lifestyle Store\vulnerabilities\Client Side Filter Bypass\Profile-Edit\burp-suite-intercept.pngburp-suite-intercept"/>
          <p:cNvPicPr>
            <a:picLocks noChangeAspect="1"/>
          </p:cNvPicPr>
          <p:nvPr/>
        </p:nvPicPr>
        <p:blipFill>
          <a:blip r:embed="rId1"/>
          <a:srcRect/>
          <a:stretch>
            <a:fillRect/>
          </a:stretch>
        </p:blipFill>
        <p:spPr>
          <a:xfrm>
            <a:off x="1172528" y="2422525"/>
            <a:ext cx="7511415" cy="3219450"/>
          </a:xfrm>
          <a:prstGeom prst="rect">
            <a:avLst/>
          </a:prstGeom>
          <a:ln>
            <a:solidFill>
              <a:schemeClr val="tx1"/>
            </a:solidFill>
          </a:ln>
        </p:spPr>
      </p:pic>
      <p:pic>
        <p:nvPicPr>
          <p:cNvPr id="5" name="Picture Placeholder 4" descr="POC"/>
          <p:cNvPicPr>
            <a:picLocks noChangeAspect="1"/>
          </p:cNvPicPr>
          <p:nvPr>
            <p:ph type="pic" idx="1"/>
          </p:nvPr>
        </p:nvPicPr>
        <p:blipFill>
          <a:blip r:embed="rId2"/>
          <a:stretch>
            <a:fillRect/>
          </a:stretch>
        </p:blipFill>
        <p:spPr>
          <a:xfrm>
            <a:off x="5535295" y="2792095"/>
            <a:ext cx="6172200" cy="3583305"/>
          </a:xfrm>
          <a:prstGeom prst="rect">
            <a:avLst/>
          </a:prstGeom>
          <a:ln>
            <a:solidFill>
              <a:schemeClr val="tx1"/>
            </a:solidFill>
          </a:ln>
        </p:spPr>
      </p:pic>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a:xfrm>
            <a:off x="1143000" y="1406525"/>
            <a:ext cx="10515600" cy="887095"/>
          </a:xfrm>
        </p:spPr>
        <p:txBody>
          <a:bodyPr>
            <a:normAutofit fontScale="70000"/>
          </a:bodyPr>
          <a:p>
            <a:pPr marL="0" indent="0">
              <a:buNone/>
            </a:pPr>
            <a:r>
              <a:rPr lang="en-US"/>
              <a:t>Navigate to registration forum page “http://13.233.207.87/forum/index.php?u=/user/register” and try to register a user with invalid email id, it gives an error.</a:t>
            </a:r>
            <a:endParaRPr lang="en-US"/>
          </a:p>
        </p:txBody>
      </p:sp>
      <p:pic>
        <p:nvPicPr>
          <p:cNvPr id="4" name="Picture 3" descr="C:\Users\Datagrokr\Documents\program\CEH-Hack-a-thon\reports\Lifestyle Store\vulnerabilities\Client Side Filter Bypass\forum-register\observation.pngobservation"/>
          <p:cNvPicPr>
            <a:picLocks noChangeAspect="1"/>
          </p:cNvPicPr>
          <p:nvPr/>
        </p:nvPicPr>
        <p:blipFill>
          <a:blip r:embed="rId1"/>
          <a:srcRect/>
          <a:stretch>
            <a:fillRect/>
          </a:stretch>
        </p:blipFill>
        <p:spPr>
          <a:xfrm>
            <a:off x="1833245" y="2481263"/>
            <a:ext cx="8869045" cy="3812540"/>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30252</Words>
  <Application>WPS Presentation</Application>
  <PresentationFormat>Widescreen</PresentationFormat>
  <Paragraphs>1193</Paragraphs>
  <Slides>116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116</vt:i4>
      </vt:variant>
    </vt:vector>
  </HeadingPairs>
  <TitlesOfParts>
    <vt:vector size="12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POC using SQL-map</vt:lpstr>
      <vt:lpstr>PoC – Attacker can dump arbitrary data</vt:lpstr>
      <vt:lpstr>Business Impact –  High</vt:lpstr>
      <vt:lpstr>Recommendation</vt:lpstr>
      <vt:lpstr>References</vt:lpstr>
      <vt:lpstr>2. Insecure File Uploads</vt:lpstr>
      <vt:lpstr>Observation:</vt:lpstr>
      <vt:lpstr>Proof of Concept(PoC):</vt:lpstr>
      <vt:lpstr>Business Impact(High):</vt:lpstr>
      <vt:lpstr>Recommendations:</vt:lpstr>
      <vt:lpstr>References:</vt:lpstr>
      <vt:lpstr>3. File Inclusion Vulnerabilities</vt:lpstr>
      <vt:lpstr>Observation:</vt:lpstr>
      <vt:lpstr>Proof Of Concept(PoC):</vt:lpstr>
      <vt:lpstr>Business Impact(Extremely High):</vt:lpstr>
      <vt:lpstr>Recommendation:</vt:lpstr>
      <vt:lpstr>References:</vt:lpstr>
      <vt:lpstr>4. Forced Browsing Flaws</vt:lpstr>
      <vt:lpstr>Observation:</vt:lpstr>
      <vt:lpstr>Observation:</vt:lpstr>
      <vt:lpstr>Proof Of Concept(PoC):</vt:lpstr>
      <vt:lpstr>Business Impact:Extremely High</vt:lpstr>
      <vt:lpstr>Recommendation:</vt:lpstr>
      <vt:lpstr>5. Command Execution Vulnerability:</vt:lpstr>
      <vt:lpstr>Observation:</vt:lpstr>
      <vt:lpstr>Proof Of Concept(PoC):</vt:lpstr>
      <vt:lpstr>Business Impact(High):</vt:lpstr>
      <vt:lpstr>Recommendations:</vt:lpstr>
      <vt:lpstr>6. Cross Site Scripting(XSS):</vt:lpstr>
      <vt:lpstr>PowerPoint 演示文稿</vt:lpstr>
      <vt:lpstr>Observation:</vt:lpstr>
      <vt:lpstr>Proof Of Concept(PoC):</vt:lpstr>
      <vt:lpstr>Proof Of Concept(Poc):</vt:lpstr>
      <vt:lpstr>Proof Of Concept(PoC):</vt:lpstr>
      <vt:lpstr>Business Impact – High</vt:lpstr>
      <vt:lpstr>Recommendation</vt:lpstr>
      <vt:lpstr>7. Cross Site Request Forgery(CSRF):</vt:lpstr>
      <vt:lpstr>Observation:</vt:lpstr>
      <vt:lpstr>Observation:</vt:lpstr>
      <vt:lpstr>Proof Of Concept(PoC):</vt:lpstr>
      <vt:lpstr>Proof Of Concept(PoC):</vt:lpstr>
      <vt:lpstr>Business Impact (High):</vt:lpstr>
      <vt:lpstr>Recommendation:</vt:lpstr>
      <vt:lpstr>8. Rate Limiting Flaws:</vt:lpstr>
      <vt:lpstr>PowerPoint 演示文稿</vt:lpstr>
      <vt:lpstr>Observation  Navigate to the URL http://13.233.207.87/reset_password/admin.php</vt:lpstr>
      <vt:lpstr>Proof Of Concept(PoC):</vt:lpstr>
      <vt:lpstr>Observation:</vt:lpstr>
      <vt:lpstr>Business Impact(High): </vt:lpstr>
      <vt:lpstr>Recommendation:</vt:lpstr>
      <vt:lpstr>9. Crypto Configuration Flaw</vt:lpstr>
      <vt:lpstr>Observation:</vt:lpstr>
      <vt:lpstr>Recommendation:</vt:lpstr>
      <vt:lpstr>10. Weak Passwords:</vt:lpstr>
      <vt:lpstr>Observation:</vt:lpstr>
      <vt:lpstr>Business Impact(High):</vt:lpstr>
      <vt:lpstr>11. Open Redirection:</vt:lpstr>
      <vt:lpstr>Observation:</vt:lpstr>
      <vt:lpstr>Proof Of Concept(PoC):</vt:lpstr>
      <vt:lpstr>Business Impact(High):</vt:lpstr>
      <vt:lpstr>Recommendation:</vt:lpstr>
      <vt:lpstr>References:</vt:lpstr>
      <vt:lpstr>11. Open Redirection:</vt:lpstr>
      <vt:lpstr>Observation:</vt:lpstr>
      <vt:lpstr>Proof Of Concept(PoC):</vt:lpstr>
      <vt:lpstr>Business Impact(High):</vt:lpstr>
      <vt:lpstr>Recommendation:</vt:lpstr>
      <vt:lpstr>References:</vt:lpstr>
      <vt:lpstr>12. Brute Force Exploitation:</vt:lpstr>
      <vt:lpstr>Observation:</vt:lpstr>
      <vt:lpstr>Business Impact(High):</vt:lpstr>
      <vt:lpstr>References:  	CVE ID : CVE-2017-14523</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Business Impact(High):</vt:lpstr>
      <vt:lpstr>Recommendation:</vt:lpstr>
      <vt:lpstr>14)Unrequired details for seller:</vt:lpstr>
      <vt:lpstr>Observation:</vt:lpstr>
      <vt:lpstr>Observation:</vt:lpstr>
      <vt:lpstr>Business Impact(Moderate):</vt:lpstr>
      <vt:lpstr>Recommendation:</vt:lpstr>
      <vt:lpstr>16)Improper Server Side Filter</vt:lpstr>
      <vt:lpstr>Observation:</vt:lpstr>
      <vt:lpstr>Proof Of Concept(PoC):</vt:lpstr>
      <vt:lpstr>Observation:</vt:lpstr>
      <vt:lpstr>Proof Of Concept(PoC):</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103</cp:revision>
  <dcterms:created xsi:type="dcterms:W3CDTF">2019-06-22T14:11:00Z</dcterms:created>
  <dcterms:modified xsi:type="dcterms:W3CDTF">2020-05-22T10:26:49Z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