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482" r:id="rId34"/>
    <p:sldId id="483" r:id="rId35"/>
    <p:sldId id="484" r:id="rId36"/>
    <p:sldId id="486" r:id="rId37"/>
    <p:sldId id="487" r:id="rId38"/>
    <p:sldId id="309" r:id="rId39"/>
    <p:sldId id="310" r:id="rId40"/>
    <p:sldId id="311" r:id="rId41"/>
    <p:sldId id="312" r:id="rId42"/>
    <p:sldId id="313" r:id="rId43"/>
    <p:sldId id="314" r:id="rId44"/>
    <p:sldId id="316" r:id="rId45"/>
    <p:sldId id="317" r:id="rId46"/>
    <p:sldId id="318" r:id="rId47"/>
    <p:sldId id="319" r:id="rId48"/>
    <p:sldId id="320" r:id="rId49"/>
    <p:sldId id="321" r:id="rId50"/>
    <p:sldId id="322" r:id="rId51"/>
    <p:sldId id="323" r:id="rId52"/>
    <p:sldId id="324" r:id="rId53"/>
    <p:sldId id="325" r:id="rId54"/>
    <p:sldId id="327" r:id="rId55"/>
    <p:sldId id="328" r:id="rId56"/>
    <p:sldId id="329" r:id="rId57"/>
    <p:sldId id="330" r:id="rId58"/>
    <p:sldId id="332" r:id="rId59"/>
    <p:sldId id="335" r:id="rId60"/>
    <p:sldId id="336" r:id="rId61"/>
    <p:sldId id="337" r:id="rId62"/>
    <p:sldId id="338" r:id="rId63"/>
    <p:sldId id="340" r:id="rId64"/>
    <p:sldId id="341" r:id="rId65"/>
    <p:sldId id="343" r:id="rId66"/>
    <p:sldId id="344" r:id="rId67"/>
    <p:sldId id="345" r:id="rId68"/>
    <p:sldId id="346" r:id="rId69"/>
    <p:sldId id="347" r:id="rId71"/>
    <p:sldId id="348" r:id="rId72"/>
    <p:sldId id="349" r:id="rId73"/>
    <p:sldId id="351" r:id="rId74"/>
    <p:sldId id="350" r:id="rId75"/>
    <p:sldId id="353" r:id="rId76"/>
    <p:sldId id="354" r:id="rId77"/>
    <p:sldId id="488" r:id="rId78"/>
    <p:sldId id="489" r:id="rId79"/>
    <p:sldId id="490" r:id="rId80"/>
    <p:sldId id="491" r:id="rId81"/>
    <p:sldId id="492" r:id="rId82"/>
    <p:sldId id="493" r:id="rId83"/>
    <p:sldId id="352" r:id="rId84"/>
    <p:sldId id="355" r:id="rId85"/>
    <p:sldId id="356" r:id="rId86"/>
    <p:sldId id="357" r:id="rId87"/>
    <p:sldId id="358" r:id="rId88"/>
    <p:sldId id="359" r:id="rId89"/>
    <p:sldId id="360" r:id="rId90"/>
    <p:sldId id="361"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80" r:id="rId107"/>
    <p:sldId id="381"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notesMaster" Target="notesMasters/notesMaster1.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3.png"/><Relationship Id="rId2" Type="http://schemas.microsoft.com/office/2007/relationships/media" Target="../media/media1.avi"/><Relationship Id="rId1" Type="http://schemas.openxmlformats.org/officeDocument/2006/relationships/video" Target="../media/media1.avi"/></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sz="3200" b="1" dirty="0" err="1" smtClean="0"/>
              <a:t>PoC</a:t>
            </a:r>
            <a:r>
              <a:rPr lang="en-IN" sz="3200" b="1" dirty="0" smtClean="0"/>
              <a:t> – Attacker can dump arbitrary data</a:t>
            </a:r>
            <a:endParaRPr lang="en-IN" sz="3200" b="1" dirty="0" smtClean="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References</a:t>
            </a:r>
            <a:endParaRPr lang="en-IN" sz="3200"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t>2. Insecure File Uploads</a:t>
            </a:r>
            <a:endParaRPr lang="en-US" sz="4000" b="1"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Insecure File Uploads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Insecure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u="sng">
              <a:ln/>
              <a:solidFill>
                <a:schemeClr val="tx1"/>
              </a:solidFill>
              <a:effectLst/>
            </a:endParaRPr>
          </a:p>
        </p:txBody>
      </p:sp>
      <p:sp>
        <p:nvSpPr>
          <p:cNvPr id="3" name="Content Placeholder 2"/>
          <p:cNvSpPr>
            <a:spLocks noGrp="1"/>
          </p:cNvSpPr>
          <p:nvPr>
            <p:ph sz="half" idx="1"/>
          </p:nvPr>
        </p:nvSpPr>
        <p:spPr>
          <a:xfrm>
            <a:off x="838200" y="1825625"/>
            <a:ext cx="10665460" cy="1123950"/>
          </a:xfrm>
        </p:spPr>
        <p:txBody>
          <a:bodyPr>
            <a:normAutofit lnSpcReduction="20000"/>
          </a:bodyPr>
          <a:p>
            <a:pPr marL="0" indent="0">
              <a:buNone/>
            </a:pPr>
            <a:r>
              <a:rPr lang="en-US"/>
              <a:t>When we click on blog option, and login to the admin panel using password admin,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6" name="Content Placeholder 5" descr="observation"/>
          <p:cNvPicPr>
            <a:picLocks noChangeAspect="1"/>
          </p:cNvPicPr>
          <p:nvPr>
            <p:ph sz="half" idx="2"/>
          </p:nvPr>
        </p:nvPicPr>
        <p:blipFill>
          <a:blip r:embed="rId1"/>
          <a:stretch>
            <a:fillRect/>
          </a:stretch>
        </p:blipFill>
        <p:spPr>
          <a:xfrm>
            <a:off x="1110615" y="2949575"/>
            <a:ext cx="9178925" cy="3501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92710"/>
            <a:ext cx="10515600" cy="1325563"/>
          </a:xfrm>
        </p:spPr>
        <p:txBody>
          <a:bodyPr>
            <a:norm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4" name="Content Placeholder 3" descr="POC"/>
          <p:cNvPicPr>
            <a:picLocks noChangeAspect="1"/>
          </p:cNvPicPr>
          <p:nvPr>
            <p:ph idx="1"/>
          </p:nvPr>
        </p:nvPicPr>
        <p:blipFill>
          <a:blip r:embed="rId1"/>
          <a:stretch>
            <a:fillRect/>
          </a:stretch>
        </p:blipFill>
        <p:spPr>
          <a:xfrm>
            <a:off x="971550" y="1825625"/>
            <a:ext cx="10675620" cy="4533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Recommendations:</a:t>
            </a:r>
            <a:endParaRPr lang="en-US" sz="3200" b="1">
              <a:ln/>
              <a:solidFill>
                <a:schemeClr val="tx1"/>
              </a:solidFill>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References:</a:t>
            </a:r>
            <a:endParaRPr lang="en-US" sz="3200" b="1">
              <a:ln/>
              <a:solidFill>
                <a:schemeClr val="tx1"/>
              </a:solidFill>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a:ln>
            <a:noFill/>
          </a:ln>
        </p:spPr>
        <p:style>
          <a:lnRef idx="2">
            <a:schemeClr val="accent6"/>
          </a:lnRef>
          <a:fillRef idx="1">
            <a:schemeClr val="lt1"/>
          </a:fillRef>
          <a:effectRef idx="0">
            <a:schemeClr val="accent6"/>
          </a:effectRef>
          <a:fontRef idx="minor">
            <a:schemeClr val="dk1"/>
          </a:fontRef>
        </p:style>
        <p:txBody>
          <a:bodyPr/>
          <a:p>
            <a:r>
              <a:rPr lang="en-IN" sz="4000" b="1" dirty="0" smtClean="0">
                <a:latin typeface="Calibri" panose="020F0502020204030204" charset="0"/>
                <a:cs typeface="Calibri" panose="020F0502020204030204" charset="0"/>
              </a:rPr>
              <a:t>Security Status – Extremely Vulnerable</a:t>
            </a:r>
            <a:endParaRPr lang="en-IN" sz="4000" b="1" dirty="0" smtClean="0">
              <a:latin typeface="Calibri" panose="020F0502020204030204" charset="0"/>
              <a:cs typeface="Calibri" panose="020F0502020204030204" charset="0"/>
            </a:endParaRPr>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n/>
                <a:solidFill>
                  <a:schemeClr val="tx1"/>
                </a:solidFill>
                <a:effectLst/>
              </a:rPr>
              <a:t>3. File Inclusion Vulnerabilities</a:t>
            </a:r>
            <a:endParaRPr lang="en-US" sz="4000" b="1" u="sng">
              <a:ln/>
              <a:solidFill>
                <a:schemeClr val="tx1"/>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File Inclusion Vulnerabilities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File Inclusion Vulnerabilities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785495" y="1427480"/>
            <a:ext cx="10621010" cy="620395"/>
          </a:xfrm>
        </p:spPr>
        <p:txBody>
          <a:bodyPr/>
          <a:p>
            <a:pPr marL="0" indent="0">
              <a:buNone/>
            </a:pPr>
            <a:r>
              <a:rPr lang="en-US" sz="2400"/>
              <a:t>Check if the index.php file exists in the URL. ie. http://13.232.248.46/index.php.</a:t>
            </a:r>
            <a:endParaRPr lang="en-US" sz="2400"/>
          </a:p>
          <a:p>
            <a:pPr marL="0" indent="0">
              <a:buNone/>
            </a:pPr>
            <a:endParaRPr lang="en-US" sz="2400"/>
          </a:p>
        </p:txBody>
      </p:sp>
      <p:pic>
        <p:nvPicPr>
          <p:cNvPr id="6" name="Content Placeholder 5" descr="observation-index.php"/>
          <p:cNvPicPr>
            <a:picLocks noChangeAspect="1"/>
          </p:cNvPicPr>
          <p:nvPr>
            <p:ph sz="half" idx="2"/>
          </p:nvPr>
        </p:nvPicPr>
        <p:blipFill>
          <a:blip r:embed="rId1"/>
          <a:stretch>
            <a:fillRect/>
          </a:stretch>
        </p:blipFill>
        <p:spPr>
          <a:xfrm>
            <a:off x="1035050" y="1905635"/>
            <a:ext cx="9427210" cy="4225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838200" y="1489710"/>
            <a:ext cx="10516235" cy="1210945"/>
          </a:xfrm>
        </p:spPr>
        <p:txBody>
          <a:bodyPr>
            <a:normAutofit fontScale="70000"/>
          </a:bodyPr>
          <a:p>
            <a:pPr marL="0" indent="0" algn="l">
              <a:buNone/>
            </a:pPr>
            <a:r>
              <a:rPr lang="en-US"/>
              <a:t>Change the url to "http://13.232.248.46/?includelang=http://13.232.248.46/wondercms/files/b374kmini.php". W</a:t>
            </a:r>
            <a:r>
              <a:rPr lang="en-US">
                <a:sym typeface="+mn-ea"/>
              </a:rPr>
              <a:t>e get the acces to directories by typing commands in the shell option and much more .</a:t>
            </a:r>
            <a:endParaRPr lang="en-US"/>
          </a:p>
        </p:txBody>
      </p:sp>
      <p:pic>
        <p:nvPicPr>
          <p:cNvPr id="7" name="Content Placeholder 6" descr="POC"/>
          <p:cNvPicPr>
            <a:picLocks noChangeAspect="1"/>
          </p:cNvPicPr>
          <p:nvPr>
            <p:ph sz="half" idx="2"/>
          </p:nvPr>
        </p:nvPicPr>
        <p:blipFill>
          <a:blip r:embed="rId1"/>
          <a:stretch>
            <a:fillRect/>
          </a:stretch>
        </p:blipFill>
        <p:spPr>
          <a:xfrm>
            <a:off x="1020445" y="3037205"/>
            <a:ext cx="7266305" cy="3084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Business Impact(Extremely High):</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650220" cy="4351655"/>
          </a:xfrm>
        </p:spPr>
        <p:txBody>
          <a:bodyPr/>
          <a:p>
            <a:pPr marL="0" indent="0">
              <a:buNone/>
            </a:pPr>
            <a:r>
              <a:rPr lang="en-US">
                <a:sym typeface="+mn-ea"/>
              </a:rPr>
              <a:t>Using this vulnerability,the attacker can get the complete control of the system, database and can also forward attacks in the back-end systems along with client-side attacks or simple defacement.</a:t>
            </a:r>
            <a:endParaRPr lang="en-US"/>
          </a:p>
          <a:p>
            <a:pPr marL="0" indent="0">
              <a:buNone/>
            </a:pPr>
            <a:r>
              <a:rPr lang="en-US">
                <a:sym typeface="+mn-ea"/>
              </a:rPr>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sym typeface="+mn-ea"/>
              </a:rPr>
              <a:t>An attacker might be able to put a phishing page into the website or deface the website and much more.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Recommendation:</a:t>
            </a:r>
            <a:endParaRPr lang="en-US" sz="3200" b="1">
              <a:ln/>
              <a:solidFill>
                <a:schemeClr val="tx1"/>
              </a:solidFill>
              <a:effectLst/>
            </a:endParaRPr>
          </a:p>
        </p:txBody>
      </p:sp>
      <p:sp>
        <p:nvSpPr>
          <p:cNvPr id="3" name="Content Placeholder 2"/>
          <p:cNvSpPr>
            <a:spLocks noGrp="1"/>
          </p:cNvSpPr>
          <p:nvPr>
            <p:ph sz="half" idx="1"/>
          </p:nvPr>
        </p:nvSpPr>
        <p:spPr>
          <a:xfrm>
            <a:off x="838200" y="1825625"/>
            <a:ext cx="10945495" cy="4351655"/>
          </a:xfrm>
        </p:spPr>
        <p:txBody>
          <a:bodyPr/>
          <a:p>
            <a:r>
              <a:rPr lang="en-US"/>
              <a:t>Use a whitelist of filenames and ignore every other filename and path.</a:t>
            </a:r>
            <a:endParaRPr lang="en-US"/>
          </a:p>
          <a:p>
            <a:r>
              <a:rPr lang="en-US"/>
              <a:t>Instead of including files on the web server, store their content in databases where possible.</a:t>
            </a:r>
            <a:endParaRPr lang="en-US"/>
          </a:p>
          <a:p>
            <a:r>
              <a:rPr lang="en-US"/>
              <a:t>Removing or blacklisting character sequences. There are known bypasses for removing or blacklisting those.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References:</a:t>
            </a:r>
            <a:endParaRPr lang="en-US" sz="3200" b="1"/>
          </a:p>
        </p:txBody>
      </p:sp>
      <p:sp>
        <p:nvSpPr>
          <p:cNvPr id="5" name="Rectangle 4"/>
          <p:cNvSpPr/>
          <p:nvPr/>
        </p:nvSpPr>
        <p:spPr>
          <a:xfrm>
            <a:off x="749935" y="1983105"/>
            <a:ext cx="11442065" cy="829945"/>
          </a:xfrm>
          <a:prstGeom prst="rect">
            <a:avLst/>
          </a:prstGeom>
        </p:spPr>
        <p:txBody>
          <a:bodyPr wrap="square">
            <a:spAutoFit/>
          </a:bodyPr>
          <a:p>
            <a:r>
              <a:rPr lang="en-US" sz="2400">
                <a:sym typeface="+mn-ea"/>
              </a:rPr>
              <a:t>https://www.owasp.org/index.php/Unrestricted_File_Upload</a:t>
            </a:r>
            <a:endParaRPr lang="en-US" sz="2400"/>
          </a:p>
          <a:p>
            <a:r>
              <a:rPr lang="en-US" sz="2400">
                <a:sym typeface="+mn-ea"/>
              </a:rPr>
              <a:t>https://www.opswat.com/blog/file-upload-protection-best-practices</a:t>
            </a:r>
            <a:endParaRPr lang="en-US" sz="2400" i="1"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627110" cy="11753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4000" b="1">
                <a:ln/>
                <a:solidFill>
                  <a:schemeClr val="tx1"/>
                </a:solidFill>
                <a:effectLst/>
                <a:latin typeface="+mj-lt"/>
                <a:cs typeface="+mj-lt"/>
              </a:rPr>
              <a:t>4. Forced Browsing Flaws</a:t>
            </a:r>
            <a:endParaRPr lang="en-US" sz="4000" b="1">
              <a:ln/>
              <a:solidFill>
                <a:schemeClr val="tx1"/>
              </a:solidFill>
              <a:effectLst/>
              <a:latin typeface="+mj-lt"/>
              <a:cs typeface="+mj-l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rgbClr val="FFFFFF"/>
                          </a:solidFill>
                          <a:latin typeface="Calibri" panose="020F0502020204030204" charset="0"/>
                        </a:rPr>
                        <a:t>Forced Browsing Flaws</a:t>
                      </a:r>
                      <a:r>
                        <a:rPr lang="en-IN" sz="1600" dirty="0" smtClean="0">
                          <a:solidFill>
                            <a:srgbClr val="FFFFFF"/>
                          </a:solidFill>
                          <a:latin typeface="Calibri" panose="020F0502020204030204" charset="0"/>
                        </a:rPr>
                        <a:t>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dirty="0" smtClean="0">
                          <a:solidFill>
                            <a:schemeClr val="tx1"/>
                          </a:solidFill>
                          <a:latin typeface="Calibri" panose="020F0502020204030204" charset="0"/>
                        </a:rPr>
                        <a:t>Access to admin dashboard after login into customer account </a:t>
                      </a:r>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Change the url to "http://35.154.249.93/admin31/dashboard.php"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838200" y="1664970"/>
            <a:ext cx="10514965" cy="692150"/>
          </a:xfrm>
        </p:spPr>
        <p:txBody>
          <a:bodyPr/>
          <a:p>
            <a:r>
              <a:rPr lang="en-US"/>
              <a:t>Login into customer account</a:t>
            </a:r>
            <a:endParaRPr lang="en-US"/>
          </a:p>
        </p:txBody>
      </p:sp>
      <p:pic>
        <p:nvPicPr>
          <p:cNvPr id="6" name="Content Placeholder 5" descr="observation"/>
          <p:cNvPicPr>
            <a:picLocks noChangeAspect="1"/>
          </p:cNvPicPr>
          <p:nvPr>
            <p:ph sz="half" idx="2"/>
          </p:nvPr>
        </p:nvPicPr>
        <p:blipFill>
          <a:blip r:embed="rId1"/>
          <a:stretch>
            <a:fillRect/>
          </a:stretch>
        </p:blipFill>
        <p:spPr>
          <a:xfrm>
            <a:off x="1880870" y="2357120"/>
            <a:ext cx="8141970" cy="3853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IN" b="1" dirty="0" smtClean="0">
                <a:ln/>
                <a:solidFill>
                  <a:schemeClr val="tx1"/>
                </a:solidFill>
                <a:effectLst/>
                <a:latin typeface="+mj-lt"/>
                <a:cs typeface="+mj-lt"/>
              </a:rPr>
              <a:t>Observation</a:t>
            </a:r>
            <a:r>
              <a:rPr lang="en-US" altLang="en-IN" b="1" dirty="0" smtClean="0">
                <a:ln/>
                <a:solidFill>
                  <a:schemeClr val="tx1"/>
                </a:solidFill>
                <a:effectLst/>
                <a:latin typeface="+mj-lt"/>
                <a:cs typeface="+mj-lt"/>
              </a:rPr>
              <a:t>:</a:t>
            </a:r>
            <a:endParaRPr lang="en-US" altLang="en-IN" b="1" dirty="0" smtClean="0">
              <a:ln/>
              <a:solidFill>
                <a:schemeClr val="tx1"/>
              </a:solidFill>
              <a:effectLst/>
              <a:latin typeface="+mj-lt"/>
              <a:cs typeface="+mj-lt"/>
            </a:endParaRPr>
          </a:p>
        </p:txBody>
      </p:sp>
      <p:sp>
        <p:nvSpPr>
          <p:cNvPr id="6" name="Text Placeholder 5"/>
          <p:cNvSpPr>
            <a:spLocks noGrp="1"/>
          </p:cNvSpPr>
          <p:nvPr>
            <p:ph type="body" sz="half" idx="2"/>
          </p:nvPr>
        </p:nvSpPr>
        <p:spPr>
          <a:xfrm>
            <a:off x="840105" y="1420495"/>
            <a:ext cx="10963910" cy="539750"/>
          </a:xfrm>
        </p:spPr>
        <p:txBody>
          <a:bodyPr>
            <a:normAutofit/>
          </a:bodyPr>
          <a:p>
            <a:r>
              <a:rPr lang="en-IN" sz="2000" dirty="0" smtClean="0"/>
              <a:t>Change the url to "http://35.154.249.93/admin31/dashboard.php"</a:t>
            </a:r>
            <a:endParaRPr lang="en-IN" sz="2000" dirty="0" smtClean="0"/>
          </a:p>
          <a:p>
            <a:endParaRPr lang="en-IN" sz="2000" dirty="0"/>
          </a:p>
        </p:txBody>
      </p:sp>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3" name="Picture Placeholder 2" descr="observation1"/>
          <p:cNvPicPr>
            <a:picLocks noChangeAspect="1"/>
          </p:cNvPicPr>
          <p:nvPr>
            <p:ph type="pic" idx="1"/>
          </p:nvPr>
        </p:nvPicPr>
        <p:blipFill>
          <a:blip r:embed="rId1"/>
          <a:stretch>
            <a:fillRect/>
          </a:stretch>
        </p:blipFill>
        <p:spPr>
          <a:xfrm>
            <a:off x="1602740" y="1960245"/>
            <a:ext cx="9313545" cy="41681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20320"/>
            <a:ext cx="10515600" cy="1325563"/>
          </a:xfr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p>
            <a:r>
              <a:rPr lang="en-US" sz="3200" b="1">
                <a:solidFill>
                  <a:schemeClr val="tx1"/>
                </a:solidFill>
                <a:effectLst/>
                <a:sym typeface="+mn-ea"/>
              </a:rPr>
              <a:t>Proof Of Concept(PoC):</a:t>
            </a:r>
            <a:endParaRPr lang="en-US" altLang="en-IN" sz="3200" b="1" dirty="0" smtClean="0">
              <a:ln/>
              <a:solidFill>
                <a:schemeClr val="tx1"/>
              </a:solidFill>
              <a:effectLst/>
              <a:latin typeface="+mj-lt"/>
              <a:cs typeface="+mj-lt"/>
            </a:endParaRPr>
          </a:p>
        </p:txBody>
      </p:sp>
      <p:sp>
        <p:nvSpPr>
          <p:cNvPr id="6" name="Text Box 5"/>
          <p:cNvSpPr txBox="1"/>
          <p:nvPr/>
        </p:nvSpPr>
        <p:spPr>
          <a:xfrm>
            <a:off x="878840" y="1090295"/>
            <a:ext cx="11170285" cy="368300"/>
          </a:xfrm>
          <a:prstGeom prst="rect">
            <a:avLst/>
          </a:prstGeom>
          <a:noFill/>
        </p:spPr>
        <p:txBody>
          <a:bodyPr wrap="square" rtlCol="0" anchor="t">
            <a:spAutoFit/>
          </a:bodyPr>
          <a:p>
            <a:r>
              <a:rPr lang="en-US" dirty="0" smtClean="0">
                <a:sym typeface="+mn-ea"/>
              </a:rPr>
              <a:t>Malicious hacker can access the admin dashboard page, he can then add, update product.</a:t>
            </a:r>
            <a:endParaRPr lang="en-US"/>
          </a:p>
        </p:txBody>
      </p:sp>
      <p:pic>
        <p:nvPicPr>
          <p:cNvPr id="3" name="Content Placeholder 2" descr="POC"/>
          <p:cNvPicPr>
            <a:picLocks noChangeAspect="1"/>
          </p:cNvPicPr>
          <p:nvPr>
            <p:ph idx="1"/>
          </p:nvPr>
        </p:nvPicPr>
        <p:blipFill>
          <a:blip r:embed="rId1"/>
          <a:stretch>
            <a:fillRect/>
          </a:stretch>
        </p:blipFill>
        <p:spPr>
          <a:xfrm>
            <a:off x="1609725" y="1610360"/>
            <a:ext cx="8598535" cy="4640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235" y="306070"/>
            <a:ext cx="5486400" cy="1325880"/>
          </a:xfrm>
        </p:spPr>
        <p:txBody>
          <a:bodyPr/>
          <a:lstStyle/>
          <a:p>
            <a:r>
              <a:rPr lang="en-IN" sz="4000" b="1" dirty="0" smtClean="0">
                <a:ln/>
                <a:solidFill>
                  <a:schemeClr val="tx1"/>
                </a:solidFill>
                <a:effectLst/>
                <a:cs typeface="+mj-lt"/>
              </a:rPr>
              <a:t>Vulnerability Statistics</a:t>
            </a:r>
            <a:endParaRPr lang="en-IN" sz="4000" b="1" dirty="0" smtClean="0">
              <a:ln/>
              <a:solidFill>
                <a:schemeClr val="tx1"/>
              </a:solidFill>
              <a:effectLst/>
              <a:cs typeface="+mj-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5</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18</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35075"/>
          </a:xfrm>
        </p:spPr>
        <p:txBody>
          <a:bodyPr/>
          <a:p>
            <a:r>
              <a:rPr lang="en-US" sz="3200" b="1">
                <a:ln/>
                <a:solidFill>
                  <a:schemeClr val="tx1"/>
                </a:solidFill>
                <a:effectLst/>
                <a:latin typeface="Calibri" panose="020F0502020204030204" charset="0"/>
                <a:cs typeface="Calibri" panose="020F0502020204030204" charset="0"/>
              </a:rPr>
              <a:t>Business Impact:Extremely High</a:t>
            </a:r>
            <a:endParaRPr lang="en-US" sz="3200" b="1">
              <a:ln/>
              <a:solidFill>
                <a:schemeClr val="tx1"/>
              </a:solidFill>
              <a:effectLst/>
              <a:latin typeface="Calibri" panose="020F0502020204030204" charset="0"/>
              <a:cs typeface="Calibri" panose="020F0502020204030204" charset="0"/>
            </a:endParaRPr>
          </a:p>
        </p:txBody>
      </p:sp>
      <p:sp>
        <p:nvSpPr>
          <p:cNvPr id="3" name="Content Placeholder 2"/>
          <p:cNvSpPr>
            <a:spLocks noGrp="1"/>
          </p:cNvSpPr>
          <p:nvPr>
            <p:ph idx="1"/>
          </p:nvPr>
        </p:nvSpPr>
        <p:spPr>
          <a:xfrm>
            <a:off x="1042670" y="1543685"/>
            <a:ext cx="10515600" cy="3453130"/>
          </a:xfrm>
        </p:spPr>
        <p:txBody>
          <a:bodyPr>
            <a:noAutofit/>
          </a:bodyPr>
          <a:p>
            <a:r>
              <a:rPr lang="en-US">
                <a:solidFill>
                  <a:schemeClr val="tx1"/>
                </a:solidFill>
                <a:uFillTx/>
              </a:rPr>
              <a:t>After logging in as admin,the attacker gets almost all the control of the website business.</a:t>
            </a:r>
            <a:endParaRPr lang="en-US">
              <a:solidFill>
                <a:schemeClr val="tx1"/>
              </a:solidFill>
              <a:uFillTx/>
            </a:endParaRPr>
          </a:p>
          <a:p>
            <a:r>
              <a:rPr lang="en-US">
                <a:solidFill>
                  <a:schemeClr val="tx1"/>
                </a:solidFill>
                <a:uFillTx/>
              </a:rPr>
              <a:t>Right from changing the product, product details, Seller, Category etc..They can even change the product image, this may have a great business impact and hamper the privacy too. </a:t>
            </a:r>
            <a:endParaRPr lang="en-US">
              <a:solidFill>
                <a:schemeClr val="tx1"/>
              </a:solidFill>
              <a:uFillTx/>
            </a:endParaRPr>
          </a:p>
          <a:p>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350520"/>
            <a:ext cx="10515600" cy="661670"/>
          </a:xfrm>
        </p:spPr>
        <p:txBody>
          <a:bodyPr/>
          <a:p>
            <a:r>
              <a:rPr lang="en-US" sz="3200" b="1">
                <a:ln/>
                <a:solidFill>
                  <a:schemeClr val="tx1"/>
                </a:solidFill>
                <a:effectLst/>
              </a:rPr>
              <a:t>Recommendation:</a:t>
            </a:r>
            <a:endParaRPr lang="en-US" sz="3200" b="1">
              <a:ln/>
              <a:solidFill>
                <a:schemeClr val="tx1"/>
              </a:solidFill>
              <a:effectLst/>
            </a:endParaRPr>
          </a:p>
        </p:txBody>
      </p:sp>
      <p:sp>
        <p:nvSpPr>
          <p:cNvPr id="4" name="Text Box 3"/>
          <p:cNvSpPr txBox="1"/>
          <p:nvPr/>
        </p:nvSpPr>
        <p:spPr>
          <a:xfrm>
            <a:off x="662940" y="876935"/>
            <a:ext cx="11078210" cy="4190365"/>
          </a:xfrm>
          <a:prstGeom prst="rect">
            <a:avLst/>
          </a:prstGeom>
          <a:noFill/>
        </p:spPr>
        <p:txBody>
          <a:bodyPr wrap="square" rtlCol="0">
            <a:spAutoFit/>
          </a:bodyPr>
          <a:p>
            <a:r>
              <a:rPr lang="en-US"/>
              <a:t>There are two ways to protect against forced browsing – enforcing an application URL space allow list and using proper access control.</a:t>
            </a:r>
            <a:endParaRPr lang="en-US"/>
          </a:p>
          <a:p>
            <a:pPr>
              <a:lnSpc>
                <a:spcPct val="50000"/>
              </a:lnSpc>
            </a:pPr>
            <a:endParaRPr lang="en-US"/>
          </a:p>
          <a:p>
            <a:pPr marL="285750" indent="-285750">
              <a:buFont typeface="Arial" panose="020B0604020202020204" pitchFamily="34" charset="0"/>
              <a:buChar char="•"/>
            </a:pPr>
            <a:r>
              <a:rPr lang="en-US"/>
              <a:t>Creating an allow list (or whitelist) involves allowing explicit access to a set of URLs that are considered to be a part of the application to exercise its functionality as intended. Any request not in this URL space is denied by default. Manually creating and maintaining such a list can be tedious. You can use the Barracuda Web Application Firewall’s adaptive profiling to automatically create such a list and enforce it by learning the valid URL space from trusted traffic. It also comes with a block list of common files and directories that are commonly left exposed unintentionally.</a:t>
            </a:r>
            <a:endParaRPr lang="en-US"/>
          </a:p>
          <a:p>
            <a:pPr marL="285750" indent="-285750">
              <a:lnSpc>
                <a:spcPct val="30000"/>
              </a:lnSpc>
              <a:buFont typeface="Arial" panose="020B0604020202020204" pitchFamily="34" charset="0"/>
              <a:buChar char="•"/>
            </a:pPr>
            <a:endParaRPr lang="en-US"/>
          </a:p>
          <a:p>
            <a:pPr marL="285750" indent="-285750">
              <a:buFont typeface="Arial" panose="020B0604020202020204" pitchFamily="34" charset="0"/>
              <a:buChar char="•"/>
            </a:pPr>
            <a:r>
              <a:rPr lang="en-US"/>
              <a:t>In the second method, using proper access control and authorization policies, access is only given to users commensurate with their privileges. The Barracuda Web Application Firewall provides authorization policies at a URL level along with protection against session-based attacks to provide proper access control enforcement against such abuse</a:t>
            </a:r>
            <a:endParaRPr lang="en-US"/>
          </a:p>
          <a:p>
            <a:endParaRPr lang="en-US"/>
          </a:p>
          <a:p>
            <a:endParaRPr lang="en-US"/>
          </a:p>
        </p:txBody>
      </p:sp>
      <p:sp>
        <p:nvSpPr>
          <p:cNvPr id="5" name="Title 1"/>
          <p:cNvSpPr>
            <a:spLocks noGrp="1"/>
          </p:cNvSpPr>
          <p:nvPr/>
        </p:nvSpPr>
        <p:spPr>
          <a:xfrm>
            <a:off x="555625" y="4359910"/>
            <a:ext cx="10515600" cy="96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rPr>
              <a:t>References:</a:t>
            </a:r>
            <a:endParaRPr lang="en-US" sz="3200" b="1">
              <a:ln/>
              <a:solidFill>
                <a:schemeClr val="tx1"/>
              </a:solidFill>
              <a:effectLst/>
            </a:endParaRPr>
          </a:p>
        </p:txBody>
      </p:sp>
      <p:sp>
        <p:nvSpPr>
          <p:cNvPr id="6" name="Text Box 5"/>
          <p:cNvSpPr txBox="1"/>
          <p:nvPr/>
        </p:nvSpPr>
        <p:spPr>
          <a:xfrm>
            <a:off x="935355" y="5099685"/>
            <a:ext cx="9928860" cy="1198880"/>
          </a:xfrm>
          <a:prstGeom prst="rect">
            <a:avLst/>
          </a:prstGeom>
          <a:noFill/>
        </p:spPr>
        <p:txBody>
          <a:bodyPr wrap="square" rtlCol="0">
            <a:spAutoFit/>
          </a:bodyPr>
          <a:p>
            <a:pPr indent="0">
              <a:buNone/>
            </a:pPr>
            <a:r>
              <a:rPr lang="en-US"/>
              <a:t>1. https://hackingheart.wordpress.com/2012/07/03/forced-browsing-attack/</a:t>
            </a:r>
            <a:endParaRPr lang="en-US"/>
          </a:p>
          <a:p>
            <a:pPr indent="0">
              <a:buNone/>
            </a:pPr>
            <a:r>
              <a:rPr lang="en-US"/>
              <a:t>2. https://seclists.org/webappsec/2006/q3/182</a:t>
            </a:r>
            <a:endParaRPr lang="en-US"/>
          </a:p>
          <a:p>
            <a:pPr indent="0">
              <a:buNone/>
            </a:pPr>
            <a:r>
              <a:rPr lang="en-US"/>
              <a:t>3. http://projects.webappsec.org/w/page/13246953/Predictable%20Resource%20Location</a:t>
            </a:r>
            <a:endParaRPr lang="en-US"/>
          </a:p>
          <a:p>
            <a:pPr indent="0">
              <a:buNone/>
            </a:pPr>
            <a:r>
              <a:rPr lang="en-US"/>
              <a:t>4. https://cwe.mitre.org/data/definitions/425.html</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rPr>
              <a:t>5. Command Execution Vulnerability:</a:t>
            </a:r>
            <a:endParaRPr lang="en-US" b="1">
              <a:ln/>
              <a:solidFill>
                <a:schemeClr val="tx1"/>
              </a:solidFill>
              <a:effectLst/>
            </a:endParaRPr>
          </a:p>
        </p:txBody>
      </p:sp>
      <p:graphicFrame>
        <p:nvGraphicFramePr>
          <p:cNvPr id="6" name="Content Placeholder 5"/>
          <p:cNvGraphicFramePr>
            <a:graphicFrameLocks noGrp="1"/>
          </p:cNvGraphicFramePr>
          <p:nvPr>
            <p:ph idx="1"/>
          </p:nvPr>
        </p:nvGraphicFramePr>
        <p:xfrm>
          <a:off x="1617980" y="1825625"/>
          <a:ext cx="8990330" cy="3302000"/>
        </p:xfrm>
        <a:graphic>
          <a:graphicData uri="http://schemas.openxmlformats.org/drawingml/2006/table">
            <a:tbl>
              <a:tblPr firstRow="1" bandRow="1">
                <a:tableStyleId>{5C22544A-7EE6-4342-B048-85BDC9FD1C3A}</a:tableStyleId>
              </a:tblPr>
              <a:tblGrid>
                <a:gridCol w="1567180"/>
                <a:gridCol w="7423150"/>
              </a:tblGrid>
              <a:tr h="476885">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2511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http://13.232.110.198/admin31/console.php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Autofit/>
          </a:bodyPr>
          <a:p>
            <a:r>
              <a:rPr lang="en-US" b="1">
                <a:ln/>
                <a:solidFill>
                  <a:schemeClr val="tx1"/>
                </a:solidFill>
                <a:effectLst/>
              </a:rPr>
              <a:t>Observation:</a:t>
            </a:r>
            <a:endParaRPr lang="en-US" b="1">
              <a:ln/>
              <a:solidFill>
                <a:schemeClr val="tx1"/>
              </a:solidFill>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 'http://13.232.110.198/admin31/console.php',we got the command line page where we can execute any command.</a:t>
            </a:r>
            <a:endParaRPr lang="en-US"/>
          </a:p>
        </p:txBody>
      </p:sp>
      <p:pic>
        <p:nvPicPr>
          <p:cNvPr id="6" name="Picture Placeholder 5" descr="observation"/>
          <p:cNvPicPr>
            <a:picLocks noChangeAspect="1"/>
          </p:cNvPicPr>
          <p:nvPr>
            <p:ph type="pic" idx="1"/>
          </p:nvPr>
        </p:nvPicPr>
        <p:blipFill>
          <a:blip r:embed="rId1"/>
          <a:stretch>
            <a:fillRect/>
          </a:stretch>
        </p:blipFill>
        <p:spPr>
          <a:xfrm>
            <a:off x="1588135" y="2037080"/>
            <a:ext cx="8063865" cy="334518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14425"/>
          </a:xfrm>
        </p:spPr>
        <p:txBody>
          <a:bodyPr>
            <a:noAutofit/>
          </a:bodyPr>
          <a:p>
            <a:r>
              <a:rPr lang="en-US" sz="3200" b="1">
                <a:ln/>
                <a:solidFill>
                  <a:schemeClr val="tx1"/>
                </a:solidFill>
                <a:effectLst/>
              </a:rPr>
              <a:t>Proof Of Concept(PoC):</a:t>
            </a:r>
            <a:endParaRPr lang="en-US" sz="3200" b="1">
              <a:ln/>
              <a:solidFill>
                <a:schemeClr val="tx1"/>
              </a:solidFill>
              <a:effectLst/>
            </a:endParaRPr>
          </a:p>
        </p:txBody>
      </p:sp>
      <p:sp>
        <p:nvSpPr>
          <p:cNvPr id="6" name="Text Box 5"/>
          <p:cNvSpPr txBox="1"/>
          <p:nvPr/>
        </p:nvSpPr>
        <p:spPr>
          <a:xfrm>
            <a:off x="1061085" y="1322705"/>
            <a:ext cx="10909300" cy="368300"/>
          </a:xfrm>
          <a:prstGeom prst="rect">
            <a:avLst/>
          </a:prstGeom>
          <a:noFill/>
        </p:spPr>
        <p:txBody>
          <a:bodyPr wrap="square" rtlCol="0">
            <a:spAutoFit/>
          </a:bodyPr>
          <a:p>
            <a:r>
              <a:rPr lang="en-US"/>
              <a:t>When we typed ls ,the result was as follows:</a:t>
            </a:r>
            <a:endParaRPr lang="en-US"/>
          </a:p>
        </p:txBody>
      </p:sp>
      <p:pic>
        <p:nvPicPr>
          <p:cNvPr id="3" name="Content Placeholder 2" descr="poc"/>
          <p:cNvPicPr>
            <a:picLocks noChangeAspect="1"/>
          </p:cNvPicPr>
          <p:nvPr>
            <p:ph sz="half" idx="1"/>
          </p:nvPr>
        </p:nvPicPr>
        <p:blipFill>
          <a:blip r:embed="rId1"/>
          <a:stretch>
            <a:fillRect/>
          </a:stretch>
        </p:blipFill>
        <p:spPr>
          <a:xfrm>
            <a:off x="838200" y="2774315"/>
            <a:ext cx="5181600" cy="2453640"/>
          </a:xfrm>
          <a:prstGeom prst="rect">
            <a:avLst/>
          </a:prstGeom>
        </p:spPr>
      </p:pic>
      <p:pic>
        <p:nvPicPr>
          <p:cNvPr id="4" name="Content Placeholder 3" descr="poc1"/>
          <p:cNvPicPr>
            <a:picLocks noChangeAspect="1"/>
          </p:cNvPicPr>
          <p:nvPr>
            <p:ph sz="half" idx="2"/>
          </p:nvPr>
        </p:nvPicPr>
        <p:blipFill>
          <a:blip r:embed="rId2"/>
          <a:stretch>
            <a:fillRect/>
          </a:stretch>
        </p:blipFill>
        <p:spPr>
          <a:xfrm>
            <a:off x="6172200" y="2608580"/>
            <a:ext cx="5181600" cy="27851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p>
            <a:r>
              <a:rPr lang="en-US" b="1">
                <a:ln/>
                <a:solidFill>
                  <a:schemeClr val="tx1"/>
                </a:solidFill>
                <a:effectLst/>
              </a:rPr>
              <a:t>Business Impact(High):</a:t>
            </a:r>
            <a:endParaRPr lang="en-US" b="1">
              <a:ln/>
              <a:solidFill>
                <a:schemeClr val="tx1"/>
              </a:solidFill>
              <a:effectLst/>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uFillTx/>
              </a:rPr>
              <a:t>6. Cross Site Scripting(XSS):</a:t>
            </a:r>
            <a:endParaRPr lang="en-US" sz="3200" b="1" dirty="0">
              <a:ln/>
              <a:solidFill>
                <a:schemeClr val="tx1"/>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1569085" y="1825625"/>
          <a:ext cx="9156700" cy="2821940"/>
        </p:xfrm>
        <a:graphic>
          <a:graphicData uri="http://schemas.openxmlformats.org/drawingml/2006/table">
            <a:tbl>
              <a:tblPr firstRow="1" bandRow="1">
                <a:tableStyleId>{5C22544A-7EE6-4342-B048-85BDC9FD1C3A}</a:tableStyleId>
              </a:tblPr>
              <a:tblGrid>
                <a:gridCol w="1595755"/>
                <a:gridCol w="7560945"/>
              </a:tblGrid>
              <a:tr h="3619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http://35.154.249.93/products/details.php?p_id=34</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72895" y="454025"/>
          <a:ext cx="9211310" cy="5370195"/>
        </p:xfrm>
        <a:graphic>
          <a:graphicData uri="http://schemas.openxmlformats.org/drawingml/2006/table">
            <a:tbl>
              <a:tblPr firstRow="1" bandRow="1">
                <a:tableStyleId>{5C22544A-7EE6-4342-B048-85BDC9FD1C3A}</a:tableStyleId>
              </a:tblPr>
              <a:tblGrid>
                <a:gridCol w="1605280"/>
                <a:gridCol w="7606030"/>
              </a:tblGrid>
              <a:tr h="374015">
                <a:tc>
                  <a:txBody>
                    <a:bodyPr/>
                    <a:p>
                      <a:pPr algn="ctr"/>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59990">
                <a:tc rowSpan="2">
                  <a:txBody>
                    <a:bodyPr/>
                    <a:p>
                      <a:pPr algn="ctr"/>
                      <a:r>
                        <a:rPr lang="en-IN" sz="1200" dirty="0" smtClean="0">
                          <a:solidFill>
                            <a:srgbClr val="FFFFFF"/>
                          </a:solidFill>
                          <a:latin typeface="Calibri" panose="020F0502020204030204" charset="0"/>
                          <a:cs typeface="Calibri" panose="020F0502020204030204" charset="0"/>
                        </a:rPr>
                        <a:t> </a:t>
                      </a:r>
                      <a:r>
                        <a:rPr lang="en-IN" sz="1600" dirty="0" smtClean="0">
                          <a:solidFill>
                            <a:srgbClr val="FFFFFF"/>
                          </a:solidFill>
                          <a:latin typeface="Calibri" panose="020F0502020204030204" charset="0"/>
                          <a:cs typeface="Calibri" panose="020F0502020204030204" charset="0"/>
                        </a:rPr>
                        <a:t>Cross Site Scripting</a:t>
                      </a:r>
                      <a:br>
                        <a:rPr lang="en-IN" sz="1600" dirty="0" smtClean="0">
                          <a:solidFill>
                            <a:srgbClr val="FFFFFF"/>
                          </a:solidFill>
                          <a:latin typeface="Calibri" panose="020F0502020204030204" charset="0"/>
                          <a:cs typeface="Calibri" panose="020F0502020204030204" charset="0"/>
                        </a:rPr>
                      </a:b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200" dirty="0" smtClean="0">
                          <a:solidFill>
                            <a:schemeClr val="tx1"/>
                          </a:solidFill>
                          <a:latin typeface="Calibri" panose="020F0502020204030204" charset="0"/>
                          <a:cs typeface="Calibri" panose="020F0502020204030204" charset="0"/>
                        </a:rPr>
                        <a:t> </a:t>
                      </a:r>
                      <a:endParaRPr lang="en-US" sz="1200" dirty="0">
                        <a:solidFill>
                          <a:schemeClr val="tx1"/>
                        </a:solidFill>
                        <a:latin typeface="Calibri" panose="020F0502020204030204" charset="0"/>
                        <a:cs typeface="Calibri" panose="020F0502020204030204" charset="0"/>
                      </a:endParaRPr>
                    </a:p>
                    <a:p>
                      <a:r>
                        <a:rPr lang="en-US" sz="1200" baseline="0" dirty="0" smtClean="0">
                          <a:solidFill>
                            <a:schemeClr val="tx1"/>
                          </a:solidFill>
                          <a:latin typeface="Calibri" panose="020F0502020204030204" charset="0"/>
                          <a:cs typeface="Calibri" panose="020F0502020204030204" charset="0"/>
                        </a:rPr>
                        <a:t>Similar issue is found on below modules too</a:t>
                      </a:r>
                      <a:endParaRPr lang="en-US" sz="1200" dirty="0" smtClean="0">
                        <a:solidFill>
                          <a:schemeClr val="tx1"/>
                        </a:solidFill>
                        <a:latin typeface="Calibri" panose="020F0502020204030204" charset="0"/>
                        <a:cs typeface="Calibri" panose="020F0502020204030204" charset="0"/>
                      </a:endParaRPr>
                    </a:p>
                    <a:p>
                      <a:endParaRPr lang="en-US" sz="1200" dirty="0" smtClean="0">
                        <a:solidFill>
                          <a:schemeClr val="tx1"/>
                        </a:solidFill>
                        <a:latin typeface="Calibri" panose="020F0502020204030204" charset="0"/>
                        <a:cs typeface="Calibri" panose="020F0502020204030204" charset="0"/>
                      </a:endParaRPr>
                    </a:p>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dirty="0" smtClean="0">
                          <a:solidFill>
                            <a:schemeClr val="tx1"/>
                          </a:solidFill>
                          <a:latin typeface="Calibri" panose="020F0502020204030204" charset="0"/>
                          <a:cs typeface="Calibri" panose="020F0502020204030204" charset="0"/>
                        </a:rPr>
                        <a:t>http://35.154.249.93/profile/16/edit/</a:t>
                      </a: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2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address(POST )</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&lt;script&gt;alert(1);&lt;/script&gt;</a:t>
                      </a: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2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36190">
                <a:tc vMerge="1">
                  <a:tcPr/>
                </a:tc>
                <a:tc>
                  <a:txBody>
                    <a:bodyPr/>
                    <a:p>
                      <a:r>
                        <a:rPr lang="en-US" sz="1200" b="1" dirty="0" smtClean="0">
                          <a:solidFill>
                            <a:schemeClr val="tx1"/>
                          </a:solidFill>
                          <a:latin typeface="Calibri" panose="020F0502020204030204" charset="0"/>
                          <a:cs typeface="Calibri" panose="020F0502020204030204" charset="0"/>
                        </a:rPr>
                        <a:t>Affected URL :</a:t>
                      </a:r>
                      <a:endParaRPr lang="en-US" sz="12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http://35.154.249.93/wondercms/</a:t>
                      </a:r>
                      <a:endParaRPr lang="en-US" sz="12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2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200" b="1" dirty="0" smtClean="0">
                          <a:solidFill>
                            <a:schemeClr val="tx1"/>
                          </a:solidFill>
                          <a:latin typeface="Calibri" panose="020F0502020204030204" charset="0"/>
                          <a:cs typeface="Calibri" panose="020F0502020204030204" charset="0"/>
                        </a:rPr>
                        <a:t>Affected</a:t>
                      </a:r>
                      <a:r>
                        <a:rPr lang="en-US" sz="1200" b="1" baseline="0" dirty="0" smtClean="0">
                          <a:solidFill>
                            <a:schemeClr val="tx1"/>
                          </a:solidFill>
                          <a:latin typeface="Calibri" panose="020F0502020204030204" charset="0"/>
                          <a:cs typeface="Calibri" panose="020F0502020204030204" charset="0"/>
                        </a:rPr>
                        <a:t> Parameters</a:t>
                      </a:r>
                      <a:r>
                        <a:rPr lang="en-US" sz="1200" b="1" dirty="0" smtClean="0">
                          <a:solidFill>
                            <a:schemeClr val="tx1"/>
                          </a:solidFill>
                          <a:latin typeface="Calibri" panose="020F0502020204030204" charset="0"/>
                          <a:cs typeface="Calibri" panose="020F0502020204030204" charset="0"/>
                        </a:rPr>
                        <a:t> :</a:t>
                      </a:r>
                      <a:endParaRPr lang="en-US" sz="12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baseline="0" dirty="0" smtClean="0">
                          <a:solidFill>
                            <a:schemeClr val="tx1"/>
                          </a:solidFill>
                          <a:latin typeface="Calibri" panose="020F0502020204030204" charset="0"/>
                          <a:cs typeface="Calibri" panose="020F0502020204030204" charset="0"/>
                        </a:rPr>
                        <a:t>title(POST),and all the below it.</a:t>
                      </a:r>
                      <a:endParaRPr lang="en-US" sz="1200" b="0"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endParaRPr lang="en-US" sz="1200" b="0" baseline="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r>
                        <a:rPr lang="en-US" sz="1200" b="1" baseline="0" dirty="0" smtClean="0">
                          <a:solidFill>
                            <a:schemeClr val="tx1"/>
                          </a:solidFill>
                          <a:latin typeface="Calibri" panose="020F0502020204030204" charset="0"/>
                          <a:cs typeface="Calibri" panose="020F0502020204030204" charset="0"/>
                        </a:rPr>
                        <a:t>Payload:</a:t>
                      </a:r>
                      <a:endParaRPr lang="en-US" sz="1200" b="1" baseline="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200" b="0" dirty="0">
                          <a:solidFill>
                            <a:schemeClr val="tx1"/>
                          </a:solidFill>
                          <a:latin typeface="Calibri" panose="020F0502020204030204" charset="0"/>
                          <a:cs typeface="Calibri" panose="020F0502020204030204" charset="0"/>
                        </a:rPr>
                        <a:t>&lt;script&gt;alert(1);&lt;/script&gt;</a:t>
                      </a:r>
                      <a:endParaRPr lang="en-US" sz="1200" b="0" dirty="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Observation:</a:t>
            </a:r>
            <a:endParaRPr lang="en-US" sz="3200" b="1">
              <a:ln/>
              <a:solidFill>
                <a:schemeClr val="tx1"/>
              </a:solidFill>
              <a:effectLst/>
            </a:endParaRPr>
          </a:p>
        </p:txBody>
      </p:sp>
      <p:sp>
        <p:nvSpPr>
          <p:cNvPr id="3" name="Content Placeholder 2"/>
          <p:cNvSpPr>
            <a:spLocks noGrp="1"/>
          </p:cNvSpPr>
          <p:nvPr>
            <p:ph sz="half" idx="1"/>
          </p:nvPr>
        </p:nvSpPr>
        <p:spPr>
          <a:xfrm>
            <a:off x="940435" y="1553845"/>
            <a:ext cx="10564495" cy="1162050"/>
          </a:xfrm>
        </p:spPr>
        <p:txBody>
          <a:bodyPr>
            <a:normAutofit/>
          </a:bodyPr>
          <a:p>
            <a:pPr marL="0" indent="0">
              <a:buNone/>
            </a:pPr>
            <a:r>
              <a:rPr lang="en-US" sz="2400"/>
              <a:t>When we navigate to '</a:t>
            </a:r>
            <a:r>
              <a:rPr lang="en-US" sz="2400" dirty="0" smtClean="0">
                <a:solidFill>
                  <a:schemeClr val="dk1"/>
                </a:solidFill>
                <a:effectLst/>
                <a:latin typeface="Calibri" panose="020F0502020204030204" charset="0"/>
                <a:cs typeface="Calibri" panose="020F0502020204030204" charset="0"/>
                <a:sym typeface="Arial" panose="020B0604020202020204"/>
              </a:rPr>
              <a:t>http://35.154.249.93/products/details.php?p_id=34</a:t>
            </a:r>
            <a:r>
              <a:rPr lang="en-US" sz="2400"/>
              <a:t>', we will see a review section below.</a:t>
            </a:r>
            <a:endParaRPr lang="en-US" sz="2400"/>
          </a:p>
        </p:txBody>
      </p:sp>
      <p:pic>
        <p:nvPicPr>
          <p:cNvPr id="6" name="Content Placeholder 5" descr="observation"/>
          <p:cNvPicPr>
            <a:picLocks noChangeAspect="1"/>
          </p:cNvPicPr>
          <p:nvPr>
            <p:ph sz="half" idx="2"/>
          </p:nvPr>
        </p:nvPicPr>
        <p:blipFill>
          <a:blip r:embed="rId1"/>
          <a:stretch>
            <a:fillRect/>
          </a:stretch>
        </p:blipFill>
        <p:spPr>
          <a:xfrm>
            <a:off x="2120265" y="2628265"/>
            <a:ext cx="7735570" cy="3623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Critical</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864870" y="127000"/>
            <a:ext cx="10515600" cy="1325563"/>
          </a:xfrm>
        </p:spPr>
        <p:txBody>
          <a:bodyPr/>
          <a:lstStyle/>
          <a:p>
            <a:r>
              <a:rPr lang="en-IN" sz="4000" b="1" dirty="0" smtClean="0">
                <a:cs typeface="+mj-lt"/>
              </a:rPr>
              <a:t>Vulnerabilities:</a:t>
            </a:r>
            <a:endParaRPr lang="en-IN" sz="4000" b="1" dirty="0" smtClean="0">
              <a:cs typeface="+mj-lt"/>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 we get this alert whenever we navigate to this page:</a:t>
            </a:r>
            <a:endParaRPr lang="en-US"/>
          </a:p>
        </p:txBody>
      </p:sp>
      <p:pic>
        <p:nvPicPr>
          <p:cNvPr id="4" name="Content Placeholder 3" descr="POC"/>
          <p:cNvPicPr>
            <a:picLocks noChangeAspect="1"/>
          </p:cNvPicPr>
          <p:nvPr>
            <p:ph idx="1"/>
          </p:nvPr>
        </p:nvPicPr>
        <p:blipFill>
          <a:blip r:embed="rId1"/>
          <a:stretch>
            <a:fillRect/>
          </a:stretch>
        </p:blipFill>
        <p:spPr>
          <a:xfrm>
            <a:off x="1505585" y="2088515"/>
            <a:ext cx="9244965" cy="42341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969645" y="1486535"/>
            <a:ext cx="10872470" cy="885190"/>
          </a:xfrm>
        </p:spPr>
        <p:txBody>
          <a:bodyPr/>
          <a:p>
            <a:pPr marL="0" indent="0">
              <a:buNone/>
            </a:pPr>
            <a:r>
              <a:rPr lang="en-US" sz="2400">
                <a:latin typeface="Calibri" panose="020F0502020204030204" charset="0"/>
                <a:cs typeface="Calibri" panose="020F0502020204030204" charset="0"/>
              </a:rPr>
              <a:t>When we enter the same payload in the address portion and update it in the url - '</a:t>
            </a:r>
            <a:r>
              <a:rPr lang="en-US" sz="2400" dirty="0" smtClean="0">
                <a:latin typeface="Calibri" panose="020F0502020204030204" charset="0"/>
                <a:cs typeface="Calibri" panose="020F0502020204030204" charset="0"/>
                <a:sym typeface="+mn-ea"/>
              </a:rPr>
              <a:t>http://35.154.249.93/profile/16/edit/</a:t>
            </a:r>
            <a:r>
              <a:rPr lang="en-US" sz="2400" dirty="0" smtClean="0">
                <a:latin typeface="Calibri" panose="020F0502020204030204" charset="0"/>
                <a:cs typeface="Calibri" panose="020F0502020204030204" charset="0"/>
                <a:sym typeface="+mn-ea"/>
              </a:rPr>
              <a:t>'</a:t>
            </a:r>
            <a:r>
              <a:rPr lang="en-US" sz="2400">
                <a:latin typeface="Calibri" panose="020F0502020204030204" charset="0"/>
                <a:cs typeface="Calibri" panose="020F0502020204030204" charset="0"/>
              </a:rPr>
              <a:t> ,we get:</a:t>
            </a:r>
            <a:endParaRPr lang="en-US" sz="2400">
              <a:latin typeface="Calibri" panose="020F0502020204030204" charset="0"/>
              <a:cs typeface="Calibri" panose="020F0502020204030204" charset="0"/>
            </a:endParaRPr>
          </a:p>
        </p:txBody>
      </p:sp>
      <p:pic>
        <p:nvPicPr>
          <p:cNvPr id="6" name="Content Placeholder 5" descr="POC"/>
          <p:cNvPicPr>
            <a:picLocks noChangeAspect="1"/>
          </p:cNvPicPr>
          <p:nvPr>
            <p:ph sz="half" idx="2"/>
          </p:nvPr>
        </p:nvPicPr>
        <p:blipFill>
          <a:blip r:embed="rId1"/>
          <a:stretch>
            <a:fillRect/>
          </a:stretch>
        </p:blipFill>
        <p:spPr>
          <a:xfrm>
            <a:off x="2606675" y="2462530"/>
            <a:ext cx="6057265" cy="36315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Content Placeholder 2"/>
          <p:cNvSpPr>
            <a:spLocks noGrp="1"/>
          </p:cNvSpPr>
          <p:nvPr>
            <p:ph sz="half" idx="1"/>
          </p:nvPr>
        </p:nvSpPr>
        <p:spPr>
          <a:xfrm>
            <a:off x="1071880" y="1299845"/>
            <a:ext cx="10580370" cy="974090"/>
          </a:xfrm>
        </p:spPr>
        <p:txBody>
          <a:bodyPr>
            <a:noAutofit/>
          </a:bodyPr>
          <a:p>
            <a:pPr marL="0" indent="0">
              <a:buNone/>
            </a:pPr>
            <a:r>
              <a:rPr lang="en-US" sz="2400"/>
              <a:t>When we add the same payload in the wondercms page 'http://35.154.249.93/wondercms/' in the title option in the settings of admin ,then we get the alert as:</a:t>
            </a:r>
            <a:endParaRPr lang="en-US" sz="2400"/>
          </a:p>
        </p:txBody>
      </p:sp>
      <p:pic>
        <p:nvPicPr>
          <p:cNvPr id="6" name="Content Placeholder 5" descr="POC"/>
          <p:cNvPicPr>
            <a:picLocks noChangeAspect="1"/>
          </p:cNvPicPr>
          <p:nvPr>
            <p:ph sz="half" idx="2"/>
          </p:nvPr>
        </p:nvPicPr>
        <p:blipFill>
          <a:blip r:embed="rId1"/>
          <a:stretch>
            <a:fillRect/>
          </a:stretch>
        </p:blipFill>
        <p:spPr>
          <a:xfrm>
            <a:off x="2176780" y="2511425"/>
            <a:ext cx="7983220" cy="37452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sz="3200" b="1" dirty="0" smtClean="0">
                <a:ln/>
                <a:solidFill>
                  <a:schemeClr val="tx1"/>
                </a:solidFill>
                <a:effectLst/>
                <a:latin typeface="Calibri" panose="020F0502020204030204" charset="0"/>
                <a:cs typeface="Calibri" panose="020F0502020204030204" charset="0"/>
              </a:rPr>
              <a:t>Business Impact – High</a:t>
            </a:r>
            <a:endParaRPr lang="en-IN" sz="3200" b="1" dirty="0" smtClean="0">
              <a:ln/>
              <a:solidFill>
                <a:schemeClr val="tx1"/>
              </a:solidFill>
              <a:effectLst/>
              <a:latin typeface="Calibri" panose="020F0502020204030204" charset="0"/>
              <a:cs typeface="Calibri" panose="020F0502020204030204" charset="0"/>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621441" y="1518249"/>
            <a:ext cx="10081483" cy="17443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endParaRPr lang="en-US" dirty="0">
              <a:latin typeface="Calibri" panose="020F0502020204030204" charset="0"/>
              <a:cs typeface="Calibri" panose="020F0502020204030204" charset="0"/>
            </a:endParaRPr>
          </a:p>
          <a:p>
            <a:pPr marL="285750" indent="-285750" latinLnBrk="1" hangingPunct="0">
              <a:buFont typeface="Arial" panose="020B0604020202020204" pitchFamily="34" charset="0"/>
              <a:buChar char="•"/>
            </a:pPr>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n/>
                <a:solidFill>
                  <a:schemeClr val="tx1"/>
                </a:solidFill>
                <a:effectLst/>
              </a:rPr>
              <a:t>Recommendation</a:t>
            </a:r>
            <a:endParaRPr lang="en-IN" sz="3200" b="1" dirty="0" smtClean="0">
              <a:ln/>
              <a:solidFill>
                <a:schemeClr val="tx1"/>
              </a:solidFill>
              <a:effectLst/>
            </a:endParaRPr>
          </a:p>
        </p:txBody>
      </p:sp>
      <p:sp>
        <p:nvSpPr>
          <p:cNvPr id="3" name="Text Placeholder 2"/>
          <p:cNvSpPr>
            <a:spLocks noGrp="1"/>
          </p:cNvSpPr>
          <p:nvPr>
            <p:ph type="body" idx="1"/>
          </p:nvPr>
        </p:nvSpPr>
        <p:spPr>
          <a:xfrm>
            <a:off x="1071880" y="1515110"/>
            <a:ext cx="10515600" cy="1663065"/>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1028065" y="4726833"/>
            <a:ext cx="11353800" cy="1198880"/>
          </a:xfrm>
          <a:prstGeom prst="rect">
            <a:avLst/>
          </a:prstGeom>
        </p:spPr>
        <p:txBody>
          <a:bodyPr wrap="square">
            <a:spAutoFit/>
          </a:bodyPr>
          <a:lstStyle/>
          <a:p>
            <a:pPr marL="285750" indent="-285750">
              <a:buFont typeface="Arial" panose="020B0604020202020204" pitchFamily="34" charset="0"/>
              <a:buChar char="•"/>
            </a:pPr>
            <a:r>
              <a:rPr lang="en-US" i="1" dirty="0" smtClean="0">
                <a:latin typeface="Calibri" panose="020F0502020204030204" charset="0"/>
              </a:rPr>
              <a:t>https://www.owasp.org/index.php/Cross-site_Scripting_(XSS)</a:t>
            </a:r>
            <a:endParaRPr lang="en-US" i="1" dirty="0" smtClean="0">
              <a:latin typeface="Calibri" panose="020F0502020204030204" charset="0"/>
            </a:endParaRPr>
          </a:p>
          <a:p>
            <a:pPr marL="285750" indent="-285750">
              <a:buFont typeface="Arial" panose="020B0604020202020204" pitchFamily="34" charset="0"/>
              <a:buChar char="•"/>
            </a:pPr>
            <a:r>
              <a:rPr lang="en-IN" u="sng" dirty="0"/>
              <a:t>https://en.wikipedia.org/wiki/Cross-site_scripting</a:t>
            </a:r>
            <a:endParaRPr lang="en-IN" u="sng" dirty="0"/>
          </a:p>
          <a:p>
            <a:pPr marL="285750" indent="-285750">
              <a:buFont typeface="Arial" panose="020B0604020202020204" pitchFamily="34" charset="0"/>
              <a:buChar char="•"/>
            </a:pPr>
            <a:r>
              <a:rPr lang="en-IN" dirty="0"/>
              <a:t>https://www.w3schools.com/html/html_entities.asp</a:t>
            </a:r>
            <a:endParaRPr lang="en-IN" dirty="0"/>
          </a:p>
          <a:p>
            <a:pPr marL="285750" indent="-285750">
              <a:buFont typeface="Arial" panose="020B0604020202020204" pitchFamily="34" charset="0"/>
              <a:buChar char="•"/>
            </a:pP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smtClean="0">
                <a:ln/>
                <a:solidFill>
                  <a:schemeClr val="tx1"/>
                </a:solidFill>
                <a:effectLst/>
              </a:rPr>
              <a:t>References:</a:t>
            </a:r>
            <a:endParaRPr lang="en-IN" sz="3200" b="1" dirty="0" smtClean="0">
              <a:ln/>
              <a:solidFill>
                <a:schemeClr val="tx1"/>
              </a:solidFill>
              <a:effectLst/>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7. Cross Site Request Forgery(CSRF):</a:t>
            </a:r>
            <a:endParaRPr lang="en-US" sz="3200" b="1">
              <a:ln/>
              <a:solidFill>
                <a:schemeClr val="tx1"/>
              </a:solidFill>
              <a:effectLst/>
            </a:endParaRPr>
          </a:p>
        </p:txBody>
      </p:sp>
      <p:graphicFrame>
        <p:nvGraphicFramePr>
          <p:cNvPr id="6" name="Content Placeholder 5"/>
          <p:cNvGraphicFramePr>
            <a:graphicFrameLocks noGrp="1"/>
          </p:cNvGraphicFramePr>
          <p:nvPr>
            <p:ph idx="1"/>
          </p:nvPr>
        </p:nvGraphicFramePr>
        <p:xfrm>
          <a:off x="1812290" y="1768475"/>
          <a:ext cx="8340090" cy="3543300"/>
        </p:xfrm>
        <a:graphic>
          <a:graphicData uri="http://schemas.openxmlformats.org/drawingml/2006/table">
            <a:tbl>
              <a:tblPr firstRow="1" bandRow="1">
                <a:tableStyleId>{5C22544A-7EE6-4342-B048-85BDC9FD1C3A}</a:tableStyleId>
              </a:tblPr>
              <a:tblGrid>
                <a:gridCol w="1454785"/>
                <a:gridCol w="6885305"/>
              </a:tblGrid>
              <a:tr h="280670">
                <a:tc>
                  <a:txBody>
                    <a:bodyPr/>
                    <a:p>
                      <a:pPr algn="ctr"/>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300" dirty="0">
                        <a:latin typeface="Calibri" panose="020F0502020204030204" charset="0"/>
                        <a:cs typeface="Calibri" panose="020F0502020204030204" charset="0"/>
                      </a:endParaRPr>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65630">
                <a:tc rowSpan="2">
                  <a:txBody>
                    <a:bodyPr/>
                    <a:p>
                      <a:pPr algn="ctr"/>
                      <a:r>
                        <a:rPr lang="en-IN" sz="1600" dirty="0" smtClean="0">
                          <a:solidFill>
                            <a:srgbClr val="FFFFFF"/>
                          </a:solidFill>
                          <a:latin typeface="Calibri" panose="020F0502020204030204" charset="0"/>
                          <a:cs typeface="Calibri" panose="020F0502020204030204" charset="0"/>
                        </a:rPr>
                        <a:t> Cross Site </a:t>
                      </a:r>
                      <a:r>
                        <a:rPr lang="en-US" altLang="en-IN" sz="1600" dirty="0" smtClean="0">
                          <a:solidFill>
                            <a:srgbClr val="FFFFFF"/>
                          </a:solidFill>
                          <a:latin typeface="Calibri" panose="020F0502020204030204" charset="0"/>
                          <a:cs typeface="Calibri" panose="020F0502020204030204" charset="0"/>
                        </a:rPr>
                        <a:t>Request Forgery</a:t>
                      </a:r>
                      <a:r>
                        <a:rPr lang="en-US" sz="1600" dirty="0" smtClean="0">
                          <a:solidFill>
                            <a:srgbClr val="FFFFFF"/>
                          </a:solidFill>
                          <a:latin typeface="Calibri" panose="020F0502020204030204" charset="0"/>
                          <a:cs typeface="Calibri" panose="020F0502020204030204" charset="0"/>
                        </a:rPr>
                        <a:t>(Severe)</a:t>
                      </a:r>
                      <a:endParaRPr lang="en-US" sz="1600" dirty="0" smtClean="0">
                        <a:solidFill>
                          <a:srgbClr val="FFFFFF"/>
                        </a:solidFill>
                        <a:latin typeface="Calibri" panose="020F0502020204030204" charset="0"/>
                        <a:cs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cs typeface="Calibri" panose="020F0502020204030204" charset="0"/>
                        </a:rPr>
                        <a:t> </a:t>
                      </a:r>
                      <a:endParaRPr lang="en-US" sz="1300" dirty="0">
                        <a:solidFill>
                          <a:schemeClr val="tx1"/>
                        </a:solidFill>
                        <a:latin typeface="Calibri" panose="020F0502020204030204" charset="0"/>
                        <a:cs typeface="Calibri" panose="020F0502020204030204" charset="0"/>
                      </a:endParaRPr>
                    </a:p>
                    <a:p>
                      <a:r>
                        <a:rPr lang="en-US" sz="1300" baseline="0" dirty="0" smtClean="0">
                          <a:solidFill>
                            <a:schemeClr val="tx1"/>
                          </a:solidFill>
                          <a:latin typeface="Calibri" panose="020F0502020204030204" charset="0"/>
                          <a:cs typeface="Calibri" panose="020F0502020204030204" charset="0"/>
                        </a:rPr>
                        <a:t>CSRF is found in the modules below:-</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cs typeface="Calibri" panose="020F0502020204030204" charset="0"/>
                      </a:endParaRPr>
                    </a:p>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cs typeface="Calibri" panose="020F0502020204030204" charset="0"/>
                        </a:rPr>
                        <a:t>http://35.154.249.93/profile/change_password.php</a:t>
                      </a: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1"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171450" indent="-1714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Update(POST)</a:t>
                      </a:r>
                      <a:endParaRPr lang="en-US" sz="1300" b="0" dirty="0" smtClean="0">
                        <a:solidFill>
                          <a:schemeClr val="tx1"/>
                        </a:solidFill>
                        <a:latin typeface="Calibri" panose="020F0502020204030204" charset="0"/>
                        <a:cs typeface="Calibri" panose="020F0502020204030204" charset="0"/>
                      </a:endParaRPr>
                    </a:p>
                    <a:p>
                      <a:pPr marL="0" indent="0">
                        <a:buFont typeface="Arial" panose="020B0604020202020204" pitchFamily="34" charset="0"/>
                        <a:buNone/>
                      </a:pPr>
                      <a:endParaRPr lang="en-US" sz="1300" b="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7000">
                <a:tc vMerge="1">
                  <a:tcPr/>
                </a:tc>
                <a:tc>
                  <a:txBody>
                    <a:bodyPr/>
                    <a:p>
                      <a:r>
                        <a:rPr lang="en-US" sz="1300" b="1" dirty="0" smtClean="0">
                          <a:solidFill>
                            <a:schemeClr val="tx1"/>
                          </a:solidFill>
                          <a:latin typeface="Calibri" panose="020F0502020204030204" charset="0"/>
                          <a:cs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http://35.154.249.93/cart/cart.php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cs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cs typeface="Calibri" panose="020F0502020204030204" charset="0"/>
                        </a:rPr>
                        <a:t>Affected</a:t>
                      </a:r>
                      <a:r>
                        <a:rPr lang="en-US" sz="1300" b="1" baseline="0" dirty="0" smtClean="0">
                          <a:solidFill>
                            <a:schemeClr val="tx1"/>
                          </a:solidFill>
                          <a:latin typeface="Calibri" panose="020F0502020204030204" charset="0"/>
                          <a:cs typeface="Calibri" panose="020F0502020204030204" charset="0"/>
                        </a:rPr>
                        <a:t> Parameters</a:t>
                      </a:r>
                      <a:r>
                        <a:rPr lang="en-US" sz="1300" b="1" dirty="0" smtClean="0">
                          <a:solidFill>
                            <a:schemeClr val="tx1"/>
                          </a:solidFill>
                          <a:latin typeface="Calibri" panose="020F0502020204030204" charset="0"/>
                          <a:cs typeface="Calibri" panose="020F0502020204030204" charset="0"/>
                        </a:rPr>
                        <a:t> :</a:t>
                      </a:r>
                      <a:endParaRPr lang="en-US" sz="1300" b="0" dirty="0" smtClean="0">
                        <a:solidFill>
                          <a:schemeClr val="tx1"/>
                        </a:solidFill>
                        <a:latin typeface="Calibri" panose="020F0502020204030204" charset="0"/>
                        <a:cs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cs typeface="Calibri" panose="020F0502020204030204" charset="0"/>
                        </a:rPr>
                        <a:t>Confirm order option(POST)</a:t>
                      </a:r>
                      <a:endParaRPr lang="en-US" sz="1300" b="0" baseline="0" dirty="0" smtClean="0">
                        <a:solidFill>
                          <a:schemeClr val="tx1"/>
                        </a:solidFill>
                        <a:latin typeface="Calibri" panose="020F0502020204030204" charset="0"/>
                        <a:cs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709295"/>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956945" y="1312545"/>
            <a:ext cx="10413365" cy="775335"/>
          </a:xfrm>
        </p:spPr>
        <p:txBody>
          <a:bodyPr>
            <a:normAutofit lnSpcReduction="10000"/>
          </a:bodyPr>
          <a:p>
            <a:pPr marL="0" indent="0">
              <a:buFont typeface="Arial" panose="020B0604020202020204" pitchFamily="34" charset="0"/>
              <a:buNone/>
            </a:pPr>
            <a:r>
              <a:rPr lang="en-US" sz="2400"/>
              <a:t>We navigate to '</a:t>
            </a:r>
            <a:r>
              <a:rPr lang="en-US" sz="2400" dirty="0" smtClean="0">
                <a:latin typeface="Calibri" panose="020F0502020204030204" charset="0"/>
                <a:sym typeface="+mn-ea"/>
              </a:rPr>
              <a:t>http://35.154.249.93/profile/change_password.php</a:t>
            </a:r>
            <a:r>
              <a:rPr lang="en-US" sz="2400" dirty="0" smtClean="0">
                <a:latin typeface="Calibri" panose="020F0502020204030204" charset="0"/>
                <a:sym typeface="+mn-ea"/>
              </a:rPr>
              <a:t>' after logging in to our account.</a:t>
            </a:r>
            <a:endParaRPr lang="en-US" sz="2400" dirty="0" smtClean="0">
              <a:latin typeface="Calibri" panose="020F0502020204030204" charset="0"/>
              <a:sym typeface="+mn-ea"/>
            </a:endParaRPr>
          </a:p>
        </p:txBody>
      </p:sp>
      <p:pic>
        <p:nvPicPr>
          <p:cNvPr id="5" name="Picture Placeholder 4" descr="observation"/>
          <p:cNvPicPr>
            <a:picLocks noChangeAspect="1"/>
          </p:cNvPicPr>
          <p:nvPr>
            <p:ph type="pic" idx="1"/>
          </p:nvPr>
        </p:nvPicPr>
        <p:blipFill>
          <a:blip r:embed="rId1"/>
          <a:stretch>
            <a:fillRect/>
          </a:stretch>
        </p:blipFill>
        <p:spPr>
          <a:xfrm>
            <a:off x="1499870" y="2297430"/>
            <a:ext cx="9240520" cy="38227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18490"/>
          </a:xfrm>
        </p:spPr>
        <p:txBody>
          <a:bodyPr/>
          <a:p>
            <a:r>
              <a:rPr lang="en-US" sz="3200" b="1">
                <a:ln/>
                <a:solidFill>
                  <a:schemeClr val="tx1"/>
                </a:solidFill>
                <a:effectLst/>
              </a:rPr>
              <a:t>Observation:</a:t>
            </a:r>
            <a:endParaRPr lang="en-US" sz="3200" b="1">
              <a:ln/>
              <a:solidFill>
                <a:schemeClr val="tx1"/>
              </a:solidFill>
              <a:effectLst/>
            </a:endParaRPr>
          </a:p>
        </p:txBody>
      </p:sp>
      <p:sp>
        <p:nvSpPr>
          <p:cNvPr id="3" name="Text Placeholder 2"/>
          <p:cNvSpPr>
            <a:spLocks noGrp="1"/>
          </p:cNvSpPr>
          <p:nvPr>
            <p:ph type="body" sz="half" idx="2"/>
          </p:nvPr>
        </p:nvSpPr>
        <p:spPr>
          <a:xfrm>
            <a:off x="1029970" y="1195705"/>
            <a:ext cx="10654030" cy="1078230"/>
          </a:xfrm>
        </p:spPr>
        <p:txBody>
          <a:bodyPr/>
          <a:p>
            <a:pPr marL="0" indent="0">
              <a:buNone/>
            </a:pPr>
            <a:r>
              <a:rPr lang="en-US" sz="2400"/>
              <a:t>To check that the update parameter checks the referrer or not ,we intercept it on burpsuite,and send it to repeater for verification.</a:t>
            </a:r>
            <a:endParaRPr lang="en-US" sz="2400"/>
          </a:p>
        </p:txBody>
      </p:sp>
      <p:pic>
        <p:nvPicPr>
          <p:cNvPr id="11" name="Picture Placeholder 10" descr="observation-burpsuite"/>
          <p:cNvPicPr>
            <a:picLocks noChangeAspect="1"/>
          </p:cNvPicPr>
          <p:nvPr>
            <p:ph type="pic" idx="1"/>
          </p:nvPr>
        </p:nvPicPr>
        <p:blipFill>
          <a:blip r:embed="rId1"/>
          <a:stretch>
            <a:fillRect/>
          </a:stretch>
        </p:blipFill>
        <p:spPr>
          <a:xfrm>
            <a:off x="1029970" y="2603500"/>
            <a:ext cx="9961880" cy="309943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024890" y="1297305"/>
            <a:ext cx="10515600" cy="901700"/>
          </a:xfrm>
        </p:spPr>
        <p:txBody>
          <a:bodyPr/>
          <a:p>
            <a:pPr marL="0" indent="0">
              <a:buNone/>
            </a:pPr>
            <a:r>
              <a:rPr lang="en-US" sz="2400"/>
              <a:t>We change the referrer header in repeater and the password and forward the request,we see that it was successful in doing so,thus verifying CSRF.</a:t>
            </a:r>
            <a:endParaRPr lang="en-US" sz="2400"/>
          </a:p>
        </p:txBody>
      </p:sp>
      <p:pic>
        <p:nvPicPr>
          <p:cNvPr id="4" name="Picture 3" descr="C:\Users\Datagrokr\Documents\program\CEH-Hack-a-thon\reports\Lifestyle Store\vulnerabilities\CSRF\profile-change-password\csrf-vulnerability.pngcsrf-vulnerability"/>
          <p:cNvPicPr>
            <a:picLocks noChangeAspect="1"/>
          </p:cNvPicPr>
          <p:nvPr/>
        </p:nvPicPr>
        <p:blipFill>
          <a:blip r:embed="rId1"/>
          <a:srcRect/>
          <a:stretch>
            <a:fillRect/>
          </a:stretch>
        </p:blipFill>
        <p:spPr>
          <a:xfrm>
            <a:off x="1066800" y="2473960"/>
            <a:ext cx="10058400" cy="3711575"/>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65125"/>
            <a:ext cx="10515600" cy="917575"/>
          </a:xfrm>
        </p:spPr>
        <p:txBody>
          <a:bodyPr/>
          <a:p>
            <a:r>
              <a:rPr lang="en-US" sz="3200" b="1">
                <a:ln/>
                <a:solidFill>
                  <a:schemeClr val="tx1"/>
                </a:solidFill>
                <a:effectLst/>
              </a:rPr>
              <a:t>Proof Of Concept(PoC):</a:t>
            </a:r>
            <a:endParaRPr lang="en-US" sz="3200" b="1">
              <a:ln/>
              <a:solidFill>
                <a:schemeClr val="tx1"/>
              </a:solidFill>
              <a:effectLst/>
            </a:endParaRPr>
          </a:p>
        </p:txBody>
      </p:sp>
      <p:sp>
        <p:nvSpPr>
          <p:cNvPr id="3" name="Text Placeholder 2"/>
          <p:cNvSpPr>
            <a:spLocks noGrp="1"/>
          </p:cNvSpPr>
          <p:nvPr>
            <p:ph type="body" idx="1"/>
          </p:nvPr>
        </p:nvSpPr>
        <p:spPr>
          <a:xfrm>
            <a:off x="1133475" y="1081405"/>
            <a:ext cx="10436860" cy="836930"/>
          </a:xfrm>
        </p:spPr>
        <p:txBody>
          <a:bodyPr>
            <a:noAutofit/>
          </a:bodyPr>
          <a:p>
            <a:pPr marL="0" indent="0">
              <a:buNone/>
            </a:pPr>
            <a:r>
              <a:rPr lang="en-US" sz="1800" b="0">
                <a:solidFill>
                  <a:schemeClr val="tx1"/>
                </a:solidFill>
                <a:latin typeface="Calibri" panose="020F0502020204030204" charset="0"/>
                <a:cs typeface="Calibri" panose="020F0502020204030204" charset="0"/>
              </a:rPr>
              <a:t>After creating an html page with img source from confirm button on page '</a:t>
            </a:r>
            <a:r>
              <a:rPr lang="en-US" sz="1800" b="0" dirty="0" smtClean="0">
                <a:solidFill>
                  <a:schemeClr val="tx1"/>
                </a:solidFill>
                <a:effectLst/>
                <a:latin typeface="Calibri" panose="020F0502020204030204" charset="0"/>
                <a:cs typeface="Calibri" panose="020F0502020204030204" charset="0"/>
                <a:sym typeface="Arial" panose="020B0604020202020204"/>
              </a:rPr>
              <a:t>http://35.154.249.93/cart/cart.php',when we run it and reload out order page,we see our cart as empty and order placed.</a:t>
            </a:r>
            <a:endParaRPr lang="en-US" sz="1800" b="0" dirty="0" smtClean="0">
              <a:solidFill>
                <a:schemeClr val="tx1"/>
              </a:solidFill>
              <a:effectLst/>
              <a:latin typeface="Calibri" panose="020F0502020204030204" charset="0"/>
              <a:cs typeface="Calibri" panose="020F0502020204030204" charset="0"/>
              <a:sym typeface="Arial" panose="020B0604020202020204"/>
            </a:endParaRPr>
          </a:p>
        </p:txBody>
      </p:sp>
      <p:pic>
        <p:nvPicPr>
          <p:cNvPr id="4" name="Picture 3" descr="C:\Users\Datagrokr\Documents\program\CEH-Hack-a-thon\reports\Lifestyle Store\vulnerabilities\CSRF\cart\observation.pngobservation"/>
          <p:cNvPicPr>
            <a:picLocks noChangeAspect="1"/>
          </p:cNvPicPr>
          <p:nvPr/>
        </p:nvPicPr>
        <p:blipFill>
          <a:blip r:embed="rId1"/>
          <a:srcRect/>
          <a:stretch>
            <a:fillRect/>
          </a:stretch>
        </p:blipFill>
        <p:spPr>
          <a:xfrm>
            <a:off x="898525" y="2168525"/>
            <a:ext cx="5347970" cy="3739515"/>
          </a:xfrm>
          <a:prstGeom prst="rect">
            <a:avLst/>
          </a:prstGeom>
          <a:ln>
            <a:solidFill>
              <a:schemeClr val="tx1"/>
            </a:solidFill>
          </a:ln>
        </p:spPr>
      </p:pic>
      <p:pic>
        <p:nvPicPr>
          <p:cNvPr id="9" name="Content Placeholder 8" descr="POC"/>
          <p:cNvPicPr>
            <a:picLocks noChangeAspect="1"/>
          </p:cNvPicPr>
          <p:nvPr>
            <p:ph sz="quarter" idx="4"/>
          </p:nvPr>
        </p:nvPicPr>
        <p:blipFill>
          <a:blip r:embed="rId2"/>
          <a:srcRect l="-1101" t="-3099" r="12243" b="77773"/>
          <a:stretch>
            <a:fillRect/>
          </a:stretch>
        </p:blipFill>
        <p:spPr>
          <a:xfrm>
            <a:off x="6381750" y="2138045"/>
            <a:ext cx="5183505" cy="798830"/>
          </a:xfrm>
          <a:prstGeom prst="rect">
            <a:avLst/>
          </a:prstGeom>
          <a:ln>
            <a:solidFill>
              <a:schemeClr val="tx1"/>
            </a:solidFill>
          </a:ln>
        </p:spPr>
      </p:pic>
      <p:pic>
        <p:nvPicPr>
          <p:cNvPr id="10" name="Content Placeholder 9" descr="POC1"/>
          <p:cNvPicPr>
            <a:picLocks noChangeAspect="1"/>
          </p:cNvPicPr>
          <p:nvPr>
            <p:ph sz="half" idx="2"/>
          </p:nvPr>
        </p:nvPicPr>
        <p:blipFill>
          <a:blip r:embed="rId3"/>
          <a:stretch>
            <a:fillRect/>
          </a:stretch>
        </p:blipFill>
        <p:spPr>
          <a:xfrm>
            <a:off x="6396355" y="3275965"/>
            <a:ext cx="5157470" cy="2565400"/>
          </a:xfrm>
          <a:prstGeom prst="rect">
            <a:avLst/>
          </a:prstGeom>
          <a:ln>
            <a:solidFill>
              <a:schemeClr val="tx1"/>
            </a:solid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n/>
                <a:solidFill>
                  <a:schemeClr val="tx1"/>
                </a:solidFill>
                <a:effectLst/>
                <a:latin typeface="Calibri" panose="020F0502020204030204" charset="0"/>
                <a:cs typeface="Calibri" panose="020F0502020204030204" charset="0"/>
              </a:rPr>
              <a:t>Business Impact (High):</a:t>
            </a:r>
            <a:endParaRPr lang="en-US" sz="3200" b="1">
              <a:ln/>
              <a:solidFill>
                <a:schemeClr val="tx1"/>
              </a:solidFill>
              <a:effectLst/>
              <a:latin typeface="Calibri" panose="020F0502020204030204" charset="0"/>
              <a:cs typeface="Calibri" panose="020F0502020204030204" charset="0"/>
            </a:endParaRPr>
          </a:p>
        </p:txBody>
      </p:sp>
      <p:sp>
        <p:nvSpPr>
          <p:cNvPr id="3" name="Text Placeholder 2"/>
          <p:cNvSpPr>
            <a:spLocks noGrp="1"/>
          </p:cNvSpPr>
          <p:nvPr>
            <p:ph type="body" idx="1"/>
          </p:nvPr>
        </p:nvSpPr>
        <p:spPr/>
        <p:txBody>
          <a:bodyPr/>
          <a:p>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159385"/>
            <a:ext cx="4589780" cy="692785"/>
          </a:xfrm>
          <a:noFill/>
          <a:ln>
            <a:no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a:p>
            <a:r>
              <a:rPr lang="en-US" sz="3200" b="1">
                <a:ln/>
                <a:solidFill>
                  <a:schemeClr val="tx1"/>
                </a:solidFill>
                <a:effectLst/>
              </a:rPr>
              <a:t>Recommendation:</a:t>
            </a:r>
            <a:endParaRPr lang="en-US" sz="3200" b="1">
              <a:ln/>
              <a:solidFill>
                <a:schemeClr val="tx1"/>
              </a:solidFill>
              <a:effectLst/>
            </a:endParaRPr>
          </a:p>
        </p:txBody>
      </p:sp>
      <p:sp>
        <p:nvSpPr>
          <p:cNvPr id="3" name="Text Placeholder 2"/>
          <p:cNvSpPr>
            <a:spLocks noGrp="1"/>
          </p:cNvSpPr>
          <p:nvPr>
            <p:ph type="body" idx="1"/>
          </p:nvPr>
        </p:nvSpPr>
        <p:spPr>
          <a:xfrm>
            <a:off x="838200" y="731520"/>
            <a:ext cx="10515600" cy="3889375"/>
          </a:xfrm>
        </p:spPr>
        <p:txBody>
          <a:bodyPr>
            <a:normAutofit lnSpcReduction="20000"/>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812165" y="4368165"/>
            <a:ext cx="10515600" cy="821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n/>
                <a:solidFill>
                  <a:schemeClr val="tx1"/>
                </a:solidFill>
                <a:effectLst/>
                <a:latin typeface="Calibri" panose="020F0502020204030204" charset="0"/>
                <a:cs typeface="Calibri" panose="020F0502020204030204" charset="0"/>
              </a:rPr>
              <a:t>References:</a:t>
            </a:r>
            <a:endParaRPr lang="en-US" sz="3200" b="1">
              <a:ln/>
              <a:solidFill>
                <a:schemeClr val="tx1"/>
              </a:solidFill>
              <a:effectLst/>
              <a:latin typeface="Calibri" panose="020F0502020204030204" charset="0"/>
              <a:cs typeface="Calibri" panose="020F0502020204030204" charset="0"/>
            </a:endParaRPr>
          </a:p>
        </p:txBody>
      </p:sp>
      <p:sp>
        <p:nvSpPr>
          <p:cNvPr id="5" name="Text Box 4"/>
          <p:cNvSpPr txBox="1"/>
          <p:nvPr/>
        </p:nvSpPr>
        <p:spPr>
          <a:xfrm>
            <a:off x="883920" y="5189855"/>
            <a:ext cx="10469880" cy="922020"/>
          </a:xfrm>
          <a:prstGeom prst="rect">
            <a:avLst/>
          </a:prstGeom>
          <a:noFill/>
        </p:spPr>
        <p:txBody>
          <a:bodyPr wrap="square" rtlCol="0">
            <a:spAutoFit/>
          </a:bodyPr>
          <a:p>
            <a:pPr marL="342900" indent="-342900">
              <a:buFont typeface="Arial" panose="020B0604020202020204" pitchFamily="34" charset="0"/>
              <a:buChar char="•"/>
            </a:pPr>
            <a:r>
              <a:rPr lang="en-US"/>
              <a:t>https://en.wikipedia.org/wiki/Cross-site_request_forgery#Example_and_characteristics</a:t>
            </a:r>
            <a:endParaRPr lang="en-US"/>
          </a:p>
          <a:p>
            <a:pPr marL="342900" indent="-342900">
              <a:buFont typeface="Arial" panose="020B0604020202020204" pitchFamily="34" charset="0"/>
              <a:buChar char="•"/>
            </a:pPr>
            <a:r>
              <a:rPr lang="en-US"/>
              <a:t>https://www.owasp.org/index.php/Cross-Site_Request_Forgery_(CSRF)https://www.owasp.org/index.php/Cross-Site_Request_Forgery_(CSRF)</a:t>
            </a:r>
            <a:endParaRPr lang="en-US"/>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sz="4000" b="1" dirty="0" smtClean="0"/>
              <a:t>1. SQL Injection</a:t>
            </a:r>
            <a:endParaRPr lang="en-IN" sz="4000" b="1" dirty="0" smtClean="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sz="3200" b="1" dirty="0" smtClean="0">
                <a:ln/>
                <a:solidFill>
                  <a:schemeClr val="tx1"/>
                </a:solidFill>
                <a:effectLst/>
              </a:rPr>
              <a:t>Observation</a:t>
            </a:r>
            <a:endParaRPr lang="en-IN" sz="3200"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POC using SQL-map</a:t>
            </a:r>
            <a:endParaRPr lang="en-US" sz="3200"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28209</Words>
  <Application>WPS Presentation</Application>
  <PresentationFormat>Widescreen</PresentationFormat>
  <Paragraphs>1106</Paragraphs>
  <Slides>105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105</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Microsoft JhengHei Light</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6)Command Execution Vulnerability:</vt:lpstr>
      <vt:lpstr>Observation:</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5)Unauthorised access to customer details</vt:lpstr>
      <vt:lpstr>Observation:</vt:lpstr>
      <vt:lpstr>Proof Of Concept(PoC):</vt:lpstr>
      <vt:lpstr>Proof Of Concept(PoC):</vt:lpstr>
      <vt:lpstr>Business Impact(High):</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68</cp:revision>
  <dcterms:created xsi:type="dcterms:W3CDTF">2019-06-22T14:11:00Z</dcterms:created>
  <dcterms:modified xsi:type="dcterms:W3CDTF">2020-05-22T06:43:44Z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