
<file path=[Content_Types].xml><?xml version="1.0" encoding="utf-8"?>
<Types xmlns="http://schemas.openxmlformats.org/package/2006/content-types">
  <Default Extension="jpeg" ContentType="image/jpeg"/>
  <Default Extension="png" ContentType="image/pn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495" r:id="rId56"/>
    <p:sldId id="328" r:id="rId57"/>
    <p:sldId id="329" r:id="rId58"/>
    <p:sldId id="330" r:id="rId59"/>
    <p:sldId id="332" r:id="rId60"/>
    <p:sldId id="335" r:id="rId61"/>
    <p:sldId id="336" r:id="rId62"/>
    <p:sldId id="337" r:id="rId63"/>
    <p:sldId id="338" r:id="rId64"/>
    <p:sldId id="340" r:id="rId65"/>
    <p:sldId id="341" r:id="rId66"/>
    <p:sldId id="343" r:id="rId67"/>
    <p:sldId id="344" r:id="rId68"/>
    <p:sldId id="345" r:id="rId69"/>
    <p:sldId id="346" r:id="rId70"/>
    <p:sldId id="347" r:id="rId72"/>
    <p:sldId id="348" r:id="rId73"/>
    <p:sldId id="349" r:id="rId74"/>
    <p:sldId id="351" r:id="rId75"/>
    <p:sldId id="350" r:id="rId76"/>
    <p:sldId id="353" r:id="rId77"/>
    <p:sldId id="354" r:id="rId78"/>
    <p:sldId id="488" r:id="rId79"/>
    <p:sldId id="489" r:id="rId80"/>
    <p:sldId id="490" r:id="rId81"/>
    <p:sldId id="491" r:id="rId82"/>
    <p:sldId id="492" r:id="rId83"/>
    <p:sldId id="493" r:id="rId84"/>
    <p:sldId id="352" r:id="rId85"/>
    <p:sldId id="355" r:id="rId86"/>
    <p:sldId id="356" r:id="rId87"/>
    <p:sldId id="357" r:id="rId88"/>
    <p:sldId id="358" r:id="rId89"/>
    <p:sldId id="359" r:id="rId90"/>
    <p:sldId id="360" r:id="rId91"/>
    <p:sldId id="361"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77" r:id="rId106"/>
    <p:sldId id="378" r:id="rId107"/>
    <p:sldId id="380" r:id="rId108"/>
    <p:sldId id="381"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4.png"/><Relationship Id="rId2" Type="http://schemas.microsoft.com/office/2007/relationships/media" Target="../media/media1.avi"/><Relationship Id="rId1" Type="http://schemas.openxmlformats.org/officeDocument/2006/relationships/video" Target="../media/media1.avi"/></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5.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7.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4.png"/><Relationship Id="rId1" Type="http://schemas.openxmlformats.org/officeDocument/2006/relationships/image" Target="../media/image4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5.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6296440247</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ln/>
                <a:solidFill>
                  <a:schemeClr val="tx1"/>
                </a:solidFill>
                <a:effectLst/>
              </a:rPr>
              <a:t>Business Impact –  High</a:t>
            </a:r>
            <a:endParaRPr lang="en-IN" b="1" dirty="0" smtClean="0">
              <a:ln/>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References</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u="sng">
              <a:ln/>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Business Impact(High):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Recommendations:</a:t>
            </a:r>
            <a:endParaRPr lang="en-US" sz="3200" b="1">
              <a:ln/>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n/>
                <a:solidFill>
                  <a:schemeClr val="tx1"/>
                </a:solidFill>
                <a:effectLst/>
              </a:rPr>
              <a:t>3. File Inclusion Vulnerabilities</a:t>
            </a:r>
            <a:endParaRPr lang="en-US" sz="4000" b="1" u="sng">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Impact(Extremely High):</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ln/>
                <a:solidFill>
                  <a:schemeClr val="tx1"/>
                </a:solidFill>
                <a:effectLst/>
                <a:latin typeface="+mj-lt"/>
                <a:cs typeface="+mj-lt"/>
              </a:rPr>
              <a:t>4. Forced Browsing Flaws</a:t>
            </a:r>
            <a:endParaRPr lang="en-US" sz="4000" b="1">
              <a:ln/>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ln/>
                <a:solidFill>
                  <a:schemeClr val="tx1"/>
                </a:solidFill>
                <a:effectLst/>
                <a:latin typeface="+mj-lt"/>
                <a:cs typeface="+mj-lt"/>
              </a:rPr>
              <a:t>Observation</a:t>
            </a:r>
            <a:r>
              <a:rPr lang="en-US" altLang="en-IN" b="1" dirty="0" smtClean="0">
                <a:ln/>
                <a:solidFill>
                  <a:schemeClr val="tx1"/>
                </a:solidFill>
                <a:effectLst/>
                <a:latin typeface="+mj-lt"/>
                <a:cs typeface="+mj-lt"/>
              </a:rPr>
              <a:t>:</a:t>
            </a:r>
            <a:endParaRPr lang="en-US" altLang="en-IN" b="1" dirty="0" smtClean="0">
              <a:ln/>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ln/>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ln/>
                <a:solidFill>
                  <a:schemeClr val="tx1"/>
                </a:solidFill>
                <a:effectLst/>
                <a:cs typeface="+mj-lt"/>
              </a:rPr>
              <a:t>Vulnerability Statistics</a:t>
            </a:r>
            <a:endParaRPr lang="en-IN" sz="4000" b="1" dirty="0" smtClean="0">
              <a:ln/>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ln/>
                <a:solidFill>
                  <a:schemeClr val="tx1"/>
                </a:solidFill>
                <a:effectLst/>
                <a:latin typeface="Calibri" panose="020F0502020204030204" charset="0"/>
                <a:cs typeface="Calibri" panose="020F0502020204030204" charset="0"/>
              </a:rPr>
              <a:t>Business Impact:Extremely 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ln/>
                <a:solidFill>
                  <a:schemeClr val="tx1"/>
                </a:solidFill>
                <a:effectLst/>
              </a:rPr>
              <a:t>Recommendation:</a:t>
            </a:r>
            <a:endParaRPr lang="en-US" sz="3200" b="1">
              <a:ln/>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rPr>
              <a:t>References:</a:t>
            </a:r>
            <a:endParaRPr lang="en-US" sz="3200" b="1">
              <a:ln/>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ln/>
                <a:solidFill>
                  <a:schemeClr val="tx1"/>
                </a:solidFill>
                <a:effectLst/>
              </a:rPr>
              <a:t>5. Command Execution Vulnerability:</a:t>
            </a:r>
            <a:endParaRPr lang="en-US" b="1">
              <a:ln/>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ln/>
                <a:solidFill>
                  <a:schemeClr val="tx1"/>
                </a:solidFill>
                <a:effectLst/>
              </a:rPr>
              <a:t>Observation:</a:t>
            </a:r>
            <a:endParaRPr lang="en-US" b="1">
              <a:ln/>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ln/>
                <a:solidFill>
                  <a:schemeClr val="tx1"/>
                </a:solidFill>
                <a:effectLst/>
              </a:rPr>
              <a:t>Business Impact(High):</a:t>
            </a:r>
            <a:endParaRPr lang="en-US" b="1">
              <a:ln/>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uFillTx/>
              </a:rPr>
              <a:t>6. Cross Site Scripting(XSS):</a:t>
            </a:r>
            <a:endParaRPr lang="en-US" sz="3200" b="1" dirty="0">
              <a:ln/>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5880"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dirty="0" smtClean="0">
                <a:latin typeface="Calibri" panose="020F0502020204030204" charset="0"/>
                <a:cs typeface="Calibri" panose="020F0502020204030204" charset="0"/>
                <a:sym typeface="+mn-ea"/>
              </a:rPr>
              <a: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ln/>
                <a:solidFill>
                  <a:schemeClr val="tx1"/>
                </a:solidFill>
                <a:effectLst/>
                <a:latin typeface="Calibri" panose="020F0502020204030204" charset="0"/>
                <a:cs typeface="Calibri" panose="020F0502020204030204" charset="0"/>
              </a:rPr>
              <a:t>Business Impact – High</a:t>
            </a:r>
            <a:endParaRPr lang="en-IN" sz="3200" b="1" dirty="0" smtClean="0">
              <a:ln/>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ln/>
                <a:solidFill>
                  <a:schemeClr val="tx1"/>
                </a:solidFill>
                <a:effectLst/>
              </a:rPr>
              <a:t>References:</a:t>
            </a:r>
            <a:endParaRPr lang="en-IN" sz="3200" b="1" dirty="0" smtClean="0">
              <a:ln/>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7. Cross Site Request Forgery(CSRF):</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a:t>
            </a:r>
            <a:r>
              <a:rPr lang="en-US" sz="2400" dirty="0" smtClean="0">
                <a:latin typeface="Calibri" panose="020F0502020204030204" charset="0"/>
                <a:sym typeface="+mn-ea"/>
              </a:rPr>
              <a:t>'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Business Impact (High):</a:t>
            </a:r>
            <a:endParaRPr lang="en-US" sz="3200" b="1">
              <a:ln/>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ln/>
                <a:solidFill>
                  <a:schemeClr val="tx1"/>
                </a:solidFill>
                <a:effectLst/>
              </a:rPr>
              <a:t>Recommendation:</a:t>
            </a:r>
            <a:endParaRPr lang="en-US" sz="3200" b="1">
              <a:ln/>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References:</a:t>
            </a:r>
            <a:endParaRPr lang="en-US" sz="3200" b="1">
              <a:ln/>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8. Rate Limiting Flaws:</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454785" y="1532890"/>
          <a:ext cx="9210040" cy="4250055"/>
        </p:xfrm>
        <a:graphic>
          <a:graphicData uri="http://schemas.openxmlformats.org/drawingml/2006/table">
            <a:tbl>
              <a:tblPr firstRow="1" bandRow="1">
                <a:tableStyleId>{5C22544A-7EE6-4342-B048-85BDC9FD1C3A}</a:tableStyleId>
              </a:tblPr>
              <a:tblGrid>
                <a:gridCol w="1605280"/>
                <a:gridCol w="7604760"/>
              </a:tblGrid>
              <a:tr h="316230">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8529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Rate Limiting Flaws is found in the modules below:-</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http://13.233.207.87/reset_password/admin.php</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68705">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http://13.233.207.87/login/admin.php</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79830">
                <a:tc vMerge="1">
                  <a:tcPr/>
                </a:tc>
                <a:tc>
                  <a:txBody>
                    <a:bodyPr/>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URL:</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http://13.233.207.87/login/customer.php</a:t>
                      </a: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2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200" b="1" dirty="0">
                          <a:solidFill>
                            <a:schemeClr val="tx1"/>
                          </a:solidFill>
                          <a:uFillTx/>
                          <a:latin typeface="Calibri" panose="020F0502020204030204" charset="0"/>
                          <a:cs typeface="Calibri" panose="020F0502020204030204" charset="0"/>
                        </a:rPr>
                        <a:t>Affected Parameters:</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Username and Password</a:t>
                      </a:r>
                      <a:endParaRPr lang="en-US" sz="12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485900" y="763905"/>
          <a:ext cx="9083675" cy="4135120"/>
        </p:xfrm>
        <a:graphic>
          <a:graphicData uri="http://schemas.openxmlformats.org/drawingml/2006/table">
            <a:tbl>
              <a:tblPr firstRow="1" bandRow="1">
                <a:tableStyleId>{5C22544A-7EE6-4342-B048-85BDC9FD1C3A}</a:tableStyleId>
              </a:tblPr>
              <a:tblGrid>
                <a:gridCol w="1583690"/>
                <a:gridCol w="7499985"/>
              </a:tblGrid>
              <a:tr h="454025">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73150">
                <a:tc rowSpan="3">
                  <a:txBody>
                    <a:bodyPr/>
                    <a:p>
                      <a:pPr algn="ctr"/>
                      <a:r>
                        <a:rPr lang="en-IN" sz="1600" dirty="0" smtClean="0">
                          <a:solidFill>
                            <a:srgbClr val="FFFFFF"/>
                          </a:solidFill>
                          <a:latin typeface="Calibri" panose="020F0502020204030204" charset="0"/>
                          <a:cs typeface="Calibri" panose="020F0502020204030204" charset="0"/>
                        </a:rPr>
                        <a:t> </a:t>
                      </a:r>
                      <a:r>
                        <a:rPr lang="en-US" altLang="en-IN" sz="1600" dirty="0" smtClean="0">
                          <a:solidFill>
                            <a:srgbClr val="FFFFFF"/>
                          </a:solidFill>
                          <a:latin typeface="Calibri" panose="020F0502020204030204" charset="0"/>
                          <a:cs typeface="Calibri" panose="020F0502020204030204" charset="0"/>
                        </a:rPr>
                        <a:t>Rate Limiting Flaws</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Rate Limiting Flaws is found in the following modules too:-</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http://13.233.207.87/profile/17/edit/</a:t>
                      </a: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315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http://13.233.207.87/login/seller.php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34795">
                <a:tc vMerge="1">
                  <a:tcPr/>
                </a:tc>
                <a:tc>
                  <a:txBody>
                    <a:bodyPr/>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URL:</a:t>
                      </a:r>
                      <a:endParaRPr lang="en-US" sz="1300" b="0" dirty="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http://52.66.198.61/forum/index.php?u=/user/login</a:t>
                      </a: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sz="1300" b="1" dirty="0">
                          <a:solidFill>
                            <a:schemeClr val="tx1"/>
                          </a:solidFill>
                          <a:uFillTx/>
                          <a:latin typeface="Calibri" panose="020F0502020204030204" charset="0"/>
                          <a:cs typeface="Calibri" panose="020F0502020204030204" charset="0"/>
                        </a:rPr>
                        <a:t>Affected Parameters:</a:t>
                      </a:r>
                      <a:endParaRPr lang="en-US" sz="1300" b="1" dirty="0">
                        <a:solidFill>
                          <a:schemeClr val="tx1"/>
                        </a:solidFill>
                        <a:uFillTx/>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dirty="0">
                          <a:solidFill>
                            <a:schemeClr val="tx1"/>
                          </a:solidFill>
                          <a:latin typeface="Calibri" panose="020F0502020204030204" charset="0"/>
                          <a:cs typeface="Calibri" panose="020F0502020204030204" charset="0"/>
                        </a:rPr>
                        <a:t>Username and Password</a:t>
                      </a:r>
                      <a:endParaRPr lang="en-US" sz="13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b="1">
                <a:ln/>
                <a:solidFill>
                  <a:schemeClr val="tx1"/>
                </a:solidFill>
                <a:effectLst/>
              </a:rPr>
              <a:t>Observation</a:t>
            </a:r>
            <a:br>
              <a:rPr lang="en-US" sz="3200" b="1">
                <a:ln/>
                <a:solidFill>
                  <a:schemeClr val="tx1"/>
                </a:solidFill>
                <a:effectLst/>
              </a:rPr>
            </a:br>
            <a:r>
              <a:rPr lang="en-US" sz="3200" b="1">
                <a:ln/>
                <a:solidFill>
                  <a:schemeClr val="tx1"/>
                </a:solidFill>
                <a:effectLst/>
              </a:rPr>
              <a:t> </a:t>
            </a:r>
            <a:r>
              <a:rPr lang="en-US" sz="2400">
                <a:ln/>
                <a:solidFill>
                  <a:schemeClr val="tx1"/>
                </a:solidFill>
                <a:effectLst/>
                <a:latin typeface="Calibri" panose="020F0502020204030204" charset="0"/>
                <a:cs typeface="Calibri" panose="020F0502020204030204" charset="0"/>
              </a:rPr>
              <a:t>Navigate to the URL http://13.233.207.87/reset_password/admin.php</a:t>
            </a:r>
            <a:endParaRPr lang="en-US" sz="2400">
              <a:ln/>
              <a:solidFill>
                <a:schemeClr val="tx1"/>
              </a:solidFill>
              <a:effectLst/>
              <a:latin typeface="Calibri" panose="020F0502020204030204" charset="0"/>
              <a:cs typeface="Calibri" panose="020F0502020204030204" charset="0"/>
            </a:endParaRPr>
          </a:p>
        </p:txBody>
      </p:sp>
      <p:pic>
        <p:nvPicPr>
          <p:cNvPr id="4" name="Content Placeholder 3" descr="observation"/>
          <p:cNvPicPr>
            <a:picLocks noChangeAspect="1"/>
          </p:cNvPicPr>
          <p:nvPr>
            <p:ph idx="1"/>
          </p:nvPr>
        </p:nvPicPr>
        <p:blipFill>
          <a:blip r:embed="rId1"/>
          <a:stretch>
            <a:fillRect/>
          </a:stretch>
        </p:blipFill>
        <p:spPr>
          <a:xfrm>
            <a:off x="1624965" y="1825625"/>
            <a:ext cx="8941435" cy="435165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sz="3200" b="1">
                <a:effectLst/>
                <a:sym typeface="+mn-ea"/>
              </a:rPr>
              <a:t>Proof Of Concept(PoC):</a:t>
            </a:r>
            <a:endParaRPr lang="en-US" sz="3200" b="1">
              <a:ln/>
              <a:solidFill>
                <a:schemeClr val="tx1"/>
              </a:solidFill>
              <a:effectLst/>
            </a:endParaRPr>
          </a:p>
        </p:txBody>
      </p:sp>
      <p:sp>
        <p:nvSpPr>
          <p:cNvPr id="3" name="Text Placeholder 2"/>
          <p:cNvSpPr>
            <a:spLocks noGrp="1"/>
          </p:cNvSpPr>
          <p:nvPr>
            <p:ph type="body" idx="1"/>
          </p:nvPr>
        </p:nvSpPr>
        <p:spPr>
          <a:xfrm>
            <a:off x="995045" y="1078230"/>
            <a:ext cx="10515600" cy="866140"/>
          </a:xfrm>
        </p:spPr>
        <p:txBody>
          <a:bodyPr>
            <a:noAutofit/>
          </a:bodyPr>
          <a:p>
            <a:pPr marL="0" indent="0">
              <a:buNone/>
            </a:pPr>
            <a:r>
              <a:rPr lang="en-US" sz="2400"/>
              <a:t>Click on reset password and intercept the request in burpsuite.send the request to the intruder. Try request with all possible combinations of 3 Digit.</a:t>
            </a:r>
            <a:endParaRPr lang="en-US" sz="2400"/>
          </a:p>
        </p:txBody>
      </p:sp>
      <p:pic>
        <p:nvPicPr>
          <p:cNvPr id="5" name="Picture 4" descr="C:\Users\Datagrokr\Documents\program\CEH-Hack-a-thon\reports\Lifestyle Store\vulnerabilities\Rate Limiting Flaws\Admin-Password-reset\observation-request-burpsuite.pngobservation-request-burpsuite"/>
          <p:cNvPicPr>
            <a:picLocks noChangeAspect="1"/>
          </p:cNvPicPr>
          <p:nvPr/>
        </p:nvPicPr>
        <p:blipFill>
          <a:blip r:embed="rId1"/>
          <a:srcRect/>
          <a:stretch>
            <a:fillRect/>
          </a:stretch>
        </p:blipFill>
        <p:spPr>
          <a:xfrm>
            <a:off x="1117600" y="1944370"/>
            <a:ext cx="8122285" cy="2448560"/>
          </a:xfrm>
          <a:prstGeom prst="rect">
            <a:avLst/>
          </a:prstGeom>
          <a:ln>
            <a:solidFill>
              <a:schemeClr val="tx1"/>
            </a:solidFill>
          </a:ln>
        </p:spPr>
      </p:pic>
      <p:pic>
        <p:nvPicPr>
          <p:cNvPr id="6" name="Picture 5" descr="C:\Users\Datagrokr\Documents\program\CEH-Hack-a-thon\reports\Lifestyle Store\vulnerabilities\Rate Limiting Flaws\Admin-Password-reset\POC-burpsuite.pngPOC-burpsuite"/>
          <p:cNvPicPr>
            <a:picLocks noChangeAspect="1"/>
          </p:cNvPicPr>
          <p:nvPr/>
        </p:nvPicPr>
        <p:blipFill>
          <a:blip r:embed="rId2"/>
          <a:srcRect/>
          <a:stretch>
            <a:fillRect/>
          </a:stretch>
        </p:blipFill>
        <p:spPr>
          <a:xfrm>
            <a:off x="4040505" y="3597275"/>
            <a:ext cx="5362575" cy="2725420"/>
          </a:xfrm>
          <a:prstGeom prst="rect">
            <a:avLst/>
          </a:prstGeom>
          <a:ln>
            <a:solidFill>
              <a:schemeClr val="tx1"/>
            </a:solid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1975"/>
            <a:ext cx="10515600" cy="765810"/>
          </a:xfrm>
        </p:spPr>
        <p:txBody>
          <a:bodyPr>
            <a:noAutofit/>
          </a:bodyPr>
          <a:p>
            <a:r>
              <a:rPr lang="en-US" sz="3200" b="1">
                <a:ln/>
                <a:solidFill>
                  <a:schemeClr val="tx1"/>
                </a:solidFill>
                <a:effectLst/>
                <a:latin typeface="Calibri" panose="020F0502020204030204" charset="0"/>
                <a:cs typeface="Calibri" panose="020F0502020204030204" charset="0"/>
              </a:rPr>
              <a:t>Business Impact(High):</a:t>
            </a:r>
            <a:br>
              <a:rPr lang="en-US" sz="3200" b="1">
                <a:ln/>
                <a:solidFill>
                  <a:schemeClr val="tx1"/>
                </a:solidFill>
                <a:effectLst/>
                <a:latin typeface="Calibri" panose="020F0502020204030204" charset="0"/>
                <a:cs typeface="Calibri" panose="020F0502020204030204" charset="0"/>
              </a:rPr>
            </a:br>
            <a:endParaRPr lang="en-US" sz="3200" b="1">
              <a:ln/>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a:xfrm>
            <a:off x="838200" y="1428115"/>
            <a:ext cx="10515600" cy="3345180"/>
          </a:xfrm>
        </p:spPr>
        <p:txBody>
          <a:bodyPr/>
          <a:p>
            <a:r>
              <a:rPr lang="en-US"/>
              <a:t>If the attacker exploits this vulnerability,he may create a havoc on the webserver due to creation of a million accounts or a million attempts of login, which can further also lead to denial of service. </a:t>
            </a:r>
            <a:endParaRPr lang="en-US"/>
          </a:p>
          <a:p>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Recommendation:</a:t>
            </a:r>
            <a:endParaRPr lang="en-US" sz="3200" b="1">
              <a:ln/>
              <a:solidFill>
                <a:schemeClr val="tx1"/>
              </a:solidFill>
              <a:effectLst/>
              <a:latin typeface="Calibri" panose="020F0502020204030204" charset="0"/>
              <a:cs typeface="Calibri" panose="020F0502020204030204" charset="0"/>
            </a:endParaRPr>
          </a:p>
        </p:txBody>
      </p:sp>
      <p:sp>
        <p:nvSpPr>
          <p:cNvPr id="4" name="Text Box 3"/>
          <p:cNvSpPr txBox="1"/>
          <p:nvPr/>
        </p:nvSpPr>
        <p:spPr>
          <a:xfrm>
            <a:off x="998220" y="1548765"/>
            <a:ext cx="10142855" cy="2109470"/>
          </a:xfrm>
          <a:prstGeom prst="rect">
            <a:avLst/>
          </a:prstGeom>
          <a:noFill/>
        </p:spPr>
        <p:txBody>
          <a:bodyPr wrap="square" rtlCol="0">
            <a:spAutoFit/>
          </a:bodyPr>
          <a:p>
            <a:pPr marL="342900" indent="-342900">
              <a:lnSpc>
                <a:spcPct val="90000"/>
              </a:lnSpc>
              <a:buAutoNum type="arabicPeriod"/>
            </a:pPr>
            <a:r>
              <a:rPr lang="en-US"/>
              <a:t>The length of the password should be large and strong(unrelated).This makes bruteforcing impractical.</a:t>
            </a:r>
            <a:endParaRPr lang="en-US"/>
          </a:p>
          <a:p>
            <a:pPr marL="342900" indent="-342900">
              <a:lnSpc>
                <a:spcPct val="90000"/>
              </a:lnSpc>
              <a:buAutoNum type="arabicPeriod"/>
            </a:pPr>
            <a:endParaRPr lang="en-US"/>
          </a:p>
          <a:p>
            <a:pPr marL="342900" indent="-342900">
              <a:lnSpc>
                <a:spcPct val="90000"/>
              </a:lnSpc>
              <a:buAutoNum type="arabicPeriod"/>
            </a:pPr>
            <a:r>
              <a:rPr lang="en-US"/>
              <a:t>There should be at least two-step verification before creating an account.</a:t>
            </a:r>
            <a:endParaRPr lang="en-US"/>
          </a:p>
          <a:p>
            <a:pPr marL="342900" indent="-342900">
              <a:lnSpc>
                <a:spcPct val="90000"/>
              </a:lnSpc>
              <a:buAutoNum type="arabicPeriod"/>
            </a:pPr>
            <a:endParaRPr lang="en-US"/>
          </a:p>
          <a:p>
            <a:pPr marL="342900" indent="-342900">
              <a:lnSpc>
                <a:spcPct val="90000"/>
              </a:lnSpc>
              <a:buAutoNum type="arabicPeriod"/>
            </a:pPr>
            <a:r>
              <a:rPr lang="en-US"/>
              <a:t>Captcha can be used to protect from bruteforcing.</a:t>
            </a:r>
            <a:endParaRPr lang="en-US"/>
          </a:p>
          <a:p>
            <a:pPr marL="342900" indent="-342900">
              <a:lnSpc>
                <a:spcPct val="90000"/>
              </a:lnSpc>
              <a:buAutoNum type="arabicPeriod"/>
            </a:pPr>
            <a:endParaRPr lang="en-US"/>
          </a:p>
          <a:p>
            <a:pPr marL="342900" indent="-342900">
              <a:lnSpc>
                <a:spcPct val="90000"/>
              </a:lnSpc>
              <a:buAutoNum type="arabicPeriod"/>
            </a:pPr>
            <a:r>
              <a:rPr lang="en-US"/>
              <a:t>Number of attemps can be limited.</a:t>
            </a:r>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References:</a:t>
            </a:r>
            <a:endParaRPr lang="en-US" sz="3200" b="1">
              <a:ln/>
              <a:solidFill>
                <a:schemeClr val="tx1"/>
              </a:solidFill>
              <a:effectLst/>
              <a:latin typeface="Calibri" panose="020F0502020204030204" charset="0"/>
              <a:cs typeface="Calibri" panose="020F0502020204030204" charset="0"/>
            </a:endParaRPr>
          </a:p>
        </p:txBody>
      </p:sp>
      <p:sp>
        <p:nvSpPr>
          <p:cNvPr id="6" name="Text Box 5"/>
          <p:cNvSpPr txBox="1"/>
          <p:nvPr/>
        </p:nvSpPr>
        <p:spPr>
          <a:xfrm>
            <a:off x="1045845" y="4895215"/>
            <a:ext cx="9818370" cy="922020"/>
          </a:xfrm>
          <a:prstGeom prst="rect">
            <a:avLst/>
          </a:prstGeom>
          <a:noFill/>
        </p:spPr>
        <p:txBody>
          <a:bodyPr wrap="square" rtlCol="0">
            <a:spAutoFit/>
          </a:bodyPr>
          <a:p>
            <a:pPr marL="285750" indent="-285750">
              <a:buFont typeface="Arial" panose="020B0604020202020204" pitchFamily="34" charset="0"/>
              <a:buChar char="•"/>
            </a:pPr>
            <a:r>
              <a:rPr lang="en-US"/>
              <a:t>https://www.cloudways.com/blog/what-is-brute-force-attack/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https://www.owasp.org/index.php/Blocking_Brute_Force_Attacks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10)</a:t>
            </a:r>
            <a:r>
              <a:rPr lang="en-US" u="sng">
                <a:solidFill>
                  <a:schemeClr val="accent4"/>
                </a:solidFill>
                <a:effectLst/>
              </a:rPr>
              <a:t>Crypto Configuration Flaw</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1294765" y="1841500"/>
          <a:ext cx="10059035" cy="2560955"/>
        </p:xfrm>
        <a:graphic>
          <a:graphicData uri="http://schemas.openxmlformats.org/drawingml/2006/table">
            <a:tbl>
              <a:tblPr firstRow="1" bandRow="1">
                <a:tableStyleId>{5C22544A-7EE6-4342-B048-85BDC9FD1C3A}</a:tableStyleId>
              </a:tblPr>
              <a:tblGrid>
                <a:gridCol w="1753870"/>
                <a:gridCol w="830516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 (All the webpages ,blogs,forum)</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r>
              <a:rPr lang="en-US"/>
              <a:t>:</a:t>
            </a:r>
            <a:endParaRPr lang="en-US"/>
          </a:p>
        </p:txBody>
      </p:sp>
      <p:sp>
        <p:nvSpPr>
          <p:cNvPr id="3" name="Content Placeholder 2"/>
          <p:cNvSpPr>
            <a:spLocks noGrp="1"/>
          </p:cNvSpPr>
          <p:nvPr>
            <p:ph idx="1"/>
          </p:nvPr>
        </p:nvSpPr>
        <p:spPr>
          <a:xfrm>
            <a:off x="838200" y="3696335"/>
            <a:ext cx="10515600" cy="4351338"/>
          </a:xfrm>
        </p:spPr>
        <p:txBody>
          <a:bodyPr/>
          <a:p>
            <a:pPr marL="0" indent="0">
              <a:buNone/>
            </a:pPr>
            <a:r>
              <a:rPr lang="en-US"/>
              <a:t> Use https and not http as the protocol.</a:t>
            </a:r>
            <a:endParaRPr lang="en-US"/>
          </a:p>
        </p:txBody>
      </p:sp>
      <p:sp>
        <p:nvSpPr>
          <p:cNvPr id="4" name="Title 1"/>
          <p:cNvSpPr>
            <a:spLocks noGrp="1"/>
          </p:cNvSpPr>
          <p:nvPr/>
        </p:nvSpPr>
        <p:spPr>
          <a:xfrm>
            <a:off x="926465" y="4084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a:t>
            </a:r>
            <a:r>
              <a:rPr lang="en-US"/>
              <a:t>:</a:t>
            </a:r>
            <a:endParaRPr lang="en-US"/>
          </a:p>
        </p:txBody>
      </p:sp>
      <p:sp>
        <p:nvSpPr>
          <p:cNvPr id="5" name="Text Box 4"/>
          <p:cNvSpPr txBox="1"/>
          <p:nvPr/>
        </p:nvSpPr>
        <p:spPr>
          <a:xfrm>
            <a:off x="926465" y="5410835"/>
            <a:ext cx="9493885" cy="645160"/>
          </a:xfrm>
          <a:prstGeom prst="rect">
            <a:avLst/>
          </a:prstGeom>
          <a:noFill/>
        </p:spPr>
        <p:txBody>
          <a:bodyPr wrap="square" rtlCol="0">
            <a:spAutoFit/>
          </a:bodyPr>
          <a:p>
            <a:r>
              <a:rPr lang="en-US"/>
              <a:t>1)https://www.owasp.org/index.php/Category:Cryptographic_Vulnerability</a:t>
            </a:r>
            <a:endParaRPr lang="en-US"/>
          </a:p>
          <a:p>
            <a:r>
              <a:rPr lang="en-US"/>
              <a:t>2)https://www.w3.org/Protocols/rfc2616/rfc2616-sec15.html</a:t>
            </a:r>
            <a:endParaRPr lang="en-US"/>
          </a:p>
        </p:txBody>
      </p:sp>
      <p:sp>
        <p:nvSpPr>
          <p:cNvPr id="6" name="Title 1"/>
          <p:cNvSpPr>
            <a:spLocks noGrp="1"/>
          </p:cNvSpPr>
          <p:nvPr/>
        </p:nvSpPr>
        <p:spPr>
          <a:xfrm>
            <a:off x="1038860" y="21209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Impact(High):</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Text Box 6"/>
          <p:cNvSpPr txBox="1"/>
          <p:nvPr/>
        </p:nvSpPr>
        <p:spPr>
          <a:xfrm>
            <a:off x="1045845" y="1429385"/>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11)</a:t>
            </a:r>
            <a:r>
              <a:rPr lang="en-US" u="sng">
                <a:solidFill>
                  <a:schemeClr val="accent4"/>
                </a:solidFill>
                <a:effectLst/>
              </a:rPr>
              <a:t>Common Passwords:</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838200" y="1825625"/>
          <a:ext cx="10515600" cy="1521460"/>
        </p:xfrm>
        <a:graphic>
          <a:graphicData uri="http://schemas.openxmlformats.org/drawingml/2006/table">
            <a:tbl>
              <a:tblPr firstRow="1" bandRow="1">
                <a:tableStyleId>{5C22544A-7EE6-4342-B048-85BDC9FD1C3A}</a:tableStyleId>
              </a:tblPr>
              <a:tblGrid>
                <a:gridCol w="1833245"/>
                <a:gridCol w="868235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http://52.66.198.61/login/seller.php</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http://52.66.198.61/wondercms/</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u="sng"/>
              <a:t>Observation:</a:t>
            </a:r>
            <a:endParaRPr lang="en-US" u="sng"/>
          </a:p>
        </p:txBody>
      </p:sp>
      <p:sp>
        <p:nvSpPr>
          <p:cNvPr id="3" name="Content Placeholder 2"/>
          <p:cNvSpPr>
            <a:spLocks noGrp="1"/>
          </p:cNvSpPr>
          <p:nvPr>
            <p:ph sz="half" idx="1"/>
          </p:nvPr>
        </p:nvSpPr>
        <p:spPr>
          <a:xfrm>
            <a:off x="838200" y="1544955"/>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apture"/>
          <p:cNvPicPr>
            <a:picLocks noChangeAspect="1"/>
          </p:cNvPicPr>
          <p:nvPr>
            <p:ph sz="half" idx="2"/>
          </p:nvPr>
        </p:nvPicPr>
        <p:blipFill>
          <a:blip r:embed="rId1"/>
          <a:stretch>
            <a:fillRect/>
          </a:stretch>
        </p:blipFill>
        <p:spPr>
          <a:xfrm>
            <a:off x="1007110" y="3169285"/>
            <a:ext cx="4467225" cy="1485900"/>
          </a:xfrm>
          <a:prstGeom prst="rect">
            <a:avLst/>
          </a:prstGeom>
        </p:spPr>
      </p:pic>
      <p:pic>
        <p:nvPicPr>
          <p:cNvPr id="5" name="Picture 4" descr="Capture"/>
          <p:cNvPicPr>
            <a:picLocks noChangeAspect="1"/>
          </p:cNvPicPr>
          <p:nvPr/>
        </p:nvPicPr>
        <p:blipFill>
          <a:blip r:embed="rId2"/>
          <a:stretch>
            <a:fillRect/>
          </a:stretch>
        </p:blipFill>
        <p:spPr>
          <a:xfrm>
            <a:off x="6188710" y="3169920"/>
            <a:ext cx="4811395" cy="14859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6640" y="55245"/>
            <a:ext cx="10515600" cy="1002030"/>
          </a:xfrm>
        </p:spPr>
        <p:txBody>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149350" y="92964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57480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9" name="Text Box 8"/>
          <p:cNvSpPr txBox="1"/>
          <p:nvPr/>
        </p:nvSpPr>
        <p:spPr>
          <a:xfrm>
            <a:off x="1208405" y="2462530"/>
            <a:ext cx="10231120" cy="2861310"/>
          </a:xfrm>
          <a:prstGeom prst="rect">
            <a:avLst/>
          </a:prstGeom>
          <a:noFill/>
        </p:spPr>
        <p:txBody>
          <a:bodyPr wrap="square" rtlCol="0">
            <a:spAutoFit/>
          </a:bodyPr>
          <a:p>
            <a:r>
              <a:rPr lang="en-US"/>
              <a:t>1)There should be password strength check at every creation of an account.</a:t>
            </a:r>
            <a:endParaRPr lang="en-US"/>
          </a:p>
          <a:p>
            <a:endParaRPr lang="en-US"/>
          </a:p>
          <a:p>
            <a:r>
              <a:rPr lang="en-US"/>
              <a:t>2)There must be a minimum of 8 characters long password with a mixture of numbers,alphanumerics,special characters,etc.</a:t>
            </a:r>
            <a:endParaRPr lang="en-US"/>
          </a:p>
          <a:p>
            <a:endParaRPr lang="en-US"/>
          </a:p>
          <a:p>
            <a:r>
              <a:rPr lang="en-US"/>
              <a:t>3)There should be no repetition of password,neither on change nor reset.</a:t>
            </a:r>
            <a:endParaRPr lang="en-US"/>
          </a:p>
          <a:p>
            <a:endParaRPr lang="en-US"/>
          </a:p>
          <a:p>
            <a:r>
              <a:rPr lang="en-US"/>
              <a:t>4)The password should not be stored on the web,rather should be hashed and stored.</a:t>
            </a:r>
            <a:endParaRPr lang="en-US"/>
          </a:p>
          <a:p>
            <a:endParaRPr lang="en-US"/>
          </a:p>
          <a:p>
            <a:endParaRPr lang="en-US"/>
          </a:p>
        </p:txBody>
      </p:sp>
      <p:sp>
        <p:nvSpPr>
          <p:cNvPr id="10" name="Title 1"/>
          <p:cNvSpPr>
            <a:spLocks noGrp="1"/>
          </p:cNvSpPr>
          <p:nvPr/>
        </p:nvSpPr>
        <p:spPr>
          <a:xfrm>
            <a:off x="1066165" y="4808855"/>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References:</a:t>
            </a:r>
            <a:endParaRPr lang="en-US" u="sng">
              <a:ln w="22225">
                <a:solidFill>
                  <a:schemeClr val="accent2"/>
                </a:solidFill>
                <a:prstDash val="solid"/>
              </a:ln>
              <a:solidFill>
                <a:schemeClr val="accent2">
                  <a:lumMod val="40000"/>
                  <a:lumOff val="60000"/>
                </a:schemeClr>
              </a:solidFill>
              <a:effectLst/>
            </a:endParaRPr>
          </a:p>
        </p:txBody>
      </p:sp>
      <p:sp>
        <p:nvSpPr>
          <p:cNvPr id="14" name="Text Box 13"/>
          <p:cNvSpPr txBox="1"/>
          <p:nvPr/>
        </p:nvSpPr>
        <p:spPr>
          <a:xfrm>
            <a:off x="1208405" y="5810885"/>
            <a:ext cx="10437495" cy="922020"/>
          </a:xfrm>
          <a:prstGeom prst="rect">
            <a:avLst/>
          </a:prstGeom>
          <a:noFill/>
        </p:spPr>
        <p:txBody>
          <a:bodyPr wrap="square" rtlCol="0">
            <a:spAutoFit/>
          </a:bodyPr>
          <a:p>
            <a:r>
              <a:rPr lang="en-US"/>
              <a:t>1)https://www.acunetix.com/blog/articles/weak-password-vulnerability-common-think/</a:t>
            </a:r>
            <a:endParaRPr lang="en-US"/>
          </a:p>
          <a:p>
            <a:endParaRPr lang="en-US"/>
          </a:p>
          <a:p>
            <a:r>
              <a:rPr lang="en-US"/>
              <a:t>2)https://www.owasp.org/index.php/Testing_for_Weak_password_policy_(OTG-AUTHN-007)</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a:t>
            </a:r>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Open Redirection: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707640"/>
        </p:xfrm>
        <a:graphic>
          <a:graphicData uri="http://schemas.openxmlformats.org/drawingml/2006/table">
            <a:tbl>
              <a:tblPr firstRow="1" bandRow="1">
                <a:tableStyleId>{5C22544A-7EE6-4342-B048-85BDC9FD1C3A}</a:tableStyleId>
              </a:tblPr>
              <a:tblGrid>
                <a:gridCol w="1833245"/>
                <a:gridCol w="8682355"/>
              </a:tblGrid>
              <a:tr h="32766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7998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Open Redirection</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Open Redirection vulnerability are found in the module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http://52.66.198.61/products/details.php?p_id=5</a:t>
                      </a:r>
                      <a:endParaRPr lang="en-US" sz="1100" b="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indent="0">
                        <a:buFont typeface="Arial" panose="020B0604020202020204" pitchFamily="34" charset="0"/>
                        <a:buNone/>
                      </a:pPr>
                      <a:r>
                        <a:rPr lang="en-US" sz="1100" b="0" dirty="0" smtClean="0">
                          <a:solidFill>
                            <a:schemeClr val="tx1"/>
                          </a:solidFill>
                          <a:latin typeface="Calibri" panose="020F0502020204030204" charset="0"/>
                        </a:rPr>
                        <a:t>Affected parameter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url (Brand Website)</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1516380"/>
            <a:ext cx="10414635" cy="951230"/>
          </a:xfrm>
        </p:spPr>
        <p:txBody>
          <a:bodyPr/>
          <a:p>
            <a:pPr marL="0" indent="0">
              <a:buNone/>
            </a:pPr>
            <a:r>
              <a:rPr lang="en-US"/>
              <a:t>When we view any product ,and click on “Brand Website” tab as shown,then we get redirected to it openly as GET parameter.</a:t>
            </a:r>
            <a:endParaRPr lang="en-US"/>
          </a:p>
        </p:txBody>
      </p:sp>
      <p:pic>
        <p:nvPicPr>
          <p:cNvPr id="5" name="Content Placeholder 4" descr="Capture"/>
          <p:cNvPicPr>
            <a:picLocks noChangeAspect="1"/>
          </p:cNvPicPr>
          <p:nvPr>
            <p:ph sz="half" idx="2"/>
          </p:nvPr>
        </p:nvPicPr>
        <p:blipFill>
          <a:blip r:embed="rId1"/>
          <a:stretch>
            <a:fillRect/>
          </a:stretch>
        </p:blipFill>
        <p:spPr>
          <a:xfrm>
            <a:off x="838200" y="2689860"/>
            <a:ext cx="4928235" cy="2887980"/>
          </a:xfrm>
          <a:prstGeom prst="rect">
            <a:avLst/>
          </a:prstGeom>
        </p:spPr>
      </p:pic>
      <p:pic>
        <p:nvPicPr>
          <p:cNvPr id="6" name="Picture 5" descr="Capture2"/>
          <p:cNvPicPr>
            <a:picLocks noChangeAspect="1"/>
          </p:cNvPicPr>
          <p:nvPr/>
        </p:nvPicPr>
        <p:blipFill>
          <a:blip r:embed="rId2"/>
          <a:stretch>
            <a:fillRect/>
          </a:stretch>
        </p:blipFill>
        <p:spPr>
          <a:xfrm>
            <a:off x="6029325" y="2689860"/>
            <a:ext cx="5897245" cy="31623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380365"/>
            <a:ext cx="5334000" cy="1325880"/>
          </a:xfrm>
        </p:spPr>
        <p:txBody>
          <a:bodyPr>
            <a:normAutofit fontScale="90000"/>
          </a:bodyPr>
          <a:p>
            <a:r>
              <a:rPr lang="en-US" u="sng"/>
              <a:t>Proof Of Concept(PoC):</a:t>
            </a:r>
            <a:endParaRPr lang="en-US" u="sng"/>
          </a:p>
        </p:txBody>
      </p:sp>
      <p:sp>
        <p:nvSpPr>
          <p:cNvPr id="3" name="Content Placeholder 2"/>
          <p:cNvSpPr>
            <a:spLocks noGrp="1"/>
          </p:cNvSpPr>
          <p:nvPr>
            <p:ph sz="half" idx="1"/>
          </p:nvPr>
        </p:nvSpPr>
        <p:spPr>
          <a:xfrm>
            <a:off x="42545" y="1589405"/>
            <a:ext cx="5181600" cy="4351338"/>
          </a:xfrm>
        </p:spPr>
        <p:txBody>
          <a:bodyPr>
            <a:normAutofit/>
          </a:bodyPr>
          <a:p>
            <a:pPr marL="0" indent="0">
              <a:buNone/>
            </a:pPr>
            <a:r>
              <a:rPr lang="en-US"/>
              <a:t>We can change the url after redirect to be redirected anywhere(such as ,google.com)</a:t>
            </a:r>
            <a:endParaRPr lang="en-US"/>
          </a:p>
          <a:p>
            <a:pPr marL="0" indent="0">
              <a:buNone/>
            </a:pPr>
            <a:r>
              <a:rPr lang="en-US"/>
              <a:t>as shown in the</a:t>
            </a:r>
            <a:r>
              <a:rPr lang="en-US">
                <a:sym typeface="+mn-ea"/>
              </a:rPr>
              <a:t> video.</a:t>
            </a:r>
            <a:endParaRPr lang="en-US"/>
          </a:p>
          <a:p>
            <a:pPr marL="0" indent="0">
              <a:buNone/>
            </a:pPr>
            <a:endParaRPr lang="en-US"/>
          </a:p>
        </p:txBody>
      </p:sp>
      <p:pic>
        <p:nvPicPr>
          <p:cNvPr id="5" name="after changing the redirect url to google">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5224145" y="246380"/>
            <a:ext cx="6866890" cy="582422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691005"/>
            <a:ext cx="10827385" cy="4486275"/>
          </a:xfrm>
        </p:spPr>
        <p:txBody>
          <a:bodyPr/>
          <a:p>
            <a:pPr marL="0" indent="0">
              <a:buNone/>
            </a:pPr>
            <a:r>
              <a:rPr lang="en-US"/>
              <a:t>If the attacker changes the url to some malicious website looking similar to the given website, he can take the credentials and even credit card details on checkout from the user trust.</a:t>
            </a:r>
            <a:endParaRPr lang="en-US"/>
          </a:p>
          <a:p>
            <a:pPr marL="0" indent="0">
              <a:buNone/>
            </a:pPr>
            <a:endParaRPr lang="en-US"/>
          </a:p>
          <a:p>
            <a:pPr marL="0" indent="0">
              <a:buNone/>
            </a:pP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u="sng">
                <a:solidFill>
                  <a:schemeClr val="accent1"/>
                </a:solidFill>
                <a:effectLst>
                  <a:outerShdw blurRad="38100" dist="25400" dir="5400000" algn="ctr" rotWithShape="0">
                    <a:srgbClr val="6E747A">
                      <a:alpha val="43000"/>
                    </a:srgbClr>
                  </a:outerShdw>
                </a:effectLst>
              </a:rPr>
              <a:t>Recommendation</a:t>
            </a:r>
            <a:r>
              <a:rPr lang="en-US"/>
              <a:t>:</a:t>
            </a:r>
            <a:endParaRPr lang="en-US"/>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0" indent="0">
              <a:buNone/>
            </a:pPr>
            <a:r>
              <a:rPr lang="en-US"/>
              <a:t>1) Remove the redirection function from the application, and replace links to it with direct links to the relevant target URLs.</a:t>
            </a:r>
            <a:endParaRPr lang="en-US"/>
          </a:p>
          <a:p>
            <a:pPr marL="0" indent="0">
              <a:buNone/>
            </a:pPr>
            <a:r>
              <a:rPr lang="en-US"/>
              <a:t>2) Maintain a server-side list of all URLs that are permitted for redirection. Instead of passing the target URL as a parameter to the redirector, pass an index into this list.</a:t>
            </a: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0" indent="0">
              <a:buNone/>
            </a:pPr>
            <a:r>
              <a:rPr lang="en-US"/>
              <a:t> 1)The application should use relative URLs in all of its redirects, and the redirection function should strictly validate that the URL received is a relative URL.</a:t>
            </a:r>
            <a:endParaRPr lang="en-US"/>
          </a:p>
          <a:p>
            <a:pPr marL="0" indent="0">
              <a:buNone/>
            </a:pPr>
            <a:r>
              <a:rPr lang="en-US"/>
              <a:t> 2)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0" indent="0">
              <a:buNone/>
            </a:pPr>
            <a:r>
              <a:rPr lang="en-US"/>
              <a:t> 3)The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Content Placeholder 2"/>
          <p:cNvSpPr>
            <a:spLocks noGrp="1"/>
          </p:cNvSpPr>
          <p:nvPr>
            <p:ph sz="half" idx="1"/>
          </p:nvPr>
        </p:nvSpPr>
        <p:spPr>
          <a:xfrm>
            <a:off x="838200" y="1825625"/>
            <a:ext cx="10841355" cy="4351655"/>
          </a:xfrm>
        </p:spPr>
        <p:txBody>
          <a:bodyPr/>
          <a:p>
            <a:r>
              <a:rPr lang="en-US"/>
              <a:t>https://portswigger.net/kb/issues/00500100_open-redirection-reflected</a:t>
            </a:r>
            <a:endParaRPr lang="en-US"/>
          </a:p>
          <a:p>
            <a:r>
              <a:rPr lang="en-US"/>
              <a:t>https://www.owasp.org/index.php/Testing_for_Client_Side_URL_Redirect_(OTG-CLIENT-004)</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a:t>
            </a:r>
            <a:r>
              <a:rPr lang="en-US" u="sng">
                <a:solidFill>
                  <a:schemeClr val="accent1"/>
                </a:solidFill>
                <a:effectLst>
                  <a:outerShdw blurRad="38100" dist="25400" dir="5400000" algn="ctr" rotWithShape="0">
                    <a:srgbClr val="6E747A">
                      <a:alpha val="43000"/>
                    </a:srgbClr>
                  </a:outerShdw>
                </a:effectLst>
              </a:rPr>
              <a:t>Directory Listing</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u="sng" dirty="0" smtClean="0">
                <a:gradFill>
                  <a:gsLst>
                    <a:gs pos="21000">
                      <a:srgbClr val="53575C"/>
                    </a:gs>
                    <a:gs pos="88000">
                      <a:srgbClr val="C5C7CA"/>
                    </a:gs>
                  </a:gsLst>
                  <a:lin ang="5400000"/>
                </a:gradFill>
                <a:effectLst/>
              </a:rPr>
              <a:t>Observation</a:t>
            </a:r>
            <a:r>
              <a:rPr lang="en-US" altLang="en-IN" u="sng" dirty="0" smtClean="0">
                <a:gradFill>
                  <a:gsLst>
                    <a:gs pos="21000">
                      <a:srgbClr val="53575C"/>
                    </a:gs>
                    <a:gs pos="88000">
                      <a:srgbClr val="C5C7CA"/>
                    </a:gs>
                  </a:gsLst>
                  <a:lin ang="5400000"/>
                </a:gradFill>
                <a:effectLst/>
              </a:rPr>
              <a:t>:</a:t>
            </a:r>
            <a:endParaRPr lang="en-US" altLang="en-IN" u="sng" dirty="0" smtClean="0">
              <a:gradFill>
                <a:gsLst>
                  <a:gs pos="21000">
                    <a:srgbClr val="53575C"/>
                  </a:gs>
                  <a:gs pos="88000">
                    <a:srgbClr val="C5C7CA"/>
                  </a:gs>
                </a:gsLst>
                <a:lin ang="5400000"/>
              </a:gra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http://35.154.118.58/static/images/</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apture"/>
          <p:cNvPicPr>
            <a:picLocks noChangeAspect="1"/>
          </p:cNvPicPr>
          <p:nvPr>
            <p:ph type="pic" idx="1"/>
          </p:nvPr>
        </p:nvPicPr>
        <p:blipFill>
          <a:blip r:embed="rId1"/>
          <a:stretch>
            <a:fillRect/>
          </a:stretch>
        </p:blipFill>
        <p:spPr>
          <a:xfrm>
            <a:off x="1085215" y="1941195"/>
            <a:ext cx="9813290" cy="4277995"/>
          </a:xfrm>
          <a:prstGeom prst="rect">
            <a:avLst/>
          </a:prstGeom>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http://35.154.118.58/static/images/icons/</a:t>
            </a:r>
            <a:endParaRPr lang="en-US"/>
          </a:p>
          <a:p>
            <a:r>
              <a:rPr lang="en-US"/>
              <a:t>This gives the complete list of icons.</a:t>
            </a:r>
            <a:endParaRPr lang="en-US"/>
          </a:p>
        </p:txBody>
      </p:sp>
      <p:pic>
        <p:nvPicPr>
          <p:cNvPr id="4" name="Content Placeholder 3" descr="Capture"/>
          <p:cNvPicPr>
            <a:picLocks noChangeAspect="1"/>
          </p:cNvPicPr>
          <p:nvPr>
            <p:ph sz="half" idx="2"/>
          </p:nvPr>
        </p:nvPicPr>
        <p:blipFill>
          <a:blip r:embed="rId1"/>
          <a:stretch>
            <a:fillRect/>
          </a:stretch>
        </p:blipFill>
        <p:spPr>
          <a:xfrm>
            <a:off x="953770" y="2785110"/>
            <a:ext cx="10178415" cy="352298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 – Moderate</a:t>
            </a:r>
            <a:endPar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640" y="15182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u="sng" dirty="0" smtClean="0">
                <a:solidFill>
                  <a:schemeClr val="tx1"/>
                </a:solidFill>
                <a:effectLst>
                  <a:outerShdw blurRad="38100" dist="19050" dir="2700000" algn="tl" rotWithShape="0">
                    <a:schemeClr val="dk1">
                      <a:alpha val="40000"/>
                    </a:schemeClr>
                  </a:outerShdw>
                </a:effectLst>
              </a:rPr>
              <a:t>Recommendation</a:t>
            </a:r>
            <a:r>
              <a:rPr lang="en-US" altLang="en-IN" u="sng" dirty="0" smtClean="0">
                <a:solidFill>
                  <a:schemeClr val="tx1"/>
                </a:solidFill>
                <a:effectLst>
                  <a:outerShdw blurRad="38100" dist="19050" dir="2700000" algn="tl" rotWithShape="0">
                    <a:schemeClr val="dk1">
                      <a:alpha val="40000"/>
                    </a:schemeClr>
                  </a:outerShdw>
                </a:effectLst>
              </a:rPr>
              <a:t>:</a:t>
            </a:r>
            <a:endParaRPr lang="en-US" altLang="en-IN" u="sng"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charset="0"/>
              </a:rPr>
              <a:t>https://cwe.mitre.org/data/definitions/548.html</a:t>
            </a:r>
            <a:endParaRPr lang="en-US" i="1" dirty="0" smtClean="0">
              <a:latin typeface="Calibri" panose="020F0502020204030204" charset="0"/>
            </a:endParaRPr>
          </a:p>
          <a:p>
            <a:r>
              <a:rPr lang="en-IN" u="sng" dirty="0" smtClean="0"/>
              <a:t>https://www.netsparker.com/blog/web-security/disable-directory-listing-web-servers/</a:t>
            </a: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tx1"/>
                </a:solidFill>
                <a:effectLst>
                  <a:outerShdw blurRad="38100" dist="19050" dir="2700000" algn="tl" rotWithShape="0">
                    <a:schemeClr val="dk1">
                      <a:alpha val="40000"/>
                    </a:schemeClr>
                  </a:outerShdw>
                </a:effectLst>
              </a:rPr>
              <a:t>References</a:t>
            </a:r>
            <a:r>
              <a:rPr lang="en-IN" u="sng" dirty="0" smtClean="0"/>
              <a:t>:</a:t>
            </a:r>
            <a:endParaRPr lang="en-IN" u="sng"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ln/>
                <a:solidFill>
                  <a:schemeClr val="tx1"/>
                </a:solidFill>
                <a:effectLst/>
              </a:rPr>
              <a:t>Observation</a:t>
            </a:r>
            <a:endParaRPr lang="en-IN" sz="3200" b="1" dirty="0" smtClean="0">
              <a:ln/>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28193</Words>
  <Application>WPS Presentation</Application>
  <PresentationFormat>Widescreen</PresentationFormat>
  <Paragraphs>1102</Paragraphs>
  <Slides>106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106</vt:i4>
      </vt:variant>
    </vt:vector>
  </HeadingPairs>
  <TitlesOfParts>
    <vt:vector size="117" baseType="lpstr">
      <vt:lpstr>Arial</vt:lpstr>
      <vt:lpstr>SimSun</vt:lpstr>
      <vt:lpstr>Wingdings</vt:lpstr>
      <vt:lpstr>Calibri</vt:lpstr>
      <vt:lpstr>Calibri</vt:lpstr>
      <vt:lpstr>Arial</vt:lpstr>
      <vt:lpstr>Calibri Light</vt:lpstr>
      <vt:lpstr>Microsoft YaHei</vt:lpstr>
      <vt:lpstr>Arial Unicode MS</vt:lpstr>
      <vt:lpstr>Microsoft JhengHei Light</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PowerPoint 演示文稿</vt:lpstr>
      <vt:lpstr>PoC – Attacker can dump arbitrary data</vt:lpstr>
      <vt:lpstr>Business Impact –  High</vt:lpstr>
      <vt:lpstr>Recommendation</vt:lpstr>
      <vt:lpstr>References</vt:lpstr>
      <vt:lpstr>2.Arbitrary File Upload Vulnerability</vt:lpstr>
      <vt:lpstr>Observation:</vt:lpstr>
      <vt:lpstr>Proof of Concept(PoC):</vt:lpstr>
      <vt:lpstr>Business Impact(High):</vt:lpstr>
      <vt:lpstr>Recommendations:</vt:lpstr>
      <vt:lpstr>References:</vt:lpstr>
      <vt:lpstr>3.Access to admin panel :</vt:lpstr>
      <vt:lpstr>Observation:</vt:lpstr>
      <vt:lpstr>Proof Of Concept(PoC):</vt:lpstr>
      <vt:lpstr>Business Impact(Extremely High):</vt:lpstr>
      <vt:lpstr>Recommendation:</vt:lpstr>
      <vt:lpstr>References:</vt:lpstr>
      <vt:lpstr>4.Account takeover via OTP Bypass</vt:lpstr>
      <vt:lpstr>Observation:</vt:lpstr>
      <vt:lpstr>Observation:</vt:lpstr>
      <vt:lpstr>Observation</vt:lpstr>
      <vt:lpstr>Business Impact:Extremely High</vt:lpstr>
      <vt:lpstr>Recommendation:</vt:lpstr>
      <vt:lpstr>6)Command Execution Vulnerability:</vt:lpstr>
      <vt:lpstr>Observation:</vt:lpstr>
      <vt:lpstr>Proof Of Concept(PoC):</vt:lpstr>
      <vt:lpstr>Business Impact(High):</vt:lpstr>
      <vt:lpstr>Recommendations:</vt:lpstr>
      <vt:lpstr>7)Cross Site Scripting(XSS):</vt:lpstr>
      <vt:lpstr>PowerPoint 演示文稿</vt:lpstr>
      <vt:lpstr>Observation:</vt:lpstr>
      <vt:lpstr>Proof Of Concept(PoC):</vt:lpstr>
      <vt:lpstr>Proof Of Concept(Poc):</vt:lpstr>
      <vt:lpstr>Proof Of Concept(PoC):</vt:lpstr>
      <vt:lpstr>Business Impact – High</vt:lpstr>
      <vt:lpstr>Recommendation</vt:lpstr>
      <vt:lpstr>8)Cross Site Request Forgery(CSRF):</vt:lpstr>
      <vt:lpstr>Observation:</vt:lpstr>
      <vt:lpstr>Observation:</vt:lpstr>
      <vt:lpstr>Proof Of Concept(PoC):</vt:lpstr>
      <vt:lpstr>Proof Of Concept(PoC):</vt:lpstr>
      <vt:lpstr>Business Impact (High):</vt:lpstr>
      <vt:lpstr>Recommendation:</vt:lpstr>
      <vt:lpstr>9)Rate Limiting Flaws:</vt:lpstr>
      <vt:lpstr>PowerPoint 演示文稿</vt:lpstr>
      <vt:lpstr>PowerPoint 演示文稿</vt:lpstr>
      <vt:lpstr>Observation:</vt:lpstr>
      <vt:lpstr>Observation:</vt:lpstr>
      <vt:lpstr>Business Impact(High): </vt:lpstr>
      <vt:lpstr>Recommendation:</vt:lpstr>
      <vt:lpstr>10)Crypto Configuration Flaw</vt:lpstr>
      <vt:lpstr>Observation:</vt:lpstr>
      <vt:lpstr>Recommendation:</vt:lpstr>
      <vt:lpstr>11)Common Passwords:</vt:lpstr>
      <vt:lpstr>Observation:</vt:lpstr>
      <vt:lpstr>Business Impact(High):</vt:lpstr>
      <vt:lpstr>12)Open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Proof Of Concept(PoC):</vt:lpstr>
      <vt:lpstr>Business Impact(High):</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73</cp:revision>
  <dcterms:created xsi:type="dcterms:W3CDTF">2019-06-22T14:11:00Z</dcterms:created>
  <dcterms:modified xsi:type="dcterms:W3CDTF">2020-05-22T06:59:36Z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