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482" r:id="rId34"/>
    <p:sldId id="483" r:id="rId35"/>
    <p:sldId id="484" r:id="rId36"/>
    <p:sldId id="486" r:id="rId37"/>
    <p:sldId id="487" r:id="rId38"/>
    <p:sldId id="309" r:id="rId39"/>
    <p:sldId id="310" r:id="rId40"/>
    <p:sldId id="311" r:id="rId41"/>
    <p:sldId id="312" r:id="rId42"/>
    <p:sldId id="313" r:id="rId43"/>
    <p:sldId id="314" r:id="rId44"/>
    <p:sldId id="316" r:id="rId45"/>
    <p:sldId id="317" r:id="rId46"/>
    <p:sldId id="318" r:id="rId47"/>
    <p:sldId id="319" r:id="rId48"/>
    <p:sldId id="320" r:id="rId49"/>
    <p:sldId id="321" r:id="rId50"/>
    <p:sldId id="322" r:id="rId51"/>
    <p:sldId id="323" r:id="rId52"/>
    <p:sldId id="324" r:id="rId53"/>
    <p:sldId id="325" r:id="rId54"/>
    <p:sldId id="327" r:id="rId55"/>
    <p:sldId id="495" r:id="rId56"/>
    <p:sldId id="328" r:id="rId57"/>
    <p:sldId id="329" r:id="rId58"/>
    <p:sldId id="330" r:id="rId59"/>
    <p:sldId id="332" r:id="rId60"/>
    <p:sldId id="335" r:id="rId61"/>
    <p:sldId id="336" r:id="rId62"/>
    <p:sldId id="337" r:id="rId63"/>
    <p:sldId id="338" r:id="rId64"/>
    <p:sldId id="340" r:id="rId65"/>
    <p:sldId id="341" r:id="rId66"/>
    <p:sldId id="343" r:id="rId67"/>
    <p:sldId id="344" r:id="rId68"/>
    <p:sldId id="345" r:id="rId69"/>
    <p:sldId id="346" r:id="rId70"/>
    <p:sldId id="347" r:id="rId72"/>
    <p:sldId id="348" r:id="rId73"/>
    <p:sldId id="349" r:id="rId74"/>
    <p:sldId id="351" r:id="rId75"/>
    <p:sldId id="350" r:id="rId76"/>
    <p:sldId id="353" r:id="rId77"/>
    <p:sldId id="354" r:id="rId78"/>
    <p:sldId id="488" r:id="rId79"/>
    <p:sldId id="489" r:id="rId80"/>
    <p:sldId id="490" r:id="rId81"/>
    <p:sldId id="491" r:id="rId82"/>
    <p:sldId id="492" r:id="rId83"/>
    <p:sldId id="493" r:id="rId84"/>
    <p:sldId id="352" r:id="rId85"/>
    <p:sldId id="355" r:id="rId86"/>
    <p:sldId id="356" r:id="rId87"/>
    <p:sldId id="357" r:id="rId88"/>
    <p:sldId id="358" r:id="rId89"/>
    <p:sldId id="359" r:id="rId90"/>
    <p:sldId id="360" r:id="rId91"/>
    <p:sldId id="361" r:id="rId92"/>
    <p:sldId id="364" r:id="rId93"/>
    <p:sldId id="365" r:id="rId94"/>
    <p:sldId id="366" r:id="rId95"/>
    <p:sldId id="367" r:id="rId96"/>
    <p:sldId id="368" r:id="rId97"/>
    <p:sldId id="369" r:id="rId98"/>
    <p:sldId id="370" r:id="rId99"/>
    <p:sldId id="371" r:id="rId100"/>
    <p:sldId id="372" r:id="rId101"/>
    <p:sldId id="373" r:id="rId102"/>
    <p:sldId id="374" r:id="rId103"/>
    <p:sldId id="375" r:id="rId104"/>
    <p:sldId id="376" r:id="rId105"/>
    <p:sldId id="377" r:id="rId106"/>
    <p:sldId id="378" r:id="rId107"/>
    <p:sldId id="380" r:id="rId108"/>
    <p:sldId id="381"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notesMaster" Target="notesMasters/notesMaster1.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2" Type="http://schemas.openxmlformats.org/officeDocument/2006/relationships/tableStyles" Target="tableStyles.xml"/><Relationship Id="rId111" Type="http://schemas.openxmlformats.org/officeDocument/2006/relationships/viewProps" Target="viewProps.xml"/><Relationship Id="rId110" Type="http://schemas.openxmlformats.org/officeDocument/2006/relationships/presProps" Target="presProps.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9.png"/><Relationship Id="rId1"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32.pn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7.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3.png"/><Relationship Id="rId1"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6.png"/><Relationship Id="rId1" Type="http://schemas.openxmlformats.org/officeDocument/2006/relationships/image" Target="../media/image4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7.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sz="3200" b="1" dirty="0" err="1" smtClean="0"/>
              <a:t>PoC</a:t>
            </a:r>
            <a:r>
              <a:rPr lang="en-IN" sz="3200" b="1" dirty="0" smtClean="0"/>
              <a:t> – Attacker can dump arbitrary data</a:t>
            </a:r>
            <a:endParaRPr lang="en-IN" sz="3200" b="1" dirty="0" smtClean="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a:t>
            </a:r>
            <a:r>
              <a:rPr lang="en-US" u="sng">
                <a:solidFill>
                  <a:schemeClr val="accent1"/>
                </a:solidFill>
                <a:effectLst>
                  <a:outerShdw blurRad="38100" dist="25400" dir="5400000" algn="ctr" rotWithShape="0">
                    <a:srgbClr val="6E747A">
                      <a:alpha val="43000"/>
                    </a:srgbClr>
                  </a:outerShdw>
                </a:effectLst>
              </a:rPr>
              <a:t>Default Debug Pages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Default Debug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503555"/>
          </a:xfrm>
        </p:spPr>
        <p:txBody>
          <a:bodyPr>
            <a:normAutofit lnSpcReduction="20000"/>
          </a:bodyPr>
          <a:p>
            <a:pPr marL="0" indent="0">
              <a:buNone/>
            </a:pPr>
            <a:r>
              <a:rPr lang="en-US"/>
              <a:t>When we entered robots.txt at the end of the index page URL,we got:</a:t>
            </a:r>
            <a:endParaRPr lang="en-US"/>
          </a:p>
        </p:txBody>
      </p:sp>
      <p:pic>
        <p:nvPicPr>
          <p:cNvPr id="4" name="Picture 3" descr="Capture"/>
          <p:cNvPicPr>
            <a:picLocks noChangeAspect="1"/>
          </p:cNvPicPr>
          <p:nvPr/>
        </p:nvPicPr>
        <p:blipFill>
          <a:blip r:embed="rId1"/>
          <a:stretch>
            <a:fillRect/>
          </a:stretch>
        </p:blipFill>
        <p:spPr>
          <a:xfrm>
            <a:off x="2079625" y="2816225"/>
            <a:ext cx="7702550" cy="197040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15365"/>
            <a:ext cx="10515600" cy="563880"/>
          </a:xfrm>
        </p:spPr>
        <p:txBody>
          <a:bodyPr/>
          <a:p>
            <a:pPr marL="0" indent="0">
              <a:buNone/>
            </a:pPr>
            <a:r>
              <a:rPr lang="en-US"/>
              <a:t>When we entered phpinfo.php at the end ,we got:</a:t>
            </a:r>
            <a:endParaRPr lang="en-US"/>
          </a:p>
        </p:txBody>
      </p:sp>
      <p:sp>
        <p:nvSpPr>
          <p:cNvPr id="4" name="Title 3"/>
          <p:cNvSpPr>
            <a:spLocks noGrp="1"/>
          </p:cNvSpPr>
          <p:nvPr>
            <p:ph type="title"/>
          </p:nvPr>
        </p:nvSpPr>
        <p:spPr>
          <a:xfrm>
            <a:off x="838200" y="-17145"/>
            <a:ext cx="10515600" cy="1325563"/>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version detected"/>
          <p:cNvPicPr>
            <a:picLocks noChangeAspect="1"/>
          </p:cNvPicPr>
          <p:nvPr/>
        </p:nvPicPr>
        <p:blipFill>
          <a:blip r:embed="rId1"/>
          <a:stretch>
            <a:fillRect/>
          </a:stretch>
        </p:blipFill>
        <p:spPr>
          <a:xfrm>
            <a:off x="838200" y="1579245"/>
            <a:ext cx="10058400" cy="5061585"/>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04190"/>
          </a:xfrm>
        </p:spPr>
        <p:txBody>
          <a:bodyPr>
            <a:normAutofit lnSpcReduction="20000"/>
          </a:bodyPr>
          <a:p>
            <a:pPr marL="0" indent="0">
              <a:buNone/>
            </a:pPr>
            <a:r>
              <a:rPr lang="en-US"/>
              <a:t>When we entered server-info at the end of index URL:</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server status"/>
          <p:cNvPicPr>
            <a:picLocks noChangeAspect="1"/>
          </p:cNvPicPr>
          <p:nvPr/>
        </p:nvPicPr>
        <p:blipFill>
          <a:blip r:embed="rId1"/>
          <a:stretch>
            <a:fillRect/>
          </a:stretch>
        </p:blipFill>
        <p:spPr>
          <a:xfrm>
            <a:off x="1194435" y="2329815"/>
            <a:ext cx="8395335" cy="445325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33400"/>
          </a:xfrm>
        </p:spPr>
        <p:txBody>
          <a:bodyPr/>
          <a:p>
            <a:pPr marL="0" indent="0">
              <a:buNone/>
            </a:pPr>
            <a:r>
              <a:rPr lang="en-US"/>
              <a:t>When we typed and entered userlist.txt at the end:</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erlist"/>
          <p:cNvPicPr>
            <a:picLocks noChangeAspect="1"/>
          </p:cNvPicPr>
          <p:nvPr/>
        </p:nvPicPr>
        <p:blipFill>
          <a:blip r:embed="rId1"/>
          <a:stretch>
            <a:fillRect/>
          </a:stretch>
        </p:blipFill>
        <p:spPr>
          <a:xfrm>
            <a:off x="2093595" y="2566035"/>
            <a:ext cx="8571865" cy="295910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68" y="67020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charset="0"/>
              </a:rPr>
              <a:t>https://vuldb.com/?id.88482</a:t>
            </a:r>
            <a:endParaRPr lang="en-US" i="1" dirty="0" smtClean="0">
              <a:latin typeface="Calibri" panose="020F0502020204030204" charset="0"/>
            </a:endParaRPr>
          </a:p>
          <a:p>
            <a:r>
              <a:rPr lang="en-IN" i="1" dirty="0" smtClean="0"/>
              <a:t>https://httpd.apache.org/docs/current/mod/mod_status.html</a:t>
            </a:r>
            <a:endParaRPr lang="en-IN" i="1" dirty="0" smtClean="0"/>
          </a:p>
          <a:p>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8011806053</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solidFill>
                  <a:schemeClr val="tx1"/>
                </a:solidFill>
                <a:effectLst/>
              </a:rPr>
              <a:t>Business Impact –  High</a:t>
            </a:r>
            <a:endParaRPr lang="en-IN" b="1" dirty="0" smtClean="0">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Recommendation</a:t>
            </a:r>
            <a:endParaRPr lang="en-IN" sz="3200" b="1" dirty="0" smtClean="0">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References</a:t>
            </a:r>
            <a:endParaRPr lang="en-IN" sz="3200" b="1" dirty="0" smtClean="0">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2. Insecure File Uploads</a:t>
            </a:r>
            <a:endParaRPr lang="en-US" sz="4000" b="1"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Insecure File Uploads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Insecure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u="sng">
              <a:solidFill>
                <a:schemeClr val="tx1"/>
              </a:solidFill>
              <a:effectLst/>
            </a:endParaRPr>
          </a:p>
        </p:txBody>
      </p:sp>
      <p:sp>
        <p:nvSpPr>
          <p:cNvPr id="3" name="Content Placeholder 2"/>
          <p:cNvSpPr>
            <a:spLocks noGrp="1"/>
          </p:cNvSpPr>
          <p:nvPr>
            <p:ph sz="half" idx="1"/>
          </p:nvPr>
        </p:nvSpPr>
        <p:spPr>
          <a:xfrm>
            <a:off x="838200" y="1825625"/>
            <a:ext cx="10665460" cy="1123950"/>
          </a:xfrm>
        </p:spPr>
        <p:txBody>
          <a:bodyPr>
            <a:normAutofit lnSpcReduction="20000"/>
          </a:bodyPr>
          <a:p>
            <a:pPr marL="0" indent="0">
              <a:buNone/>
            </a:pPr>
            <a:r>
              <a:rPr lang="en-US"/>
              <a:t>When we click on blog option, and login to the admin panel using password admin,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6" name="Content Placeholder 5" descr="observation"/>
          <p:cNvPicPr>
            <a:picLocks noChangeAspect="1"/>
          </p:cNvPicPr>
          <p:nvPr>
            <p:ph sz="half" idx="2"/>
          </p:nvPr>
        </p:nvPicPr>
        <p:blipFill>
          <a:blip r:embed="rId1"/>
          <a:stretch>
            <a:fillRect/>
          </a:stretch>
        </p:blipFill>
        <p:spPr>
          <a:xfrm>
            <a:off x="1110615" y="2949575"/>
            <a:ext cx="9178925" cy="3501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92710"/>
            <a:ext cx="10515600" cy="1325563"/>
          </a:xfrm>
        </p:spPr>
        <p:txBody>
          <a:bodyPr>
            <a:normAutofit/>
          </a:bodyPr>
          <a:p>
            <a:r>
              <a:rPr lang="en-US" sz="3200" b="1">
                <a:solidFill>
                  <a:schemeClr val="tx1"/>
                </a:solidFill>
                <a:effectLst/>
              </a:rPr>
              <a:t>Proof of Concept(PoC):</a:t>
            </a:r>
            <a:endParaRPr lang="en-US" sz="3200" b="1">
              <a:solidFill>
                <a:schemeClr val="tx1"/>
              </a:solidFill>
              <a:effectLst/>
            </a:endParaRPr>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4" name="Content Placeholder 3" descr="POC"/>
          <p:cNvPicPr>
            <a:picLocks noChangeAspect="1"/>
          </p:cNvPicPr>
          <p:nvPr>
            <p:ph idx="1"/>
          </p:nvPr>
        </p:nvPicPr>
        <p:blipFill>
          <a:blip r:embed="rId1"/>
          <a:stretch>
            <a:fillRect/>
          </a:stretch>
        </p:blipFill>
        <p:spPr>
          <a:xfrm>
            <a:off x="971550" y="1825625"/>
            <a:ext cx="10675620" cy="4533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Recommendations:</a:t>
            </a:r>
            <a:endParaRPr lang="en-US" sz="3200" b="1">
              <a:solidFill>
                <a:schemeClr val="tx1"/>
              </a:solidFill>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References:</a:t>
            </a:r>
            <a:endParaRPr lang="en-US" sz="3200" b="1">
              <a:solidFill>
                <a:schemeClr val="tx1"/>
              </a:solidFill>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a:ln>
            <a:noFill/>
          </a:ln>
        </p:spPr>
        <p:style>
          <a:lnRef idx="2">
            <a:schemeClr val="accent6"/>
          </a:lnRef>
          <a:fillRef idx="1">
            <a:schemeClr val="lt1"/>
          </a:fillRef>
          <a:effectRef idx="0">
            <a:schemeClr val="accent6"/>
          </a:effectRef>
          <a:fontRef idx="minor">
            <a:schemeClr val="dk1"/>
          </a:fontRef>
        </p:style>
        <p:txBody>
          <a:bodyPr/>
          <a:p>
            <a:r>
              <a:rPr lang="en-IN" sz="4000" b="1" dirty="0" smtClean="0">
                <a:latin typeface="Calibri" panose="020F0502020204030204" charset="0"/>
                <a:cs typeface="Calibri" panose="020F0502020204030204" charset="0"/>
              </a:rPr>
              <a:t>Security Status – Extremely Vulnerable</a:t>
            </a:r>
            <a:endParaRPr lang="en-IN" sz="4000" b="1" dirty="0" smtClean="0">
              <a:latin typeface="Calibri" panose="020F0502020204030204" charset="0"/>
              <a:cs typeface="Calibri" panose="020F0502020204030204" charset="0"/>
            </a:endParaRPr>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solidFill>
                  <a:schemeClr val="tx1"/>
                </a:solidFill>
                <a:effectLst/>
              </a:rPr>
              <a:t>3. File Inclusion Vulnerabilities</a:t>
            </a:r>
            <a:endParaRPr lang="en-US" sz="4000" b="1" u="sng">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File Inclusion Vulnerabilities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File Inclusion Vulnerabilities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785495" y="1427480"/>
            <a:ext cx="10621010" cy="620395"/>
          </a:xfrm>
        </p:spPr>
        <p:txBody>
          <a:bodyPr/>
          <a:p>
            <a:pPr marL="0" indent="0">
              <a:buNone/>
            </a:pPr>
            <a:r>
              <a:rPr lang="en-US" sz="2400"/>
              <a:t>Check if the index.php file exists in the URL. ie. http://13.232.248.46/index.php.</a:t>
            </a:r>
            <a:endParaRPr lang="en-US" sz="2400"/>
          </a:p>
          <a:p>
            <a:pPr marL="0" indent="0">
              <a:buNone/>
            </a:pPr>
            <a:endParaRPr lang="en-US" sz="2400"/>
          </a:p>
        </p:txBody>
      </p:sp>
      <p:pic>
        <p:nvPicPr>
          <p:cNvPr id="6" name="Content Placeholder 5" descr="observation-index.php"/>
          <p:cNvPicPr>
            <a:picLocks noChangeAspect="1"/>
          </p:cNvPicPr>
          <p:nvPr>
            <p:ph sz="half" idx="2"/>
          </p:nvPr>
        </p:nvPicPr>
        <p:blipFill>
          <a:blip r:embed="rId1"/>
          <a:stretch>
            <a:fillRect/>
          </a:stretch>
        </p:blipFill>
        <p:spPr>
          <a:xfrm>
            <a:off x="1035050" y="1905635"/>
            <a:ext cx="9427210" cy="4225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838200" y="1489710"/>
            <a:ext cx="10516235" cy="1210945"/>
          </a:xfrm>
        </p:spPr>
        <p:txBody>
          <a:bodyPr>
            <a:normAutofit fontScale="70000"/>
          </a:bodyPr>
          <a:p>
            <a:pPr marL="0" indent="0" algn="l">
              <a:buNone/>
            </a:pPr>
            <a:r>
              <a:rPr lang="en-US"/>
              <a:t>Change the url to "http://13.232.248.46/?includelang=http://13.232.248.46/wondercms/files/b374kmini.php". W</a:t>
            </a:r>
            <a:r>
              <a:rPr lang="en-US">
                <a:sym typeface="+mn-ea"/>
              </a:rPr>
              <a:t>e get the acces to directories by typing commands in the shell option and much more .</a:t>
            </a:r>
            <a:endParaRPr lang="en-US"/>
          </a:p>
        </p:txBody>
      </p:sp>
      <p:pic>
        <p:nvPicPr>
          <p:cNvPr id="7" name="Content Placeholder 6" descr="POC"/>
          <p:cNvPicPr>
            <a:picLocks noChangeAspect="1"/>
          </p:cNvPicPr>
          <p:nvPr>
            <p:ph sz="half" idx="2"/>
          </p:nvPr>
        </p:nvPicPr>
        <p:blipFill>
          <a:blip r:embed="rId1"/>
          <a:stretch>
            <a:fillRect/>
          </a:stretch>
        </p:blipFill>
        <p:spPr>
          <a:xfrm>
            <a:off x="1020445" y="3037205"/>
            <a:ext cx="7266305" cy="30848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Business Impact(Extremely High):</a:t>
            </a:r>
            <a:endParaRPr lang="en-US" sz="3200" b="1">
              <a:solidFill>
                <a:schemeClr val="tx1"/>
              </a:solidFill>
              <a:effectLst/>
            </a:endParaRPr>
          </a:p>
        </p:txBody>
      </p:sp>
      <p:sp>
        <p:nvSpPr>
          <p:cNvPr id="3" name="Content Placeholder 2"/>
          <p:cNvSpPr>
            <a:spLocks noGrp="1"/>
          </p:cNvSpPr>
          <p:nvPr>
            <p:ph sz="half" idx="1"/>
          </p:nvPr>
        </p:nvSpPr>
        <p:spPr>
          <a:xfrm>
            <a:off x="838200" y="1825625"/>
            <a:ext cx="10650220" cy="4351655"/>
          </a:xfrm>
        </p:spPr>
        <p:txBody>
          <a:bodyPr/>
          <a:p>
            <a:pPr marL="0" indent="0">
              <a:buNone/>
            </a:pPr>
            <a:r>
              <a:rPr lang="en-US">
                <a:sym typeface="+mn-ea"/>
              </a:rPr>
              <a:t>Using this vulnerability,the attacker can get the complete control of the system, database and can also forward attacks in the back-end systems along with client-side attacks or simple defacement.</a:t>
            </a:r>
            <a:endParaRPr lang="en-US"/>
          </a:p>
          <a:p>
            <a:pPr marL="0" indent="0">
              <a:buNone/>
            </a:pPr>
            <a:r>
              <a:rPr lang="en-US">
                <a:sym typeface="+mn-ea"/>
              </a:rPr>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sym typeface="+mn-ea"/>
              </a:rPr>
              <a:t>An attacker might be able to put a phishing page into the website or deface the website and much more.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Recommendation:</a:t>
            </a:r>
            <a:endParaRPr lang="en-US" sz="3200" b="1">
              <a:solidFill>
                <a:schemeClr val="tx1"/>
              </a:solidFill>
              <a:effectLst/>
            </a:endParaRPr>
          </a:p>
        </p:txBody>
      </p:sp>
      <p:sp>
        <p:nvSpPr>
          <p:cNvPr id="3" name="Content Placeholder 2"/>
          <p:cNvSpPr>
            <a:spLocks noGrp="1"/>
          </p:cNvSpPr>
          <p:nvPr>
            <p:ph sz="half" idx="1"/>
          </p:nvPr>
        </p:nvSpPr>
        <p:spPr>
          <a:xfrm>
            <a:off x="838200" y="1825625"/>
            <a:ext cx="10945495" cy="4351655"/>
          </a:xfrm>
        </p:spPr>
        <p:txBody>
          <a:bodyPr/>
          <a:p>
            <a:r>
              <a:rPr lang="en-US"/>
              <a:t>Use a whitelist of filenames and ignore every other filename and path.</a:t>
            </a:r>
            <a:endParaRPr lang="en-US"/>
          </a:p>
          <a:p>
            <a:r>
              <a:rPr lang="en-US"/>
              <a:t>Instead of including files on the web server, store their content in databases where possible.</a:t>
            </a:r>
            <a:endParaRPr lang="en-US"/>
          </a:p>
          <a:p>
            <a:r>
              <a:rPr lang="en-US"/>
              <a:t>Removing or blacklisting character sequences. There are known bypasses for removing or blacklisting those.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References:</a:t>
            </a:r>
            <a:endParaRPr lang="en-US" sz="3200" b="1"/>
          </a:p>
        </p:txBody>
      </p:sp>
      <p:sp>
        <p:nvSpPr>
          <p:cNvPr id="5" name="Rectangle 4"/>
          <p:cNvSpPr/>
          <p:nvPr/>
        </p:nvSpPr>
        <p:spPr>
          <a:xfrm>
            <a:off x="749935" y="1983105"/>
            <a:ext cx="11442065" cy="829945"/>
          </a:xfrm>
          <a:prstGeom prst="rect">
            <a:avLst/>
          </a:prstGeom>
        </p:spPr>
        <p:txBody>
          <a:bodyPr wrap="square">
            <a:spAutoFit/>
          </a:bodyPr>
          <a:p>
            <a:r>
              <a:rPr lang="en-US" sz="2400">
                <a:sym typeface="+mn-ea"/>
              </a:rPr>
              <a:t>https://www.owasp.org/index.php/Unrestricted_File_Upload</a:t>
            </a:r>
            <a:endParaRPr lang="en-US" sz="2400"/>
          </a:p>
          <a:p>
            <a:r>
              <a:rPr lang="en-US" sz="2400">
                <a:sym typeface="+mn-ea"/>
              </a:rPr>
              <a:t>https://www.opswat.com/blog/file-upload-protection-best-practices</a:t>
            </a:r>
            <a:endParaRPr lang="en-US" sz="2400" i="1"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627110" cy="11753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4000" b="1">
                <a:solidFill>
                  <a:schemeClr val="tx1"/>
                </a:solidFill>
                <a:effectLst/>
                <a:latin typeface="+mj-lt"/>
                <a:cs typeface="+mj-lt"/>
              </a:rPr>
              <a:t>4. Forced Browsing Flaws</a:t>
            </a:r>
            <a:endParaRPr lang="en-US" sz="4000" b="1">
              <a:solidFill>
                <a:schemeClr val="tx1"/>
              </a:solidFill>
              <a:effectLst/>
              <a:latin typeface="+mj-lt"/>
              <a:cs typeface="+mj-l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rgbClr val="FFFFFF"/>
                          </a:solidFill>
                          <a:latin typeface="Calibri" panose="020F0502020204030204" charset="0"/>
                        </a:rPr>
                        <a:t>Forced Browsing Flaws</a:t>
                      </a:r>
                      <a:r>
                        <a:rPr lang="en-IN" sz="1600" dirty="0" smtClean="0">
                          <a:solidFill>
                            <a:srgbClr val="FFFFFF"/>
                          </a:solidFill>
                          <a:latin typeface="Calibri" panose="020F0502020204030204" charset="0"/>
                        </a:rPr>
                        <a:t>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dirty="0" smtClean="0">
                          <a:solidFill>
                            <a:schemeClr val="tx1"/>
                          </a:solidFill>
                          <a:latin typeface="Calibri" panose="020F0502020204030204" charset="0"/>
                        </a:rPr>
                        <a:t>Access to admin dashboard after login into customer account </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Change the url to "http://35.154.249.93/admin31/dashboard.php"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838200" y="1664970"/>
            <a:ext cx="10514965" cy="692150"/>
          </a:xfrm>
        </p:spPr>
        <p:txBody>
          <a:bodyPr/>
          <a:p>
            <a:r>
              <a:rPr lang="en-US"/>
              <a:t>Login into customer account</a:t>
            </a:r>
            <a:endParaRPr lang="en-US"/>
          </a:p>
        </p:txBody>
      </p:sp>
      <p:pic>
        <p:nvPicPr>
          <p:cNvPr id="6" name="Content Placeholder 5" descr="observation"/>
          <p:cNvPicPr>
            <a:picLocks noChangeAspect="1"/>
          </p:cNvPicPr>
          <p:nvPr>
            <p:ph sz="half" idx="2"/>
          </p:nvPr>
        </p:nvPicPr>
        <p:blipFill>
          <a:blip r:embed="rId1"/>
          <a:stretch>
            <a:fillRect/>
          </a:stretch>
        </p:blipFill>
        <p:spPr>
          <a:xfrm>
            <a:off x="1880870" y="2357120"/>
            <a:ext cx="8141970" cy="3853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IN" b="1" dirty="0" smtClean="0">
                <a:solidFill>
                  <a:schemeClr val="tx1"/>
                </a:solidFill>
                <a:effectLst/>
                <a:latin typeface="+mj-lt"/>
                <a:cs typeface="+mj-lt"/>
              </a:rPr>
              <a:t>Observation</a:t>
            </a:r>
            <a:r>
              <a:rPr lang="en-US" altLang="en-IN" b="1" dirty="0" smtClean="0">
                <a:solidFill>
                  <a:schemeClr val="tx1"/>
                </a:solidFill>
                <a:effectLst/>
                <a:latin typeface="+mj-lt"/>
                <a:cs typeface="+mj-lt"/>
              </a:rPr>
              <a:t>:</a:t>
            </a:r>
            <a:endParaRPr lang="en-US" altLang="en-IN" b="1" dirty="0" smtClean="0">
              <a:solidFill>
                <a:schemeClr val="tx1"/>
              </a:solidFill>
              <a:effectLst/>
              <a:latin typeface="+mj-lt"/>
              <a:cs typeface="+mj-lt"/>
            </a:endParaRPr>
          </a:p>
        </p:txBody>
      </p:sp>
      <p:sp>
        <p:nvSpPr>
          <p:cNvPr id="6" name="Text Placeholder 5"/>
          <p:cNvSpPr>
            <a:spLocks noGrp="1"/>
          </p:cNvSpPr>
          <p:nvPr>
            <p:ph type="body" sz="half" idx="2"/>
          </p:nvPr>
        </p:nvSpPr>
        <p:spPr>
          <a:xfrm>
            <a:off x="840105" y="1420495"/>
            <a:ext cx="10963910" cy="539750"/>
          </a:xfrm>
        </p:spPr>
        <p:txBody>
          <a:bodyPr>
            <a:normAutofit/>
          </a:bodyPr>
          <a:p>
            <a:r>
              <a:rPr lang="en-IN" sz="2000" dirty="0" smtClean="0"/>
              <a:t>Change the url to "http://35.154.249.93/admin31/dashboard.php"</a:t>
            </a:r>
            <a:endParaRPr lang="en-IN" sz="2000" dirty="0" smtClean="0"/>
          </a:p>
          <a:p>
            <a:endParaRPr lang="en-IN" sz="2000" dirty="0"/>
          </a:p>
        </p:txBody>
      </p:sp>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3" name="Picture Placeholder 2" descr="observation1"/>
          <p:cNvPicPr>
            <a:picLocks noChangeAspect="1"/>
          </p:cNvPicPr>
          <p:nvPr>
            <p:ph type="pic" idx="1"/>
          </p:nvPr>
        </p:nvPicPr>
        <p:blipFill>
          <a:blip r:embed="rId1"/>
          <a:stretch>
            <a:fillRect/>
          </a:stretch>
        </p:blipFill>
        <p:spPr>
          <a:xfrm>
            <a:off x="1602740" y="1960245"/>
            <a:ext cx="9313545" cy="41681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20320"/>
            <a:ext cx="10515600" cy="1325563"/>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US" sz="3200" b="1">
                <a:solidFill>
                  <a:schemeClr val="tx1"/>
                </a:solidFill>
                <a:effectLst/>
                <a:sym typeface="+mn-ea"/>
              </a:rPr>
              <a:t>Proof Of Concept(PoC):</a:t>
            </a:r>
            <a:endParaRPr lang="en-US" altLang="en-IN" sz="3200" b="1" dirty="0" smtClean="0">
              <a:solidFill>
                <a:schemeClr val="tx1"/>
              </a:solidFill>
              <a:effectLst/>
              <a:latin typeface="+mj-lt"/>
              <a:cs typeface="+mj-lt"/>
            </a:endParaRPr>
          </a:p>
        </p:txBody>
      </p:sp>
      <p:sp>
        <p:nvSpPr>
          <p:cNvPr id="6" name="Text Box 5"/>
          <p:cNvSpPr txBox="1"/>
          <p:nvPr/>
        </p:nvSpPr>
        <p:spPr>
          <a:xfrm>
            <a:off x="878840" y="1090295"/>
            <a:ext cx="11170285" cy="368300"/>
          </a:xfrm>
          <a:prstGeom prst="rect">
            <a:avLst/>
          </a:prstGeom>
          <a:noFill/>
        </p:spPr>
        <p:txBody>
          <a:bodyPr wrap="square" rtlCol="0" anchor="t">
            <a:spAutoFit/>
          </a:bodyPr>
          <a:p>
            <a:r>
              <a:rPr lang="en-US" dirty="0" smtClean="0">
                <a:sym typeface="+mn-ea"/>
              </a:rPr>
              <a:t>Malicious hacker can access the admin dashboard page, he can then add, update product.</a:t>
            </a:r>
            <a:endParaRPr lang="en-US"/>
          </a:p>
        </p:txBody>
      </p:sp>
      <p:pic>
        <p:nvPicPr>
          <p:cNvPr id="3" name="Content Placeholder 2" descr="POC"/>
          <p:cNvPicPr>
            <a:picLocks noChangeAspect="1"/>
          </p:cNvPicPr>
          <p:nvPr>
            <p:ph idx="1"/>
          </p:nvPr>
        </p:nvPicPr>
        <p:blipFill>
          <a:blip r:embed="rId1"/>
          <a:stretch>
            <a:fillRect/>
          </a:stretch>
        </p:blipFill>
        <p:spPr>
          <a:xfrm>
            <a:off x="1609725" y="1610360"/>
            <a:ext cx="8598535" cy="4640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235" y="306070"/>
            <a:ext cx="5486400" cy="1325880"/>
          </a:xfrm>
        </p:spPr>
        <p:txBody>
          <a:bodyPr/>
          <a:lstStyle/>
          <a:p>
            <a:r>
              <a:rPr lang="en-IN" sz="4000" b="1" dirty="0" smtClean="0">
                <a:solidFill>
                  <a:schemeClr val="tx1"/>
                </a:solidFill>
                <a:effectLst/>
                <a:cs typeface="+mj-lt"/>
              </a:rPr>
              <a:t>Vulnerability Statistics</a:t>
            </a:r>
            <a:endParaRPr lang="en-IN" sz="4000" b="1" dirty="0" smtClean="0">
              <a:solidFill>
                <a:schemeClr val="tx1"/>
              </a:solidFill>
              <a:effectLst/>
              <a:cs typeface="+mj-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5</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18</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35075"/>
          </a:xfrm>
        </p:spPr>
        <p:txBody>
          <a:bodyPr/>
          <a:p>
            <a:r>
              <a:rPr lang="en-US" sz="3200" b="1">
                <a:solidFill>
                  <a:schemeClr val="tx1"/>
                </a:solidFill>
                <a:effectLst/>
                <a:latin typeface="Calibri" panose="020F0502020204030204" charset="0"/>
                <a:cs typeface="Calibri" panose="020F0502020204030204" charset="0"/>
              </a:rPr>
              <a:t>Business Impact:Extremely 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042670" y="1543685"/>
            <a:ext cx="10515600" cy="3453130"/>
          </a:xfrm>
        </p:spPr>
        <p:txBody>
          <a:bodyPr>
            <a:noAutofit/>
          </a:bodyPr>
          <a:p>
            <a:r>
              <a:rPr lang="en-US">
                <a:solidFill>
                  <a:schemeClr val="tx1"/>
                </a:solidFill>
                <a:uFillTx/>
              </a:rPr>
              <a:t>After logging in as admin,the attacker gets almost all the control of the website business.</a:t>
            </a:r>
            <a:endParaRPr lang="en-US">
              <a:solidFill>
                <a:schemeClr val="tx1"/>
              </a:solidFill>
              <a:uFillTx/>
            </a:endParaRPr>
          </a:p>
          <a:p>
            <a:r>
              <a:rPr lang="en-US">
                <a:solidFill>
                  <a:schemeClr val="tx1"/>
                </a:solidFill>
                <a:uFillTx/>
              </a:rPr>
              <a:t>Right from changing the product, product details, Seller, Category etc..They can even change the product image, this may have a great business impact and hamper the privacy too. </a:t>
            </a:r>
            <a:endParaRPr lang="en-US">
              <a:solidFill>
                <a:schemeClr val="tx1"/>
              </a:solidFill>
              <a:uFillTx/>
            </a:endParaRPr>
          </a:p>
          <a:p>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350520"/>
            <a:ext cx="10515600" cy="661670"/>
          </a:xfrm>
        </p:spPr>
        <p:txBody>
          <a:bodyPr/>
          <a:p>
            <a:r>
              <a:rPr lang="en-US" sz="3200" b="1">
                <a:solidFill>
                  <a:schemeClr val="tx1"/>
                </a:solidFill>
                <a:effectLst/>
              </a:rPr>
              <a:t>Recommendation:</a:t>
            </a:r>
            <a:endParaRPr lang="en-US" sz="3200" b="1">
              <a:solidFill>
                <a:schemeClr val="tx1"/>
              </a:solidFill>
              <a:effectLst/>
            </a:endParaRPr>
          </a:p>
        </p:txBody>
      </p:sp>
      <p:sp>
        <p:nvSpPr>
          <p:cNvPr id="4" name="Text Box 3"/>
          <p:cNvSpPr txBox="1"/>
          <p:nvPr/>
        </p:nvSpPr>
        <p:spPr>
          <a:xfrm>
            <a:off x="662940" y="876935"/>
            <a:ext cx="11078210" cy="4190365"/>
          </a:xfrm>
          <a:prstGeom prst="rect">
            <a:avLst/>
          </a:prstGeom>
          <a:noFill/>
        </p:spPr>
        <p:txBody>
          <a:bodyPr wrap="square" rtlCol="0">
            <a:spAutoFit/>
          </a:bodyPr>
          <a:p>
            <a:r>
              <a:rPr lang="en-US"/>
              <a:t>There are two ways to protect against forced browsing – enforcing an application URL space allow list and using proper access control.</a:t>
            </a:r>
            <a:endParaRPr lang="en-US"/>
          </a:p>
          <a:p>
            <a:pPr>
              <a:lnSpc>
                <a:spcPct val="50000"/>
              </a:lnSpc>
            </a:pPr>
            <a:endParaRPr lang="en-US"/>
          </a:p>
          <a:p>
            <a:pPr marL="285750" indent="-285750">
              <a:buFont typeface="Arial" panose="020B0604020202020204" pitchFamily="34" charset="0"/>
              <a:buChar char="•"/>
            </a:pPr>
            <a:r>
              <a:rPr lang="en-US"/>
              <a:t>Creating an allow list (or whitelist) involves allowing explicit access to a set of URLs that are considered to be a part of the application to exercise its functionality as intended. Any request not in this URL space is denied by default. Manually creating and maintaining such a list can be tedious. You can use the Barracuda Web Application Firewall’s adaptive profiling to automatically create such a list and enforce it by learning the valid URL space from trusted traffic. It also comes with a block list of common files and directories that are commonly left exposed unintentionally.</a:t>
            </a:r>
            <a:endParaRPr lang="en-US"/>
          </a:p>
          <a:p>
            <a:pPr marL="285750" indent="-285750">
              <a:lnSpc>
                <a:spcPct val="30000"/>
              </a:lnSpc>
              <a:buFont typeface="Arial" panose="020B0604020202020204" pitchFamily="34" charset="0"/>
              <a:buChar char="•"/>
            </a:pPr>
            <a:endParaRPr lang="en-US"/>
          </a:p>
          <a:p>
            <a:pPr marL="285750" indent="-285750">
              <a:buFont typeface="Arial" panose="020B0604020202020204" pitchFamily="34" charset="0"/>
              <a:buChar char="•"/>
            </a:pPr>
            <a:r>
              <a:rPr lang="en-US"/>
              <a:t>In the second method, using proper access control and authorization policies, access is only given to users commensurate with their privileges. The Barracuda Web Application Firewall provides authorization policies at a URL level along with protection against session-based attacks to provide proper access control enforcement against such abuse</a:t>
            </a:r>
            <a:endParaRPr lang="en-US"/>
          </a:p>
          <a:p>
            <a:endParaRPr lang="en-US"/>
          </a:p>
          <a:p>
            <a:endParaRPr lang="en-US"/>
          </a:p>
        </p:txBody>
      </p:sp>
      <p:sp>
        <p:nvSpPr>
          <p:cNvPr id="5" name="Title 1"/>
          <p:cNvSpPr>
            <a:spLocks noGrp="1"/>
          </p:cNvSpPr>
          <p:nvPr/>
        </p:nvSpPr>
        <p:spPr>
          <a:xfrm>
            <a:off x="555625" y="4359910"/>
            <a:ext cx="10515600" cy="963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rPr>
              <a:t>References:</a:t>
            </a:r>
            <a:endParaRPr lang="en-US" sz="3200" b="1">
              <a:solidFill>
                <a:schemeClr val="tx1"/>
              </a:solidFill>
              <a:effectLst/>
            </a:endParaRPr>
          </a:p>
        </p:txBody>
      </p:sp>
      <p:sp>
        <p:nvSpPr>
          <p:cNvPr id="6" name="Text Box 5"/>
          <p:cNvSpPr txBox="1"/>
          <p:nvPr/>
        </p:nvSpPr>
        <p:spPr>
          <a:xfrm>
            <a:off x="935355" y="5099685"/>
            <a:ext cx="9928860" cy="1198880"/>
          </a:xfrm>
          <a:prstGeom prst="rect">
            <a:avLst/>
          </a:prstGeom>
          <a:noFill/>
        </p:spPr>
        <p:txBody>
          <a:bodyPr wrap="square" rtlCol="0">
            <a:spAutoFit/>
          </a:bodyPr>
          <a:p>
            <a:pPr indent="0">
              <a:buNone/>
            </a:pPr>
            <a:r>
              <a:rPr lang="en-US"/>
              <a:t>1. https://hackingheart.wordpress.com/2012/07/03/forced-browsing-attack/</a:t>
            </a:r>
            <a:endParaRPr lang="en-US"/>
          </a:p>
          <a:p>
            <a:pPr indent="0">
              <a:buNone/>
            </a:pPr>
            <a:r>
              <a:rPr lang="en-US"/>
              <a:t>2. https://seclists.org/webappsec/2006/q3/182</a:t>
            </a:r>
            <a:endParaRPr lang="en-US"/>
          </a:p>
          <a:p>
            <a:pPr indent="0">
              <a:buNone/>
            </a:pPr>
            <a:r>
              <a:rPr lang="en-US"/>
              <a:t>3. http://projects.webappsec.org/w/page/13246953/Predictable%20Resource%20Location</a:t>
            </a:r>
            <a:endParaRPr lang="en-US"/>
          </a:p>
          <a:p>
            <a:pPr indent="0">
              <a:buNone/>
            </a:pPr>
            <a:r>
              <a:rPr lang="en-US"/>
              <a:t>4. https://cwe.mitre.org/data/definitions/425.html</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olidFill>
                  <a:schemeClr val="tx1"/>
                </a:solidFill>
                <a:effectLst/>
              </a:rPr>
              <a:t>5. Command Execution Vulnerability:</a:t>
            </a:r>
            <a:endParaRPr lang="en-US" b="1">
              <a:solidFill>
                <a:schemeClr val="tx1"/>
              </a:solidFill>
              <a:effectLst/>
            </a:endParaRPr>
          </a:p>
        </p:txBody>
      </p:sp>
      <p:graphicFrame>
        <p:nvGraphicFramePr>
          <p:cNvPr id="6" name="Content Placeholder 5"/>
          <p:cNvGraphicFramePr>
            <a:graphicFrameLocks noGrp="1"/>
          </p:cNvGraphicFramePr>
          <p:nvPr>
            <p:ph idx="1"/>
          </p:nvPr>
        </p:nvGraphicFramePr>
        <p:xfrm>
          <a:off x="1617980" y="1825625"/>
          <a:ext cx="8990330" cy="3302000"/>
        </p:xfrm>
        <a:graphic>
          <a:graphicData uri="http://schemas.openxmlformats.org/drawingml/2006/table">
            <a:tbl>
              <a:tblPr firstRow="1" bandRow="1">
                <a:tableStyleId>{5C22544A-7EE6-4342-B048-85BDC9FD1C3A}</a:tableStyleId>
              </a:tblPr>
              <a:tblGrid>
                <a:gridCol w="1567180"/>
                <a:gridCol w="7423150"/>
              </a:tblGrid>
              <a:tr h="476885">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2511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http://13.232.110.198/admin31/console.php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Autofit/>
          </a:bodyPr>
          <a:p>
            <a:r>
              <a:rPr lang="en-US" b="1">
                <a:solidFill>
                  <a:schemeClr val="tx1"/>
                </a:solidFill>
                <a:effectLst/>
              </a:rPr>
              <a:t>Observation:</a:t>
            </a:r>
            <a:endParaRPr lang="en-US" b="1">
              <a:solidFill>
                <a:schemeClr val="tx1"/>
              </a:solidFill>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 'http://13.232.110.198/admin31/console.php',we got the command line page where we can execute any command.</a:t>
            </a:r>
            <a:endParaRPr lang="en-US"/>
          </a:p>
        </p:txBody>
      </p:sp>
      <p:pic>
        <p:nvPicPr>
          <p:cNvPr id="6" name="Picture Placeholder 5" descr="observation"/>
          <p:cNvPicPr>
            <a:picLocks noChangeAspect="1"/>
          </p:cNvPicPr>
          <p:nvPr>
            <p:ph type="pic" idx="1"/>
          </p:nvPr>
        </p:nvPicPr>
        <p:blipFill>
          <a:blip r:embed="rId1"/>
          <a:stretch>
            <a:fillRect/>
          </a:stretch>
        </p:blipFill>
        <p:spPr>
          <a:xfrm>
            <a:off x="1588135" y="2037080"/>
            <a:ext cx="8063865" cy="334518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14425"/>
          </a:xfrm>
        </p:spPr>
        <p:txBody>
          <a:bodyPr>
            <a:noAutofit/>
          </a:bodyPr>
          <a:p>
            <a:r>
              <a:rPr lang="en-US" sz="3200" b="1">
                <a:solidFill>
                  <a:schemeClr val="tx1"/>
                </a:solidFill>
                <a:effectLst/>
              </a:rPr>
              <a:t>Proof Of Concept(PoC):</a:t>
            </a:r>
            <a:endParaRPr lang="en-US" sz="3200" b="1">
              <a:solidFill>
                <a:schemeClr val="tx1"/>
              </a:solidFill>
              <a:effectLst/>
            </a:endParaRPr>
          </a:p>
        </p:txBody>
      </p:sp>
      <p:sp>
        <p:nvSpPr>
          <p:cNvPr id="6" name="Text Box 5"/>
          <p:cNvSpPr txBox="1"/>
          <p:nvPr/>
        </p:nvSpPr>
        <p:spPr>
          <a:xfrm>
            <a:off x="1061085" y="1322705"/>
            <a:ext cx="10909300" cy="368300"/>
          </a:xfrm>
          <a:prstGeom prst="rect">
            <a:avLst/>
          </a:prstGeom>
          <a:noFill/>
        </p:spPr>
        <p:txBody>
          <a:bodyPr wrap="square" rtlCol="0">
            <a:spAutoFit/>
          </a:bodyPr>
          <a:p>
            <a:r>
              <a:rPr lang="en-US"/>
              <a:t>When we typed ls ,the result was as follows:</a:t>
            </a:r>
            <a:endParaRPr lang="en-US"/>
          </a:p>
        </p:txBody>
      </p:sp>
      <p:pic>
        <p:nvPicPr>
          <p:cNvPr id="3" name="Content Placeholder 2" descr="poc"/>
          <p:cNvPicPr>
            <a:picLocks noChangeAspect="1"/>
          </p:cNvPicPr>
          <p:nvPr>
            <p:ph sz="half" idx="1"/>
          </p:nvPr>
        </p:nvPicPr>
        <p:blipFill>
          <a:blip r:embed="rId1"/>
          <a:stretch>
            <a:fillRect/>
          </a:stretch>
        </p:blipFill>
        <p:spPr>
          <a:xfrm>
            <a:off x="838200" y="2774315"/>
            <a:ext cx="5181600" cy="2453640"/>
          </a:xfrm>
          <a:prstGeom prst="rect">
            <a:avLst/>
          </a:prstGeom>
        </p:spPr>
      </p:pic>
      <p:pic>
        <p:nvPicPr>
          <p:cNvPr id="4" name="Content Placeholder 3" descr="poc1"/>
          <p:cNvPicPr>
            <a:picLocks noChangeAspect="1"/>
          </p:cNvPicPr>
          <p:nvPr>
            <p:ph sz="half" idx="2"/>
          </p:nvPr>
        </p:nvPicPr>
        <p:blipFill>
          <a:blip r:embed="rId2"/>
          <a:stretch>
            <a:fillRect/>
          </a:stretch>
        </p:blipFill>
        <p:spPr>
          <a:xfrm>
            <a:off x="6172200" y="2608580"/>
            <a:ext cx="5181600" cy="27851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p>
            <a:r>
              <a:rPr lang="en-US" b="1">
                <a:solidFill>
                  <a:schemeClr val="tx1"/>
                </a:solidFill>
                <a:effectLst/>
              </a:rPr>
              <a:t>Business Impact(High):</a:t>
            </a:r>
            <a:endParaRPr lang="en-US" b="1">
              <a:solidFill>
                <a:schemeClr val="tx1"/>
              </a:solidFill>
              <a:effectLst/>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uFillTx/>
              </a:rPr>
              <a:t>6. Cross Site Scripting(XSS):</a:t>
            </a:r>
            <a:endParaRPr lang="en-US" sz="3200" b="1" dirty="0">
              <a:solidFill>
                <a:schemeClr val="tx1"/>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1569085" y="1825625"/>
          <a:ext cx="9156700" cy="2821940"/>
        </p:xfrm>
        <a:graphic>
          <a:graphicData uri="http://schemas.openxmlformats.org/drawingml/2006/table">
            <a:tbl>
              <a:tblPr firstRow="1" bandRow="1">
                <a:tableStyleId>{5C22544A-7EE6-4342-B048-85BDC9FD1C3A}</a:tableStyleId>
              </a:tblPr>
              <a:tblGrid>
                <a:gridCol w="1595755"/>
                <a:gridCol w="7560945"/>
              </a:tblGrid>
              <a:tr h="3619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http://35.154.249.93/products/details.php?p_id=34</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572895" y="454025"/>
          <a:ext cx="9211310" cy="5370195"/>
        </p:xfrm>
        <a:graphic>
          <a:graphicData uri="http://schemas.openxmlformats.org/drawingml/2006/table">
            <a:tbl>
              <a:tblPr firstRow="1" bandRow="1">
                <a:tableStyleId>{5C22544A-7EE6-4342-B048-85BDC9FD1C3A}</a:tableStyleId>
              </a:tblPr>
              <a:tblGrid>
                <a:gridCol w="1605280"/>
                <a:gridCol w="7606030"/>
              </a:tblGrid>
              <a:tr h="374015">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rowSpan="2">
                  <a:txBody>
                    <a:bodyPr/>
                    <a:p>
                      <a:pPr algn="ctr"/>
                      <a:r>
                        <a:rPr lang="en-IN" sz="1200" dirty="0" smtClean="0">
                          <a:solidFill>
                            <a:srgbClr val="FFFFFF"/>
                          </a:solidFill>
                          <a:latin typeface="Calibri" panose="020F0502020204030204" charset="0"/>
                          <a:cs typeface="Calibri" panose="020F0502020204030204" charset="0"/>
                        </a:rPr>
                        <a:t> </a:t>
                      </a:r>
                      <a:r>
                        <a:rPr lang="en-IN" sz="1600" dirty="0" smtClean="0">
                          <a:solidFill>
                            <a:srgbClr val="FFFFFF"/>
                          </a:solidFill>
                          <a:latin typeface="Calibri" panose="020F0502020204030204" charset="0"/>
                          <a:cs typeface="Calibri" panose="020F0502020204030204" charset="0"/>
                        </a:rPr>
                        <a:t>Cross Site Scripting</a:t>
                      </a:r>
                      <a:br>
                        <a:rPr lang="en-IN" sz="1600" dirty="0" smtClean="0">
                          <a:solidFill>
                            <a:srgbClr val="FFFFFF"/>
                          </a:solidFill>
                          <a:latin typeface="Calibri" panose="020F0502020204030204" charset="0"/>
                          <a:cs typeface="Calibri" panose="020F0502020204030204" charset="0"/>
                        </a:rPr>
                      </a:b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Similar issue is found on below modules too</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http://35.154.249.93/profile/16/edit/</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address(POST )</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&lt;script&gt;alert(1);&lt;/script&gt;</a:t>
                      </a: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36190">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http://35.154.249.93/wondercms/</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title(POST),and all the below it.</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&lt;script&gt;alert(1);&lt;/script&gt;</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940435" y="1553845"/>
            <a:ext cx="10564495" cy="1162050"/>
          </a:xfrm>
        </p:spPr>
        <p:txBody>
          <a:bodyPr>
            <a:normAutofit/>
          </a:bodyPr>
          <a:p>
            <a:pPr marL="0" indent="0">
              <a:buNone/>
            </a:pPr>
            <a:r>
              <a:rPr lang="en-US" sz="2400"/>
              <a:t>When we navigate to '</a:t>
            </a:r>
            <a:r>
              <a:rPr lang="en-US" sz="2400" dirty="0" smtClean="0">
                <a:solidFill>
                  <a:schemeClr val="dk1"/>
                </a:solidFill>
                <a:effectLst/>
                <a:latin typeface="Calibri" panose="020F0502020204030204" charset="0"/>
                <a:cs typeface="Calibri" panose="020F0502020204030204" charset="0"/>
                <a:sym typeface="Arial" panose="020B0604020202020204"/>
              </a:rPr>
              <a:t>http://35.154.249.93/products/details.php?p_id=34</a:t>
            </a:r>
            <a:r>
              <a:rPr lang="en-US" sz="2400"/>
              <a:t>', we will see a review section below.</a:t>
            </a:r>
            <a:endParaRPr lang="en-US" sz="2400"/>
          </a:p>
        </p:txBody>
      </p:sp>
      <p:pic>
        <p:nvPicPr>
          <p:cNvPr id="6" name="Content Placeholder 5" descr="observation"/>
          <p:cNvPicPr>
            <a:picLocks noChangeAspect="1"/>
          </p:cNvPicPr>
          <p:nvPr>
            <p:ph sz="half" idx="2"/>
          </p:nvPr>
        </p:nvPicPr>
        <p:blipFill>
          <a:blip r:embed="rId1"/>
          <a:stretch>
            <a:fillRect/>
          </a:stretch>
        </p:blipFill>
        <p:spPr>
          <a:xfrm>
            <a:off x="2120265" y="2628265"/>
            <a:ext cx="7735570" cy="3623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6058"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Critical</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864870" y="127000"/>
            <a:ext cx="10515600" cy="1325563"/>
          </a:xfrm>
        </p:spPr>
        <p:txBody>
          <a:bodyPr/>
          <a:lstStyle/>
          <a:p>
            <a:r>
              <a:rPr lang="en-IN" sz="4000" b="1" dirty="0" smtClean="0">
                <a:cs typeface="+mj-lt"/>
              </a:rPr>
              <a:t>Vulnerabilities:</a:t>
            </a:r>
            <a:endParaRPr lang="en-IN" sz="4000" b="1" dirty="0" smtClean="0">
              <a:cs typeface="+mj-lt"/>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 we get this alert whenever we navigate to this page:</a:t>
            </a:r>
            <a:endParaRPr lang="en-US"/>
          </a:p>
        </p:txBody>
      </p:sp>
      <p:pic>
        <p:nvPicPr>
          <p:cNvPr id="4" name="Content Placeholder 3" descr="POC"/>
          <p:cNvPicPr>
            <a:picLocks noChangeAspect="1"/>
          </p:cNvPicPr>
          <p:nvPr>
            <p:ph idx="1"/>
          </p:nvPr>
        </p:nvPicPr>
        <p:blipFill>
          <a:blip r:embed="rId1"/>
          <a:stretch>
            <a:fillRect/>
          </a:stretch>
        </p:blipFill>
        <p:spPr>
          <a:xfrm>
            <a:off x="1505585" y="2088515"/>
            <a:ext cx="9244965" cy="42341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969645" y="1486535"/>
            <a:ext cx="10872470" cy="885190"/>
          </a:xfrm>
        </p:spPr>
        <p:txBody>
          <a:bodyPr/>
          <a:p>
            <a:pPr marL="0" indent="0">
              <a:buNone/>
            </a:pPr>
            <a:r>
              <a:rPr lang="en-US" sz="2400">
                <a:latin typeface="Calibri" panose="020F0502020204030204" charset="0"/>
                <a:cs typeface="Calibri" panose="020F0502020204030204" charset="0"/>
              </a:rPr>
              <a:t>When we enter the same payload in the address portion and update it in the url - '</a:t>
            </a:r>
            <a:r>
              <a:rPr lang="en-US" sz="2400" dirty="0" smtClean="0">
                <a:latin typeface="Calibri" panose="020F0502020204030204" charset="0"/>
                <a:cs typeface="Calibri" panose="020F0502020204030204" charset="0"/>
                <a:sym typeface="+mn-ea"/>
              </a:rPr>
              <a:t>http://35.154.249.93/profile/16/edit/'</a:t>
            </a:r>
            <a:r>
              <a:rPr lang="en-US" sz="2400">
                <a:latin typeface="Calibri" panose="020F0502020204030204" charset="0"/>
                <a:cs typeface="Calibri" panose="020F0502020204030204" charset="0"/>
              </a:rPr>
              <a:t> ,we get:</a:t>
            </a:r>
            <a:endParaRPr lang="en-US" sz="2400">
              <a:latin typeface="Calibri" panose="020F0502020204030204" charset="0"/>
              <a:cs typeface="Calibri" panose="020F0502020204030204" charset="0"/>
            </a:endParaRPr>
          </a:p>
        </p:txBody>
      </p:sp>
      <p:pic>
        <p:nvPicPr>
          <p:cNvPr id="6" name="Content Placeholder 5" descr="POC"/>
          <p:cNvPicPr>
            <a:picLocks noChangeAspect="1"/>
          </p:cNvPicPr>
          <p:nvPr>
            <p:ph sz="half" idx="2"/>
          </p:nvPr>
        </p:nvPicPr>
        <p:blipFill>
          <a:blip r:embed="rId1"/>
          <a:stretch>
            <a:fillRect/>
          </a:stretch>
        </p:blipFill>
        <p:spPr>
          <a:xfrm>
            <a:off x="2606675" y="2462530"/>
            <a:ext cx="6057265" cy="36315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Content Placeholder 2"/>
          <p:cNvSpPr>
            <a:spLocks noGrp="1"/>
          </p:cNvSpPr>
          <p:nvPr>
            <p:ph sz="half" idx="1"/>
          </p:nvPr>
        </p:nvSpPr>
        <p:spPr>
          <a:xfrm>
            <a:off x="1071880" y="1299845"/>
            <a:ext cx="10580370" cy="974090"/>
          </a:xfrm>
        </p:spPr>
        <p:txBody>
          <a:bodyPr>
            <a:noAutofit/>
          </a:bodyPr>
          <a:p>
            <a:pPr marL="0" indent="0">
              <a:buNone/>
            </a:pPr>
            <a:r>
              <a:rPr lang="en-US" sz="2400"/>
              <a:t>When we add the same payload in the wondercms page 'http://35.154.249.93/wondercms/' in the title option in the settings of admin ,then we get the alert as:</a:t>
            </a:r>
            <a:endParaRPr lang="en-US" sz="2400"/>
          </a:p>
        </p:txBody>
      </p:sp>
      <p:pic>
        <p:nvPicPr>
          <p:cNvPr id="6" name="Content Placeholder 5" descr="POC"/>
          <p:cNvPicPr>
            <a:picLocks noChangeAspect="1"/>
          </p:cNvPicPr>
          <p:nvPr>
            <p:ph sz="half" idx="2"/>
          </p:nvPr>
        </p:nvPicPr>
        <p:blipFill>
          <a:blip r:embed="rId1"/>
          <a:stretch>
            <a:fillRect/>
          </a:stretch>
        </p:blipFill>
        <p:spPr>
          <a:xfrm>
            <a:off x="2176780" y="2511425"/>
            <a:ext cx="7983220" cy="374523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sz="3200" b="1" dirty="0" smtClean="0">
                <a:solidFill>
                  <a:schemeClr val="tx1"/>
                </a:solidFill>
                <a:effectLst/>
                <a:latin typeface="Calibri" panose="020F0502020204030204" charset="0"/>
                <a:cs typeface="Calibri" panose="020F0502020204030204" charset="0"/>
              </a:rPr>
              <a:t>Business Impact – High</a:t>
            </a:r>
            <a:endParaRPr lang="en-IN" sz="3200" b="1" dirty="0" smtClean="0">
              <a:solidFill>
                <a:schemeClr val="tx1"/>
              </a:solidFill>
              <a:effectLst/>
              <a:latin typeface="Calibri" panose="020F0502020204030204" charset="0"/>
              <a:cs typeface="Calibri" panose="020F0502020204030204" charset="0"/>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621441" y="1518249"/>
            <a:ext cx="10081483" cy="17443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endParaRPr lang="en-US" dirty="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tx1"/>
                </a:solidFill>
                <a:effectLst/>
              </a:rPr>
              <a:t>Recommendation</a:t>
            </a:r>
            <a:endParaRPr lang="en-IN" sz="3200" b="1" dirty="0" smtClean="0">
              <a:solidFill>
                <a:schemeClr val="tx1"/>
              </a:solidFill>
              <a:effectLst/>
            </a:endParaRPr>
          </a:p>
        </p:txBody>
      </p:sp>
      <p:sp>
        <p:nvSpPr>
          <p:cNvPr id="3" name="Text Placeholder 2"/>
          <p:cNvSpPr>
            <a:spLocks noGrp="1"/>
          </p:cNvSpPr>
          <p:nvPr>
            <p:ph type="body" idx="1"/>
          </p:nvPr>
        </p:nvSpPr>
        <p:spPr>
          <a:xfrm>
            <a:off x="1071880" y="1515110"/>
            <a:ext cx="10515600" cy="1663065"/>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28065" y="4726833"/>
            <a:ext cx="11353800" cy="1198880"/>
          </a:xfrm>
          <a:prstGeom prst="rect">
            <a:avLst/>
          </a:prstGeom>
        </p:spPr>
        <p:txBody>
          <a:bodyPr wrap="square">
            <a:spAutoFit/>
          </a:bodyPr>
          <a:lstStyle/>
          <a:p>
            <a:pPr marL="285750" indent="-285750">
              <a:buFont typeface="Arial" panose="020B0604020202020204" pitchFamily="34" charset="0"/>
              <a:buChar char="•"/>
            </a:pPr>
            <a:r>
              <a:rPr lang="en-US" i="1" dirty="0" smtClean="0">
                <a:latin typeface="Calibri" panose="020F0502020204030204" charset="0"/>
              </a:rPr>
              <a:t>https://www.owasp.org/index.php/Cross-site_Scripting_(XSS)</a:t>
            </a:r>
            <a:endParaRPr lang="en-US" i="1" dirty="0" smtClean="0">
              <a:latin typeface="Calibri" panose="020F0502020204030204" charset="0"/>
            </a:endParaRPr>
          </a:p>
          <a:p>
            <a:pPr marL="285750" indent="-285750">
              <a:buFont typeface="Arial" panose="020B0604020202020204" pitchFamily="34" charset="0"/>
              <a:buChar char="•"/>
            </a:pPr>
            <a:r>
              <a:rPr lang="en-IN" u="sng" dirty="0"/>
              <a:t>https://en.wikipedia.org/wiki/Cross-site_scripting</a:t>
            </a:r>
            <a:endParaRPr lang="en-IN" u="sng" dirty="0"/>
          </a:p>
          <a:p>
            <a:pPr marL="285750" indent="-285750">
              <a:buFont typeface="Arial" panose="020B0604020202020204" pitchFamily="34" charset="0"/>
              <a:buChar char="•"/>
            </a:pPr>
            <a:r>
              <a:rPr lang="en-IN" dirty="0"/>
              <a:t>https://www.w3schools.com/html/html_entities.asp</a:t>
            </a:r>
            <a:endParaRPr lang="en-IN" dirty="0"/>
          </a:p>
          <a:p>
            <a:pPr marL="285750" indent="-285750">
              <a:buFont typeface="Arial" panose="020B0604020202020204" pitchFamily="34" charset="0"/>
              <a:buChar char="•"/>
            </a:pP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solidFill>
                  <a:schemeClr val="tx1"/>
                </a:solidFill>
                <a:effectLst/>
              </a:rPr>
              <a:t>References:</a:t>
            </a:r>
            <a:endParaRPr lang="en-IN" sz="3200" b="1" dirty="0" smtClean="0">
              <a:solidFill>
                <a:schemeClr val="tx1"/>
              </a:solidFill>
              <a:effectLst/>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7. Cross Site Request Forgery(CSRF):</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812290" y="1768475"/>
          <a:ext cx="8340090" cy="3543300"/>
        </p:xfrm>
        <a:graphic>
          <a:graphicData uri="http://schemas.openxmlformats.org/drawingml/2006/table">
            <a:tbl>
              <a:tblPr firstRow="1" bandRow="1">
                <a:tableStyleId>{5C22544A-7EE6-4342-B048-85BDC9FD1C3A}</a:tableStyleId>
              </a:tblPr>
              <a:tblGrid>
                <a:gridCol w="1454785"/>
                <a:gridCol w="6885305"/>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Cross Site </a:t>
                      </a:r>
                      <a:r>
                        <a:rPr lang="en-US" altLang="en-IN" sz="1600" dirty="0" smtClean="0">
                          <a:solidFill>
                            <a:srgbClr val="FFFFFF"/>
                          </a:solidFill>
                          <a:latin typeface="Calibri" panose="020F0502020204030204" charset="0"/>
                          <a:cs typeface="Calibri" panose="020F0502020204030204" charset="0"/>
                        </a:rPr>
                        <a:t>Request Forgery</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CSRF is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http://35.154.249.93/profile/change_password.php</a:t>
                      </a: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Update(POST)</a:t>
                      </a:r>
                      <a:endParaRPr lang="en-US" sz="13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9700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http://35.154.249.93/cart/cart.php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Confirm order option(POST)</a:t>
                      </a:r>
                      <a:endParaRPr lang="en-US" sz="1300" b="0" baseline="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709295"/>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956945" y="1312545"/>
            <a:ext cx="10413365" cy="775335"/>
          </a:xfrm>
        </p:spPr>
        <p:txBody>
          <a:bodyPr>
            <a:normAutofit lnSpcReduction="10000"/>
          </a:bodyPr>
          <a:p>
            <a:pPr marL="0" indent="0">
              <a:buFont typeface="Arial" panose="020B0604020202020204" pitchFamily="34" charset="0"/>
              <a:buNone/>
            </a:pPr>
            <a:r>
              <a:rPr lang="en-US" sz="2400"/>
              <a:t>We navigate to '</a:t>
            </a:r>
            <a:r>
              <a:rPr lang="en-US" sz="2400" dirty="0" smtClean="0">
                <a:latin typeface="Calibri" panose="020F0502020204030204" charset="0"/>
                <a:sym typeface="+mn-ea"/>
              </a:rPr>
              <a:t>http://35.154.249.93/profile/change_password.php' after logging in to our account.</a:t>
            </a:r>
            <a:endParaRPr lang="en-US" sz="2400" dirty="0" smtClean="0">
              <a:latin typeface="Calibri" panose="020F0502020204030204" charset="0"/>
              <a:sym typeface="+mn-ea"/>
            </a:endParaRPr>
          </a:p>
        </p:txBody>
      </p:sp>
      <p:pic>
        <p:nvPicPr>
          <p:cNvPr id="5" name="Picture Placeholder 4" descr="observation"/>
          <p:cNvPicPr>
            <a:picLocks noChangeAspect="1"/>
          </p:cNvPicPr>
          <p:nvPr>
            <p:ph type="pic" idx="1"/>
          </p:nvPr>
        </p:nvPicPr>
        <p:blipFill>
          <a:blip r:embed="rId1"/>
          <a:stretch>
            <a:fillRect/>
          </a:stretch>
        </p:blipFill>
        <p:spPr>
          <a:xfrm>
            <a:off x="1499870" y="2297430"/>
            <a:ext cx="9240520" cy="3822700"/>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618490"/>
          </a:xfrm>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sz="half" idx="2"/>
          </p:nvPr>
        </p:nvSpPr>
        <p:spPr>
          <a:xfrm>
            <a:off x="1029970" y="1195705"/>
            <a:ext cx="10654030" cy="1078230"/>
          </a:xfrm>
        </p:spPr>
        <p:txBody>
          <a:bodyPr/>
          <a:p>
            <a:pPr marL="0" indent="0">
              <a:buNone/>
            </a:pPr>
            <a:r>
              <a:rPr lang="en-US" sz="2400"/>
              <a:t>To check that the update parameter checks the referrer or not ,we intercept it on burpsuite,and send it to repeater for verification.</a:t>
            </a:r>
            <a:endParaRPr lang="en-US" sz="2400"/>
          </a:p>
        </p:txBody>
      </p:sp>
      <p:pic>
        <p:nvPicPr>
          <p:cNvPr id="11" name="Picture Placeholder 10" descr="observation-burpsuite"/>
          <p:cNvPicPr>
            <a:picLocks noChangeAspect="1"/>
          </p:cNvPicPr>
          <p:nvPr>
            <p:ph type="pic" idx="1"/>
          </p:nvPr>
        </p:nvPicPr>
        <p:blipFill>
          <a:blip r:embed="rId1"/>
          <a:stretch>
            <a:fillRect/>
          </a:stretch>
        </p:blipFill>
        <p:spPr>
          <a:xfrm>
            <a:off x="1029970" y="2603500"/>
            <a:ext cx="9961880" cy="3099435"/>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idx="1"/>
          </p:nvPr>
        </p:nvSpPr>
        <p:spPr>
          <a:xfrm>
            <a:off x="1024890" y="1297305"/>
            <a:ext cx="10515600" cy="901700"/>
          </a:xfrm>
        </p:spPr>
        <p:txBody>
          <a:bodyPr/>
          <a:p>
            <a:pPr marL="0" indent="0">
              <a:buNone/>
            </a:pPr>
            <a:r>
              <a:rPr lang="en-US" sz="2400"/>
              <a:t>We change the referrer header in repeater and the password and forward the request,we see that it was successful in doing so,thus verifying CSRF.</a:t>
            </a:r>
            <a:endParaRPr lang="en-US" sz="2400"/>
          </a:p>
        </p:txBody>
      </p:sp>
      <p:pic>
        <p:nvPicPr>
          <p:cNvPr id="4" name="Picture 3" descr="C:\Users\Datagrokr\Documents\program\CEH-Hack-a-thon\reports\Lifestyle Store\vulnerabilities\CSRF\profile-change-password\csrf-vulnerability.pngcsrf-vulnerability"/>
          <p:cNvPicPr>
            <a:picLocks noChangeAspect="1"/>
          </p:cNvPicPr>
          <p:nvPr/>
        </p:nvPicPr>
        <p:blipFill>
          <a:blip r:embed="rId1"/>
          <a:srcRect/>
          <a:stretch>
            <a:fillRect/>
          </a:stretch>
        </p:blipFill>
        <p:spPr>
          <a:xfrm>
            <a:off x="1066800" y="2473960"/>
            <a:ext cx="10058400" cy="3711575"/>
          </a:xfrm>
          <a:prstGeom prst="rect">
            <a:avLst/>
          </a:prstGeom>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65125"/>
            <a:ext cx="10515600" cy="917575"/>
          </a:xfrm>
        </p:spPr>
        <p:txBody>
          <a:bodyPr/>
          <a:p>
            <a:r>
              <a:rPr lang="en-US" sz="3200" b="1">
                <a:solidFill>
                  <a:schemeClr val="tx1"/>
                </a:solidFill>
                <a:effectLst/>
              </a:rPr>
              <a:t>Proof Of Concept(PoC):</a:t>
            </a:r>
            <a:endParaRPr lang="en-US" sz="3200" b="1">
              <a:solidFill>
                <a:schemeClr val="tx1"/>
              </a:solidFill>
              <a:effectLst/>
            </a:endParaRPr>
          </a:p>
        </p:txBody>
      </p:sp>
      <p:sp>
        <p:nvSpPr>
          <p:cNvPr id="3" name="Text Placeholder 2"/>
          <p:cNvSpPr>
            <a:spLocks noGrp="1"/>
          </p:cNvSpPr>
          <p:nvPr>
            <p:ph type="body" idx="1"/>
          </p:nvPr>
        </p:nvSpPr>
        <p:spPr>
          <a:xfrm>
            <a:off x="1133475" y="1081405"/>
            <a:ext cx="10436860" cy="836930"/>
          </a:xfrm>
        </p:spPr>
        <p:txBody>
          <a:bodyPr>
            <a:noAutofit/>
          </a:bodyPr>
          <a:p>
            <a:pPr marL="0" indent="0">
              <a:buNone/>
            </a:pPr>
            <a:r>
              <a:rPr lang="en-US" sz="1800" b="0">
                <a:solidFill>
                  <a:schemeClr val="tx1"/>
                </a:solidFill>
                <a:latin typeface="Calibri" panose="020F0502020204030204" charset="0"/>
                <a:cs typeface="Calibri" panose="020F0502020204030204" charset="0"/>
              </a:rPr>
              <a:t>After creating an html page with img source from confirm button on page '</a:t>
            </a:r>
            <a:r>
              <a:rPr lang="en-US" sz="1800" b="0" dirty="0" smtClean="0">
                <a:solidFill>
                  <a:schemeClr val="tx1"/>
                </a:solidFill>
                <a:effectLst/>
                <a:latin typeface="Calibri" panose="020F0502020204030204" charset="0"/>
                <a:cs typeface="Calibri" panose="020F0502020204030204" charset="0"/>
                <a:sym typeface="Arial" panose="020B0604020202020204"/>
              </a:rPr>
              <a:t>http://35.154.249.93/cart/cart.php',when we run it and reload out order page,we see our cart as empty and order placed.</a:t>
            </a:r>
            <a:endParaRPr lang="en-US" sz="1800" b="0" dirty="0" smtClean="0">
              <a:solidFill>
                <a:schemeClr val="tx1"/>
              </a:solidFill>
              <a:effectLst/>
              <a:latin typeface="Calibri" panose="020F0502020204030204" charset="0"/>
              <a:cs typeface="Calibri" panose="020F0502020204030204" charset="0"/>
              <a:sym typeface="Arial" panose="020B0604020202020204"/>
            </a:endParaRPr>
          </a:p>
        </p:txBody>
      </p:sp>
      <p:pic>
        <p:nvPicPr>
          <p:cNvPr id="4" name="Picture 3" descr="C:\Users\Datagrokr\Documents\program\CEH-Hack-a-thon\reports\Lifestyle Store\vulnerabilities\CSRF\cart\observation.pngobservation"/>
          <p:cNvPicPr>
            <a:picLocks noChangeAspect="1"/>
          </p:cNvPicPr>
          <p:nvPr/>
        </p:nvPicPr>
        <p:blipFill>
          <a:blip r:embed="rId1"/>
          <a:srcRect/>
          <a:stretch>
            <a:fillRect/>
          </a:stretch>
        </p:blipFill>
        <p:spPr>
          <a:xfrm>
            <a:off x="898525" y="2168525"/>
            <a:ext cx="5347970" cy="3739515"/>
          </a:xfrm>
          <a:prstGeom prst="rect">
            <a:avLst/>
          </a:prstGeom>
          <a:ln>
            <a:solidFill>
              <a:schemeClr val="tx1"/>
            </a:solidFill>
          </a:ln>
        </p:spPr>
      </p:pic>
      <p:pic>
        <p:nvPicPr>
          <p:cNvPr id="9" name="Content Placeholder 8" descr="POC"/>
          <p:cNvPicPr>
            <a:picLocks noChangeAspect="1"/>
          </p:cNvPicPr>
          <p:nvPr>
            <p:ph sz="quarter" idx="4"/>
          </p:nvPr>
        </p:nvPicPr>
        <p:blipFill>
          <a:blip r:embed="rId2"/>
          <a:srcRect l="-1101" t="-3099" r="12243" b="77773"/>
          <a:stretch>
            <a:fillRect/>
          </a:stretch>
        </p:blipFill>
        <p:spPr>
          <a:xfrm>
            <a:off x="6381750" y="2138045"/>
            <a:ext cx="5183505" cy="798830"/>
          </a:xfrm>
          <a:prstGeom prst="rect">
            <a:avLst/>
          </a:prstGeom>
          <a:ln>
            <a:solidFill>
              <a:schemeClr val="tx1"/>
            </a:solidFill>
          </a:ln>
        </p:spPr>
      </p:pic>
      <p:pic>
        <p:nvPicPr>
          <p:cNvPr id="10" name="Content Placeholder 9" descr="POC1"/>
          <p:cNvPicPr>
            <a:picLocks noChangeAspect="1"/>
          </p:cNvPicPr>
          <p:nvPr>
            <p:ph sz="half" idx="2"/>
          </p:nvPr>
        </p:nvPicPr>
        <p:blipFill>
          <a:blip r:embed="rId3"/>
          <a:stretch>
            <a:fillRect/>
          </a:stretch>
        </p:blipFill>
        <p:spPr>
          <a:xfrm>
            <a:off x="6396355" y="3275965"/>
            <a:ext cx="5157470" cy="2565400"/>
          </a:xfrm>
          <a:prstGeom prst="rect">
            <a:avLst/>
          </a:prstGeom>
          <a:ln>
            <a:solidFill>
              <a:schemeClr val="tx1"/>
            </a:solid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 (High):</a:t>
            </a:r>
            <a:endParaRPr lang="en-US" sz="3200" b="1">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159385"/>
            <a:ext cx="4589780" cy="6927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3200" b="1">
                <a:solidFill>
                  <a:schemeClr val="tx1"/>
                </a:solidFill>
                <a:effectLst/>
              </a:rPr>
              <a:t>Recommendation:</a:t>
            </a:r>
            <a:endParaRPr lang="en-US" sz="3200" b="1">
              <a:solidFill>
                <a:schemeClr val="tx1"/>
              </a:solidFill>
              <a:effectLst/>
            </a:endParaRPr>
          </a:p>
        </p:txBody>
      </p:sp>
      <p:sp>
        <p:nvSpPr>
          <p:cNvPr id="3" name="Text Placeholder 2"/>
          <p:cNvSpPr>
            <a:spLocks noGrp="1"/>
          </p:cNvSpPr>
          <p:nvPr>
            <p:ph type="body" idx="1"/>
          </p:nvPr>
        </p:nvSpPr>
        <p:spPr>
          <a:xfrm>
            <a:off x="838200" y="731520"/>
            <a:ext cx="10515600" cy="3889375"/>
          </a:xfrm>
        </p:spPr>
        <p:txBody>
          <a:bodyPr>
            <a:normAutofit lnSpcReduction="20000"/>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812165" y="4368165"/>
            <a:ext cx="10515600" cy="821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883920" y="5189855"/>
            <a:ext cx="10469880" cy="922020"/>
          </a:xfrm>
          <a:prstGeom prst="rect">
            <a:avLst/>
          </a:prstGeom>
          <a:noFill/>
        </p:spPr>
        <p:txBody>
          <a:bodyPr wrap="square" rtlCol="0">
            <a:spAutoFit/>
          </a:bodyPr>
          <a:p>
            <a:pPr marL="342900" indent="-342900">
              <a:buFont typeface="Arial" panose="020B0604020202020204" pitchFamily="34" charset="0"/>
              <a:buChar char="•"/>
            </a:pPr>
            <a:r>
              <a:rPr lang="en-US"/>
              <a:t>https://en.wikipedia.org/wiki/Cross-site_request_forgery#Example_and_characteristics</a:t>
            </a:r>
            <a:endParaRPr lang="en-US"/>
          </a:p>
          <a:p>
            <a:pPr marL="342900" indent="-342900">
              <a:buFont typeface="Arial" panose="020B0604020202020204" pitchFamily="34" charset="0"/>
              <a:buChar char="•"/>
            </a:pPr>
            <a:r>
              <a:rPr lang="en-US"/>
              <a:t>https://www.owasp.org/index.php/Cross-Site_Request_Forgery_(CSRF)https://www.owasp.org/index.php/Cross-Site_Request_Forgery_(CSRF)</a:t>
            </a:r>
            <a:endParaRPr lang="en-US"/>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8. Rate Limiting Flaws: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454785" y="1532890"/>
          <a:ext cx="9210040" cy="4250055"/>
        </p:xfrm>
        <a:graphic>
          <a:graphicData uri="http://schemas.openxmlformats.org/drawingml/2006/table">
            <a:tbl>
              <a:tblPr firstRow="1" bandRow="1">
                <a:tableStyleId>{5C22544A-7EE6-4342-B048-85BDC9FD1C3A}</a:tableStyleId>
              </a:tblPr>
              <a:tblGrid>
                <a:gridCol w="1605280"/>
                <a:gridCol w="7604760"/>
              </a:tblGrid>
              <a:tr h="316230">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8529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Rate Limiting Flaws is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http://13.233.207.87/reset_password/admin.php</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68705">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http://13.233.207.87/login/admin.php</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79830">
                <a:tc vMerge="1">
                  <a:tcPr/>
                </a:tc>
                <a:tc>
                  <a:txBody>
                    <a:bodyPr/>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URL:</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http://13.233.207.87/login/customer.php</a:t>
                      </a: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Parameters:</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485900" y="763905"/>
          <a:ext cx="9083675" cy="4135120"/>
        </p:xfrm>
        <a:graphic>
          <a:graphicData uri="http://schemas.openxmlformats.org/drawingml/2006/table">
            <a:tbl>
              <a:tblPr firstRow="1" bandRow="1">
                <a:tableStyleId>{5C22544A-7EE6-4342-B048-85BDC9FD1C3A}</a:tableStyleId>
              </a:tblPr>
              <a:tblGrid>
                <a:gridCol w="1583690"/>
                <a:gridCol w="7499985"/>
              </a:tblGrid>
              <a:tr h="454025">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7315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Rate Limiting Flaws is found in the following modules too:-</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http://13.233.207.87/profile/17/edit/</a:t>
                      </a: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7315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http://13.233.207.87/login/seller.php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4795">
                <a:tc vMerge="1">
                  <a:tcPr/>
                </a:tc>
                <a:tc>
                  <a:txBody>
                    <a:bodyPr/>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URL:</a:t>
                      </a:r>
                      <a:endParaRPr lang="en-US" sz="13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http://52.66.198.61/forum/index.php?u=/user/login</a:t>
                      </a: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Parameters:</a:t>
                      </a:r>
                      <a:endParaRPr lang="en-US" sz="1300" b="1" dirty="0">
                        <a:solidFill>
                          <a:schemeClr val="tx1"/>
                        </a:solidFill>
                        <a:uFillTx/>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Username and 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b="1">
                <a:solidFill>
                  <a:schemeClr val="tx1"/>
                </a:solidFill>
                <a:effectLst/>
              </a:rPr>
              <a:t>Observation</a:t>
            </a:r>
            <a:br>
              <a:rPr lang="en-US" sz="3200" b="1">
                <a:solidFill>
                  <a:schemeClr val="tx1"/>
                </a:solidFill>
                <a:effectLst/>
              </a:rPr>
            </a:br>
            <a:r>
              <a:rPr lang="en-US" sz="3200" b="1">
                <a:solidFill>
                  <a:schemeClr val="tx1"/>
                </a:solidFill>
                <a:effectLst/>
              </a:rPr>
              <a:t> </a:t>
            </a:r>
            <a:r>
              <a:rPr lang="en-US" sz="2400">
                <a:solidFill>
                  <a:schemeClr val="tx1"/>
                </a:solidFill>
                <a:effectLst/>
                <a:latin typeface="Calibri" panose="020F0502020204030204" charset="0"/>
                <a:cs typeface="Calibri" panose="020F0502020204030204" charset="0"/>
              </a:rPr>
              <a:t>Navigate to the URL http://13.233.207.87/reset_password/admin.php</a:t>
            </a:r>
            <a:endParaRPr lang="en-US" sz="2400">
              <a:solidFill>
                <a:schemeClr val="tx1"/>
              </a:solidFill>
              <a:effectLst/>
              <a:latin typeface="Calibri" panose="020F0502020204030204" charset="0"/>
              <a:cs typeface="Calibri" panose="020F0502020204030204" charset="0"/>
            </a:endParaRPr>
          </a:p>
        </p:txBody>
      </p:sp>
      <p:pic>
        <p:nvPicPr>
          <p:cNvPr id="4" name="Content Placeholder 3" descr="observation"/>
          <p:cNvPicPr>
            <a:picLocks noChangeAspect="1"/>
          </p:cNvPicPr>
          <p:nvPr>
            <p:ph idx="1"/>
          </p:nvPr>
        </p:nvPicPr>
        <p:blipFill>
          <a:blip r:embed="rId1"/>
          <a:stretch>
            <a:fillRect/>
          </a:stretch>
        </p:blipFill>
        <p:spPr>
          <a:xfrm>
            <a:off x="1624965" y="1825625"/>
            <a:ext cx="8941435" cy="4351655"/>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sz="3200" b="1">
                <a:effectLst/>
                <a:sym typeface="+mn-ea"/>
              </a:rPr>
              <a:t>Proof Of Concept(PoC):</a:t>
            </a:r>
            <a:endParaRPr lang="en-US" sz="3200" b="1">
              <a:solidFill>
                <a:schemeClr val="tx1"/>
              </a:solidFill>
              <a:effectLst/>
            </a:endParaRPr>
          </a:p>
        </p:txBody>
      </p:sp>
      <p:sp>
        <p:nvSpPr>
          <p:cNvPr id="3" name="Text Placeholder 2"/>
          <p:cNvSpPr>
            <a:spLocks noGrp="1"/>
          </p:cNvSpPr>
          <p:nvPr>
            <p:ph type="body" idx="1"/>
          </p:nvPr>
        </p:nvSpPr>
        <p:spPr>
          <a:xfrm>
            <a:off x="995045" y="1078230"/>
            <a:ext cx="10515600" cy="866140"/>
          </a:xfrm>
        </p:spPr>
        <p:txBody>
          <a:bodyPr>
            <a:noAutofit/>
          </a:bodyPr>
          <a:p>
            <a:pPr marL="0" indent="0">
              <a:buNone/>
            </a:pPr>
            <a:r>
              <a:rPr lang="en-US" sz="2400"/>
              <a:t>Click on reset password and intercept the request in burpsuite.send the request to the intruder. Try request with all possible combinations of 3 Digit.</a:t>
            </a:r>
            <a:endParaRPr lang="en-US" sz="2400"/>
          </a:p>
        </p:txBody>
      </p:sp>
      <p:pic>
        <p:nvPicPr>
          <p:cNvPr id="5" name="Picture 4" descr="C:\Users\Datagrokr\Documents\program\CEH-Hack-a-thon\reports\Lifestyle Store\vulnerabilities\Rate Limiting Flaws\Admin-Password-reset\observation-request-burpsuite.pngobservation-request-burpsuite"/>
          <p:cNvPicPr>
            <a:picLocks noChangeAspect="1"/>
          </p:cNvPicPr>
          <p:nvPr/>
        </p:nvPicPr>
        <p:blipFill>
          <a:blip r:embed="rId1"/>
          <a:srcRect/>
          <a:stretch>
            <a:fillRect/>
          </a:stretch>
        </p:blipFill>
        <p:spPr>
          <a:xfrm>
            <a:off x="1117600" y="1944370"/>
            <a:ext cx="8122285" cy="2448560"/>
          </a:xfrm>
          <a:prstGeom prst="rect">
            <a:avLst/>
          </a:prstGeom>
          <a:ln>
            <a:solidFill>
              <a:schemeClr val="tx1"/>
            </a:solidFill>
          </a:ln>
        </p:spPr>
      </p:pic>
      <p:pic>
        <p:nvPicPr>
          <p:cNvPr id="6" name="Picture 5" descr="C:\Users\Datagrokr\Documents\program\CEH-Hack-a-thon\reports\Lifestyle Store\vulnerabilities\Rate Limiting Flaws\Admin-Password-reset\POC-burpsuite.pngPOC-burpsuite"/>
          <p:cNvPicPr>
            <a:picLocks noChangeAspect="1"/>
          </p:cNvPicPr>
          <p:nvPr/>
        </p:nvPicPr>
        <p:blipFill>
          <a:blip r:embed="rId2"/>
          <a:srcRect/>
          <a:stretch>
            <a:fillRect/>
          </a:stretch>
        </p:blipFill>
        <p:spPr>
          <a:xfrm>
            <a:off x="4040505" y="3597275"/>
            <a:ext cx="5362575" cy="2725420"/>
          </a:xfrm>
          <a:prstGeom prst="rect">
            <a:avLst/>
          </a:prstGeom>
          <a:ln>
            <a:solidFill>
              <a:schemeClr val="tx1"/>
            </a:solidFill>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61975"/>
            <a:ext cx="10515600" cy="765810"/>
          </a:xfrm>
        </p:spPr>
        <p:txBody>
          <a:bodyPr>
            <a:noAutofit/>
          </a:bodyPr>
          <a:p>
            <a:r>
              <a:rPr lang="en-US" sz="3200" b="1">
                <a:solidFill>
                  <a:schemeClr val="tx1"/>
                </a:solidFill>
                <a:effectLst/>
                <a:latin typeface="Calibri" panose="020F0502020204030204" charset="0"/>
                <a:cs typeface="Calibri" panose="020F0502020204030204" charset="0"/>
              </a:rPr>
              <a:t>Business Impact(High):</a:t>
            </a:r>
            <a:br>
              <a:rPr lang="en-US" sz="3200" b="1">
                <a:solidFill>
                  <a:schemeClr val="tx1"/>
                </a:solidFill>
                <a:effectLst/>
                <a:latin typeface="Calibri" panose="020F0502020204030204" charset="0"/>
                <a:cs typeface="Calibri" panose="020F0502020204030204" charset="0"/>
              </a:rPr>
            </a:br>
            <a:endParaRPr lang="en-US" sz="3200" b="1">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a:xfrm>
            <a:off x="838200" y="1428115"/>
            <a:ext cx="10515600" cy="3345180"/>
          </a:xfrm>
        </p:spPr>
        <p:txBody>
          <a:bodyPr/>
          <a:p>
            <a:r>
              <a:rPr lang="en-US"/>
              <a:t>If the attacker exploits this vulnerability,he may create a havoc on the webserver due to creation of a million accounts or a million attempts of login, which can further also lead to denial of service. </a:t>
            </a:r>
            <a:endParaRPr lang="en-US"/>
          </a:p>
          <a:p>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4" name="Text Box 3"/>
          <p:cNvSpPr txBox="1"/>
          <p:nvPr/>
        </p:nvSpPr>
        <p:spPr>
          <a:xfrm>
            <a:off x="998220" y="1548765"/>
            <a:ext cx="10142855" cy="2109470"/>
          </a:xfrm>
          <a:prstGeom prst="rect">
            <a:avLst/>
          </a:prstGeom>
          <a:noFill/>
        </p:spPr>
        <p:txBody>
          <a:bodyPr wrap="square" rtlCol="0">
            <a:spAutoFit/>
          </a:bodyPr>
          <a:p>
            <a:pPr marL="342900" indent="-342900">
              <a:lnSpc>
                <a:spcPct val="90000"/>
              </a:lnSpc>
              <a:buAutoNum type="arabicPeriod"/>
            </a:pPr>
            <a:r>
              <a:rPr lang="en-US"/>
              <a:t>The length of the password should be large and strong(unrelated).This makes bruteforcing impractical.</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at least two-step verification before creating an account.</a:t>
            </a:r>
            <a:endParaRPr lang="en-US"/>
          </a:p>
          <a:p>
            <a:pPr marL="342900" indent="-342900">
              <a:lnSpc>
                <a:spcPct val="90000"/>
              </a:lnSpc>
              <a:buAutoNum type="arabicPeriod"/>
            </a:pPr>
            <a:endParaRPr lang="en-US"/>
          </a:p>
          <a:p>
            <a:pPr marL="342900" indent="-342900">
              <a:lnSpc>
                <a:spcPct val="90000"/>
              </a:lnSpc>
              <a:buAutoNum type="arabicPeriod"/>
            </a:pPr>
            <a:r>
              <a:rPr lang="en-US"/>
              <a:t>Captcha can be used to protect from bruteforcing.</a:t>
            </a:r>
            <a:endParaRPr lang="en-US"/>
          </a:p>
          <a:p>
            <a:pPr marL="342900" indent="-342900">
              <a:lnSpc>
                <a:spcPct val="90000"/>
              </a:lnSpc>
              <a:buAutoNum type="arabicPeriod"/>
            </a:pPr>
            <a:endParaRPr lang="en-US"/>
          </a:p>
          <a:p>
            <a:pPr marL="342900" indent="-342900">
              <a:lnSpc>
                <a:spcPct val="90000"/>
              </a:lnSpc>
              <a:buAutoNum type="arabicPeriod"/>
            </a:pPr>
            <a:r>
              <a:rPr lang="en-US"/>
              <a:t>Number of attemps can be limited.</a:t>
            </a:r>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6" name="Text Box 5"/>
          <p:cNvSpPr txBox="1"/>
          <p:nvPr/>
        </p:nvSpPr>
        <p:spPr>
          <a:xfrm>
            <a:off x="1045845" y="4895215"/>
            <a:ext cx="9818370" cy="922020"/>
          </a:xfrm>
          <a:prstGeom prst="rect">
            <a:avLst/>
          </a:prstGeom>
          <a:noFill/>
        </p:spPr>
        <p:txBody>
          <a:bodyPr wrap="square" rtlCol="0">
            <a:spAutoFit/>
          </a:bodyPr>
          <a:p>
            <a:pPr marL="285750" indent="-285750">
              <a:buFont typeface="Arial" panose="020B0604020202020204" pitchFamily="34" charset="0"/>
              <a:buChar char="•"/>
            </a:pPr>
            <a:r>
              <a:rPr lang="en-US"/>
              <a:t>https://www.cloudways.com/blog/what-is-brute-force-attack/</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https://www.owasp.org/index.php/Blocking_Brute_Force_Attacks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9. Crypto Configuration Flaw</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521460" y="1894840"/>
          <a:ext cx="8902700" cy="1628140"/>
        </p:xfrm>
        <a:graphic>
          <a:graphicData uri="http://schemas.openxmlformats.org/drawingml/2006/table">
            <a:tbl>
              <a:tblPr firstRow="1" bandRow="1">
                <a:tableStyleId>{5C22544A-7EE6-4342-B048-85BDC9FD1C3A}</a:tableStyleId>
              </a:tblPr>
              <a:tblGrid>
                <a:gridCol w="2407920"/>
                <a:gridCol w="6494780"/>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rPr>
                        <a:t> </a:t>
                      </a:r>
                      <a:endParaRPr lang="en-US" sz="1200" dirty="0">
                        <a:solidFill>
                          <a:schemeClr val="tx1"/>
                        </a:solidFill>
                        <a:latin typeface="Calibri" panose="020F0502020204030204" charset="0"/>
                      </a:endParaRPr>
                    </a:p>
                    <a:p>
                      <a:r>
                        <a:rPr lang="en-US" sz="1200" baseline="0" dirty="0" smtClean="0">
                          <a:solidFill>
                            <a:schemeClr val="tx1"/>
                          </a:solidFill>
                          <a:latin typeface="Calibri" panose="020F0502020204030204" charset="0"/>
                        </a:rPr>
                        <a:t>Cryto Configuration Flaws are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endParaRPr>
                    </a:p>
                    <a:p>
                      <a:r>
                        <a:rPr lang="en-US" sz="1200" b="1" dirty="0" smtClean="0">
                          <a:solidFill>
                            <a:schemeClr val="tx1"/>
                          </a:solidFill>
                          <a:latin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200" dirty="0" smtClean="0">
                          <a:solidFill>
                            <a:schemeClr val="tx1"/>
                          </a:solidFill>
                          <a:latin typeface="Calibri" panose="020F0502020204030204" charset="0"/>
                          <a:cs typeface="Calibri" panose="020F0502020204030204" charset="0"/>
                          <a:sym typeface="+mn-ea"/>
                        </a:rPr>
                        <a:t>http://13.233.207.87</a:t>
                      </a:r>
                      <a:r>
                        <a:rPr lang="en-US" sz="1200" b="0" dirty="0" smtClean="0">
                          <a:solidFill>
                            <a:schemeClr val="tx1"/>
                          </a:solidFill>
                          <a:latin typeface="Calibri" panose="020F0502020204030204" charset="0"/>
                        </a:rPr>
                        <a:t> (All the webpages ,blogs,forum)</a:t>
                      </a:r>
                      <a:endParaRPr lang="en-US" sz="12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sz="4000" b="1" dirty="0" smtClean="0"/>
              <a:t>1. SQL Injection</a:t>
            </a:r>
            <a:endParaRPr lang="en-IN" sz="4000" b="1" dirty="0" smtClean="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solidFill>
                  <a:schemeClr val="tx1"/>
                </a:solidFill>
                <a:effectLst/>
              </a:rPr>
              <a:t>Observation:</a:t>
            </a:r>
            <a:endParaRPr lang="en-US" sz="3600" b="1">
              <a:solidFill>
                <a:schemeClr val="tx1"/>
              </a:solidFill>
              <a:effectLst/>
            </a:endParaRPr>
          </a:p>
        </p:txBody>
      </p:sp>
      <p:sp>
        <p:nvSpPr>
          <p:cNvPr id="3" name="Content Placeholder 2"/>
          <p:cNvSpPr>
            <a:spLocks noGrp="1"/>
          </p:cNvSpPr>
          <p:nvPr>
            <p:ph idx="1"/>
          </p:nvPr>
        </p:nvSpPr>
        <p:spPr>
          <a:xfrm>
            <a:off x="1064895"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244600" y="3349625"/>
            <a:ext cx="8869045" cy="651510"/>
          </a:xfrm>
        </p:spPr>
        <p:txBody>
          <a:bodyPr/>
          <a:p>
            <a:pPr marL="0" indent="0">
              <a:buNone/>
            </a:pPr>
            <a:r>
              <a:rPr lang="en-US" sz="1800"/>
              <a:t> Use https and not http as the protocol.</a:t>
            </a:r>
            <a:endParaRPr lang="en-US" sz="1800"/>
          </a:p>
        </p:txBody>
      </p:sp>
      <p:sp>
        <p:nvSpPr>
          <p:cNvPr id="4" name="Title 1"/>
          <p:cNvSpPr>
            <a:spLocks noGrp="1"/>
          </p:cNvSpPr>
          <p:nvPr/>
        </p:nvSpPr>
        <p:spPr>
          <a:xfrm>
            <a:off x="926465" y="4004945"/>
            <a:ext cx="10515600" cy="1080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313180" y="4944110"/>
            <a:ext cx="9493885" cy="645160"/>
          </a:xfrm>
          <a:prstGeom prst="rect">
            <a:avLst/>
          </a:prstGeom>
          <a:noFill/>
        </p:spPr>
        <p:txBody>
          <a:bodyPr wrap="square" rtlCol="0">
            <a:spAutoFit/>
          </a:bodyPr>
          <a:p>
            <a:pPr marL="285750" indent="-285750">
              <a:buFont typeface="Arial" panose="020B0604020202020204" pitchFamily="34" charset="0"/>
              <a:buChar char="•"/>
            </a:pPr>
            <a:r>
              <a:rPr lang="en-US"/>
              <a:t>https://www.owasp.org/index.php/Category:Cryptographic_Vulnerability</a:t>
            </a:r>
            <a:endParaRPr lang="en-US"/>
          </a:p>
          <a:p>
            <a:pPr marL="285750" indent="-285750">
              <a:buFont typeface="Arial" panose="020B0604020202020204" pitchFamily="34" charset="0"/>
              <a:buChar char="•"/>
            </a:pPr>
            <a:r>
              <a:rPr lang="en-US"/>
              <a:t>https://www.w3.org/Protocols/rfc2616/rfc2616-sec15.html</a:t>
            </a:r>
            <a:endParaRPr lang="en-US"/>
          </a:p>
        </p:txBody>
      </p:sp>
      <p:sp>
        <p:nvSpPr>
          <p:cNvPr id="6" name="Title 1"/>
          <p:cNvSpPr>
            <a:spLocks noGrp="1"/>
          </p:cNvSpPr>
          <p:nvPr/>
        </p:nvSpPr>
        <p:spPr>
          <a:xfrm>
            <a:off x="812165" y="4914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7" name="Text Box 6"/>
          <p:cNvSpPr txBox="1"/>
          <p:nvPr/>
        </p:nvSpPr>
        <p:spPr>
          <a:xfrm>
            <a:off x="1179195" y="1576070"/>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10. Weak Passwords:</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624965" y="1825625"/>
          <a:ext cx="8801735" cy="1948180"/>
        </p:xfrm>
        <a:graphic>
          <a:graphicData uri="http://schemas.openxmlformats.org/drawingml/2006/table">
            <a:tbl>
              <a:tblPr firstRow="1" bandRow="1">
                <a:tableStyleId>{5C22544A-7EE6-4342-B048-85BDC9FD1C3A}</a:tableStyleId>
              </a:tblPr>
              <a:tblGrid>
                <a:gridCol w="1692910"/>
                <a:gridCol w="7108825"/>
              </a:tblGrid>
              <a:tr h="265430">
                <a:tc>
                  <a:txBody>
                    <a:bodyPr/>
                    <a:p>
                      <a:pPr algn="ctr"/>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600" dirty="0" smtClean="0">
                          <a:solidFill>
                            <a:srgbClr val="FFFFFF"/>
                          </a:solidFill>
                          <a:latin typeface="Calibri" panose="020F0502020204030204" charset="0"/>
                        </a:rPr>
                        <a:t> </a:t>
                      </a:r>
                      <a:r>
                        <a:rPr lang="en-US" altLang="en-IN" sz="1600" dirty="0" smtClean="0">
                          <a:solidFill>
                            <a:srgbClr val="FFFFFF"/>
                          </a:solidFill>
                          <a:latin typeface="Calibri" panose="020F0502020204030204" charset="0"/>
                        </a:rPr>
                        <a:t>Crypto Configuration Flaw</a:t>
                      </a:r>
                      <a:r>
                        <a:rPr lang="en-US" sz="1600" dirty="0" smtClean="0">
                          <a:solidFill>
                            <a:srgbClr val="FFFFFF"/>
                          </a:solidFill>
                          <a:latin typeface="Calibri" panose="020F0502020204030204" charset="0"/>
                        </a:rPr>
                        <a:t>(Severe)</a:t>
                      </a:r>
                      <a:endParaRPr lang="en-US" sz="1600" dirty="0" smtClean="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Cryto Configuration Flaws are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http://13.232.248.46/wondercms/loginURL</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http://13.232.248.46/login/seller.php</a:t>
                      </a: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958215" y="1531620"/>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Users\Datagrokr\Documents\program\CEH-Hack-a-thon\reports\Lifestyle Store\vulnerabilities\Weak Password\Blog\observation.pngobservation"/>
          <p:cNvPicPr>
            <a:picLocks noChangeAspect="1"/>
          </p:cNvPicPr>
          <p:nvPr>
            <p:ph sz="half" idx="2"/>
          </p:nvPr>
        </p:nvPicPr>
        <p:blipFill>
          <a:blip r:embed="rId1"/>
          <a:srcRect/>
          <a:stretch>
            <a:fillRect/>
          </a:stretch>
        </p:blipFill>
        <p:spPr>
          <a:xfrm>
            <a:off x="958215" y="2993390"/>
            <a:ext cx="5078730" cy="2315210"/>
          </a:xfrm>
          <a:prstGeom prst="rect">
            <a:avLst/>
          </a:prstGeom>
          <a:ln>
            <a:solidFill>
              <a:schemeClr val="tx1"/>
            </a:solidFill>
          </a:ln>
        </p:spPr>
      </p:pic>
      <p:pic>
        <p:nvPicPr>
          <p:cNvPr id="5" name="Picture 4" descr="C:\Users\Datagrokr\Documents\program\CEH-Hack-a-thon\reports\Lifestyle Store\vulnerabilities\Weak Password\Seller\userlist.txt.pnguserlist.txt"/>
          <p:cNvPicPr>
            <a:picLocks noChangeAspect="1"/>
          </p:cNvPicPr>
          <p:nvPr/>
        </p:nvPicPr>
        <p:blipFill>
          <a:blip r:embed="rId2"/>
          <a:srcRect/>
          <a:stretch>
            <a:fillRect/>
          </a:stretch>
        </p:blipFill>
        <p:spPr>
          <a:xfrm>
            <a:off x="6293485" y="2996565"/>
            <a:ext cx="5360035" cy="2288540"/>
          </a:xfrm>
          <a:prstGeom prst="rect">
            <a:avLst/>
          </a:prstGeom>
          <a:ln>
            <a:solidFill>
              <a:schemeClr val="tx1"/>
            </a:solid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6625" y="335280"/>
            <a:ext cx="10515600" cy="1002030"/>
          </a:xfrm>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1149350" y="116967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73482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Recommendation:</a:t>
            </a:r>
            <a:endParaRPr lang="en-US" sz="3200" b="1">
              <a:solidFill>
                <a:schemeClr val="tx1"/>
              </a:solidFill>
              <a:effectLst/>
              <a:latin typeface="Calibri" panose="020F0502020204030204" charset="0"/>
              <a:cs typeface="Calibri" panose="020F0502020204030204" charset="0"/>
            </a:endParaRPr>
          </a:p>
        </p:txBody>
      </p:sp>
      <p:sp>
        <p:nvSpPr>
          <p:cNvPr id="9" name="Text Box 8"/>
          <p:cNvSpPr txBox="1"/>
          <p:nvPr/>
        </p:nvSpPr>
        <p:spPr>
          <a:xfrm>
            <a:off x="1208405" y="2569210"/>
            <a:ext cx="10231120" cy="2081530"/>
          </a:xfrm>
          <a:prstGeom prst="rect">
            <a:avLst/>
          </a:prstGeom>
          <a:noFill/>
        </p:spPr>
        <p:txBody>
          <a:bodyPr wrap="square" rtlCol="0">
            <a:spAutoFit/>
          </a:bodyPr>
          <a:p>
            <a:pPr marL="342900" indent="-342900">
              <a:lnSpc>
                <a:spcPct val="90000"/>
              </a:lnSpc>
              <a:buAutoNum type="arabicPeriod"/>
            </a:pPr>
            <a:r>
              <a:rPr lang="en-US"/>
              <a:t>There should be password strength check at every creation of an account.</a:t>
            </a:r>
            <a:endParaRPr lang="en-US"/>
          </a:p>
          <a:p>
            <a:pPr marL="342900" indent="-342900">
              <a:lnSpc>
                <a:spcPct val="90000"/>
              </a:lnSpc>
              <a:buAutoNum type="arabicPeriod"/>
            </a:pPr>
            <a:endParaRPr lang="en-US"/>
          </a:p>
          <a:p>
            <a:pPr marL="342900" indent="-342900">
              <a:lnSpc>
                <a:spcPct val="90000"/>
              </a:lnSpc>
              <a:buAutoNum type="arabicPeriod"/>
            </a:pPr>
            <a:r>
              <a:rPr lang="en-US"/>
              <a:t>There must be a minimum of 8 characters long password with a mixture of numbers,alphanumerics,special characters,etc.</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no repetition of password,neither on change nor reset.</a:t>
            </a:r>
            <a:endParaRPr lang="en-US"/>
          </a:p>
          <a:p>
            <a:pPr marL="342900" indent="-342900">
              <a:lnSpc>
                <a:spcPct val="90000"/>
              </a:lnSpc>
              <a:buAutoNum type="arabicPeriod"/>
            </a:pPr>
            <a:endParaRPr lang="en-US"/>
          </a:p>
          <a:p>
            <a:pPr marL="342900" indent="-342900">
              <a:lnSpc>
                <a:spcPct val="90000"/>
              </a:lnSpc>
              <a:buAutoNum type="arabicPeriod"/>
            </a:pPr>
            <a:r>
              <a:rPr lang="en-US"/>
              <a:t>The password should not be stored on the web,rather should be hashed and stored.</a:t>
            </a:r>
            <a:endParaRPr lang="en-US"/>
          </a:p>
        </p:txBody>
      </p:sp>
      <p:sp>
        <p:nvSpPr>
          <p:cNvPr id="10" name="Title 1"/>
          <p:cNvSpPr>
            <a:spLocks noGrp="1"/>
          </p:cNvSpPr>
          <p:nvPr/>
        </p:nvSpPr>
        <p:spPr>
          <a:xfrm>
            <a:off x="1066165" y="468884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tx1"/>
                </a:solidFill>
                <a:effectLst/>
                <a:latin typeface="Calibri" panose="020F0502020204030204" charset="0"/>
                <a:cs typeface="Calibri" panose="020F0502020204030204" charset="0"/>
              </a:rPr>
              <a:t>References:</a:t>
            </a:r>
            <a:endParaRPr lang="en-US" sz="3200" b="1">
              <a:solidFill>
                <a:schemeClr val="tx1"/>
              </a:solidFill>
              <a:effectLst/>
              <a:latin typeface="Calibri" panose="020F0502020204030204" charset="0"/>
              <a:cs typeface="Calibri" panose="020F0502020204030204" charset="0"/>
            </a:endParaRPr>
          </a:p>
        </p:txBody>
      </p:sp>
      <p:sp>
        <p:nvSpPr>
          <p:cNvPr id="14" name="Text Box 13"/>
          <p:cNvSpPr txBox="1"/>
          <p:nvPr/>
        </p:nvSpPr>
        <p:spPr>
          <a:xfrm>
            <a:off x="1208405" y="5530850"/>
            <a:ext cx="10437495" cy="837565"/>
          </a:xfrm>
          <a:prstGeom prst="rect">
            <a:avLst/>
          </a:prstGeom>
          <a:noFill/>
        </p:spPr>
        <p:txBody>
          <a:bodyPr wrap="square" rtlCol="0">
            <a:spAutoFit/>
          </a:bodyPr>
          <a:p>
            <a:pPr marL="285750" indent="-285750">
              <a:lnSpc>
                <a:spcPct val="90000"/>
              </a:lnSpc>
              <a:buFont typeface="Arial" panose="020B0604020202020204" pitchFamily="34" charset="0"/>
              <a:buChar char="•"/>
            </a:pPr>
            <a:r>
              <a:rPr lang="en-US"/>
              <a:t>https://www.acunetix.com/blog/articles/weak-password-vulnerability-common-think/</a:t>
            </a:r>
            <a:endParaRPr lang="en-US"/>
          </a:p>
          <a:p>
            <a:pPr marL="285750" indent="-285750">
              <a:lnSpc>
                <a:spcPct val="90000"/>
              </a:lnSpc>
              <a:buFont typeface="Arial" panose="020B0604020202020204" pitchFamily="34" charset="0"/>
              <a:buChar char="•"/>
            </a:pPr>
            <a:endParaRPr lang="en-US"/>
          </a:p>
          <a:p>
            <a:pPr marL="285750" indent="-285750">
              <a:lnSpc>
                <a:spcPct val="90000"/>
              </a:lnSpc>
              <a:buFont typeface="Arial" panose="020B0604020202020204" pitchFamily="34" charset="0"/>
              <a:buChar char="•"/>
            </a:pPr>
            <a:r>
              <a:rPr lang="en-US"/>
              <a:t>https://www.owasp.org/index.php/Testing_for_Weak_password_policy_(OTG-AUTHN-007)</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11. Open Redirection:</a:t>
            </a:r>
            <a:endParaRPr lang="en-US" sz="3200" b="1">
              <a:solidFill>
                <a:schemeClr val="tx1"/>
              </a:solidFill>
              <a:effectLst/>
            </a:endParaRPr>
          </a:p>
        </p:txBody>
      </p:sp>
      <p:graphicFrame>
        <p:nvGraphicFramePr>
          <p:cNvPr id="6" name="Content Placeholder 5"/>
          <p:cNvGraphicFramePr>
            <a:graphicFrameLocks noGrp="1"/>
          </p:cNvGraphicFramePr>
          <p:nvPr>
            <p:ph idx="1"/>
          </p:nvPr>
        </p:nvGraphicFramePr>
        <p:xfrm>
          <a:off x="1198245" y="1852295"/>
          <a:ext cx="9713595" cy="2277745"/>
        </p:xfrm>
        <a:graphic>
          <a:graphicData uri="http://schemas.openxmlformats.org/drawingml/2006/table">
            <a:tbl>
              <a:tblPr firstRow="1" bandRow="1">
                <a:tableStyleId>{5C22544A-7EE6-4342-B048-85BDC9FD1C3A}</a:tableStyleId>
              </a:tblPr>
              <a:tblGrid>
                <a:gridCol w="1884045"/>
                <a:gridCol w="7829550"/>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97075">
                <a:tc>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Open Redirection</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Open Redirection vulnerability are found in the module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http://35.154.249.93/products/details.php?p_id=5</a:t>
                      </a: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cs typeface="Calibri" panose="020F0502020204030204" charset="0"/>
                        </a:rPr>
                        <a:t>Affected parameter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url (Brand Website)</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rPr>
              <a:t>Observation:</a:t>
            </a:r>
            <a:endParaRPr lang="en-US" sz="3200" b="1">
              <a:solidFill>
                <a:schemeClr val="tx1"/>
              </a:solidFill>
              <a:effectLst/>
            </a:endParaRPr>
          </a:p>
        </p:txBody>
      </p:sp>
      <p:sp>
        <p:nvSpPr>
          <p:cNvPr id="3" name="Content Placeholder 2"/>
          <p:cNvSpPr>
            <a:spLocks noGrp="1"/>
          </p:cNvSpPr>
          <p:nvPr>
            <p:ph sz="half" idx="1"/>
          </p:nvPr>
        </p:nvSpPr>
        <p:spPr>
          <a:xfrm>
            <a:off x="1078230" y="1303020"/>
            <a:ext cx="10414635" cy="951230"/>
          </a:xfrm>
        </p:spPr>
        <p:txBody>
          <a:bodyPr/>
          <a:p>
            <a:pPr marL="0" indent="0">
              <a:buNone/>
            </a:pPr>
            <a:r>
              <a:rPr lang="en-US" sz="2400"/>
              <a:t>When we view any product ,and click on “Brand Website” tab as shown,then we get redirected to it openly as GET parameter.</a:t>
            </a:r>
            <a:endParaRPr lang="en-US" sz="2400"/>
          </a:p>
        </p:txBody>
      </p:sp>
      <p:pic>
        <p:nvPicPr>
          <p:cNvPr id="5" name="Content Placeholder 4" descr="C:\Users\Datagrokr\Documents\program\CEH-Hack-a-thon\reports\Lifestyle Store\vulnerabilities\Open Redirection\Details.php\observation.pngobservation"/>
          <p:cNvPicPr>
            <a:picLocks noChangeAspect="1"/>
          </p:cNvPicPr>
          <p:nvPr>
            <p:ph sz="half" idx="2"/>
          </p:nvPr>
        </p:nvPicPr>
        <p:blipFill>
          <a:blip r:embed="rId1"/>
          <a:srcRect/>
          <a:stretch>
            <a:fillRect/>
          </a:stretch>
        </p:blipFill>
        <p:spPr>
          <a:xfrm>
            <a:off x="838200" y="2860040"/>
            <a:ext cx="5118100" cy="2646680"/>
          </a:xfrm>
          <a:prstGeom prst="rect">
            <a:avLst/>
          </a:prstGeom>
          <a:ln>
            <a:solidFill>
              <a:schemeClr val="tx1"/>
            </a:solidFill>
          </a:ln>
        </p:spPr>
      </p:pic>
      <p:pic>
        <p:nvPicPr>
          <p:cNvPr id="6" name="Picture 5" descr="C:\Users\Datagrokr\Documents\program\CEH-Hack-a-thon\reports\Lifestyle Store\vulnerabilities\Open Redirection\Details.php\observation1.pngobservation1"/>
          <p:cNvPicPr>
            <a:picLocks noChangeAspect="1"/>
          </p:cNvPicPr>
          <p:nvPr/>
        </p:nvPicPr>
        <p:blipFill>
          <a:blip r:embed="rId2"/>
          <a:srcRect/>
          <a:stretch>
            <a:fillRect/>
          </a:stretch>
        </p:blipFill>
        <p:spPr>
          <a:xfrm>
            <a:off x="6341745" y="2881630"/>
            <a:ext cx="5398135" cy="2504440"/>
          </a:xfrm>
          <a:prstGeom prst="rect">
            <a:avLst/>
          </a:prstGeom>
          <a:ln>
            <a:solidFill>
              <a:schemeClr val="tx1"/>
            </a:solid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367030"/>
            <a:ext cx="5334000" cy="1040765"/>
          </a:xfrm>
        </p:spPr>
        <p:txBody>
          <a:bodyPr/>
          <a:p>
            <a:r>
              <a:rPr lang="en-US" sz="3200" b="1"/>
              <a:t>Proof Of Concept(PoC):</a:t>
            </a:r>
            <a:endParaRPr lang="en-US" sz="3200" b="1"/>
          </a:p>
        </p:txBody>
      </p:sp>
      <p:sp>
        <p:nvSpPr>
          <p:cNvPr id="3" name="Content Placeholder 2"/>
          <p:cNvSpPr>
            <a:spLocks noGrp="1"/>
          </p:cNvSpPr>
          <p:nvPr>
            <p:ph sz="half" idx="1"/>
          </p:nvPr>
        </p:nvSpPr>
        <p:spPr>
          <a:xfrm>
            <a:off x="1120775" y="1216025"/>
            <a:ext cx="10699115" cy="841375"/>
          </a:xfrm>
        </p:spPr>
        <p:txBody>
          <a:bodyPr/>
          <a:p>
            <a:pPr marL="0" indent="0">
              <a:buNone/>
            </a:pPr>
            <a:r>
              <a:rPr lang="en-US" sz="2400"/>
              <a:t>We can intercept the request in burp suite and change the redirect URL and click on forward.</a:t>
            </a:r>
            <a:endParaRPr lang="en-US" sz="2400"/>
          </a:p>
          <a:p>
            <a:pPr marL="0" indent="0">
              <a:buNone/>
            </a:pPr>
            <a:endParaRPr lang="en-US" sz="2400"/>
          </a:p>
        </p:txBody>
      </p:sp>
      <p:pic>
        <p:nvPicPr>
          <p:cNvPr id="6" name="Content Placeholder 5" descr="observation_request-burpsuite"/>
          <p:cNvPicPr>
            <a:picLocks noChangeAspect="1"/>
          </p:cNvPicPr>
          <p:nvPr>
            <p:ph sz="half" idx="2"/>
          </p:nvPr>
        </p:nvPicPr>
        <p:blipFill>
          <a:blip r:embed="rId1"/>
          <a:stretch>
            <a:fillRect/>
          </a:stretch>
        </p:blipFill>
        <p:spPr>
          <a:xfrm>
            <a:off x="1259840" y="2153285"/>
            <a:ext cx="5181600" cy="1001395"/>
          </a:xfrm>
          <a:prstGeom prst="rect">
            <a:avLst/>
          </a:prstGeom>
          <a:ln>
            <a:solidFill>
              <a:schemeClr val="tx1"/>
            </a:solidFill>
          </a:ln>
        </p:spPr>
      </p:pic>
      <p:pic>
        <p:nvPicPr>
          <p:cNvPr id="7" name="Picture 6" descr="POC"/>
          <p:cNvPicPr>
            <a:picLocks noChangeAspect="1"/>
          </p:cNvPicPr>
          <p:nvPr/>
        </p:nvPicPr>
        <p:blipFill>
          <a:blip r:embed="rId2"/>
          <a:stretch>
            <a:fillRect/>
          </a:stretch>
        </p:blipFill>
        <p:spPr>
          <a:xfrm>
            <a:off x="1259840" y="3362325"/>
            <a:ext cx="10058400" cy="2204085"/>
          </a:xfrm>
          <a:prstGeom prst="rect">
            <a:avLst/>
          </a:prstGeom>
          <a:ln>
            <a:solidFill>
              <a:schemeClr val="tx1"/>
            </a:solidFill>
          </a:ln>
        </p:spPr>
      </p:pic>
      <p:pic>
        <p:nvPicPr>
          <p:cNvPr id="8" name="Picture 7" descr="POC1"/>
          <p:cNvPicPr>
            <a:picLocks noChangeAspect="1"/>
          </p:cNvPicPr>
          <p:nvPr/>
        </p:nvPicPr>
        <p:blipFill>
          <a:blip r:embed="rId3"/>
          <a:srcRect l="13202" r="20803" b="24496"/>
          <a:stretch>
            <a:fillRect/>
          </a:stretch>
        </p:blipFill>
        <p:spPr>
          <a:xfrm>
            <a:off x="5528310" y="3691255"/>
            <a:ext cx="5783580" cy="2642235"/>
          </a:xfrm>
          <a:prstGeom prst="rect">
            <a:avLst/>
          </a:prstGeom>
          <a:ln>
            <a:solidFill>
              <a:schemeClr val="tx1"/>
            </a:solidFill>
          </a:ln>
        </p:spPr>
      </p:pic>
      <p:sp>
        <p:nvSpPr>
          <p:cNvPr id="9" name="Text Box 8"/>
          <p:cNvSpPr txBox="1"/>
          <p:nvPr/>
        </p:nvSpPr>
        <p:spPr>
          <a:xfrm>
            <a:off x="5768340" y="239204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1</a:t>
            </a:r>
            <a:endParaRPr lang="en-US" sz="2400">
              <a:solidFill>
                <a:schemeClr val="bg1"/>
              </a:solidFill>
              <a:effectLst>
                <a:outerShdw blurRad="38100" dist="19050" dir="2700000" algn="tl" rotWithShape="0">
                  <a:schemeClr val="dk1">
                    <a:alpha val="40000"/>
                  </a:schemeClr>
                </a:outerShdw>
              </a:effectLst>
            </a:endParaRPr>
          </a:p>
        </p:txBody>
      </p:sp>
      <p:sp>
        <p:nvSpPr>
          <p:cNvPr id="10" name="Text Box 9"/>
          <p:cNvSpPr txBox="1"/>
          <p:nvPr/>
        </p:nvSpPr>
        <p:spPr>
          <a:xfrm>
            <a:off x="4289425" y="4782185"/>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2</a:t>
            </a:r>
            <a:endParaRPr lang="en-US" sz="2400">
              <a:solidFill>
                <a:schemeClr val="bg1"/>
              </a:solidFill>
              <a:effectLst>
                <a:outerShdw blurRad="38100" dist="19050" dir="2700000" algn="tl" rotWithShape="0">
                  <a:schemeClr val="dk1">
                    <a:alpha val="40000"/>
                  </a:schemeClr>
                </a:outerShdw>
              </a:effectLst>
            </a:endParaRPr>
          </a:p>
        </p:txBody>
      </p:sp>
      <p:sp>
        <p:nvSpPr>
          <p:cNvPr id="11" name="Text Box 10"/>
          <p:cNvSpPr txBox="1"/>
          <p:nvPr/>
        </p:nvSpPr>
        <p:spPr>
          <a:xfrm>
            <a:off x="6902450" y="5242560"/>
            <a:ext cx="585470" cy="460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pPr algn="ctr"/>
            <a:r>
              <a:rPr lang="en-US" sz="2400">
                <a:solidFill>
                  <a:schemeClr val="bg1"/>
                </a:solidFill>
                <a:effectLst>
                  <a:outerShdw blurRad="38100" dist="19050" dir="2700000" algn="tl" rotWithShape="0">
                    <a:schemeClr val="dk1">
                      <a:alpha val="40000"/>
                    </a:schemeClr>
                  </a:outerShdw>
                </a:effectLst>
              </a:rPr>
              <a:t>3</a:t>
            </a:r>
            <a:endParaRPr 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chemeClr val="tx1"/>
                </a:solidFill>
                <a:effectLst/>
                <a:latin typeface="Calibri" panose="020F0502020204030204" charset="0"/>
                <a:cs typeface="Calibri" panose="020F0502020204030204" charset="0"/>
              </a:rPr>
              <a:t>Business Impact(High):</a:t>
            </a:r>
            <a:endParaRPr lang="en-US" sz="3200" b="1">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sz="half" idx="1"/>
          </p:nvPr>
        </p:nvSpPr>
        <p:spPr>
          <a:xfrm>
            <a:off x="984885" y="1570990"/>
            <a:ext cx="10395585" cy="1452245"/>
          </a:xfrm>
        </p:spPr>
        <p:txBody>
          <a:bodyPr/>
          <a:p>
            <a:pPr marL="0" indent="0">
              <a:buNone/>
            </a:pPr>
            <a:r>
              <a:rPr lang="en-US" sz="2400"/>
              <a:t>If the attacker changes the url to some malicious website looking similar to the given website, he can take the credentials and even credit card details on checkout from the user trust.</a:t>
            </a:r>
            <a:endParaRPr lang="en-US" sz="2400"/>
          </a:p>
          <a:p>
            <a:pPr marL="0" indent="0">
              <a:buNone/>
            </a:pPr>
            <a:endParaRPr lang="en-US" sz="2400"/>
          </a:p>
          <a:p>
            <a:pPr marL="0" indent="0">
              <a:buNone/>
            </a:pPr>
            <a:endParaRPr lang="en-U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sz="3200" b="1">
                <a:ln/>
                <a:solidFill>
                  <a:schemeClr val="tx1"/>
                </a:solidFill>
                <a:effectLst/>
              </a:rPr>
              <a:t>Recommendation:</a:t>
            </a:r>
            <a:endParaRPr lang="en-US" sz="3200" b="1">
              <a:ln/>
              <a:solidFill>
                <a:schemeClr val="tx1"/>
              </a:solidFill>
              <a:effectLst/>
            </a:endParaRPr>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342900" indent="-342900">
              <a:buAutoNum type="arabicPeriod"/>
            </a:pPr>
            <a:r>
              <a:rPr lang="en-US"/>
              <a:t> Remove the redirection function from the application, and replace links to it with direct links to the relevant target URLs.</a:t>
            </a:r>
            <a:endParaRPr lang="en-US"/>
          </a:p>
          <a:p>
            <a:pPr marL="342900" indent="-342900">
              <a:buAutoNum type="arabicPeriod"/>
            </a:pPr>
            <a:r>
              <a:rPr lang="en-US"/>
              <a:t> Maintain a server-side list of all URLs that are permitted for redirection. Instead of passing the target URL as a parameter to the redirector, pass an index into this list.</a:t>
            </a:r>
            <a:endParaRPr lang="en-US"/>
          </a:p>
          <a:p>
            <a:pPr marL="0" indent="0">
              <a:buNone/>
            </a:pP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342900" indent="-342900">
              <a:buAutoNum type="arabicPeriod"/>
            </a:pPr>
            <a:r>
              <a:rPr lang="en-US"/>
              <a:t> The application should use relative URLs in all of its redirects, and the redirection function should strictly validate that the URL received is a relative URL.</a:t>
            </a:r>
            <a:endParaRPr lang="en-US"/>
          </a:p>
          <a:p>
            <a:pPr marL="342900" indent="-342900">
              <a:buAutoNum type="arabicPeriod"/>
            </a:pPr>
            <a:r>
              <a:rPr lang="en-US"/>
              <a:t>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342900" indent="-342900">
              <a:buAutoNum type="arabicPeriod"/>
            </a:pPr>
            <a:r>
              <a:rPr lang="en-US"/>
              <a:t> 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solidFill>
                  <a:schemeClr val="tx1"/>
                </a:solidFill>
                <a:effectLst/>
              </a:rPr>
              <a:t>Observation</a:t>
            </a:r>
            <a:endParaRPr lang="en-IN" b="1" dirty="0" smtClean="0">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841355" cy="1704975"/>
          </a:xfrm>
        </p:spPr>
        <p:txBody>
          <a:bodyPr/>
          <a:p>
            <a:r>
              <a:rPr lang="en-US" sz="2400"/>
              <a:t>https://portswigger.net/kb/issues/00500100_open-redirection-reflected</a:t>
            </a:r>
            <a:endParaRPr lang="en-US" sz="2400"/>
          </a:p>
          <a:p>
            <a:r>
              <a:rPr lang="en-US" sz="2400"/>
              <a:t>https://www.owasp.org/index.php/Testing_for_Client_Side_URL_Redirect_(OTG-CLIENT-004)</a:t>
            </a:r>
            <a:endParaRPr 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a:t>
            </a:r>
            <a:r>
              <a:rPr lang="en-US" u="sng">
                <a:solidFill>
                  <a:schemeClr val="accent1"/>
                </a:solidFill>
                <a:effectLst>
                  <a:outerShdw blurRad="38100" dist="25400" dir="5400000" algn="ctr" rotWithShape="0">
                    <a:srgbClr val="6E747A">
                      <a:alpha val="43000"/>
                    </a:srgbClr>
                  </a:outerShdw>
                </a:effectLst>
              </a:rPr>
              <a:t>Directory Listing</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u="sng" dirty="0" smtClean="0">
                <a:gradFill>
                  <a:gsLst>
                    <a:gs pos="21000">
                      <a:srgbClr val="53575C"/>
                    </a:gs>
                    <a:gs pos="88000">
                      <a:srgbClr val="C5C7CA"/>
                    </a:gs>
                  </a:gsLst>
                  <a:lin ang="5400000"/>
                </a:gradFill>
                <a:effectLst/>
              </a:rPr>
              <a:t>Observation</a:t>
            </a:r>
            <a:r>
              <a:rPr lang="en-US" altLang="en-IN" u="sng" dirty="0" smtClean="0">
                <a:gradFill>
                  <a:gsLst>
                    <a:gs pos="21000">
                      <a:srgbClr val="53575C"/>
                    </a:gs>
                    <a:gs pos="88000">
                      <a:srgbClr val="C5C7CA"/>
                    </a:gs>
                  </a:gsLst>
                  <a:lin ang="5400000"/>
                </a:gradFill>
                <a:effectLst/>
              </a:rPr>
              <a:t>:</a:t>
            </a:r>
            <a:endParaRPr lang="en-US" altLang="en-IN" u="sng" dirty="0" smtClean="0">
              <a:gradFill>
                <a:gsLst>
                  <a:gs pos="21000">
                    <a:srgbClr val="53575C"/>
                  </a:gs>
                  <a:gs pos="88000">
                    <a:srgbClr val="C5C7CA"/>
                  </a:gs>
                </a:gsLst>
                <a:lin ang="5400000"/>
              </a:gra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http://35.154.118.58/static/images/</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apture"/>
          <p:cNvPicPr>
            <a:picLocks noChangeAspect="1"/>
          </p:cNvPicPr>
          <p:nvPr>
            <p:ph type="pic" idx="1"/>
          </p:nvPr>
        </p:nvPicPr>
        <p:blipFill>
          <a:blip r:embed="rId1"/>
          <a:stretch>
            <a:fillRect/>
          </a:stretch>
        </p:blipFill>
        <p:spPr>
          <a:xfrm>
            <a:off x="1085215" y="1941195"/>
            <a:ext cx="9813290" cy="4277995"/>
          </a:xfrm>
          <a:prstGeom prst="rect">
            <a:avLst/>
          </a:prstGeom>
        </p:spPr>
      </p:pic>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http://35.154.118.58/static/images/icons/</a:t>
            </a:r>
            <a:endParaRPr lang="en-US"/>
          </a:p>
          <a:p>
            <a:r>
              <a:rPr lang="en-US"/>
              <a:t>This gives the complete list of icons.</a:t>
            </a:r>
            <a:endParaRPr lang="en-US"/>
          </a:p>
        </p:txBody>
      </p:sp>
      <p:pic>
        <p:nvPicPr>
          <p:cNvPr id="4" name="Content Placeholder 3" descr="Capture"/>
          <p:cNvPicPr>
            <a:picLocks noChangeAspect="1"/>
          </p:cNvPicPr>
          <p:nvPr>
            <p:ph sz="half" idx="2"/>
          </p:nvPr>
        </p:nvPicPr>
        <p:blipFill>
          <a:blip r:embed="rId1"/>
          <a:stretch>
            <a:fillRect/>
          </a:stretch>
        </p:blipFill>
        <p:spPr>
          <a:xfrm>
            <a:off x="953770" y="2785110"/>
            <a:ext cx="10178415" cy="352298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 – Moderate</a:t>
            </a:r>
            <a:endPar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640" y="15182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u="sng" dirty="0" smtClean="0">
                <a:solidFill>
                  <a:schemeClr val="tx1"/>
                </a:solidFill>
                <a:effectLst>
                  <a:outerShdw blurRad="38100" dist="19050" dir="2700000" algn="tl" rotWithShape="0">
                    <a:schemeClr val="dk1">
                      <a:alpha val="40000"/>
                    </a:schemeClr>
                  </a:outerShdw>
                </a:effectLst>
              </a:rPr>
              <a:t>Recommendation</a:t>
            </a:r>
            <a:r>
              <a:rPr lang="en-US" altLang="en-IN" u="sng" dirty="0" smtClean="0">
                <a:solidFill>
                  <a:schemeClr val="tx1"/>
                </a:solidFill>
                <a:effectLst>
                  <a:outerShdw blurRad="38100" dist="19050" dir="2700000" algn="tl" rotWithShape="0">
                    <a:schemeClr val="dk1">
                      <a:alpha val="40000"/>
                    </a:schemeClr>
                  </a:outerShdw>
                </a:effectLst>
              </a:rPr>
              <a:t>:</a:t>
            </a:r>
            <a:endParaRPr lang="en-US" altLang="en-IN" u="sng" dirty="0" smtClean="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646331"/>
          </a:xfrm>
          <a:prstGeom prst="rect">
            <a:avLst/>
          </a:prstGeom>
        </p:spPr>
        <p:txBody>
          <a:bodyPr wrap="square">
            <a:spAutoFit/>
          </a:bodyPr>
          <a:lstStyle/>
          <a:p>
            <a:r>
              <a:rPr lang="en-US" i="1" dirty="0" smtClean="0">
                <a:latin typeface="Calibri" panose="020F0502020204030204" charset="0"/>
              </a:rPr>
              <a:t>https://cwe.mitre.org/data/definitions/548.html</a:t>
            </a:r>
            <a:endParaRPr lang="en-US" i="1" dirty="0" smtClean="0">
              <a:latin typeface="Calibri" panose="020F0502020204030204" charset="0"/>
            </a:endParaRPr>
          </a:p>
          <a:p>
            <a:r>
              <a:rPr lang="en-IN" u="sng" dirty="0" smtClean="0"/>
              <a:t>https://www.netsparker.com/blog/web-security/disable-directory-listing-web-servers/</a:t>
            </a: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solidFill>
                  <a:schemeClr val="tx1"/>
                </a:solidFill>
                <a:effectLst>
                  <a:outerShdw blurRad="38100" dist="19050" dir="2700000" algn="tl" rotWithShape="0">
                    <a:schemeClr val="dk1">
                      <a:alpha val="40000"/>
                    </a:schemeClr>
                  </a:outerShdw>
                </a:effectLst>
              </a:rPr>
              <a:t>References</a:t>
            </a:r>
            <a:r>
              <a:rPr lang="en-IN" u="sng" dirty="0" smtClean="0"/>
              <a:t>:</a:t>
            </a:r>
            <a:endParaRPr lang="en-IN" u="sng" dirty="0"/>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a:t>
            </a:r>
            <a:r>
              <a:rPr lang="en-US" u="sng">
                <a:ln w="22225">
                  <a:solidFill>
                    <a:schemeClr val="accent2"/>
                  </a:solidFill>
                  <a:prstDash val="solid"/>
                </a:ln>
                <a:solidFill>
                  <a:schemeClr val="accent2">
                    <a:lumMod val="40000"/>
                    <a:lumOff val="60000"/>
                  </a:schemeClr>
                </a:solidFill>
                <a:effectLst/>
              </a:rPr>
              <a:t>Unauthorised access to customer details</a:t>
            </a:r>
            <a:endParaRPr lang="en-US" u="sng">
              <a:ln w="22225">
                <a:solidFill>
                  <a:schemeClr val="accent2"/>
                </a:solidFill>
                <a:prstDash val="solid"/>
              </a:ln>
              <a:solidFill>
                <a:schemeClr val="accent2">
                  <a:lumMod val="40000"/>
                  <a:lumOff val="60000"/>
                </a:schemeClr>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Unauthorised access to customer details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IDOR(Displaying customer details)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http://52.66.198.61/orders/orders.php?customer=16</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user_id(POST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customer(GET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b="0" dirty="0" smtClean="0">
                          <a:solidFill>
                            <a:schemeClr val="tx1"/>
                          </a:solidFill>
                          <a:uFillTx/>
                          <a:latin typeface="Calibri" panose="020F0502020204030204" charset="0"/>
                        </a:rPr>
                        <a:t>Changing user_id from 16 to 15 in the url itself</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135255"/>
            <a:ext cx="10515600" cy="1325563"/>
          </a:xfrm>
        </p:spPr>
        <p:txBody>
          <a:bodyPr>
            <a:scene3d>
              <a:camera prst="orthographicFront"/>
              <a:lightRig rig="soft" dir="t">
                <a:rot lat="0" lon="0" rev="15600000"/>
              </a:lightRig>
            </a:scene3d>
            <a:sp3d extrusionH="57150" prstMaterial="softEdge">
              <a:bevelT w="25400" h="38100"/>
            </a:sp3d>
          </a:bodyPr>
          <a:lstStyle/>
          <a:p>
            <a:r>
              <a:rPr lang="en-US" altLang="en-IN" u="sng" dirty="0">
                <a:solidFill>
                  <a:schemeClr val="accent4"/>
                </a:solidFill>
                <a:effectLst/>
              </a:rPr>
              <a:t>Observation:</a:t>
            </a:r>
            <a:endParaRPr lang="en-US" altLang="en-IN" u="sng" dirty="0">
              <a:solidFill>
                <a:schemeClr val="accent4"/>
              </a:solidFill>
              <a:effectLst/>
            </a:endParaRPr>
          </a:p>
        </p:txBody>
      </p:sp>
      <p:sp>
        <p:nvSpPr>
          <p:cNvPr id="2" name="Text Box 1"/>
          <p:cNvSpPr txBox="1"/>
          <p:nvPr/>
        </p:nvSpPr>
        <p:spPr>
          <a:xfrm>
            <a:off x="838200" y="939165"/>
            <a:ext cx="10673715" cy="368300"/>
          </a:xfrm>
          <a:prstGeom prst="rect">
            <a:avLst/>
          </a:prstGeom>
          <a:noFill/>
        </p:spPr>
        <p:txBody>
          <a:bodyPr wrap="square" rtlCol="0">
            <a:spAutoFit/>
          </a:bodyPr>
          <a:p>
            <a:r>
              <a:rPr lang="en-US"/>
              <a:t>When the user_id was changed from 16 to 15, we got the entire details of user_id 15:</a:t>
            </a:r>
            <a:endParaRPr lang="en-US"/>
          </a:p>
        </p:txBody>
      </p:sp>
      <p:pic>
        <p:nvPicPr>
          <p:cNvPr id="5" name="Content Placeholder 4" descr="When i was editing"/>
          <p:cNvPicPr>
            <a:picLocks noChangeAspect="1"/>
          </p:cNvPicPr>
          <p:nvPr>
            <p:ph sz="half" idx="1"/>
          </p:nvPr>
        </p:nvPicPr>
        <p:blipFill>
          <a:blip r:embed="rId1"/>
          <a:stretch>
            <a:fillRect/>
          </a:stretch>
        </p:blipFill>
        <p:spPr>
          <a:xfrm>
            <a:off x="838200" y="1424940"/>
            <a:ext cx="5181600" cy="4623435"/>
          </a:xfrm>
          <a:prstGeom prst="rect">
            <a:avLst/>
          </a:prstGeom>
        </p:spPr>
      </p:pic>
      <p:sp>
        <p:nvSpPr>
          <p:cNvPr id="9" name="Rectangle 8"/>
          <p:cNvSpPr/>
          <p:nvPr/>
        </p:nvSpPr>
        <p:spPr>
          <a:xfrm>
            <a:off x="1975485" y="142494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7" name="Content Placeholder 6" descr="IDOR - got the details of the other account with profile no. 15"/>
          <p:cNvPicPr>
            <a:picLocks noChangeAspect="1"/>
          </p:cNvPicPr>
          <p:nvPr>
            <p:ph sz="half" idx="2"/>
          </p:nvPr>
        </p:nvPicPr>
        <p:blipFill>
          <a:blip r:embed="rId2"/>
          <a:stretch>
            <a:fillRect/>
          </a:stretch>
        </p:blipFill>
        <p:spPr>
          <a:xfrm>
            <a:off x="6172200" y="1426210"/>
            <a:ext cx="5181600" cy="4639945"/>
          </a:xfrm>
          <a:prstGeom prst="rect">
            <a:avLst/>
          </a:prstGeom>
        </p:spPr>
      </p:pic>
      <p:sp>
        <p:nvSpPr>
          <p:cNvPr id="8" name="Rectangle 7"/>
          <p:cNvSpPr/>
          <p:nvPr/>
        </p:nvSpPr>
        <p:spPr>
          <a:xfrm>
            <a:off x="7268845" y="1424940"/>
            <a:ext cx="95567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Proof Of Concept(PoC):</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442085"/>
            <a:ext cx="9648825" cy="607695"/>
          </a:xfrm>
        </p:spPr>
        <p:txBody>
          <a:bodyPr>
            <a:normAutofit fontScale="90000"/>
          </a:bodyPr>
          <a:p>
            <a:pPr marL="0" indent="0">
              <a:buNone/>
            </a:pPr>
            <a:r>
              <a:rPr lang="en-US"/>
              <a:t>Even users with user_id 10 and others are accessible in editing section.</a:t>
            </a:r>
            <a:endParaRPr lang="en-US"/>
          </a:p>
        </p:txBody>
      </p:sp>
      <p:pic>
        <p:nvPicPr>
          <p:cNvPr id="5" name="Content Placeholder 4" descr="Even profile 10 and many more"/>
          <p:cNvPicPr>
            <a:picLocks noChangeAspect="1"/>
          </p:cNvPicPr>
          <p:nvPr>
            <p:ph sz="half" idx="2"/>
          </p:nvPr>
        </p:nvPicPr>
        <p:blipFill>
          <a:blip r:embed="rId1"/>
          <a:stretch>
            <a:fillRect/>
          </a:stretch>
        </p:blipFill>
        <p:spPr>
          <a:xfrm>
            <a:off x="1854200" y="2049145"/>
            <a:ext cx="8542020" cy="4425950"/>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45845" y="1622425"/>
            <a:ext cx="10806430" cy="368300"/>
          </a:xfrm>
          <a:prstGeom prst="rect">
            <a:avLst/>
          </a:prstGeom>
          <a:noFill/>
        </p:spPr>
        <p:txBody>
          <a:bodyPr wrap="square" rtlCol="0">
            <a:spAutoFit/>
          </a:bodyPr>
          <a:p>
            <a:r>
              <a:rPr lang="en-US"/>
              <a:t>We can even look at the orders of other customers,other than the logged in account.</a:t>
            </a:r>
            <a:endParaRPr lang="en-US"/>
          </a:p>
        </p:txBody>
      </p:sp>
      <p:pic>
        <p:nvPicPr>
          <p:cNvPr id="6" name="Content Placeholder 5" descr="This is  y page"/>
          <p:cNvPicPr>
            <a:picLocks noChangeAspect="1"/>
          </p:cNvPicPr>
          <p:nvPr>
            <p:ph sz="half" idx="1"/>
          </p:nvPr>
        </p:nvPicPr>
        <p:blipFill>
          <a:blip r:embed="rId1"/>
          <a:stretch>
            <a:fillRect/>
          </a:stretch>
        </p:blipFill>
        <p:spPr>
          <a:xfrm>
            <a:off x="838200" y="2134870"/>
            <a:ext cx="5074920" cy="4444365"/>
          </a:xfrm>
          <a:prstGeom prst="rect">
            <a:avLst/>
          </a:prstGeom>
        </p:spPr>
      </p:pic>
      <p:sp>
        <p:nvSpPr>
          <p:cNvPr id="9" name="Rectangle 8"/>
          <p:cNvSpPr/>
          <p:nvPr/>
        </p:nvSpPr>
        <p:spPr>
          <a:xfrm>
            <a:off x="2402840" y="213487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6"/>
          <p:cNvSpPr/>
          <p:nvPr/>
        </p:nvSpPr>
        <p:spPr>
          <a:xfrm>
            <a:off x="2034540" y="5170170"/>
            <a:ext cx="1059815" cy="744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8" name="Content Placeholder 7" descr="this is customer no. 14 order and details"/>
          <p:cNvPicPr>
            <a:picLocks noChangeAspect="1"/>
          </p:cNvPicPr>
          <p:nvPr>
            <p:ph sz="half" idx="2"/>
          </p:nvPr>
        </p:nvPicPr>
        <p:blipFill>
          <a:blip r:embed="rId2"/>
          <a:stretch>
            <a:fillRect/>
          </a:stretch>
        </p:blipFill>
        <p:spPr>
          <a:xfrm>
            <a:off x="6172200" y="2135505"/>
            <a:ext cx="5181600" cy="4443095"/>
          </a:xfrm>
          <a:prstGeom prst="rect">
            <a:avLst/>
          </a:prstGeom>
        </p:spPr>
      </p:pic>
      <p:sp>
        <p:nvSpPr>
          <p:cNvPr id="10" name="Rectangle 9"/>
          <p:cNvSpPr/>
          <p:nvPr/>
        </p:nvSpPr>
        <p:spPr>
          <a:xfrm>
            <a:off x="7666355" y="2135505"/>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11" name="Rectangle 10"/>
          <p:cNvSpPr/>
          <p:nvPr/>
        </p:nvSpPr>
        <p:spPr>
          <a:xfrm>
            <a:off x="7400925" y="5022215"/>
            <a:ext cx="1103630" cy="613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sz="3200" b="1" dirty="0" smtClean="0">
                <a:solidFill>
                  <a:schemeClr val="tx1"/>
                </a:solidFill>
                <a:effectLst/>
              </a:rPr>
              <a:t>Observation</a:t>
            </a:r>
            <a:endParaRPr lang="en-IN" sz="3200" b="1" dirty="0" smtClean="0">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Impact(High):</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621010" cy="4351655"/>
          </a:xfrm>
        </p:spPr>
        <p:txBody>
          <a:bodyPr/>
          <a:p>
            <a:pPr marL="0" indent="0">
              <a:buNone/>
            </a:pPr>
            <a:r>
              <a:rPr lang="en-US"/>
              <a:t>Taking the advantage of this vulnerability,if the attacker can get these sensitive data of multiple users,it would be become one step easier for them to login to their accout after getting their username.</a:t>
            </a:r>
            <a:endParaRPr lang="en-US"/>
          </a:p>
          <a:p>
            <a:pPr marL="0" indent="0">
              <a:buNone/>
            </a:pPr>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n w="22225">
                  <a:solidFill>
                    <a:schemeClr val="accent2"/>
                  </a:solidFill>
                  <a:prstDash val="solid"/>
                </a:ln>
                <a:solidFill>
                  <a:schemeClr val="accent2">
                    <a:lumMod val="40000"/>
                    <a:lumOff val="60000"/>
                  </a:schemeClr>
                </a:solidFill>
                <a:effectLst/>
              </a:rPr>
              <a:t>Recommendation</a:t>
            </a:r>
            <a:r>
              <a:rPr lang="en-US" altLang="en-IN" u="sng" dirty="0" smtClean="0">
                <a:ln w="22225">
                  <a:solidFill>
                    <a:schemeClr val="accent2"/>
                  </a:solidFill>
                  <a:prstDash val="solid"/>
                </a:ln>
                <a:solidFill>
                  <a:schemeClr val="accent2">
                    <a:lumMod val="40000"/>
                    <a:lumOff val="60000"/>
                  </a:schemeClr>
                </a:solidFill>
                <a:effectLst/>
              </a:rPr>
              <a:t>:</a:t>
            </a:r>
            <a:endParaRPr lang="en-US" altLang="en-IN" u="sng" dirty="0" smtClean="0">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ln w="22225">
                  <a:solidFill>
                    <a:schemeClr val="accent2"/>
                  </a:solidFill>
                  <a:prstDash val="solid"/>
                </a:ln>
                <a:solidFill>
                  <a:schemeClr val="accent2">
                    <a:lumMod val="40000"/>
                    <a:lumOff val="60000"/>
                  </a:schemeClr>
                </a:solidFill>
                <a:effectLst/>
              </a:rPr>
              <a:t>References:</a:t>
            </a:r>
            <a:endParaRPr lang="en-IN" u="sng" dirty="0" smtClean="0">
              <a:ln w="22225">
                <a:solidFill>
                  <a:schemeClr val="accent2"/>
                </a:solidFill>
                <a:prstDash val="solid"/>
              </a:ln>
              <a:solidFill>
                <a:schemeClr val="accent2">
                  <a:lumMod val="40000"/>
                  <a:lumOff val="60000"/>
                </a:schemeClr>
              </a:solidFill>
              <a:effectLst/>
            </a:endParaRP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14)</a:t>
            </a:r>
            <a:r>
              <a:rPr lang="en-US" u="sng">
                <a:solidFill>
                  <a:schemeClr val="accent4"/>
                </a:solidFill>
              </a:rPr>
              <a:t>Unrequired details</a:t>
            </a:r>
            <a:r>
              <a:rPr lang="en-US" u="sng">
                <a:solidFill>
                  <a:schemeClr val="accent4"/>
                </a:solidFill>
                <a:effectLst/>
              </a:rPr>
              <a:t> for seller</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Unrequired Details for seller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http://35.154.118.58/products/details.php?p_id=2(or any other p_id)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r>
              <a:rPr lang="en-US"/>
              <a:t>:</a:t>
            </a:r>
            <a:endParaRPr lang="en-US"/>
          </a:p>
        </p:txBody>
      </p:sp>
      <p:sp>
        <p:nvSpPr>
          <p:cNvPr id="3" name="Content Placeholder 2"/>
          <p:cNvSpPr>
            <a:spLocks noGrp="1"/>
          </p:cNvSpPr>
          <p:nvPr>
            <p:ph sz="half" idx="1"/>
          </p:nvPr>
        </p:nvSpPr>
        <p:spPr>
          <a:xfrm>
            <a:off x="838200" y="1825625"/>
            <a:ext cx="10311130" cy="961390"/>
          </a:xfrm>
        </p:spPr>
        <p:txBody>
          <a:bodyPr>
            <a:normAutofit lnSpcReduction="20000"/>
          </a:bodyPr>
          <a:p>
            <a:pPr marL="0" indent="0">
              <a:buNone/>
            </a:pPr>
            <a:r>
              <a:rPr lang="en-US"/>
              <a:t>When we click on the “Seller Info” option,we get the details of the seller ,even those which are not required like the pan card number,etc.</a:t>
            </a:r>
            <a:endParaRPr lang="en-US"/>
          </a:p>
        </p:txBody>
      </p:sp>
      <p:pic>
        <p:nvPicPr>
          <p:cNvPr id="5" name="Content Placeholder 4" descr="Capture"/>
          <p:cNvPicPr>
            <a:picLocks noChangeAspect="1"/>
          </p:cNvPicPr>
          <p:nvPr>
            <p:ph sz="half" idx="2"/>
          </p:nvPr>
        </p:nvPicPr>
        <p:blipFill>
          <a:blip r:embed="rId1"/>
          <a:stretch>
            <a:fillRect/>
          </a:stretch>
        </p:blipFill>
        <p:spPr>
          <a:xfrm>
            <a:off x="2354580" y="2787015"/>
            <a:ext cx="7510145" cy="366585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Impact(Moderate):</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710545" cy="4351655"/>
          </a:xfrm>
        </p:spPr>
        <p:txBody>
          <a:bodyPr/>
          <a:p>
            <a:pPr marL="0" indent="0">
              <a:buNone/>
            </a:pPr>
            <a:r>
              <a:rPr lang="en-US"/>
              <a:t>There is no direct business impact in this case ,but this amount of information can definitely lead to social engineering attacks on the seller and can indirectly harm the business.</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15)</a:t>
            </a:r>
            <a:r>
              <a:rPr lang="en-US" u="sng">
                <a:solidFill>
                  <a:schemeClr val="accent4"/>
                </a:solidFill>
                <a:effectLst/>
              </a:rPr>
              <a:t>Outdated Elements</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Outdated Elements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Elements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WonderCMS</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Observations:</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872470" cy="1213485"/>
          </a:xfrm>
        </p:spPr>
        <p:txBody>
          <a:bodyPr>
            <a:normAutofit lnSpcReduction="10000"/>
          </a:bodyPr>
          <a:p>
            <a:pPr marL="0" indent="0">
              <a:buNone/>
            </a:pPr>
            <a:r>
              <a:rPr lang="en-US"/>
              <a:t>The PHP version installed is not the latest one and has multiple vulnerabilities that can be exploited.Also, wondercms is also outdated and highly vulnerable.</a:t>
            </a:r>
            <a:endParaRPr lang="en-US"/>
          </a:p>
        </p:txBody>
      </p:sp>
      <p:pic>
        <p:nvPicPr>
          <p:cNvPr id="5" name="Content Placeholder 4" descr="php version"/>
          <p:cNvPicPr>
            <a:picLocks noChangeAspect="1"/>
          </p:cNvPicPr>
          <p:nvPr>
            <p:ph sz="half" idx="2"/>
          </p:nvPr>
        </p:nvPicPr>
        <p:blipFill>
          <a:blip r:embed="rId1"/>
          <a:stretch>
            <a:fillRect/>
          </a:stretch>
        </p:blipFill>
        <p:spPr>
          <a:xfrm>
            <a:off x="584835" y="4242435"/>
            <a:ext cx="6334125" cy="1551305"/>
          </a:xfrm>
          <a:prstGeom prst="rect">
            <a:avLst/>
          </a:prstGeom>
        </p:spPr>
      </p:pic>
      <p:pic>
        <p:nvPicPr>
          <p:cNvPr id="6" name="Picture 5" descr="wonder cms version"/>
          <p:cNvPicPr>
            <a:picLocks noChangeAspect="1"/>
          </p:cNvPicPr>
          <p:nvPr/>
        </p:nvPicPr>
        <p:blipFill>
          <a:blip r:embed="rId2"/>
          <a:stretch>
            <a:fillRect/>
          </a:stretch>
        </p:blipFill>
        <p:spPr>
          <a:xfrm>
            <a:off x="7170420" y="3935095"/>
            <a:ext cx="4838700" cy="249682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Impact(High)</a:t>
            </a:r>
            <a:r>
              <a:rPr lang="en-US"/>
              <a:t>:</a:t>
            </a:r>
            <a:endParaRPr lang="en-US"/>
          </a:p>
        </p:txBody>
      </p:sp>
      <p:sp>
        <p:nvSpPr>
          <p:cNvPr id="3" name="Content Placeholder 2"/>
          <p:cNvSpPr>
            <a:spLocks noGrp="1"/>
          </p:cNvSpPr>
          <p:nvPr>
            <p:ph sz="half" idx="1"/>
          </p:nvPr>
        </p:nvSpPr>
        <p:spPr>
          <a:xfrm>
            <a:off x="838200" y="1825625"/>
            <a:ext cx="10636250" cy="1875155"/>
          </a:xfrm>
        </p:spPr>
        <p:txBody>
          <a:bodyPr/>
          <a:p>
            <a:pPr marL="0" indent="0">
              <a:buNone/>
            </a:pPr>
            <a:r>
              <a:rPr lang="en-US"/>
              <a:t>Exploits of every vulnerability detected is regularly made public and hence outdated software can very easily be taken advantage of.If the attacker comes to know about this vulnerability,he may directly use the exploit to take down the entire system,which is a big risk.</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Recommendation</a:t>
            </a:r>
            <a:r>
              <a:rPr lang="en-US">
                <a:solidFill>
                  <a:schemeClr val="accent4"/>
                </a:solidFill>
              </a:rPr>
              <a:t>:</a:t>
            </a:r>
            <a:endParaRPr lang="en-US">
              <a:solidFill>
                <a:schemeClr val="accent4"/>
              </a:solidFill>
            </a:endParaRPr>
          </a:p>
        </p:txBody>
      </p:sp>
      <p:sp>
        <p:nvSpPr>
          <p:cNvPr id="3" name="Content Placeholder 2"/>
          <p:cNvSpPr>
            <a:spLocks noGrp="1"/>
          </p:cNvSpPr>
          <p:nvPr>
            <p:ph sz="half" idx="1"/>
          </p:nvPr>
        </p:nvSpPr>
        <p:spPr>
          <a:xfrm>
            <a:off x="838200" y="1412875"/>
            <a:ext cx="10768965" cy="1875790"/>
          </a:xfrm>
        </p:spPr>
        <p:txBody>
          <a:bodyPr/>
          <a:p>
            <a:pPr marL="0" indent="0">
              <a:buNone/>
            </a:pPr>
            <a:r>
              <a:rPr lang="en-US"/>
              <a:t>1) Upgrade to the latest version of Affected Software/theme/plugin/OS which means latest version number</a:t>
            </a:r>
            <a:endParaRPr lang="en-US"/>
          </a:p>
          <a:p>
            <a:pPr marL="0" indent="0">
              <a:buNone/>
            </a:pPr>
            <a:r>
              <a:rPr lang="en-US"/>
              <a:t> 2) If upgrade is not possible for the time being, isolate the server from any other critical data and servers</a:t>
            </a:r>
            <a:endParaRPr lang="en-US"/>
          </a:p>
        </p:txBody>
      </p:sp>
      <p:sp>
        <p:nvSpPr>
          <p:cNvPr id="6" name="Title 1"/>
          <p:cNvSpPr>
            <a:spLocks noGrp="1"/>
          </p:cNvSpPr>
          <p:nvPr/>
        </p:nvSpPr>
        <p:spPr>
          <a:xfrm>
            <a:off x="838200" y="3175635"/>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r>
              <a:rPr lang="en-US">
                <a:solidFill>
                  <a:schemeClr val="accent4"/>
                </a:solidFill>
              </a:rPr>
              <a:t>:</a:t>
            </a:r>
            <a:endParaRPr lang="en-US">
              <a:solidFill>
                <a:schemeClr val="accent4"/>
              </a:solidFill>
            </a:endParaRPr>
          </a:p>
        </p:txBody>
      </p:sp>
      <p:sp>
        <p:nvSpPr>
          <p:cNvPr id="7" name="Text Box 6"/>
          <p:cNvSpPr txBox="1"/>
          <p:nvPr/>
        </p:nvSpPr>
        <p:spPr>
          <a:xfrm>
            <a:off x="957580" y="4452620"/>
            <a:ext cx="10526395" cy="1814830"/>
          </a:xfrm>
          <a:prstGeom prst="rect">
            <a:avLst/>
          </a:prstGeom>
          <a:noFill/>
        </p:spPr>
        <p:txBody>
          <a:bodyPr wrap="square" rtlCol="0">
            <a:spAutoFit/>
          </a:bodyPr>
          <a:p>
            <a:r>
              <a:rPr lang="en-US" sz="2800"/>
              <a:t>1)https://www.cvedetails.com/vulnerability-list/vendor_id-74/product_id-128/version_id-298515/PHP-PHP-5.6.39.html</a:t>
            </a:r>
            <a:endParaRPr lang="en-US" sz="2800"/>
          </a:p>
          <a:p>
            <a:r>
              <a:rPr lang="en-US" sz="2800"/>
              <a:t>2)https://www.owasp.org/index.php/Top_10-2017_A9-Using_Components_with_Known_Vulnerabilities</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POC using SQL-map</a:t>
            </a:r>
            <a:endParaRPr lang="en-US" sz="3200"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a:sym typeface="+mn-ea"/>
              </a:rPr>
              <a:t>16)</a:t>
            </a:r>
            <a:r>
              <a:rPr lang="en-US" u="sng">
                <a:gradFill>
                  <a:gsLst>
                    <a:gs pos="21000">
                      <a:srgbClr val="53575C"/>
                    </a:gs>
                    <a:gs pos="88000">
                      <a:srgbClr val="C5C7CA"/>
                    </a:gs>
                  </a:gsLst>
                  <a:lin ang="5400000"/>
                </a:gradFill>
                <a:effectLst/>
                <a:sym typeface="+mn-ea"/>
              </a:rPr>
              <a:t>Improper Server Side Filter</a:t>
            </a:r>
            <a:endParaRPr lang="en-IN" dirty="0" smtClean="0"/>
          </a:p>
        </p:txBody>
      </p:sp>
      <p:graphicFrame>
        <p:nvGraphicFramePr>
          <p:cNvPr id="6" name="Table 5"/>
          <p:cNvGraphicFramePr>
            <a:graphicFrameLocks noGrp="1"/>
          </p:cNvGraphicFramePr>
          <p:nvPr/>
        </p:nvGraphicFramePr>
        <p:xfrm>
          <a:off x="1751173" y="2188740"/>
          <a:ext cx="8109380" cy="2821929"/>
        </p:xfrm>
        <a:graphic>
          <a:graphicData uri="http://schemas.openxmlformats.org/drawingml/2006/table">
            <a:tbl>
              <a:tblPr firstRow="1" bandRow="1">
                <a:tableStyleId>{5C22544A-7EE6-4342-B048-85BDC9FD1C3A}</a:tableStyleId>
              </a:tblPr>
              <a:tblGrid>
                <a:gridCol w="1413562"/>
                <a:gridCol w="6695818"/>
              </a:tblGrid>
              <a:tr h="41529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lstStyle/>
                    <a:p>
                      <a:pPr algn="ctr"/>
                      <a:r>
                        <a:rPr lang="en-US" altLang="en-IN" sz="1600" dirty="0" smtClean="0">
                          <a:solidFill>
                            <a:schemeClr val="tx1"/>
                          </a:solidFill>
                          <a:latin typeface="Calibri" panose="020F0502020204030204" charset="0"/>
                        </a:rPr>
                        <a:t>Improper Server Side Filter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8256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phone no verification client side"/>
          <p:cNvPicPr>
            <a:picLocks noChangeAspect="1"/>
          </p:cNvPicPr>
          <p:nvPr/>
        </p:nvPicPr>
        <p:blipFill>
          <a:blip r:embed="rId1"/>
          <a:stretch>
            <a:fillRect/>
          </a:stretch>
        </p:blipFill>
        <p:spPr>
          <a:xfrm>
            <a:off x="1548130" y="2921000"/>
            <a:ext cx="8677910" cy="2025015"/>
          </a:xfrm>
          <a:prstGeom prst="rect">
            <a:avLst/>
          </a:prstGeom>
        </p:spPr>
      </p:pic>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838200" y="1825625"/>
            <a:ext cx="10515600" cy="1005840"/>
          </a:xfrm>
        </p:spPr>
        <p:txBody>
          <a:bodyPr/>
          <a:p>
            <a:pPr marL="0" indent="0">
              <a:buNone/>
            </a:pPr>
            <a:r>
              <a:rPr lang="en-US"/>
              <a:t>But when we give a valid phone number on the client side,but intercept it through burpsuite and again give invalid number,it gets accepted.</a:t>
            </a:r>
            <a:endParaRPr lang="en-US"/>
          </a:p>
        </p:txBody>
      </p:sp>
      <p:pic>
        <p:nvPicPr>
          <p:cNvPr id="4" name="Picture 3" descr="Contact no. after using burpsuite and hence no proper server side filter"/>
          <p:cNvPicPr>
            <a:picLocks noChangeAspect="1"/>
          </p:cNvPicPr>
          <p:nvPr/>
        </p:nvPicPr>
        <p:blipFill>
          <a:blip r:embed="rId1"/>
          <a:stretch>
            <a:fillRect/>
          </a:stretch>
        </p:blipFill>
        <p:spPr>
          <a:xfrm>
            <a:off x="1533525" y="3009265"/>
            <a:ext cx="7962900" cy="3219450"/>
          </a:xfrm>
          <a:prstGeom prst="rect">
            <a:avLst/>
          </a:prstGeom>
        </p:spPr>
      </p:pic>
      <p:sp>
        <p:nvSpPr>
          <p:cNvPr id="9" name="Rectangle 8"/>
          <p:cNvSpPr/>
          <p:nvPr/>
        </p:nvSpPr>
        <p:spPr>
          <a:xfrm>
            <a:off x="1693545" y="4799330"/>
            <a:ext cx="5177790" cy="331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Impact(Low):</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01140"/>
            <a:ext cx="10515600" cy="4351338"/>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a:off x="957580" y="3730625"/>
            <a:ext cx="10584815" cy="2245360"/>
          </a:xfrm>
          <a:prstGeom prst="rect">
            <a:avLst/>
          </a:prstGeom>
          <a:noFill/>
        </p:spPr>
        <p:txBody>
          <a:bodyPr wrap="square" rtlCol="0">
            <a:spAutoFit/>
          </a:bodyPr>
          <a:p>
            <a:r>
              <a:rPr lang="en-US" sz="2800"/>
              <a:t>1) Implement all critical checks on server side code only</a:t>
            </a:r>
            <a:endParaRPr lang="en-US" sz="2800"/>
          </a:p>
          <a:p>
            <a:r>
              <a:rPr lang="en-US" sz="2800"/>
              <a:t>2)Client-side checks must be treated as decoratives only</a:t>
            </a:r>
            <a:endParaRPr lang="en-US" sz="2800"/>
          </a:p>
          <a:p>
            <a:r>
              <a:rPr lang="en-US" sz="2800"/>
              <a:t>3)All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Text Placeholder 2"/>
          <p:cNvSpPr>
            <a:spLocks noGrp="1"/>
          </p:cNvSpPr>
          <p:nvPr>
            <p:ph type="body" idx="1"/>
          </p:nvPr>
        </p:nvSpPr>
        <p:spPr/>
        <p:txBody>
          <a:bodyPr/>
          <a:p>
            <a:pPr marL="0" indent="0">
              <a:buNone/>
            </a:pPr>
            <a:r>
              <a:rPr lang="en-US"/>
              <a:t>1)http://projects.webappsec.org/w/page/13246933/Improper%20Input%20Handling</a:t>
            </a:r>
            <a:endParaRPr lang="en-US"/>
          </a:p>
          <a:p>
            <a:pPr marL="0" indent="0">
              <a:buNone/>
            </a:pPr>
            <a:endParaRPr lang="en-US"/>
          </a:p>
          <a:p>
            <a:pPr marL="0" indent="0">
              <a:buNone/>
            </a:pPr>
            <a:r>
              <a:rPr lang="en-US"/>
              <a:t>2)https://www.owasp.org/index.php/Unvalidated_Input</a:t>
            </a:r>
            <a:endParaRPr lang="en-US"/>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a:t>
            </a:r>
            <a:r>
              <a:rPr lang="en-US" u="sng">
                <a:gradFill>
                  <a:gsLst>
                    <a:gs pos="21000">
                      <a:srgbClr val="53575C"/>
                    </a:gs>
                    <a:gs pos="88000">
                      <a:srgbClr val="C5C7CA"/>
                    </a:gs>
                  </a:gsLst>
                  <a:lin ang="5400000"/>
                </a:gradFill>
                <a:effectLst/>
              </a:rPr>
              <a:t>Default Error Display: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Default Error Display</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Observation</a:t>
            </a:r>
            <a:r>
              <a:rPr lang="en-US">
                <a:solidFill>
                  <a:schemeClr val="accent4"/>
                </a:solidFill>
              </a:rPr>
              <a:t>:</a:t>
            </a:r>
            <a:endParaRPr lang="en-US">
              <a:solidFill>
                <a:schemeClr val="accent4"/>
              </a:solidFill>
            </a:endParaRPr>
          </a:p>
        </p:txBody>
      </p:sp>
      <p:sp>
        <p:nvSpPr>
          <p:cNvPr id="3" name="Content Placeholder 2"/>
          <p:cNvSpPr>
            <a:spLocks noGrp="1"/>
          </p:cNvSpPr>
          <p:nvPr>
            <p:ph idx="1"/>
          </p:nvPr>
        </p:nvSpPr>
        <p:spPr>
          <a:xfrm>
            <a:off x="838200" y="1825625"/>
            <a:ext cx="10515600" cy="592455"/>
          </a:xfrm>
        </p:spPr>
        <p:txBody>
          <a:bodyPr/>
          <a:p>
            <a:pPr marL="0" indent="0">
              <a:buNone/>
            </a:pPr>
            <a:r>
              <a:rPr lang="en-US"/>
              <a:t>The default error with the path is displayed as:</a:t>
            </a:r>
            <a:endParaRPr lang="en-US"/>
          </a:p>
        </p:txBody>
      </p:sp>
      <p:pic>
        <p:nvPicPr>
          <p:cNvPr id="4" name="Picture 3" descr="language selection"/>
          <p:cNvPicPr>
            <a:picLocks noChangeAspect="1"/>
          </p:cNvPicPr>
          <p:nvPr/>
        </p:nvPicPr>
        <p:blipFill>
          <a:blip r:embed="rId1"/>
          <a:stretch>
            <a:fillRect/>
          </a:stretch>
        </p:blipFill>
        <p:spPr>
          <a:xfrm>
            <a:off x="722630" y="2773045"/>
            <a:ext cx="11385550" cy="2422525"/>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n-US"/>
              <a:t>When we give ' in the search option of the home page,we get the error as:</a:t>
            </a:r>
            <a:endParaRPr lang="en-US"/>
          </a:p>
        </p:txBody>
      </p:sp>
      <p:pic>
        <p:nvPicPr>
          <p:cNvPr id="4" name="Content Placeholder 3" descr="Capture"/>
          <p:cNvPicPr>
            <a:picLocks noChangeAspect="1"/>
          </p:cNvPicPr>
          <p:nvPr>
            <p:ph sz="half" idx="2"/>
          </p:nvPr>
        </p:nvPicPr>
        <p:blipFill>
          <a:blip r:embed="rId1"/>
          <a:stretch>
            <a:fillRect/>
          </a:stretch>
        </p:blipFill>
        <p:spPr>
          <a:xfrm>
            <a:off x="673100" y="3695700"/>
            <a:ext cx="10591165" cy="149479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Impact(Moderate)</a:t>
            </a:r>
            <a:r>
              <a:rPr lang="en-US"/>
              <a:t>:</a:t>
            </a:r>
            <a:endParaRPr lang="en-US"/>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1090295" y="1592580"/>
            <a:ext cx="10526395" cy="521970"/>
          </a:xfrm>
          <a:prstGeom prst="rect">
            <a:avLst/>
          </a:prstGeom>
          <a:noFill/>
        </p:spPr>
        <p:txBody>
          <a:bodyPr wrap="square" rtlCol="0">
            <a:spAutoFit/>
          </a:bodyPr>
          <a:p>
            <a:r>
              <a:rPr lang="en-US" sz="2800">
                <a:hlinkClick r:id="rId1" action="ppaction://hlinkfile"/>
              </a:rPr>
              <a:t>https://www.owasp.org/index.php/Improper_Error_Handling</a:t>
            </a: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28167</Words>
  <Application>WPS Presentation</Application>
  <PresentationFormat>Widescreen</PresentationFormat>
  <Paragraphs>1104</Paragraphs>
  <Slides>106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106</vt:i4>
      </vt:variant>
    </vt:vector>
  </HeadingPairs>
  <TitlesOfParts>
    <vt:vector size="116" baseType="lpstr">
      <vt:lpstr>Arial</vt:lpstr>
      <vt:lpstr>SimSun</vt:lpstr>
      <vt:lpstr>Wingdings</vt:lpstr>
      <vt:lpstr>Calibri</vt:lpstr>
      <vt:lpstr>Calibri</vt:lpstr>
      <vt:lpstr>Arial</vt:lpstr>
      <vt:lpstr>Calibri Light</vt:lpstr>
      <vt:lpstr>Microsoft YaHei</vt:lpstr>
      <vt:lpstr>Arial Unicode MS</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POC using SQL-map</vt:lpstr>
      <vt:lpstr>PoC – Attacker can dump arbitrary data</vt:lpstr>
      <vt:lpstr>Business Impact –  High</vt:lpstr>
      <vt:lpstr>Recommendation</vt:lpstr>
      <vt:lpstr>References</vt:lpstr>
      <vt:lpstr>2. Insecure File Uploads</vt:lpstr>
      <vt:lpstr>Observation:</vt:lpstr>
      <vt:lpstr>Proof of Concept(PoC):</vt:lpstr>
      <vt:lpstr>Business Impact(High):</vt:lpstr>
      <vt:lpstr>Recommendations:</vt:lpstr>
      <vt:lpstr>References:</vt:lpstr>
      <vt:lpstr>3. File Inclusion Vulnerabilities</vt:lpstr>
      <vt:lpstr>Observation:</vt:lpstr>
      <vt:lpstr>Proof Of Concept(PoC):</vt:lpstr>
      <vt:lpstr>Business Impact(Extremely High):</vt:lpstr>
      <vt:lpstr>Recommendation:</vt:lpstr>
      <vt:lpstr>References:</vt:lpstr>
      <vt:lpstr>4. Forced Browsing Flaws</vt:lpstr>
      <vt:lpstr>Observation:</vt:lpstr>
      <vt:lpstr>Observation:</vt:lpstr>
      <vt:lpstr>Proof Of Concept(PoC):</vt:lpstr>
      <vt:lpstr>Business Impact:Extremely High</vt:lpstr>
      <vt:lpstr>Recommendation:</vt:lpstr>
      <vt:lpstr>5. Command Execution Vulnerability:</vt:lpstr>
      <vt:lpstr>Observation:</vt:lpstr>
      <vt:lpstr>Proof Of Concept(PoC):</vt:lpstr>
      <vt:lpstr>Business Impact(High):</vt:lpstr>
      <vt:lpstr>Recommendations:</vt:lpstr>
      <vt:lpstr>6. Cross Site Scripting(XSS):</vt:lpstr>
      <vt:lpstr>PowerPoint 演示文稿</vt:lpstr>
      <vt:lpstr>Observation:</vt:lpstr>
      <vt:lpstr>Proof Of Concept(PoC):</vt:lpstr>
      <vt:lpstr>Proof Of Concept(Poc):</vt:lpstr>
      <vt:lpstr>Proof Of Concept(PoC):</vt:lpstr>
      <vt:lpstr>Business Impact – High</vt:lpstr>
      <vt:lpstr>Recommendation</vt:lpstr>
      <vt:lpstr>7. Cross Site Request Forgery(CSRF):</vt:lpstr>
      <vt:lpstr>Observation:</vt:lpstr>
      <vt:lpstr>Observation:</vt:lpstr>
      <vt:lpstr>Proof Of Concept(PoC):</vt:lpstr>
      <vt:lpstr>Proof Of Concept(PoC):</vt:lpstr>
      <vt:lpstr>Business Impact (High):</vt:lpstr>
      <vt:lpstr>Recommendation:</vt:lpstr>
      <vt:lpstr>8. Rate Limiting Flaws:</vt:lpstr>
      <vt:lpstr>PowerPoint 演示文稿</vt:lpstr>
      <vt:lpstr>Observation  Navigate to the URL http://13.233.207.87/reset_password/admin.php</vt:lpstr>
      <vt:lpstr>Proof Of Concept(PoC):</vt:lpstr>
      <vt:lpstr>Observation:</vt:lpstr>
      <vt:lpstr>Business Impact(High): </vt:lpstr>
      <vt:lpstr>Recommendation:</vt:lpstr>
      <vt:lpstr>9. Crypto Configuration Flaw</vt:lpstr>
      <vt:lpstr>Observation:</vt:lpstr>
      <vt:lpstr>Recommendation:</vt:lpstr>
      <vt:lpstr>10. Weak Passwords:</vt:lpstr>
      <vt:lpstr>Observation:</vt:lpstr>
      <vt:lpstr>Business Impact(High):</vt:lpstr>
      <vt:lpstr>11. Open Redirection:</vt:lpstr>
      <vt:lpstr>Observation:</vt:lpstr>
      <vt:lpstr>Proof Of Concept(PoC):</vt:lpstr>
      <vt:lpstr>Business Impact(High):</vt:lpstr>
      <vt:lpstr>Recommendation:</vt:lpstr>
      <vt:lpstr>References:</vt:lpstr>
      <vt:lpstr>13)Directory Listing</vt:lpstr>
      <vt:lpstr>Observation:</vt:lpstr>
      <vt:lpstr>Observation:</vt:lpstr>
      <vt:lpstr>Business Impact – Moderate</vt:lpstr>
      <vt:lpstr>Recommendation:</vt:lpstr>
      <vt:lpstr>5)Unauthorised access to customer details</vt:lpstr>
      <vt:lpstr>Observation:</vt:lpstr>
      <vt:lpstr>Proof Of Concept(PoC):</vt:lpstr>
      <vt:lpstr>Proof Of Concept(PoC):</vt:lpstr>
      <vt:lpstr>Business Impact(High):</vt:lpstr>
      <vt:lpstr>Recommendation:</vt:lpstr>
      <vt:lpstr>14)Unrequired details for seller:</vt:lpstr>
      <vt:lpstr>Observation:</vt:lpstr>
      <vt:lpstr>Business Impact(Moderate):</vt:lpstr>
      <vt:lpstr>Recommendation:</vt:lpstr>
      <vt:lpstr>15)Outdated Elements:</vt:lpstr>
      <vt:lpstr>Observations:</vt:lpstr>
      <vt:lpstr>Business Impact(High):</vt:lpstr>
      <vt:lpstr>Recommendation:</vt:lpstr>
      <vt:lpstr>16)Improper Server Side Filter</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81</cp:revision>
  <dcterms:created xsi:type="dcterms:W3CDTF">2019-06-22T14:11:00Z</dcterms:created>
  <dcterms:modified xsi:type="dcterms:W3CDTF">2020-05-22T07:37:11Z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