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349" r:id="rId74"/>
    <p:sldId id="351" r:id="rId75"/>
    <p:sldId id="350" r:id="rId76"/>
    <p:sldId id="353" r:id="rId77"/>
    <p:sldId id="354" r:id="rId78"/>
    <p:sldId id="488" r:id="rId79"/>
    <p:sldId id="489" r:id="rId80"/>
    <p:sldId id="490" r:id="rId81"/>
    <p:sldId id="491" r:id="rId82"/>
    <p:sldId id="492" r:id="rId83"/>
    <p:sldId id="493"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4.png"/><Relationship Id="rId2" Type="http://schemas.microsoft.com/office/2007/relationships/media" Target="../media/media1.avi"/><Relationship Id="rId1" Type="http://schemas.openxmlformats.org/officeDocument/2006/relationships/video" Target="../media/media1.avi"/></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uFillTx/>
              </a:rPr>
              <a:t>6. Cross Site Scripting(XSS):</a:t>
            </a:r>
            <a:endParaRPr lang="en-US" sz="3200" b="1" dirty="0">
              <a:ln/>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dirty="0" smtClean="0">
                <a:latin typeface="Calibri" panose="020F0502020204030204" charset="0"/>
                <a:cs typeface="Calibri" panose="020F0502020204030204" charset="0"/>
                <a:sym typeface="+mn-ea"/>
              </a:rPr>
              <a: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ln/>
                <a:solidFill>
                  <a:schemeClr val="tx1"/>
                </a:solidFill>
                <a:effectLst/>
                <a:latin typeface="Calibri" panose="020F0502020204030204" charset="0"/>
                <a:cs typeface="Calibri" panose="020F0502020204030204" charset="0"/>
              </a:rPr>
              <a:t>Business Impact – High</a:t>
            </a:r>
            <a:endParaRPr lang="en-IN" sz="3200" b="1" dirty="0" smtClean="0">
              <a:ln/>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rPr>
              <a:t>References:</a:t>
            </a:r>
            <a:endParaRPr lang="en-IN" sz="3200" b="1" dirty="0" smtClean="0">
              <a:ln/>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7. Cross Site Request Forgery(CSRF):</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a:t>
            </a:r>
            <a:r>
              <a:rPr lang="en-US" sz="2400" dirty="0" smtClean="0">
                <a:latin typeface="Calibri" panose="020F0502020204030204" charset="0"/>
                <a:sym typeface="+mn-ea"/>
              </a:rPr>
              <a:t>'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 (High):</a:t>
            </a: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ln/>
                <a:solidFill>
                  <a:schemeClr val="tx1"/>
                </a:solidFill>
                <a:effectLst/>
              </a:rPr>
              <a:t>Recommendation:</a:t>
            </a:r>
            <a:endParaRPr lang="en-US" sz="3200" b="1">
              <a:ln/>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8. Rate Limiting Flaws: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n/>
                <a:solidFill>
                  <a:schemeClr val="tx1"/>
                </a:solidFill>
                <a:effectLst/>
              </a:rPr>
              <a:t>Observation</a:t>
            </a:r>
            <a:br>
              <a:rPr lang="en-US" sz="3200" b="1">
                <a:ln/>
                <a:solidFill>
                  <a:schemeClr val="tx1"/>
                </a:solidFill>
                <a:effectLst/>
              </a:rPr>
            </a:br>
            <a:r>
              <a:rPr lang="en-US" sz="3200" b="1">
                <a:ln/>
                <a:solidFill>
                  <a:schemeClr val="tx1"/>
                </a:solidFill>
                <a:effectLst/>
              </a:rPr>
              <a:t> </a:t>
            </a:r>
            <a:r>
              <a:rPr lang="en-US" sz="2400">
                <a:ln/>
                <a:solidFill>
                  <a:schemeClr val="tx1"/>
                </a:solidFill>
                <a:effectLst/>
                <a:latin typeface="Calibri" panose="020F0502020204030204" charset="0"/>
                <a:cs typeface="Calibri" panose="020F0502020204030204" charset="0"/>
              </a:rPr>
              <a:t>Navigate to the URL http://13.233.207.87/reset_password/admin.php</a:t>
            </a:r>
            <a:endParaRPr lang="en-US" sz="2400">
              <a:ln/>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ln/>
                <a:solidFill>
                  <a:schemeClr val="tx1"/>
                </a:solidFill>
                <a:effectLst/>
                <a:latin typeface="Calibri" panose="020F0502020204030204" charset="0"/>
                <a:cs typeface="Calibri" panose="020F0502020204030204" charset="0"/>
              </a:rPr>
              <a:t>Business Impact(High):</a:t>
            </a:r>
            <a:br>
              <a:rPr lang="en-US" sz="3200" b="1">
                <a:ln/>
                <a:solidFill>
                  <a:schemeClr val="tx1"/>
                </a:solidFill>
                <a:effectLst/>
                <a:latin typeface="Calibri" panose="020F0502020204030204" charset="0"/>
                <a:cs typeface="Calibri" panose="020F0502020204030204" charset="0"/>
              </a:rPr>
            </a:b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9. Crypto Configuration Flaw</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n/>
                <a:solidFill>
                  <a:schemeClr val="tx1"/>
                </a:solidFill>
                <a:effectLst/>
              </a:rPr>
              <a:t>Observation:</a:t>
            </a:r>
            <a:endParaRPr lang="en-US" sz="3600" b="1">
              <a:ln/>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28189</Words>
  <Application>WPS Presentation</Application>
  <PresentationFormat>Widescreen</PresentationFormat>
  <Paragraphs>1102</Paragraphs>
  <Slides>106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106</vt:i4>
      </vt:variant>
    </vt:vector>
  </HeadingPairs>
  <TitlesOfParts>
    <vt:vector size="117"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74</cp:revision>
  <dcterms:created xsi:type="dcterms:W3CDTF">2019-06-22T14:11:00Z</dcterms:created>
  <dcterms:modified xsi:type="dcterms:W3CDTF">2020-05-22T07:05:19Z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