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2" r:id="rId92"/>
    <p:sldId id="493" r:id="rId93"/>
    <p:sldId id="352" r:id="rId94"/>
    <p:sldId id="355" r:id="rId95"/>
    <p:sldId id="356" r:id="rId96"/>
    <p:sldId id="357" r:id="rId97"/>
    <p:sldId id="358" r:id="rId98"/>
    <p:sldId id="359" r:id="rId99"/>
    <p:sldId id="360" r:id="rId100"/>
    <p:sldId id="361"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80" r:id="rId117"/>
    <p:sldId id="381"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10.xml"/><Relationship Id="rId119" Type="http://schemas.openxmlformats.org/officeDocument/2006/relationships/presProps" Target="presProps.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9.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750570"/>
          </a:xfrm>
        </p:spPr>
        <p:txBody>
          <a:bodyPr/>
          <a:p>
            <a:r>
              <a:rPr lang="en-US" sz="2400"/>
              <a:t>To Mitigate host header injections allows only a whitelist of allowed hostnames.</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14.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15. IDOR</a:t>
            </a:r>
            <a:endParaRPr lang="en-US" sz="3200" b="1">
              <a:ln/>
              <a:solidFill>
                <a:schemeClr val="tx1"/>
              </a:solidFill>
              <a:effectLst/>
            </a:endParaRPr>
          </a:p>
        </p:txBody>
      </p:sp>
      <p:graphicFrame>
        <p:nvGraphicFramePr>
          <p:cNvPr id="3" name="Content Placeholder 2"/>
          <p:cNvGraphicFramePr>
            <a:graphicFrameLocks noGrp="1"/>
          </p:cNvGraphicFramePr>
          <p:nvPr>
            <p:ph sz="half" idx="2"/>
          </p:nvPr>
        </p:nvGraphicFramePr>
        <p:xfrm>
          <a:off x="2057400" y="1978025"/>
          <a:ext cx="8279765" cy="3280410"/>
        </p:xfrm>
        <a:graphic>
          <a:graphicData uri="http://schemas.openxmlformats.org/drawingml/2006/table">
            <a:tbl>
              <a:tblPr firstRow="1" bandRow="1">
                <a:tableStyleId>{5C22544A-7EE6-4342-B048-85BDC9FD1C3A}</a:tableStyleId>
              </a:tblPr>
              <a:tblGrid>
                <a:gridCol w="1442720"/>
                <a:gridCol w="6837045"/>
              </a:tblGrid>
              <a:tr h="3263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54020">
                <a:tc>
                  <a:txBody>
                    <a:bodyPr/>
                    <a:p>
                      <a:pPr algn="ctr"/>
                      <a:r>
                        <a:rPr lang="en-US" altLang="en-IN" sz="1600" dirty="0" smtClean="0">
                          <a:solidFill>
                            <a:schemeClr val="tx1"/>
                          </a:solidFill>
                          <a:latin typeface="Calibri" panose="020F0502020204030204" charset="0"/>
                        </a:rPr>
                        <a:t>IDOR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IDOR (Displaying Customer Details)</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http://13.233.207.87/orders/orders.php?customer=17</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Affected Parameters :</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user_id(POST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customer(GET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sym typeface="+mn-ea"/>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Payload:</a:t>
                      </a:r>
                      <a:endParaRPr lang="en-US" sz="1300" b="1" dirty="0" smtClean="0">
                        <a:solidFill>
                          <a:schemeClr val="tx1"/>
                        </a:solidFill>
                        <a:latin typeface="Calibri" panose="020F050202020403020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dirty="0" smtClean="0">
                          <a:solidFill>
                            <a:schemeClr val="tx1"/>
                          </a:solidFill>
                          <a:uFillTx/>
                          <a:latin typeface="Calibri" panose="020F0502020204030204" charset="0"/>
                          <a:sym typeface="+mn-ea"/>
                        </a:rPr>
                        <a:t>Changing user_id from 16 to 15 in the url itself</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29845"/>
            <a:ext cx="10515600" cy="1325563"/>
          </a:xfrm>
        </p:spPr>
        <p:txBody>
          <a:bodyPr/>
          <a:lstStyle/>
          <a:p>
            <a:r>
              <a:rPr lang="en-US" altLang="en-IN" sz="3200" b="1" dirty="0">
                <a:ln/>
                <a:solidFill>
                  <a:schemeClr val="tx1"/>
                </a:solidFill>
                <a:effectLst/>
              </a:rPr>
              <a:t>Observation</a:t>
            </a:r>
            <a:r>
              <a:rPr lang="en-US" altLang="en-IN" u="sng" dirty="0">
                <a:solidFill>
                  <a:schemeClr val="accent4"/>
                </a:solidFill>
                <a:effectLst/>
              </a:rPr>
              <a:t>:</a:t>
            </a:r>
            <a:endParaRPr lang="en-US" altLang="en-IN" u="sng" dirty="0">
              <a:solidFill>
                <a:schemeClr val="accent4"/>
              </a:solidFill>
              <a:effectLst/>
            </a:endParaRPr>
          </a:p>
        </p:txBody>
      </p:sp>
      <p:sp>
        <p:nvSpPr>
          <p:cNvPr id="2" name="Text Box 1"/>
          <p:cNvSpPr txBox="1"/>
          <p:nvPr/>
        </p:nvSpPr>
        <p:spPr>
          <a:xfrm>
            <a:off x="1181100" y="1104265"/>
            <a:ext cx="10673715" cy="368300"/>
          </a:xfrm>
          <a:prstGeom prst="rect">
            <a:avLst/>
          </a:prstGeom>
          <a:noFill/>
        </p:spPr>
        <p:txBody>
          <a:bodyPr wrap="square" rtlCol="0">
            <a:spAutoFit/>
          </a:bodyPr>
          <a:p>
            <a:r>
              <a:rPr lang="en-US"/>
              <a:t>User detail of user id 17 is displaying</a:t>
            </a:r>
            <a:endParaRPr lang="en-US"/>
          </a:p>
        </p:txBody>
      </p:sp>
      <p:pic>
        <p:nvPicPr>
          <p:cNvPr id="5" name="Content Placeholder 4" descr="C:\Users\Datagrokr\Documents\program\CEH-Hack-a-thon\reports\Lifestyle Store\vulnerabilities\IDOR\profile-edit\observation.pngobservation"/>
          <p:cNvPicPr>
            <a:picLocks noChangeAspect="1"/>
          </p:cNvPicPr>
          <p:nvPr>
            <p:ph sz="half" idx="1"/>
          </p:nvPr>
        </p:nvPicPr>
        <p:blipFill>
          <a:blip r:embed="rId1"/>
          <a:srcRect/>
          <a:stretch>
            <a:fillRect/>
          </a:stretch>
        </p:blipFill>
        <p:spPr>
          <a:xfrm>
            <a:off x="1485900" y="1619250"/>
            <a:ext cx="9152890" cy="4603750"/>
          </a:xfrm>
          <a:prstGeom prst="rect">
            <a:avLst/>
          </a:prstGeom>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257300" y="1442085"/>
            <a:ext cx="9877425" cy="607695"/>
          </a:xfrm>
        </p:spPr>
        <p:txBody>
          <a:bodyPr>
            <a:normAutofit fontScale="60000"/>
          </a:bodyPr>
          <a:p>
            <a:pPr marL="0" indent="0">
              <a:buNone/>
            </a:pPr>
            <a:r>
              <a:rPr lang="en-US"/>
              <a:t>Gain information of another user by Change the URL parameter from "http://13.233.207.87/profile/17/edit/" to "http://13.233.207.87/profile/16/edit/".</a:t>
            </a:r>
            <a:endParaRPr lang="en-US"/>
          </a:p>
        </p:txBody>
      </p:sp>
      <p:pic>
        <p:nvPicPr>
          <p:cNvPr id="5" name="Content Placeholder 4" descr="C:\Users\Datagrokr\Documents\program\CEH-Hack-a-thon\reports\Lifestyle Store\vulnerabilities\IDOR\profile-edit\POC.pngPOC"/>
          <p:cNvPicPr>
            <a:picLocks noChangeAspect="1"/>
          </p:cNvPicPr>
          <p:nvPr>
            <p:ph sz="half" idx="2"/>
          </p:nvPr>
        </p:nvPicPr>
        <p:blipFill>
          <a:blip r:embed="rId1"/>
          <a:srcRect/>
          <a:stretch>
            <a:fillRect/>
          </a:stretch>
        </p:blipFill>
        <p:spPr>
          <a:xfrm>
            <a:off x="1854200" y="2102803"/>
            <a:ext cx="8542020" cy="4318635"/>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mn-lt"/>
                <a:cs typeface="+mn-lt"/>
              </a:rPr>
              <a:t>Business Impact(High):</a:t>
            </a:r>
            <a:endParaRPr lang="en-US" sz="3200" b="1">
              <a:ln/>
              <a:solidFill>
                <a:schemeClr val="tx1"/>
              </a:solidFill>
              <a:effectLst/>
              <a:latin typeface="+mn-lt"/>
              <a:cs typeface="+mn-lt"/>
            </a:endParaRPr>
          </a:p>
        </p:txBody>
      </p:sp>
      <p:sp>
        <p:nvSpPr>
          <p:cNvPr id="3" name="Content Placeholder 2"/>
          <p:cNvSpPr>
            <a:spLocks noGrp="1"/>
          </p:cNvSpPr>
          <p:nvPr>
            <p:ph sz="half" idx="1"/>
          </p:nvPr>
        </p:nvSpPr>
        <p:spPr>
          <a:xfrm>
            <a:off x="838200" y="1825625"/>
            <a:ext cx="10621010" cy="4351655"/>
          </a:xfrm>
        </p:spPr>
        <p:txBody>
          <a:bodyPr/>
          <a:p>
            <a:r>
              <a:rPr lang="en-US"/>
              <a:t>Taking the advantage of this vulnerability,if the attacker can get these sensitive data of multiple users,it would be become one step easier for them to login to their accout after getting their username.</a:t>
            </a:r>
            <a:endParaRPr lang="en-US"/>
          </a:p>
          <a:p>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u="sng" dirty="0" smtClean="0">
              <a:ln/>
              <a:solidFill>
                <a:schemeClr val="tx1"/>
              </a:solidFill>
              <a:effectLst/>
              <a:latin typeface="+mn-lt"/>
              <a:cs typeface="+mn-lt"/>
            </a:endParaRPr>
          </a:p>
        </p:txBody>
      </p:sp>
      <p:sp>
        <p:nvSpPr>
          <p:cNvPr id="3" name="Text Placeholder 2"/>
          <p:cNvSpPr>
            <a:spLocks noGrp="1"/>
          </p:cNvSpPr>
          <p:nvPr>
            <p:ph type="body" idx="1"/>
          </p:nvPr>
        </p:nvSpPr>
        <p:spPr>
          <a:xfrm>
            <a:off x="1117600" y="1515110"/>
            <a:ext cx="10515600" cy="2174875"/>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587500" y="4655820"/>
            <a:ext cx="9763125" cy="922020"/>
          </a:xfrm>
          <a:prstGeom prst="rect">
            <a:avLst/>
          </a:prstGeom>
        </p:spPr>
        <p:txBody>
          <a:bodyPr wrap="square">
            <a:spAutoFit/>
          </a:bodyPr>
          <a:lstStyle/>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References:</a:t>
            </a:r>
            <a:endParaRPr lang="en-IN" sz="3200" b="1" dirty="0" smtClean="0">
              <a:ln/>
              <a:solidFill>
                <a:schemeClr val="tx1"/>
              </a:solidFill>
              <a:effectLst/>
              <a:latin typeface="+mn-lt"/>
              <a:cs typeface="+mn-lt"/>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30065</Words>
  <Application>WPS Presentation</Application>
  <PresentationFormat>Widescreen</PresentationFormat>
  <Paragraphs>1186</Paragraphs>
  <Slides>115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115</vt:i4>
      </vt:variant>
    </vt:vector>
  </HeadingPairs>
  <TitlesOfParts>
    <vt:vector size="125"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94</cp:revision>
  <dcterms:created xsi:type="dcterms:W3CDTF">2019-06-22T14:11:00Z</dcterms:created>
  <dcterms:modified xsi:type="dcterms:W3CDTF">2020-05-22T09:28:27Z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