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2" r:id="rId92"/>
    <p:sldId id="493" r:id="rId93"/>
    <p:sldId id="352" r:id="rId94"/>
    <p:sldId id="355" r:id="rId95"/>
    <p:sldId id="591" r:id="rId96"/>
    <p:sldId id="356" r:id="rId97"/>
    <p:sldId id="357" r:id="rId98"/>
    <p:sldId id="364" r:id="rId99"/>
    <p:sldId id="365" r:id="rId100"/>
    <p:sldId id="366" r:id="rId101"/>
    <p:sldId id="592" r:id="rId102"/>
    <p:sldId id="593" r:id="rId103"/>
    <p:sldId id="594" r:id="rId104"/>
    <p:sldId id="595"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80" r:id="rId118"/>
    <p:sldId id="38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2.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4.png"/><Relationship Id="rId1" Type="http://schemas.openxmlformats.org/officeDocument/2006/relationships/image" Target="../media/image5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6.png"/><Relationship Id="rId1" Type="http://schemas.openxmlformats.org/officeDocument/2006/relationships/image" Target="../media/image5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0.png"/><Relationship Id="rId1" Type="http://schemas.openxmlformats.org/officeDocument/2006/relationships/image" Target="../media/image49.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51510"/>
            <a:ext cx="4387850" cy="7143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sz="half" idx="2"/>
          </p:nvPr>
        </p:nvSpPr>
        <p:spPr>
          <a:xfrm>
            <a:off x="1183005" y="1397000"/>
            <a:ext cx="10633710" cy="565785"/>
          </a:xfrm>
        </p:spPr>
        <p:txBody>
          <a:bodyPr/>
          <a:p>
            <a:pPr marL="0" indent="0">
              <a:buNone/>
            </a:pPr>
            <a:r>
              <a:rPr lang="en-US"/>
              <a:t>Give a valid email id and intercept the request using burp suite then change the email id, and click on proceed, it get register successfully.</a:t>
            </a:r>
            <a:endParaRPr lang="en-US"/>
          </a:p>
        </p:txBody>
      </p:sp>
      <p:pic>
        <p:nvPicPr>
          <p:cNvPr id="4" name="Picture 3" descr="C:\Users\Datagrokr\Documents\program\CEH-Hack-a-thon\reports\Lifestyle Store\vulnerabilities\Client Side Filter Bypass\forum-register\POC.pngPOC"/>
          <p:cNvPicPr>
            <a:picLocks noChangeAspect="1"/>
          </p:cNvPicPr>
          <p:nvPr/>
        </p:nvPicPr>
        <p:blipFill>
          <a:blip r:embed="rId1"/>
          <a:srcRect/>
          <a:stretch>
            <a:fillRect/>
          </a:stretch>
        </p:blipFill>
        <p:spPr>
          <a:xfrm>
            <a:off x="1172845" y="3170555"/>
            <a:ext cx="9951085" cy="2284095"/>
          </a:xfrm>
          <a:prstGeom prst="rect">
            <a:avLst/>
          </a:prstGeom>
          <a:ln>
            <a:solidFill>
              <a:schemeClr val="tx1"/>
            </a:solidFill>
          </a:ln>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59626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49020" y="1053465"/>
            <a:ext cx="10307320" cy="722630"/>
          </a:xfrm>
        </p:spPr>
        <p:txBody>
          <a:bodyPr>
            <a:normAutofit/>
          </a:bodyPr>
          <a:p>
            <a:pPr marL="0" indent="0">
              <a:buNone/>
            </a:pPr>
            <a:r>
              <a:rPr lang="en-US"/>
              <a:t>Navigate to customer password reset page “http://13.233.207.87/reset_password/customer.php” and try to give a already register username , email id of the register user is been populated in the input field click on send.</a:t>
            </a:r>
            <a:endParaRPr lang="en-US"/>
          </a:p>
        </p:txBody>
      </p:sp>
      <p:pic>
        <p:nvPicPr>
          <p:cNvPr id="4" name="Picture 3" descr="C:\Users\Datagrokr\Documents\program\CEH-Hack-a-thon\reports\Lifestyle Store\vulnerabilities\Client Side Filter Bypass\Customer-Password-reset\observation.pngobservation"/>
          <p:cNvPicPr>
            <a:picLocks noChangeAspect="1"/>
          </p:cNvPicPr>
          <p:nvPr/>
        </p:nvPicPr>
        <p:blipFill>
          <a:blip r:embed="rId1"/>
          <a:srcRect/>
          <a:stretch>
            <a:fillRect/>
          </a:stretch>
        </p:blipFill>
        <p:spPr>
          <a:xfrm>
            <a:off x="1049020" y="2051685"/>
            <a:ext cx="6690360" cy="3291205"/>
          </a:xfrm>
          <a:prstGeom prst="rect">
            <a:avLst/>
          </a:prstGeom>
          <a:ln>
            <a:solidFill>
              <a:schemeClr val="tx1"/>
            </a:solidFill>
          </a:ln>
        </p:spPr>
      </p:pic>
      <p:pic>
        <p:nvPicPr>
          <p:cNvPr id="5" name="Picture Placeholder 4" descr="observation1"/>
          <p:cNvPicPr>
            <a:picLocks noChangeAspect="1"/>
          </p:cNvPicPr>
          <p:nvPr>
            <p:ph type="pic" idx="1"/>
          </p:nvPr>
        </p:nvPicPr>
        <p:blipFill>
          <a:blip r:embed="rId2"/>
          <a:stretch>
            <a:fillRect/>
          </a:stretch>
        </p:blipFill>
        <p:spPr>
          <a:xfrm>
            <a:off x="5475605" y="2834005"/>
            <a:ext cx="6172200" cy="3029585"/>
          </a:xfrm>
          <a:prstGeom prst="rect">
            <a:avLst/>
          </a:prstGeom>
          <a:ln>
            <a:solidFill>
              <a:schemeClr val="tx1"/>
            </a:solidFill>
          </a:ln>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99135"/>
          </a:xfrm>
        </p:spPr>
        <p:txBody>
          <a:bodyPr>
            <a:normAutofit fontScale="90000"/>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sz="half" idx="2"/>
          </p:nvPr>
        </p:nvSpPr>
        <p:spPr>
          <a:xfrm>
            <a:off x="840105" y="1156335"/>
            <a:ext cx="10789285" cy="675640"/>
          </a:xfrm>
        </p:spPr>
        <p:txBody>
          <a:bodyPr/>
          <a:p>
            <a:pPr marL="0" indent="0">
              <a:buNone/>
            </a:pPr>
            <a:r>
              <a:rPr lang="en-US"/>
              <a:t>AFter click on send a html page get open, click on 'click here' link, a page will open for providing new password for the user.</a:t>
            </a:r>
            <a:endParaRPr lang="en-US"/>
          </a:p>
        </p:txBody>
      </p:sp>
      <p:pic>
        <p:nvPicPr>
          <p:cNvPr id="4" name="Picture 3" descr="C:\Users\Datagrokr\Documents\program\CEH-Hack-a-thon\reports\Lifestyle Store\vulnerabilities\Client Side Filter Bypass\Customer-Password-reset\poc-reset-link.pngpoc-reset-link"/>
          <p:cNvPicPr>
            <a:picLocks noChangeAspect="1"/>
          </p:cNvPicPr>
          <p:nvPr/>
        </p:nvPicPr>
        <p:blipFill>
          <a:blip r:embed="rId1"/>
          <a:srcRect/>
          <a:stretch>
            <a:fillRect/>
          </a:stretch>
        </p:blipFill>
        <p:spPr>
          <a:xfrm>
            <a:off x="988060" y="2192655"/>
            <a:ext cx="8720455" cy="2284095"/>
          </a:xfrm>
          <a:prstGeom prst="rect">
            <a:avLst/>
          </a:prstGeom>
          <a:ln>
            <a:solidFill>
              <a:schemeClr val="tx1"/>
            </a:solidFill>
          </a:ln>
        </p:spPr>
      </p:pic>
      <p:pic>
        <p:nvPicPr>
          <p:cNvPr id="5" name="Picture Placeholder 4" descr="poc"/>
          <p:cNvPicPr>
            <a:picLocks noChangeAspect="1"/>
          </p:cNvPicPr>
          <p:nvPr>
            <p:ph type="pic" idx="1"/>
          </p:nvPr>
        </p:nvPicPr>
        <p:blipFill>
          <a:blip r:embed="rId2"/>
          <a:stretch>
            <a:fillRect/>
          </a:stretch>
        </p:blipFill>
        <p:spPr>
          <a:xfrm>
            <a:off x="5348605" y="3663315"/>
            <a:ext cx="6172200" cy="2670810"/>
          </a:xfrm>
          <a:prstGeom prst="rect">
            <a:avLst/>
          </a:prstGeom>
          <a:ln>
            <a:solidFill>
              <a:schemeClr val="tx1"/>
            </a:solidFill>
          </a:ln>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Impact(Low):</a:t>
            </a:r>
            <a:endParaRPr lang="en-US" sz="3200" b="1">
              <a:ln/>
              <a:solidFill>
                <a:schemeClr val="tx1"/>
              </a:solidFill>
              <a:effectLst/>
            </a:endParaRPr>
          </a:p>
        </p:txBody>
      </p:sp>
      <p:sp>
        <p:nvSpPr>
          <p:cNvPr id="3" name="Text Placeholder 2"/>
          <p:cNvSpPr>
            <a:spLocks noGrp="1"/>
          </p:cNvSpPr>
          <p:nvPr>
            <p:ph type="body" idx="1"/>
          </p:nvPr>
        </p:nvSpPr>
        <p:spPr>
          <a:xfrm>
            <a:off x="1003300" y="1437640"/>
            <a:ext cx="10515600" cy="1103630"/>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Recommendation:</a:t>
            </a:r>
            <a:endParaRPr lang="en-US" sz="3200" b="1">
              <a:ln/>
              <a:solidFill>
                <a:schemeClr val="tx1"/>
              </a:solidFill>
              <a:effectLst/>
            </a:endParaRPr>
          </a:p>
        </p:txBody>
      </p:sp>
      <p:sp>
        <p:nvSpPr>
          <p:cNvPr id="7" name="Text Box 6"/>
          <p:cNvSpPr txBox="1"/>
          <p:nvPr/>
        </p:nvSpPr>
        <p:spPr>
          <a:xfrm>
            <a:off x="957580" y="3730625"/>
            <a:ext cx="10584815" cy="1899920"/>
          </a:xfrm>
          <a:prstGeom prst="rect">
            <a:avLst/>
          </a:prstGeom>
          <a:noFill/>
        </p:spPr>
        <p:txBody>
          <a:bodyPr wrap="square" rtlCol="0">
            <a:spAutoFit/>
          </a:bodyPr>
          <a:p>
            <a:pPr marL="514350" indent="-514350">
              <a:lnSpc>
                <a:spcPct val="60000"/>
              </a:lnSpc>
              <a:buAutoNum type="arabicPeriod"/>
            </a:pPr>
            <a:r>
              <a:rPr lang="en-US" sz="2800"/>
              <a:t>Implement all critical checks on server side code only</a:t>
            </a:r>
            <a:endParaRPr lang="en-US" sz="2800"/>
          </a:p>
          <a:p>
            <a:pPr marL="514350" indent="-514350">
              <a:lnSpc>
                <a:spcPct val="60000"/>
              </a:lnSpc>
              <a:buAutoNum type="arabicPeriod"/>
            </a:pPr>
            <a:endParaRPr lang="en-US" sz="2800"/>
          </a:p>
          <a:p>
            <a:pPr marL="514350" indent="-514350">
              <a:lnSpc>
                <a:spcPct val="60000"/>
              </a:lnSpc>
              <a:buAutoNum type="arabicPeriod"/>
            </a:pPr>
            <a:r>
              <a:rPr lang="en-US" sz="2800"/>
              <a:t>Client-side checks must be treated as decoratives only</a:t>
            </a:r>
            <a:endParaRPr lang="en-US" sz="2800"/>
          </a:p>
          <a:p>
            <a:pPr marL="514350" indent="-514350">
              <a:lnSpc>
                <a:spcPct val="60000"/>
              </a:lnSpc>
              <a:buAutoNum type="arabicPeriod"/>
            </a:pPr>
            <a:endParaRPr lang="en-US" sz="2800"/>
          </a:p>
          <a:p>
            <a:pPr marL="514350" indent="-514350">
              <a:lnSpc>
                <a:spcPct val="60000"/>
              </a:lnSpc>
              <a:buAutoNum type="arabicPeriod"/>
            </a:pPr>
            <a:r>
              <a:rPr lang="en-US" sz="2800"/>
              <a:t>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Text Placeholder 2"/>
          <p:cNvSpPr>
            <a:spLocks noGrp="1"/>
          </p:cNvSpPr>
          <p:nvPr>
            <p:ph type="body" idx="1"/>
          </p:nvPr>
        </p:nvSpPr>
        <p:spPr/>
        <p:txBody>
          <a:bodyPr/>
          <a:p>
            <a:pPr>
              <a:lnSpc>
                <a:spcPct val="80000"/>
              </a:lnSpc>
            </a:pPr>
            <a:r>
              <a:rPr lang="en-US"/>
              <a:t>http://projects.webappsec.org/w/page/13246933/Improper%20Input%20Handling</a:t>
            </a:r>
            <a:endParaRPr lang="en-US"/>
          </a:p>
          <a:p>
            <a:pPr>
              <a:lnSpc>
                <a:spcPct val="80000"/>
              </a:lnSpc>
            </a:pPr>
            <a:r>
              <a:rPr lang="en-US"/>
              <a:t>https://www.owasp.org/index.php/Unvalidated_Input</a:t>
            </a:r>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18. Descriptive Messages: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Descriptive Messages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en1.php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idx="1"/>
          </p:nvPr>
        </p:nvSpPr>
        <p:spPr>
          <a:xfrm>
            <a:off x="1041400" y="1355725"/>
            <a:ext cx="10515600" cy="592455"/>
          </a:xfrm>
        </p:spPr>
        <p:txBody>
          <a:bodyPr/>
          <a:p>
            <a:pPr marL="0" indent="0">
              <a:buNone/>
            </a:pPr>
            <a:r>
              <a:rPr lang="en-US" sz="2400"/>
              <a:t>The default error with the path is displayed as:</a:t>
            </a:r>
            <a:endParaRPr lang="en-US" sz="2400"/>
          </a:p>
        </p:txBody>
      </p:sp>
      <p:pic>
        <p:nvPicPr>
          <p:cNvPr id="4" name="Picture 3" descr="C:\Users\Datagrokr\Documents\program\CEH-Hack-a-thon\reports\Lifestyle Store\vulnerabilities\Descriptive Messages\Language\observation.pngobservation"/>
          <p:cNvPicPr>
            <a:picLocks noChangeAspect="1"/>
          </p:cNvPicPr>
          <p:nvPr/>
        </p:nvPicPr>
        <p:blipFill>
          <a:blip r:embed="rId1"/>
          <a:srcRect/>
          <a:stretch>
            <a:fillRect/>
          </a:stretch>
        </p:blipFill>
        <p:spPr>
          <a:xfrm>
            <a:off x="1026160" y="2430780"/>
            <a:ext cx="10139680" cy="277749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9500" y="1597025"/>
            <a:ext cx="10516235" cy="643255"/>
          </a:xfrm>
        </p:spPr>
        <p:txBody>
          <a:bodyPr/>
          <a:p>
            <a:pPr marL="0" indent="0">
              <a:buNone/>
            </a:pPr>
            <a:r>
              <a:rPr lang="en-US" sz="2400"/>
              <a:t>When we give ' in the search option of the home page,we get the error as:</a:t>
            </a:r>
            <a:endParaRPr lang="en-US" sz="2400"/>
          </a:p>
        </p:txBody>
      </p:sp>
      <p:pic>
        <p:nvPicPr>
          <p:cNvPr id="4" name="Content Placeholder 3" descr="C:\Users\Datagrokr\Documents\program\CEH-Hack-a-thon\reports\Lifestyle Store\vulnerabilities\Descriptive Messages\Search\observation.pngobservation"/>
          <p:cNvPicPr>
            <a:picLocks noChangeAspect="1"/>
          </p:cNvPicPr>
          <p:nvPr>
            <p:ph sz="half" idx="2"/>
          </p:nvPr>
        </p:nvPicPr>
        <p:blipFill>
          <a:blip r:embed="rId1"/>
          <a:srcRect/>
          <a:stretch>
            <a:fillRect/>
          </a:stretch>
        </p:blipFill>
        <p:spPr>
          <a:xfrm>
            <a:off x="1195070" y="2451735"/>
            <a:ext cx="10400665" cy="230759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mn-lt"/>
                <a:cs typeface="+mn-lt"/>
              </a:rPr>
              <a:t>Business Impact(Moderate):</a:t>
            </a:r>
            <a:endParaRPr lang="en-US" sz="3200" b="1">
              <a:ln/>
              <a:solidFill>
                <a:schemeClr val="tx1"/>
              </a:solidFill>
              <a:effectLst/>
              <a:latin typeface="+mn-lt"/>
              <a:cs typeface="+mn-lt"/>
            </a:endParaRPr>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outerShdw blurRad="38100" dist="19050" dir="2700000" algn="tl" rotWithShape="0">
                    <a:schemeClr val="dk1">
                      <a:alpha val="40000"/>
                    </a:schemeClr>
                  </a:outerShdw>
                </a:effectLst>
                <a:latin typeface="+mn-lt"/>
                <a:cs typeface="+mn-lt"/>
              </a:rPr>
              <a:t>Recommendation:</a:t>
            </a:r>
            <a:endParaRPr lang="en-US" sz="3200" b="1">
              <a:ln/>
              <a:solidFill>
                <a:schemeClr val="tx1"/>
              </a:solidFill>
              <a:effectLst>
                <a:outerShdw blurRad="38100" dist="19050" dir="2700000" algn="tl" rotWithShape="0">
                  <a:schemeClr val="dk1">
                    <a:alpha val="40000"/>
                  </a:schemeClr>
                </a:outerShdw>
              </a:effectLst>
              <a:latin typeface="+mn-lt"/>
              <a:cs typeface="+mn-l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5" name="Text Box 4"/>
          <p:cNvSpPr txBox="1"/>
          <p:nvPr/>
        </p:nvSpPr>
        <p:spPr>
          <a:xfrm>
            <a:off x="1090295" y="1592580"/>
            <a:ext cx="10526395" cy="5219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p>
            <a:pPr marL="457200" indent="-457200">
              <a:buFont typeface="Arial" panose="020B0604020202020204" pitchFamily="34" charset="0"/>
              <a:buChar char="•"/>
            </a:pPr>
            <a:r>
              <a:rPr lang="en-US" sz="2800">
                <a:ln/>
                <a:solidFill>
                  <a:schemeClr val="tx1"/>
                </a:solidFill>
                <a:effectLst/>
                <a:hlinkClick r:id="rId1" action="ppaction://hlinkfile"/>
              </a:rPr>
              <a:t>https://www.owasp.org/index.php/Improper_Error_Handling</a:t>
            </a:r>
            <a:endParaRPr lang="en-US" sz="2800">
              <a:ln/>
              <a:solidFill>
                <a:schemeClr val="tx1"/>
              </a:solidFill>
              <a:effectLst/>
              <a:hlinkClick r:id="rId1" action="ppaction://hlinkfi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19. Descriptive Pages: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Descriptive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idx="1"/>
          </p:nvPr>
        </p:nvSpPr>
        <p:spPr>
          <a:xfrm>
            <a:off x="1168400" y="1508125"/>
            <a:ext cx="10515600" cy="503555"/>
          </a:xfrm>
        </p:spPr>
        <p:txBody>
          <a:bodyPr>
            <a:normAutofit/>
          </a:bodyPr>
          <a:p>
            <a:pPr marL="0" indent="0">
              <a:buNone/>
            </a:pPr>
            <a:r>
              <a:rPr lang="en-US" sz="2400"/>
              <a:t>When we entered robots.txt at the end of the index page URL,we got:</a:t>
            </a:r>
            <a:endParaRPr lang="en-US" sz="2400"/>
          </a:p>
        </p:txBody>
      </p:sp>
      <p:pic>
        <p:nvPicPr>
          <p:cNvPr id="4" name="Picture 3" descr="C:\Users\Datagrokr\Documents\program\CEH-Hack-a-thon\reports\Lifestyle Store\vulnerabilities\Descriptive Pages\robots.txt.pngrobots.txt"/>
          <p:cNvPicPr>
            <a:picLocks noChangeAspect="1"/>
          </p:cNvPicPr>
          <p:nvPr/>
        </p:nvPicPr>
        <p:blipFill>
          <a:blip r:embed="rId1"/>
          <a:srcRect/>
          <a:stretch>
            <a:fillRect/>
          </a:stretch>
        </p:blipFill>
        <p:spPr>
          <a:xfrm>
            <a:off x="1269365" y="2455545"/>
            <a:ext cx="10084435" cy="236283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57300" y="1015365"/>
            <a:ext cx="10515600" cy="563880"/>
          </a:xfrm>
        </p:spPr>
        <p:txBody>
          <a:bodyPr/>
          <a:p>
            <a:pPr marL="0" indent="0">
              <a:buNone/>
            </a:pPr>
            <a:r>
              <a:rPr lang="en-US" sz="2400"/>
              <a:t>When we entered phpinfo.php at the end ,we got:</a:t>
            </a:r>
            <a:endParaRPr lang="en-US" sz="2400"/>
          </a:p>
        </p:txBody>
      </p:sp>
      <p:sp>
        <p:nvSpPr>
          <p:cNvPr id="4" name="Title 3"/>
          <p:cNvSpPr>
            <a:spLocks noGrp="1"/>
          </p:cNvSpPr>
          <p:nvPr>
            <p:ph type="title"/>
          </p:nvPr>
        </p:nvSpPr>
        <p:spPr>
          <a:xfrm>
            <a:off x="838200" y="350520"/>
            <a:ext cx="10515600" cy="806450"/>
          </a:xfrm>
        </p:spPr>
        <p:txBody>
          <a:bodyPr/>
          <a:p>
            <a:r>
              <a:rPr lang="en-US" sz="3200" b="1">
                <a:ln/>
                <a:solidFill>
                  <a:schemeClr val="tx1"/>
                </a:solidFill>
                <a:effectLst/>
              </a:rPr>
              <a:t>Proof Of Concept(PoC):</a:t>
            </a:r>
            <a:endParaRPr lang="en-US" sz="3200" b="1">
              <a:ln/>
              <a:solidFill>
                <a:schemeClr val="tx1"/>
              </a:solidFill>
              <a:effectLst/>
            </a:endParaRPr>
          </a:p>
        </p:txBody>
      </p:sp>
      <p:pic>
        <p:nvPicPr>
          <p:cNvPr id="5" name="Picture 4" descr="C:\Users\Datagrokr\Documents\program\CEH-Hack-a-thon\reports\Lifestyle Store\vulnerabilities\Descriptive Pages\phpinfo.php.pngphpinfo.php"/>
          <p:cNvPicPr>
            <a:picLocks noChangeAspect="1"/>
          </p:cNvPicPr>
          <p:nvPr/>
        </p:nvPicPr>
        <p:blipFill>
          <a:blip r:embed="rId1"/>
          <a:srcRect/>
          <a:stretch>
            <a:fillRect/>
          </a:stretch>
        </p:blipFill>
        <p:spPr>
          <a:xfrm>
            <a:off x="1481455" y="1579245"/>
            <a:ext cx="8771890" cy="50615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54100" y="1304925"/>
            <a:ext cx="10515600" cy="504190"/>
          </a:xfrm>
        </p:spPr>
        <p:txBody>
          <a:bodyPr>
            <a:normAutofit/>
          </a:bodyPr>
          <a:p>
            <a:pPr marL="0" indent="0">
              <a:buNone/>
            </a:pPr>
            <a:r>
              <a:rPr lang="en-US" sz="2400"/>
              <a:t>When we entered server-info at the end of index URL:</a:t>
            </a:r>
            <a:endParaRPr lang="en-US" sz="2400"/>
          </a:p>
        </p:txBody>
      </p:sp>
      <p:sp>
        <p:nvSpPr>
          <p:cNvPr id="4" name="Title 3"/>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pic>
        <p:nvPicPr>
          <p:cNvPr id="5" name="Picture 4" descr="C:\Users\Datagrokr\Documents\program\CEH-Hack-a-thon\reports\Lifestyle Store\vulnerabilities\Descriptive Pages\server-status.pngserver-status"/>
          <p:cNvPicPr>
            <a:picLocks noChangeAspect="1"/>
          </p:cNvPicPr>
          <p:nvPr/>
        </p:nvPicPr>
        <p:blipFill>
          <a:blip r:embed="rId1"/>
          <a:srcRect/>
          <a:stretch>
            <a:fillRect/>
          </a:stretch>
        </p:blipFill>
        <p:spPr>
          <a:xfrm>
            <a:off x="2156778" y="1910715"/>
            <a:ext cx="6546850" cy="445325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22045" y="1317625"/>
            <a:ext cx="10515600" cy="533400"/>
          </a:xfrm>
        </p:spPr>
        <p:txBody>
          <a:bodyPr/>
          <a:p>
            <a:pPr marL="0" indent="0">
              <a:buNone/>
            </a:pPr>
            <a:r>
              <a:rPr lang="en-US" sz="2400"/>
              <a:t>When we typed and entered userlist.txt at the end:</a:t>
            </a:r>
            <a:endParaRPr lang="en-US" sz="2400"/>
          </a:p>
        </p:txBody>
      </p:sp>
      <p:sp>
        <p:nvSpPr>
          <p:cNvPr id="4" name="Title 3"/>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pic>
        <p:nvPicPr>
          <p:cNvPr id="5" name="Picture 4" descr="C:\Users\Datagrokr\Documents\program\CEH-Hack-a-thon\reports\Lifestyle Store\vulnerabilities\Descriptive Pages\userlist.txt.pnguserlist.txt"/>
          <p:cNvPicPr>
            <a:picLocks noChangeAspect="1"/>
          </p:cNvPicPr>
          <p:nvPr/>
        </p:nvPicPr>
        <p:blipFill>
          <a:blip r:embed="rId1"/>
          <a:srcRect/>
          <a:stretch>
            <a:fillRect/>
          </a:stretch>
        </p:blipFill>
        <p:spPr>
          <a:xfrm>
            <a:off x="2152650" y="2248535"/>
            <a:ext cx="7886065" cy="2959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9768" y="67020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7262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Recommendation</a:t>
            </a:r>
            <a:endParaRPr lang="en-IN" sz="3200" b="1" dirty="0" smtClean="0">
              <a:ln/>
              <a:solidFill>
                <a:schemeClr val="tx1"/>
              </a:solidFill>
              <a:effectLst/>
              <a:latin typeface="+mn-lt"/>
              <a:cs typeface="+mn-lt"/>
            </a:endParaRPr>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616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References:</a:t>
            </a:r>
            <a:endParaRPr lang="en-IN" sz="3200" b="1" dirty="0" smtClean="0">
              <a:ln/>
              <a:solidFill>
                <a:schemeClr val="tx1"/>
              </a:solidFill>
              <a:effectLst/>
              <a:latin typeface="+mn-lt"/>
              <a:cs typeface="+mn-lt"/>
            </a:endParaRPr>
          </a:p>
        </p:txBody>
      </p:sp>
      <p:sp>
        <p:nvSpPr>
          <p:cNvPr id="11" name="Rectangle 10"/>
          <p:cNvSpPr/>
          <p:nvPr/>
        </p:nvSpPr>
        <p:spPr>
          <a:xfrm>
            <a:off x="728345" y="4940300"/>
            <a:ext cx="1089152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https://vuldb.com/?id.88482</a:t>
            </a:r>
            <a:endParaRPr lang="en-US" i="1" dirty="0" smtClean="0">
              <a:latin typeface="Calibri" panose="020F0502020204030204" charset="0"/>
            </a:endParaRPr>
          </a:p>
          <a:p>
            <a:pPr marL="285750" indent="-285750">
              <a:buFont typeface="Arial" panose="020B0604020202020204" pitchFamily="34" charset="0"/>
              <a:buChar char="•"/>
            </a:pPr>
            <a:r>
              <a:rPr lang="en-IN" i="1" dirty="0" smtClean="0"/>
              <a:t>https://httpd.apache.org/docs/current/mod/mod_status.html</a:t>
            </a:r>
            <a:endParaRPr lang="en-IN" i="1" dirty="0" smtClean="0"/>
          </a:p>
          <a:p>
            <a:pPr marL="285750" indent="-285750">
              <a:buFont typeface="Arial" panose="020B0604020202020204" pitchFamily="34" charset="0"/>
              <a:buChar char="•"/>
            </a:pPr>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1036320"/>
          </a:xfrm>
        </p:spPr>
        <p:txBody>
          <a:bodyPr>
            <a:normAutofit fontScale="80000"/>
          </a:bodyPr>
          <a:p>
            <a:r>
              <a:rPr lang="en-US" sz="2400"/>
              <a:t>To Mitigate host header injections allows only a whitelist of allowed hostnames.</a:t>
            </a:r>
            <a:endParaRPr lang="en-US" sz="2400"/>
          </a:p>
          <a:p>
            <a:r>
              <a:rPr lang="en-US" sz="2400">
                <a:sym typeface="+mn-ea"/>
              </a:rPr>
              <a:t>Upgrade to the latest version of Affected Software/theme/plugin/OS which means latest version number.</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14.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15. IDOR</a:t>
            </a:r>
            <a:endParaRPr lang="en-US" sz="3200" b="1">
              <a:ln/>
              <a:solidFill>
                <a:schemeClr val="tx1"/>
              </a:solidFill>
              <a:effectLst/>
            </a:endParaRPr>
          </a:p>
        </p:txBody>
      </p:sp>
      <p:graphicFrame>
        <p:nvGraphicFramePr>
          <p:cNvPr id="3" name="Content Placeholder 2"/>
          <p:cNvGraphicFramePr>
            <a:graphicFrameLocks noGrp="1"/>
          </p:cNvGraphicFramePr>
          <p:nvPr>
            <p:ph sz="half" idx="2"/>
          </p:nvPr>
        </p:nvGraphicFramePr>
        <p:xfrm>
          <a:off x="2057400" y="1978025"/>
          <a:ext cx="8279765" cy="3280410"/>
        </p:xfrm>
        <a:graphic>
          <a:graphicData uri="http://schemas.openxmlformats.org/drawingml/2006/table">
            <a:tbl>
              <a:tblPr firstRow="1" bandRow="1">
                <a:tableStyleId>{5C22544A-7EE6-4342-B048-85BDC9FD1C3A}</a:tableStyleId>
              </a:tblPr>
              <a:tblGrid>
                <a:gridCol w="1442720"/>
                <a:gridCol w="6837045"/>
              </a:tblGrid>
              <a:tr h="3263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54020">
                <a:tc>
                  <a:txBody>
                    <a:bodyPr/>
                    <a:p>
                      <a:pPr algn="ctr"/>
                      <a:r>
                        <a:rPr lang="en-US" altLang="en-IN" sz="1600" dirty="0" smtClean="0">
                          <a:solidFill>
                            <a:schemeClr val="tx1"/>
                          </a:solidFill>
                          <a:latin typeface="Calibri" panose="020F0502020204030204" charset="0"/>
                        </a:rPr>
                        <a:t>IDOR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IDOR (Displaying Customer Details)</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http://13.233.207.87/orders/orders.php?customer=17</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Affected Parameters :</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user_id(POST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customer(GET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sym typeface="+mn-ea"/>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Payload:</a:t>
                      </a:r>
                      <a:endParaRPr lang="en-US" sz="1300" b="1" dirty="0" smtClean="0">
                        <a:solidFill>
                          <a:schemeClr val="tx1"/>
                        </a:solidFill>
                        <a:latin typeface="Calibri" panose="020F050202020403020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dirty="0" smtClean="0">
                          <a:solidFill>
                            <a:schemeClr val="tx1"/>
                          </a:solidFill>
                          <a:uFillTx/>
                          <a:latin typeface="Calibri" panose="020F0502020204030204" charset="0"/>
                          <a:sym typeface="+mn-ea"/>
                        </a:rPr>
                        <a:t>Changing user_id from 16 to 15 in the url itself</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29845"/>
            <a:ext cx="10515600" cy="1325563"/>
          </a:xfrm>
        </p:spPr>
        <p:txBody>
          <a:bodyPr/>
          <a:lstStyle/>
          <a:p>
            <a:r>
              <a:rPr lang="en-US" altLang="en-IN" sz="3200" b="1" dirty="0">
                <a:ln/>
                <a:solidFill>
                  <a:schemeClr val="tx1"/>
                </a:solidFill>
                <a:effectLst/>
              </a:rPr>
              <a:t>Observation</a:t>
            </a:r>
            <a:r>
              <a:rPr lang="en-US" altLang="en-IN" u="sng" dirty="0">
                <a:solidFill>
                  <a:schemeClr val="accent4"/>
                </a:solidFill>
                <a:effectLst/>
              </a:rPr>
              <a:t>:</a:t>
            </a:r>
            <a:endParaRPr lang="en-US" altLang="en-IN" u="sng" dirty="0">
              <a:solidFill>
                <a:schemeClr val="accent4"/>
              </a:solidFill>
              <a:effectLst/>
            </a:endParaRPr>
          </a:p>
        </p:txBody>
      </p:sp>
      <p:sp>
        <p:nvSpPr>
          <p:cNvPr id="2" name="Text Box 1"/>
          <p:cNvSpPr txBox="1"/>
          <p:nvPr/>
        </p:nvSpPr>
        <p:spPr>
          <a:xfrm>
            <a:off x="1181100" y="1104265"/>
            <a:ext cx="10673715" cy="368300"/>
          </a:xfrm>
          <a:prstGeom prst="rect">
            <a:avLst/>
          </a:prstGeom>
          <a:noFill/>
        </p:spPr>
        <p:txBody>
          <a:bodyPr wrap="square" rtlCol="0">
            <a:spAutoFit/>
          </a:bodyPr>
          <a:p>
            <a:r>
              <a:rPr lang="en-US"/>
              <a:t>User detail of user id 17 is displaying</a:t>
            </a:r>
            <a:endParaRPr lang="en-US"/>
          </a:p>
        </p:txBody>
      </p:sp>
      <p:pic>
        <p:nvPicPr>
          <p:cNvPr id="5" name="Content Placeholder 4" descr="C:\Users\Datagrokr\Documents\program\CEH-Hack-a-thon\reports\Lifestyle Store\vulnerabilities\IDOR\profile-edit\observation.pngobservation"/>
          <p:cNvPicPr>
            <a:picLocks noChangeAspect="1"/>
          </p:cNvPicPr>
          <p:nvPr>
            <p:ph sz="half" idx="1"/>
          </p:nvPr>
        </p:nvPicPr>
        <p:blipFill>
          <a:blip r:embed="rId1"/>
          <a:srcRect/>
          <a:stretch>
            <a:fillRect/>
          </a:stretch>
        </p:blipFill>
        <p:spPr>
          <a:xfrm>
            <a:off x="1485900" y="1619250"/>
            <a:ext cx="9152890" cy="4603750"/>
          </a:xfrm>
          <a:prstGeom prst="rect">
            <a:avLst/>
          </a:prstGeom>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257300" y="1442085"/>
            <a:ext cx="9877425" cy="607695"/>
          </a:xfrm>
        </p:spPr>
        <p:txBody>
          <a:bodyPr>
            <a:normAutofit fontScale="60000"/>
          </a:bodyPr>
          <a:p>
            <a:pPr marL="0" indent="0">
              <a:buNone/>
            </a:pPr>
            <a:r>
              <a:rPr lang="en-US"/>
              <a:t>Gain information of another user by Change the URL parameter from "http://13.233.207.87/profile/17/edit/" to "http://13.233.207.87/profile/16/edit/".</a:t>
            </a:r>
            <a:endParaRPr lang="en-US"/>
          </a:p>
        </p:txBody>
      </p:sp>
      <p:pic>
        <p:nvPicPr>
          <p:cNvPr id="5" name="Content Placeholder 4" descr="C:\Users\Datagrokr\Documents\program\CEH-Hack-a-thon\reports\Lifestyle Store\vulnerabilities\IDOR\profile-edit\POC.pngPOC"/>
          <p:cNvPicPr>
            <a:picLocks noChangeAspect="1"/>
          </p:cNvPicPr>
          <p:nvPr>
            <p:ph sz="half" idx="2"/>
          </p:nvPr>
        </p:nvPicPr>
        <p:blipFill>
          <a:blip r:embed="rId1"/>
          <a:srcRect/>
          <a:stretch>
            <a:fillRect/>
          </a:stretch>
        </p:blipFill>
        <p:spPr>
          <a:xfrm>
            <a:off x="1854200" y="2102803"/>
            <a:ext cx="8542020" cy="4318635"/>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mn-lt"/>
                <a:cs typeface="+mn-lt"/>
              </a:rPr>
              <a:t>Business Impact(High):</a:t>
            </a:r>
            <a:endParaRPr lang="en-US" sz="3200" b="1">
              <a:ln/>
              <a:solidFill>
                <a:schemeClr val="tx1"/>
              </a:solidFill>
              <a:effectLst/>
              <a:latin typeface="+mn-lt"/>
              <a:cs typeface="+mn-lt"/>
            </a:endParaRPr>
          </a:p>
        </p:txBody>
      </p:sp>
      <p:sp>
        <p:nvSpPr>
          <p:cNvPr id="3" name="Content Placeholder 2"/>
          <p:cNvSpPr>
            <a:spLocks noGrp="1"/>
          </p:cNvSpPr>
          <p:nvPr>
            <p:ph sz="half" idx="1"/>
          </p:nvPr>
        </p:nvSpPr>
        <p:spPr>
          <a:xfrm>
            <a:off x="838200" y="1825625"/>
            <a:ext cx="10621010" cy="4351655"/>
          </a:xfrm>
        </p:spPr>
        <p:txBody>
          <a:bodyPr/>
          <a:p>
            <a:r>
              <a:rPr lang="en-US"/>
              <a:t>Taking the advantage of this vulnerability,if the attacker can get these sensitive data of multiple users,it would be become one step easier for them to login to their accout after getting their username.</a:t>
            </a:r>
            <a:endParaRPr lang="en-US"/>
          </a:p>
          <a:p>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u="sng" dirty="0" smtClean="0">
              <a:ln/>
              <a:solidFill>
                <a:schemeClr val="tx1"/>
              </a:solidFill>
              <a:effectLst/>
              <a:latin typeface="+mn-lt"/>
              <a:cs typeface="+mn-lt"/>
            </a:endParaRPr>
          </a:p>
        </p:txBody>
      </p:sp>
      <p:sp>
        <p:nvSpPr>
          <p:cNvPr id="3" name="Text Placeholder 2"/>
          <p:cNvSpPr>
            <a:spLocks noGrp="1"/>
          </p:cNvSpPr>
          <p:nvPr>
            <p:ph type="body" idx="1"/>
          </p:nvPr>
        </p:nvSpPr>
        <p:spPr>
          <a:xfrm>
            <a:off x="1117600" y="1515110"/>
            <a:ext cx="10515600" cy="2174875"/>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587500" y="4655820"/>
            <a:ext cx="9763125" cy="922020"/>
          </a:xfrm>
          <a:prstGeom prst="rect">
            <a:avLst/>
          </a:prstGeom>
        </p:spPr>
        <p:txBody>
          <a:bodyPr wrap="square">
            <a:spAutoFit/>
          </a:bodyPr>
          <a:lstStyle/>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References:</a:t>
            </a:r>
            <a:endParaRPr lang="en-IN" sz="3200" b="1" dirty="0" smtClean="0">
              <a:ln/>
              <a:solidFill>
                <a:schemeClr val="tx1"/>
              </a:solidFill>
              <a:effectLst/>
              <a:latin typeface="+mn-lt"/>
              <a:cs typeface="+mn-lt"/>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16. PII Leakage:</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PII Leakage</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 and user: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http://15.206.67.102/products/details.php?p_id=28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http://13.232.248.46/login/customer.php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1155700" y="1457325"/>
            <a:ext cx="10311130" cy="961390"/>
          </a:xfrm>
        </p:spPr>
        <p:txBody>
          <a:bodyPr>
            <a:normAutofit/>
          </a:bodyPr>
          <a:p>
            <a:pPr marL="0" indent="0">
              <a:buNone/>
            </a:pPr>
            <a:r>
              <a:rPr lang="en-US" sz="2400"/>
              <a:t>When we click on the “Seller Info” option,we get the details of the seller ,even those which are not required like the pan card number,etc.</a:t>
            </a:r>
            <a:endParaRPr lang="en-US" sz="2400"/>
          </a:p>
        </p:txBody>
      </p:sp>
      <p:pic>
        <p:nvPicPr>
          <p:cNvPr id="5" name="Content Placeholder 4" descr="C:\Users\Datagrokr\Documents\program\CEH-Hack-a-thon\reports\Lifestyle Store\vulnerabilities\PII\seller info\POC.pngPOC"/>
          <p:cNvPicPr>
            <a:picLocks noChangeAspect="1"/>
          </p:cNvPicPr>
          <p:nvPr>
            <p:ph sz="half" idx="2"/>
          </p:nvPr>
        </p:nvPicPr>
        <p:blipFill>
          <a:blip r:embed="rId1"/>
          <a:srcRect/>
          <a:stretch>
            <a:fillRect/>
          </a:stretch>
        </p:blipFill>
        <p:spPr>
          <a:xfrm>
            <a:off x="2637155" y="2787015"/>
            <a:ext cx="6944995" cy="36658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155700" y="1457325"/>
            <a:ext cx="10311130" cy="466090"/>
          </a:xfrm>
        </p:spPr>
        <p:txBody>
          <a:bodyPr>
            <a:normAutofit/>
          </a:bodyPr>
          <a:p>
            <a:pPr marL="0" indent="0">
              <a:buNone/>
            </a:pPr>
            <a:r>
              <a:rPr lang="en-US" sz="2400"/>
              <a:t>You can see Customer usernames are displayed publicly.</a:t>
            </a:r>
            <a:endParaRPr lang="en-US" sz="2400"/>
          </a:p>
        </p:txBody>
      </p:sp>
      <p:pic>
        <p:nvPicPr>
          <p:cNvPr id="5" name="Content Placeholder 4" descr="C:\Users\Datagrokr\Documents\program\CEH-Hack-a-thon\reports\Lifestyle Store\vulnerabilities\PII\customer-login-user-info\observation.pngobservation"/>
          <p:cNvPicPr>
            <a:picLocks noChangeAspect="1"/>
          </p:cNvPicPr>
          <p:nvPr>
            <p:ph sz="half" idx="2"/>
          </p:nvPr>
        </p:nvPicPr>
        <p:blipFill>
          <a:blip r:embed="rId1"/>
          <a:srcRect/>
          <a:stretch>
            <a:fillRect/>
          </a:stretch>
        </p:blipFill>
        <p:spPr>
          <a:xfrm>
            <a:off x="4207510" y="2226945"/>
            <a:ext cx="3776345" cy="3665855"/>
          </a:xfrm>
          <a:prstGeom prst="rect">
            <a:avLst/>
          </a:prstGeom>
          <a:ln>
            <a:noFill/>
          </a:ln>
        </p:spPr>
      </p:pic>
      <p:sp>
        <p:nvSpPr>
          <p:cNvPr id="4" name="Rectangle 3"/>
          <p:cNvSpPr/>
          <p:nvPr/>
        </p:nvSpPr>
        <p:spPr>
          <a:xfrm>
            <a:off x="4439285" y="45624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6" name="Rectangle 5"/>
          <p:cNvSpPr/>
          <p:nvPr/>
        </p:nvSpPr>
        <p:spPr>
          <a:xfrm>
            <a:off x="5607685" y="45370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Rectangle 6"/>
          <p:cNvSpPr/>
          <p:nvPr/>
        </p:nvSpPr>
        <p:spPr>
          <a:xfrm>
            <a:off x="6763385" y="45243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Impact(Moderate):</a:t>
            </a:r>
            <a:endParaRPr lang="en-US" sz="3200" b="1">
              <a:ln/>
              <a:solidFill>
                <a:schemeClr val="tx1"/>
              </a:solidFill>
              <a:effectLst/>
            </a:endParaRPr>
          </a:p>
        </p:txBody>
      </p:sp>
      <p:sp>
        <p:nvSpPr>
          <p:cNvPr id="3" name="Content Placeholder 2"/>
          <p:cNvSpPr>
            <a:spLocks noGrp="1"/>
          </p:cNvSpPr>
          <p:nvPr>
            <p:ph sz="half" idx="1"/>
          </p:nvPr>
        </p:nvSpPr>
        <p:spPr>
          <a:xfrm>
            <a:off x="927100" y="1825625"/>
            <a:ext cx="10710545" cy="4351655"/>
          </a:xfrm>
        </p:spPr>
        <p:txBody>
          <a:bodyPr/>
          <a:p>
            <a:pPr marL="0" indent="0">
              <a:buNone/>
            </a:pPr>
            <a:r>
              <a:rPr lang="en-US" sz="2400"/>
              <a:t>There is no direct business impact in this case ,but this amount of information can definitely lead to social engineering attacks on the seller and can indirectly harm the business.</a:t>
            </a:r>
            <a:endParaRPr 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a:p>
            <a:pPr marL="0" indent="0">
              <a:buNone/>
            </a:pPr>
            <a:r>
              <a:rPr lang="en-US"/>
              <a:t>Username and profile pic of other user should not be display</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sz="3200" b="1">
                <a:ln/>
                <a:solidFill>
                  <a:schemeClr val="tx1"/>
                </a:solidFill>
                <a:effectLst/>
                <a:sym typeface="+mn-ea"/>
              </a:rPr>
              <a:t>17. Client Side Filter Bypass</a:t>
            </a:r>
            <a:endParaRPr lang="en-US" sz="3200" b="1" dirty="0" smtClean="0">
              <a:ln/>
              <a:solidFill>
                <a:schemeClr val="tx1"/>
              </a:solidFill>
              <a:effectLst/>
              <a:sym typeface="+mn-ea"/>
            </a:endParaRPr>
          </a:p>
        </p:txBody>
      </p:sp>
      <p:graphicFrame>
        <p:nvGraphicFramePr>
          <p:cNvPr id="6" name="Table 5"/>
          <p:cNvGraphicFramePr>
            <a:graphicFrameLocks noGrp="1"/>
          </p:cNvGraphicFramePr>
          <p:nvPr/>
        </p:nvGraphicFramePr>
        <p:xfrm>
          <a:off x="1929765" y="1833245"/>
          <a:ext cx="8109585" cy="3959860"/>
        </p:xfrm>
        <a:graphic>
          <a:graphicData uri="http://schemas.openxmlformats.org/drawingml/2006/table">
            <a:tbl>
              <a:tblPr firstRow="1" bandRow="1">
                <a:tableStyleId>{5C22544A-7EE6-4342-B048-85BDC9FD1C3A}</a:tableStyleId>
              </a:tblPr>
              <a:tblGrid>
                <a:gridCol w="1413510"/>
                <a:gridCol w="6696075"/>
              </a:tblGrid>
              <a:tr h="3365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07820">
                <a:tc rowSpan="3">
                  <a:txBody>
                    <a:bodyPr/>
                    <a:lstStyle/>
                    <a:p>
                      <a:pPr algn="ctr"/>
                      <a:r>
                        <a:rPr lang="en-US" altLang="en-IN" sz="1600" dirty="0" smtClean="0">
                          <a:solidFill>
                            <a:schemeClr val="tx1"/>
                          </a:solidFill>
                          <a:latin typeface="Calibri" panose="020F0502020204030204" charset="0"/>
                        </a:rPr>
                        <a:t>Client Side Filter Bypass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774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http://13.233.207.87/forum/index.php?u=/user/register</a:t>
                      </a:r>
                      <a:endParaRPr lang="en-US" sz="1300" dirty="0" smtClean="0">
                        <a:solidFill>
                          <a:schemeClr val="tx1"/>
                        </a:solidFill>
                        <a:latin typeface="Calibri" panose="020F0502020204030204" charset="0"/>
                        <a:sym typeface="+mn-ea"/>
                      </a:endParaRPr>
                    </a:p>
                    <a:p>
                      <a:pPr indent="0">
                        <a:buFont typeface="Arial" panose="020B0604020202020204" pitchFamily="34" charset="0"/>
                        <a:buNone/>
                      </a:pPr>
                      <a:r>
                        <a:rPr lang="en-US" sz="1300" b="1" dirty="0" smtClean="0">
                          <a:solidFill>
                            <a:schemeClr val="tx1"/>
                          </a:solidFill>
                          <a:latin typeface="Calibri" panose="020F0502020204030204" charset="0"/>
                          <a:sym typeface="+mn-ea"/>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Email address</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774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http://13.233.207.87/reset_password/customer.php</a:t>
                      </a:r>
                      <a:endParaRPr lang="en-US" sz="1300" dirty="0" smtClean="0">
                        <a:solidFill>
                          <a:schemeClr val="tx1"/>
                        </a:solidFill>
                        <a:latin typeface="Calibri" panose="020F0502020204030204" charset="0"/>
                        <a:sym typeface="+mn-ea"/>
                      </a:endParaRPr>
                    </a:p>
                    <a:p>
                      <a:pPr indent="0">
                        <a:buFont typeface="Arial" panose="020B0604020202020204" pitchFamily="34" charset="0"/>
                        <a:buNone/>
                      </a:pPr>
                      <a:r>
                        <a:rPr lang="en-US" sz="1300" b="1" dirty="0" smtClean="0">
                          <a:solidFill>
                            <a:schemeClr val="tx1"/>
                          </a:solidFill>
                          <a:latin typeface="Calibri" panose="020F0502020204030204" charset="0"/>
                          <a:sym typeface="+mn-ea"/>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Password</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idx="1"/>
          </p:nvPr>
        </p:nvSpPr>
        <p:spPr>
          <a:xfrm>
            <a:off x="1143000" y="14065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C:\Users\Datagrokr\Documents\program\CEH-Hack-a-thon\reports\Lifestyle Store\vulnerabilities\Client Side Filter Bypass\Profile-Edit\observation.pngobservation"/>
          <p:cNvPicPr>
            <a:picLocks noChangeAspect="1"/>
          </p:cNvPicPr>
          <p:nvPr/>
        </p:nvPicPr>
        <p:blipFill>
          <a:blip r:embed="rId1"/>
          <a:srcRect/>
          <a:stretch>
            <a:fillRect/>
          </a:stretch>
        </p:blipFill>
        <p:spPr>
          <a:xfrm>
            <a:off x="3384550" y="2239645"/>
            <a:ext cx="5472430" cy="3938270"/>
          </a:xfrm>
          <a:prstGeom prst="rect">
            <a:avLst/>
          </a:prstGeom>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51510"/>
            <a:ext cx="4387850" cy="7143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sz="half" idx="2"/>
          </p:nvPr>
        </p:nvSpPr>
        <p:spPr>
          <a:xfrm>
            <a:off x="1183005" y="1397000"/>
            <a:ext cx="10633710" cy="565785"/>
          </a:xfrm>
        </p:spPr>
        <p:txBody>
          <a:bodyPr/>
          <a:p>
            <a:pPr marL="0" indent="0">
              <a:buNone/>
            </a:pPr>
            <a:r>
              <a:rPr lang="en-US"/>
              <a:t>But when we give a valid phone number on the client side,but intercept it through burpsuite and again give invalid number,it gets accepted. </a:t>
            </a:r>
            <a:endParaRPr lang="en-US"/>
          </a:p>
        </p:txBody>
      </p:sp>
      <p:pic>
        <p:nvPicPr>
          <p:cNvPr id="4" name="Picture 3" descr="C:\Users\Datagrokr\Documents\program\CEH-Hack-a-thon\reports\Lifestyle Store\vulnerabilities\Client Side Filter Bypass\Profile-Edit\burp-suite-intercept.pngburp-suite-intercept"/>
          <p:cNvPicPr>
            <a:picLocks noChangeAspect="1"/>
          </p:cNvPicPr>
          <p:nvPr/>
        </p:nvPicPr>
        <p:blipFill>
          <a:blip r:embed="rId1"/>
          <a:srcRect/>
          <a:stretch>
            <a:fillRect/>
          </a:stretch>
        </p:blipFill>
        <p:spPr>
          <a:xfrm>
            <a:off x="1172528" y="2422525"/>
            <a:ext cx="7511415" cy="3219450"/>
          </a:xfrm>
          <a:prstGeom prst="rect">
            <a:avLst/>
          </a:prstGeom>
          <a:ln>
            <a:solidFill>
              <a:schemeClr val="tx1"/>
            </a:solidFill>
          </a:ln>
        </p:spPr>
      </p:pic>
      <p:pic>
        <p:nvPicPr>
          <p:cNvPr id="5" name="Picture Placeholder 4" descr="POC"/>
          <p:cNvPicPr>
            <a:picLocks noChangeAspect="1"/>
          </p:cNvPicPr>
          <p:nvPr>
            <p:ph type="pic" idx="1"/>
          </p:nvPr>
        </p:nvPicPr>
        <p:blipFill>
          <a:blip r:embed="rId2"/>
          <a:stretch>
            <a:fillRect/>
          </a:stretch>
        </p:blipFill>
        <p:spPr>
          <a:xfrm>
            <a:off x="5535295" y="2792095"/>
            <a:ext cx="6172200" cy="3583305"/>
          </a:xfrm>
          <a:prstGeom prst="rect">
            <a:avLst/>
          </a:prstGeom>
          <a:ln>
            <a:solidFill>
              <a:schemeClr val="tx1"/>
            </a:solidFill>
          </a:ln>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a:xfrm>
            <a:off x="1143000" y="1406525"/>
            <a:ext cx="10515600" cy="887095"/>
          </a:xfrm>
        </p:spPr>
        <p:txBody>
          <a:bodyPr>
            <a:normAutofit fontScale="70000"/>
          </a:bodyPr>
          <a:p>
            <a:pPr marL="0" indent="0">
              <a:buNone/>
            </a:pPr>
            <a:r>
              <a:rPr lang="en-US"/>
              <a:t>Navigate to registration forum page “http://13.233.207.87/forum/index.php?u=/user/register” and try to register a user with invalid email id, it gives an error.</a:t>
            </a:r>
            <a:endParaRPr lang="en-US"/>
          </a:p>
        </p:txBody>
      </p:sp>
      <p:pic>
        <p:nvPicPr>
          <p:cNvPr id="4" name="Picture 3" descr="C:\Users\Datagrokr\Documents\program\CEH-Hack-a-thon\reports\Lifestyle Store\vulnerabilities\Client Side Filter Bypass\forum-register\observation.pngobservation"/>
          <p:cNvPicPr>
            <a:picLocks noChangeAspect="1"/>
          </p:cNvPicPr>
          <p:nvPr/>
        </p:nvPicPr>
        <p:blipFill>
          <a:blip r:embed="rId1"/>
          <a:srcRect/>
          <a:stretch>
            <a:fillRect/>
          </a:stretch>
        </p:blipFill>
        <p:spPr>
          <a:xfrm>
            <a:off x="1833245" y="2481263"/>
            <a:ext cx="8869045" cy="381254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30247</Words>
  <Application>WPS Presentation</Application>
  <PresentationFormat>Widescreen</PresentationFormat>
  <Paragraphs>1193</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Business Impact(High):</vt:lpstr>
      <vt:lpstr>Recommendation:</vt:lpstr>
      <vt:lpstr>14)Unrequired details for seller:</vt:lpstr>
      <vt:lpstr>Observation:</vt:lpstr>
      <vt:lpstr>Observation:</vt:lpstr>
      <vt:lpstr>Business Impact(Moderate):</vt:lpstr>
      <vt:lpstr>Recommendation:</vt:lpstr>
      <vt:lpstr>16)Improper Server Side Filter</vt:lpstr>
      <vt:lpstr>Observation:</vt:lpstr>
      <vt:lpstr>Proof Of Concept(PoC):</vt:lpstr>
      <vt:lpstr>Observation:</vt:lpstr>
      <vt:lpstr>Proof Of Concept(PoC):</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111</cp:revision>
  <dcterms:created xsi:type="dcterms:W3CDTF">2019-06-22T14:11:00Z</dcterms:created>
  <dcterms:modified xsi:type="dcterms:W3CDTF">2020-05-22T10:38:13Z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