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7" r:id="rId4"/>
    <p:sldId id="269" r:id="rId5"/>
    <p:sldId id="270" r:id="rId6"/>
    <p:sldId id="258" r:id="rId7"/>
    <p:sldId id="260" r:id="rId8"/>
    <p:sldId id="259"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8775" autoAdjust="0"/>
  </p:normalViewPr>
  <p:slideViewPr>
    <p:cSldViewPr snapToGrid="0">
      <p:cViewPr varScale="1">
        <p:scale>
          <a:sx n="87" d="100"/>
          <a:sy n="87" d="100"/>
        </p:scale>
        <p:origin x="14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448BB-C6C5-4F04-9BF7-47D1A33D2F72}"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3AD9F-B007-4459-8303-A0ADEA8D5F09}" type="slidenum">
              <a:rPr lang="en-US" smtClean="0"/>
              <a:t>‹#›</a:t>
            </a:fld>
            <a:endParaRPr lang="en-US"/>
          </a:p>
        </p:txBody>
      </p:sp>
    </p:spTree>
    <p:extLst>
      <p:ext uri="{BB962C8B-B14F-4D97-AF65-F5344CB8AC3E}">
        <p14:creationId xmlns:p14="http://schemas.microsoft.com/office/powerpoint/2010/main" val="92165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Advances in DNA sequencing technologies made it easier to generate pangenomes from representative individuals of target species. </a:t>
            </a:r>
            <a:r>
              <a:rPr lang="en-US" b="0" i="0" dirty="0" err="1">
                <a:effectLst/>
                <a:latin typeface="Arial" panose="020B0604020202020204" pitchFamily="34" charset="0"/>
              </a:rPr>
              <a:t>Pangenomic</a:t>
            </a:r>
            <a:r>
              <a:rPr lang="en-US" b="0" i="0" dirty="0">
                <a:effectLst/>
                <a:latin typeface="Arial" panose="020B0604020202020204" pitchFamily="34" charset="0"/>
              </a:rPr>
              <a:t> studies have also helped identifying beneficial traits and provided insight into breeding efforts to develop more robust crop varieties These studies have demonstrated success in recent plant research, uncovering evolution and diversity of different plant species and identifying deleterious mutations to facilitate breeding . </a:t>
            </a:r>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2</a:t>
            </a:fld>
            <a:endParaRPr lang="en-US"/>
          </a:p>
        </p:txBody>
      </p:sp>
    </p:spTree>
    <p:extLst>
      <p:ext uri="{BB962C8B-B14F-4D97-AF65-F5344CB8AC3E}">
        <p14:creationId xmlns:p14="http://schemas.microsoft.com/office/powerpoint/2010/main" val="7164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10</a:t>
            </a:fld>
            <a:endParaRPr lang="en-US"/>
          </a:p>
        </p:txBody>
      </p:sp>
    </p:spTree>
    <p:extLst>
      <p:ext uri="{BB962C8B-B14F-4D97-AF65-F5344CB8AC3E}">
        <p14:creationId xmlns:p14="http://schemas.microsoft.com/office/powerpoint/2010/main" val="274419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70A0-8A3A-BE6B-8C24-92DE44A293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76BAE-6730-8F25-E717-AD4EB0F6F2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0E6E11-CD33-AF3B-9CEE-4E24DE70BC0A}"/>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32D31544-94FE-64DE-6158-C478E9454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B821A-109E-144F-4E8D-B8FF6BF5F3AF}"/>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88895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E535-97E3-80F6-E4A8-A1372F665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10E28-5509-9A4F-C0FB-E5CD074A2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7338E-012B-8D23-7ECA-58B606D9A965}"/>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DF2E501F-CF72-3BEC-76DA-777F5E71D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2CDBD-5679-8781-C049-D544A5F17E36}"/>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406247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661A8-85D4-0F0E-6C46-61F882055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B009F-EDAB-9A41-F45B-CC3EDE3F9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8B22F-2CA5-6E6C-9EB6-566A0505C5BB}"/>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F03DCD17-2E6E-8F9A-478B-F2FE82675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6675-4509-466D-A580-5B294A54B00A}"/>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6548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A253-ADCC-548E-AED7-C8515EEF3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9F99F-F4BB-E510-1DF1-FEF95A5BC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D4EC2-8138-EFBD-A75C-18BB780CAB38}"/>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CD393AFC-782C-FB3F-36BE-7D7EC46AF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66BDA-0F32-D8DE-DC9D-00FCC673F3DE}"/>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44782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3916-4F54-C260-64C9-5177363BF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CCC0C-7FE5-2E4A-9E74-AE2B27A80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60B20-57C9-AAF8-3B43-7DC1DCB6F9F1}"/>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DBD2F797-B639-CAA5-CB6B-1A4C2892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D86F2-3598-F52C-F0FA-864D9F0ACE24}"/>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09393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80D8-FE33-6F21-E50B-EC9F64FDAC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C5582-79F4-DA23-6B63-2E7B745EF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5E0B81-EA64-57E4-3044-E43DF9E54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7727C3-BAB0-A92B-5192-B47D1EF80D05}"/>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6" name="Footer Placeholder 5">
            <a:extLst>
              <a:ext uri="{FF2B5EF4-FFF2-40B4-BE49-F238E27FC236}">
                <a16:creationId xmlns:a16="http://schemas.microsoft.com/office/drawing/2014/main" id="{6916A3BE-8B61-51F5-D3C8-228E399C5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089CD-0BAB-6CFC-AF1B-420216B072E8}"/>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15038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DB7F-7FFA-F71D-11CD-53F99FB7E9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A8A1D-842D-FC3B-0F96-5637F1FA4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6E794-74D4-9BC9-90D1-BA17D9877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19CB54-93D3-9ADF-5C0B-6347C10DB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ABBC2-8ECB-1C3D-0983-7EBCE7B958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5E453-974B-252E-06AE-44BD2DF092BA}"/>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8" name="Footer Placeholder 7">
            <a:extLst>
              <a:ext uri="{FF2B5EF4-FFF2-40B4-BE49-F238E27FC236}">
                <a16:creationId xmlns:a16="http://schemas.microsoft.com/office/drawing/2014/main" id="{2730B16E-8EC2-AAE6-37E0-6B253901FC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3297DB-0566-FF1C-697E-1AFA6F9F7807}"/>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367758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4124-4C9B-A474-3FA0-A4F97EEB27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10B43-DC83-0E4A-4E0E-D11C8BDA1854}"/>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4" name="Footer Placeholder 3">
            <a:extLst>
              <a:ext uri="{FF2B5EF4-FFF2-40B4-BE49-F238E27FC236}">
                <a16:creationId xmlns:a16="http://schemas.microsoft.com/office/drawing/2014/main" id="{BFD13C84-93E6-A89F-3561-C865DBCDA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BD2B27-53F8-4DDE-8631-F3C9EF18A5F0}"/>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64417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2A764-B4D9-7857-516F-34E4673D270F}"/>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3" name="Footer Placeholder 2">
            <a:extLst>
              <a:ext uri="{FF2B5EF4-FFF2-40B4-BE49-F238E27FC236}">
                <a16:creationId xmlns:a16="http://schemas.microsoft.com/office/drawing/2014/main" id="{755ECCF3-FDB5-0295-2BD5-518B5C335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15F8EF-ACA9-64A8-82A3-7DE8666FDE73}"/>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57709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37CE-98E8-467E-C535-E17C5A1D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435B0-3DE1-3E53-CB5B-3ACCE325A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19E48-B53B-88BB-DEF3-C052AD02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0A695-5C95-BA88-BA2F-1E307AFA8568}"/>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6" name="Footer Placeholder 5">
            <a:extLst>
              <a:ext uri="{FF2B5EF4-FFF2-40B4-BE49-F238E27FC236}">
                <a16:creationId xmlns:a16="http://schemas.microsoft.com/office/drawing/2014/main" id="{20E5A363-83DE-8858-C0FD-3093D9202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36585A-324C-DD7A-00CE-663AD5B6B22B}"/>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2792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CA3F-1D91-B2B6-47BF-67969AF97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7BC0FA-C1EE-DC1D-D39D-3FBE9E7A4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D476DE-D6B9-B420-E9A9-345C3EEE7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B2B07-D008-38EB-9261-C6259F744470}"/>
              </a:ext>
            </a:extLst>
          </p:cNvPr>
          <p:cNvSpPr>
            <a:spLocks noGrp="1"/>
          </p:cNvSpPr>
          <p:nvPr>
            <p:ph type="dt" sz="half" idx="10"/>
          </p:nvPr>
        </p:nvSpPr>
        <p:spPr/>
        <p:txBody>
          <a:bodyPr/>
          <a:lstStyle/>
          <a:p>
            <a:fld id="{F9F79D72-DD19-4896-A6DC-CD16540B19D4}" type="datetimeFigureOut">
              <a:rPr lang="en-US" smtClean="0"/>
              <a:t>7/29/2024</a:t>
            </a:fld>
            <a:endParaRPr lang="en-US"/>
          </a:p>
        </p:txBody>
      </p:sp>
      <p:sp>
        <p:nvSpPr>
          <p:cNvPr id="6" name="Footer Placeholder 5">
            <a:extLst>
              <a:ext uri="{FF2B5EF4-FFF2-40B4-BE49-F238E27FC236}">
                <a16:creationId xmlns:a16="http://schemas.microsoft.com/office/drawing/2014/main" id="{611F829F-99ED-2AEF-2073-7ECDE06CD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71C86-621B-1401-4C50-040BD6A21FD2}"/>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2682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68FBD-8A4B-2081-15B9-4657C98AC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1E7FF6-E87C-9DD8-0482-FE18B998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1E830-0137-F1A5-B3F7-0B3489AA4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79D72-DD19-4896-A6DC-CD16540B19D4}" type="datetimeFigureOut">
              <a:rPr lang="en-US" smtClean="0"/>
              <a:t>7/29/2024</a:t>
            </a:fld>
            <a:endParaRPr lang="en-US"/>
          </a:p>
        </p:txBody>
      </p:sp>
      <p:sp>
        <p:nvSpPr>
          <p:cNvPr id="5" name="Footer Placeholder 4">
            <a:extLst>
              <a:ext uri="{FF2B5EF4-FFF2-40B4-BE49-F238E27FC236}">
                <a16:creationId xmlns:a16="http://schemas.microsoft.com/office/drawing/2014/main" id="{06E239B1-A0FE-E559-6AA5-50FE01A3B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D2B8D7-5AF2-BCAE-3561-3B38A014A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5FD71-914B-43F8-B373-36F35ACB734B}" type="slidenum">
              <a:rPr lang="en-US" smtClean="0"/>
              <a:t>‹#›</a:t>
            </a:fld>
            <a:endParaRPr lang="en-US"/>
          </a:p>
        </p:txBody>
      </p:sp>
    </p:spTree>
    <p:extLst>
      <p:ext uri="{BB962C8B-B14F-4D97-AF65-F5344CB8AC3E}">
        <p14:creationId xmlns:p14="http://schemas.microsoft.com/office/powerpoint/2010/main" val="182692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FC66-9794-A171-0212-CC08511EC1DD}"/>
              </a:ext>
            </a:extLst>
          </p:cNvPr>
          <p:cNvSpPr>
            <a:spLocks noGrp="1"/>
          </p:cNvSpPr>
          <p:nvPr>
            <p:ph type="ctrTitle"/>
          </p:nvPr>
        </p:nvSpPr>
        <p:spPr/>
        <p:txBody>
          <a:bodyPr/>
          <a:lstStyle/>
          <a:p>
            <a:r>
              <a:rPr lang="en-US" dirty="0"/>
              <a:t>Gene-Based Pangenome of Cucumber</a:t>
            </a:r>
          </a:p>
        </p:txBody>
      </p:sp>
      <p:sp>
        <p:nvSpPr>
          <p:cNvPr id="3" name="Subtitle 2">
            <a:extLst>
              <a:ext uri="{FF2B5EF4-FFF2-40B4-BE49-F238E27FC236}">
                <a16:creationId xmlns:a16="http://schemas.microsoft.com/office/drawing/2014/main" id="{9837F3AA-ECD1-084A-8933-663B822C4359}"/>
              </a:ext>
            </a:extLst>
          </p:cNvPr>
          <p:cNvSpPr>
            <a:spLocks noGrp="1"/>
          </p:cNvSpPr>
          <p:nvPr>
            <p:ph type="subTitle" idx="1"/>
          </p:nvPr>
        </p:nvSpPr>
        <p:spPr/>
        <p:txBody>
          <a:bodyPr/>
          <a:lstStyle/>
          <a:p>
            <a:r>
              <a:rPr lang="en-US" dirty="0"/>
              <a:t>Rocky Shao, </a:t>
            </a:r>
            <a:r>
              <a:rPr lang="en-US" dirty="0" err="1"/>
              <a:t>Xuebo</a:t>
            </a:r>
            <a:r>
              <a:rPr lang="en-US" dirty="0"/>
              <a:t> Zhao, </a:t>
            </a:r>
            <a:r>
              <a:rPr lang="en-US" dirty="0" err="1"/>
              <a:t>Zhangjun</a:t>
            </a:r>
            <a:r>
              <a:rPr lang="en-US" dirty="0"/>
              <a:t> Fei</a:t>
            </a:r>
          </a:p>
        </p:txBody>
      </p:sp>
    </p:spTree>
    <p:extLst>
      <p:ext uri="{BB962C8B-B14F-4D97-AF65-F5344CB8AC3E}">
        <p14:creationId xmlns:p14="http://schemas.microsoft.com/office/powerpoint/2010/main" val="377148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C946-1718-FCFD-AC16-3CD63DE054BC}"/>
              </a:ext>
            </a:extLst>
          </p:cNvPr>
          <p:cNvSpPr>
            <a:spLocks noGrp="1"/>
          </p:cNvSpPr>
          <p:nvPr>
            <p:ph type="title"/>
          </p:nvPr>
        </p:nvSpPr>
        <p:spPr/>
        <p:txBody>
          <a:bodyPr/>
          <a:lstStyle/>
          <a:p>
            <a:r>
              <a:rPr lang="en-US" dirty="0"/>
              <a:t>Enrichment Selection</a:t>
            </a:r>
          </a:p>
        </p:txBody>
      </p:sp>
      <p:pic>
        <p:nvPicPr>
          <p:cNvPr id="5" name="Picture 4">
            <a:extLst>
              <a:ext uri="{FF2B5EF4-FFF2-40B4-BE49-F238E27FC236}">
                <a16:creationId xmlns:a16="http://schemas.microsoft.com/office/drawing/2014/main" id="{56F395F4-03B5-EA47-03AC-51CFCB58932B}"/>
              </a:ext>
            </a:extLst>
          </p:cNvPr>
          <p:cNvPicPr>
            <a:picLocks noChangeAspect="1"/>
          </p:cNvPicPr>
          <p:nvPr/>
        </p:nvPicPr>
        <p:blipFill>
          <a:blip r:embed="rId3"/>
          <a:stretch>
            <a:fillRect/>
          </a:stretch>
        </p:blipFill>
        <p:spPr>
          <a:xfrm>
            <a:off x="1211042" y="1277956"/>
            <a:ext cx="9321034" cy="5475383"/>
          </a:xfrm>
          <a:prstGeom prst="rect">
            <a:avLst/>
          </a:prstGeom>
        </p:spPr>
      </p:pic>
    </p:spTree>
    <p:extLst>
      <p:ext uri="{BB962C8B-B14F-4D97-AF65-F5344CB8AC3E}">
        <p14:creationId xmlns:p14="http://schemas.microsoft.com/office/powerpoint/2010/main" val="362905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AD64-F933-981D-E78D-DC6C2AF069B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8348AE6-5108-34E1-80DE-F56BB84D7366}"/>
              </a:ext>
            </a:extLst>
          </p:cNvPr>
          <p:cNvSpPr>
            <a:spLocks noGrp="1"/>
          </p:cNvSpPr>
          <p:nvPr>
            <p:ph idx="1"/>
          </p:nvPr>
        </p:nvSpPr>
        <p:spPr>
          <a:xfrm>
            <a:off x="550334" y="1690688"/>
            <a:ext cx="10515600" cy="4351338"/>
          </a:xfrm>
        </p:spPr>
        <p:txBody>
          <a:bodyPr>
            <a:normAutofit/>
          </a:bodyPr>
          <a:lstStyle/>
          <a:p>
            <a:pPr marL="0" indent="0">
              <a:buNone/>
            </a:pPr>
            <a:r>
              <a:rPr lang="en-US" b="0" i="0" dirty="0">
                <a:effectLst/>
                <a:latin typeface="Arial" panose="020B0604020202020204" pitchFamily="34" charset="0"/>
              </a:rPr>
              <a:t>Global challenges such as climate change and population growth -&gt; </a:t>
            </a:r>
            <a:r>
              <a:rPr lang="en-US" b="0" i="0" dirty="0" err="1">
                <a:effectLst/>
                <a:latin typeface="Arial" panose="020B0604020202020204" pitchFamily="34" charset="0"/>
              </a:rPr>
              <a:t>needmore</a:t>
            </a:r>
            <a:r>
              <a:rPr lang="en-US" b="0" i="0" dirty="0">
                <a:effectLst/>
                <a:latin typeface="Arial" panose="020B0604020202020204" pitchFamily="34" charset="0"/>
              </a:rPr>
              <a:t> robust crop varieties.</a:t>
            </a:r>
          </a:p>
          <a:p>
            <a:pPr marL="0" indent="0">
              <a:buNone/>
            </a:pPr>
            <a:r>
              <a:rPr lang="en-US" b="0" i="0" dirty="0">
                <a:effectLst/>
                <a:latin typeface="Arial" panose="020B0604020202020204" pitchFamily="34" charset="0"/>
              </a:rPr>
              <a:t>Tech advances -&gt; DNA sequencing technologies,  </a:t>
            </a:r>
            <a:r>
              <a:rPr lang="en-US" b="0" i="0" dirty="0" err="1">
                <a:effectLst/>
                <a:latin typeface="Arial" panose="020B0604020202020204" pitchFamily="34" charset="0"/>
              </a:rPr>
              <a:t>Pangenomic</a:t>
            </a:r>
            <a:r>
              <a:rPr lang="en-US" b="0" i="0" dirty="0">
                <a:effectLst/>
                <a:latin typeface="Arial" panose="020B0604020202020204" pitchFamily="34" charset="0"/>
              </a:rPr>
              <a:t> studies</a:t>
            </a:r>
          </a:p>
          <a:p>
            <a:pPr marL="0" indent="0">
              <a:buNone/>
            </a:pPr>
            <a:endParaRPr lang="en-US" dirty="0">
              <a:latin typeface="Arial" panose="020B0604020202020204" pitchFamily="34" charset="0"/>
            </a:endParaRPr>
          </a:p>
          <a:p>
            <a:pPr marL="0" indent="0">
              <a:buNone/>
            </a:pPr>
            <a:r>
              <a:rPr lang="en-US" b="0" i="0" dirty="0">
                <a:effectLst/>
                <a:latin typeface="Arial" panose="020B0604020202020204" pitchFamily="34" charset="0"/>
              </a:rPr>
              <a:t>Cucumber </a:t>
            </a:r>
            <a:r>
              <a:rPr lang="en-US" dirty="0">
                <a:latin typeface="Arial" panose="020B0604020202020204" pitchFamily="34" charset="0"/>
              </a:rPr>
              <a:t>-&gt;</a:t>
            </a:r>
            <a:r>
              <a:rPr lang="en-US" b="0" i="0" dirty="0">
                <a:effectLst/>
                <a:latin typeface="Arial" panose="020B0604020202020204" pitchFamily="34" charset="0"/>
              </a:rPr>
              <a:t>important vegetable crops worldwide, model plant for sex determination and vascular biology studies. </a:t>
            </a:r>
          </a:p>
          <a:p>
            <a:pPr marL="0" indent="0">
              <a:buNone/>
            </a:pPr>
            <a:endParaRPr lang="en-US" dirty="0">
              <a:latin typeface="Arial" panose="020B0604020202020204" pitchFamily="34" charset="0"/>
            </a:endParaRPr>
          </a:p>
          <a:p>
            <a:pPr marL="0" indent="0">
              <a:buNone/>
            </a:pPr>
            <a:endParaRPr lang="en-US" dirty="0">
              <a:latin typeface="Arial" panose="020B0604020202020204" pitchFamily="34" charset="0"/>
            </a:endParaRPr>
          </a:p>
        </p:txBody>
      </p:sp>
    </p:spTree>
    <p:extLst>
      <p:ext uri="{BB962C8B-B14F-4D97-AF65-F5344CB8AC3E}">
        <p14:creationId xmlns:p14="http://schemas.microsoft.com/office/powerpoint/2010/main" val="428009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8B30-9D80-90FD-AAC4-52006C6CCDE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D2C6B9C-A1ED-F02E-BE2C-DEEFD68A6A5B}"/>
              </a:ext>
            </a:extLst>
          </p:cNvPr>
          <p:cNvSpPr>
            <a:spLocks noGrp="1"/>
          </p:cNvSpPr>
          <p:nvPr>
            <p:ph idx="1"/>
          </p:nvPr>
        </p:nvSpPr>
        <p:spPr/>
        <p:txBody>
          <a:bodyPr/>
          <a:lstStyle/>
          <a:p>
            <a:r>
              <a:rPr lang="en-US" b="0" i="0" dirty="0">
                <a:effectLst/>
                <a:latin typeface="Arial" panose="020B0604020202020204" pitchFamily="34" charset="0"/>
              </a:rPr>
              <a:t>These studies success in recent plant research -&gt; uncovering evolution and diversity of different plant species &amp; identifying deleterious mutations to facilitate breeding . </a:t>
            </a:r>
          </a:p>
          <a:p>
            <a:endParaRPr lang="en-US" dirty="0"/>
          </a:p>
        </p:txBody>
      </p:sp>
    </p:spTree>
    <p:extLst>
      <p:ext uri="{BB962C8B-B14F-4D97-AF65-F5344CB8AC3E}">
        <p14:creationId xmlns:p14="http://schemas.microsoft.com/office/powerpoint/2010/main" val="287649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8B30-9D80-90FD-AAC4-52006C6CCDE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D2C6B9C-A1ED-F02E-BE2C-DEEFD68A6A5B}"/>
              </a:ext>
            </a:extLst>
          </p:cNvPr>
          <p:cNvSpPr>
            <a:spLocks noGrp="1"/>
          </p:cNvSpPr>
          <p:nvPr>
            <p:ph idx="1"/>
          </p:nvPr>
        </p:nvSpPr>
        <p:spPr/>
        <p:txBody>
          <a:bodyPr/>
          <a:lstStyle/>
          <a:p>
            <a:pPr marL="0" indent="0">
              <a:buNone/>
            </a:pPr>
            <a:r>
              <a:rPr lang="en-US" b="0" i="0" dirty="0">
                <a:effectLst/>
                <a:latin typeface="Arial" panose="020B0604020202020204" pitchFamily="34" charset="0"/>
              </a:rPr>
              <a:t>Previous studies have shown patterns in cucumber domestication, highlighted key genes associated with important agronomic traits and the domestication process, providing valuable information for future breeding. </a:t>
            </a:r>
          </a:p>
        </p:txBody>
      </p:sp>
    </p:spTree>
    <p:extLst>
      <p:ext uri="{BB962C8B-B14F-4D97-AF65-F5344CB8AC3E}">
        <p14:creationId xmlns:p14="http://schemas.microsoft.com/office/powerpoint/2010/main" val="264435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8B30-9D80-90FD-AAC4-52006C6CCDE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D2C6B9C-A1ED-F02E-BE2C-DEEFD68A6A5B}"/>
              </a:ext>
            </a:extLst>
          </p:cNvPr>
          <p:cNvSpPr>
            <a:spLocks noGrp="1"/>
          </p:cNvSpPr>
          <p:nvPr>
            <p:ph idx="1"/>
          </p:nvPr>
        </p:nvSpPr>
        <p:spPr/>
        <p:txBody>
          <a:bodyPr/>
          <a:lstStyle/>
          <a:p>
            <a:pPr marL="0" indent="0">
              <a:buNone/>
            </a:pPr>
            <a:r>
              <a:rPr lang="en-US" b="0" i="0" dirty="0">
                <a:effectLst/>
                <a:latin typeface="Arial" panose="020B0604020202020204" pitchFamily="34" charset="0"/>
              </a:rPr>
              <a:t>To capture the entire genomic diversity for future biological research, it is needed to construct a complete gene-based pan-genome from diverse cucumber accessions.</a:t>
            </a:r>
            <a:endParaRPr lang="en-US" dirty="0"/>
          </a:p>
        </p:txBody>
      </p:sp>
    </p:spTree>
    <p:extLst>
      <p:ext uri="{BB962C8B-B14F-4D97-AF65-F5344CB8AC3E}">
        <p14:creationId xmlns:p14="http://schemas.microsoft.com/office/powerpoint/2010/main" val="349448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E030-660D-FDE4-08B5-F8CB0E5CAE81}"/>
              </a:ext>
            </a:extLst>
          </p:cNvPr>
          <p:cNvSpPr>
            <a:spLocks noGrp="1"/>
          </p:cNvSpPr>
          <p:nvPr>
            <p:ph type="title"/>
          </p:nvPr>
        </p:nvSpPr>
        <p:spPr>
          <a:xfrm>
            <a:off x="440265" y="244322"/>
            <a:ext cx="10515600" cy="1325563"/>
          </a:xfrm>
        </p:spPr>
        <p:txBody>
          <a:bodyPr/>
          <a:lstStyle/>
          <a:p>
            <a:r>
              <a:rPr lang="en-US" dirty="0"/>
              <a:t>Procedure</a:t>
            </a:r>
          </a:p>
        </p:txBody>
      </p:sp>
      <p:sp>
        <p:nvSpPr>
          <p:cNvPr id="5" name="Rectangle 4">
            <a:extLst>
              <a:ext uri="{FF2B5EF4-FFF2-40B4-BE49-F238E27FC236}">
                <a16:creationId xmlns:a16="http://schemas.microsoft.com/office/drawing/2014/main" id="{023082EB-869E-EB81-9632-1E433FD7A769}"/>
              </a:ext>
            </a:extLst>
          </p:cNvPr>
          <p:cNvSpPr/>
          <p:nvPr/>
        </p:nvSpPr>
        <p:spPr>
          <a:xfrm>
            <a:off x="440265" y="1690688"/>
            <a:ext cx="1820333" cy="849312"/>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Protein Sequence</a:t>
            </a:r>
          </a:p>
        </p:txBody>
      </p:sp>
      <p:sp>
        <p:nvSpPr>
          <p:cNvPr id="10" name="Rectangle 9">
            <a:extLst>
              <a:ext uri="{FF2B5EF4-FFF2-40B4-BE49-F238E27FC236}">
                <a16:creationId xmlns:a16="http://schemas.microsoft.com/office/drawing/2014/main" id="{AB4CF50F-1A59-7FD7-DD6A-8518088E9B9D}"/>
              </a:ext>
            </a:extLst>
          </p:cNvPr>
          <p:cNvSpPr/>
          <p:nvPr/>
        </p:nvSpPr>
        <p:spPr>
          <a:xfrm>
            <a:off x="4986866" y="1690688"/>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Core-Pan Gene</a:t>
            </a:r>
          </a:p>
        </p:txBody>
      </p:sp>
      <p:sp>
        <p:nvSpPr>
          <p:cNvPr id="11" name="Rectangle 10">
            <a:extLst>
              <a:ext uri="{FF2B5EF4-FFF2-40B4-BE49-F238E27FC236}">
                <a16:creationId xmlns:a16="http://schemas.microsoft.com/office/drawing/2014/main" id="{68B66688-3C7C-DA2D-20FC-0CACCE2E89CF}"/>
              </a:ext>
            </a:extLst>
          </p:cNvPr>
          <p:cNvSpPr/>
          <p:nvPr/>
        </p:nvSpPr>
        <p:spPr>
          <a:xfrm>
            <a:off x="9533467" y="1690688"/>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PAV </a:t>
            </a:r>
            <a:r>
              <a:rPr lang="en-US" dirty="0" err="1"/>
              <a:t>gragph</a:t>
            </a:r>
            <a:endParaRPr lang="en-US" dirty="0"/>
          </a:p>
        </p:txBody>
      </p:sp>
      <p:sp>
        <p:nvSpPr>
          <p:cNvPr id="12" name="Rectangle 11">
            <a:extLst>
              <a:ext uri="{FF2B5EF4-FFF2-40B4-BE49-F238E27FC236}">
                <a16:creationId xmlns:a16="http://schemas.microsoft.com/office/drawing/2014/main" id="{B77EE825-FE47-4B8C-9A93-6BBE30D46174}"/>
              </a:ext>
            </a:extLst>
          </p:cNvPr>
          <p:cNvSpPr/>
          <p:nvPr/>
        </p:nvSpPr>
        <p:spPr>
          <a:xfrm>
            <a:off x="9533467" y="4318000"/>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Enrichment</a:t>
            </a:r>
          </a:p>
        </p:txBody>
      </p:sp>
      <p:sp>
        <p:nvSpPr>
          <p:cNvPr id="13" name="Rectangle 12">
            <a:extLst>
              <a:ext uri="{FF2B5EF4-FFF2-40B4-BE49-F238E27FC236}">
                <a16:creationId xmlns:a16="http://schemas.microsoft.com/office/drawing/2014/main" id="{B4712ECE-8988-B10D-56E9-C3F45DE6FDC8}"/>
              </a:ext>
            </a:extLst>
          </p:cNvPr>
          <p:cNvSpPr/>
          <p:nvPr/>
        </p:nvSpPr>
        <p:spPr>
          <a:xfrm>
            <a:off x="4986866" y="4318000"/>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0DA4D8-D86E-0238-1542-0ED031A96195}"/>
              </a:ext>
            </a:extLst>
          </p:cNvPr>
          <p:cNvSpPr/>
          <p:nvPr/>
        </p:nvSpPr>
        <p:spPr>
          <a:xfrm>
            <a:off x="440265" y="4318000"/>
            <a:ext cx="1820333" cy="849312"/>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13E339-54EF-953B-F2CF-6AE0F049A898}"/>
              </a:ext>
            </a:extLst>
          </p:cNvPr>
          <p:cNvSpPr/>
          <p:nvPr/>
        </p:nvSpPr>
        <p:spPr>
          <a:xfrm>
            <a:off x="2713563" y="1796104"/>
            <a:ext cx="1820333" cy="55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Orthofinder</a:t>
            </a:r>
            <a:endParaRPr lang="en-US" dirty="0"/>
          </a:p>
        </p:txBody>
      </p:sp>
      <p:sp>
        <p:nvSpPr>
          <p:cNvPr id="20" name="Arrow: Right 19">
            <a:extLst>
              <a:ext uri="{FF2B5EF4-FFF2-40B4-BE49-F238E27FC236}">
                <a16:creationId xmlns:a16="http://schemas.microsoft.com/office/drawing/2014/main" id="{1199BF60-6447-51F8-D7D6-2113F3349E0A}"/>
              </a:ext>
            </a:extLst>
          </p:cNvPr>
          <p:cNvSpPr/>
          <p:nvPr/>
        </p:nvSpPr>
        <p:spPr>
          <a:xfrm>
            <a:off x="7260166" y="1796103"/>
            <a:ext cx="1820333" cy="55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23" name="Arrow: Right 22">
            <a:extLst>
              <a:ext uri="{FF2B5EF4-FFF2-40B4-BE49-F238E27FC236}">
                <a16:creationId xmlns:a16="http://schemas.microsoft.com/office/drawing/2014/main" id="{433522E2-5C77-1A65-F6AD-2BAF8E3E8BEE}"/>
              </a:ext>
            </a:extLst>
          </p:cNvPr>
          <p:cNvSpPr/>
          <p:nvPr/>
        </p:nvSpPr>
        <p:spPr>
          <a:xfrm rot="5400000">
            <a:off x="9886058" y="3178743"/>
            <a:ext cx="1345709" cy="5005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Bl2Go</a:t>
            </a:r>
          </a:p>
        </p:txBody>
      </p:sp>
    </p:spTree>
    <p:extLst>
      <p:ext uri="{BB962C8B-B14F-4D97-AF65-F5344CB8AC3E}">
        <p14:creationId xmlns:p14="http://schemas.microsoft.com/office/powerpoint/2010/main" val="140765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8B32-6AAD-609B-C79A-197036476B00}"/>
              </a:ext>
            </a:extLst>
          </p:cNvPr>
          <p:cNvSpPr>
            <a:spLocks noGrp="1"/>
          </p:cNvSpPr>
          <p:nvPr>
            <p:ph type="title"/>
          </p:nvPr>
        </p:nvSpPr>
        <p:spPr/>
        <p:txBody>
          <a:bodyPr/>
          <a:lstStyle/>
          <a:p>
            <a:r>
              <a:rPr lang="en-US" dirty="0"/>
              <a:t>Expected Results</a:t>
            </a:r>
          </a:p>
        </p:txBody>
      </p:sp>
      <p:sp>
        <p:nvSpPr>
          <p:cNvPr id="3" name="Content Placeholder 2">
            <a:extLst>
              <a:ext uri="{FF2B5EF4-FFF2-40B4-BE49-F238E27FC236}">
                <a16:creationId xmlns:a16="http://schemas.microsoft.com/office/drawing/2014/main" id="{B99C37C8-5329-5F25-BE3B-8FD77EA99E2B}"/>
              </a:ext>
            </a:extLst>
          </p:cNvPr>
          <p:cNvSpPr>
            <a:spLocks noGrp="1"/>
          </p:cNvSpPr>
          <p:nvPr>
            <p:ph idx="1"/>
          </p:nvPr>
        </p:nvSpPr>
        <p:spPr/>
        <p:txBody>
          <a:bodyPr/>
          <a:lstStyle/>
          <a:p>
            <a:pPr marL="0" indent="0">
              <a:buNone/>
            </a:pPr>
            <a:r>
              <a:rPr lang="en-US" b="0" i="0" dirty="0">
                <a:effectLst/>
                <a:latin typeface="Arial" panose="020B0604020202020204" pitchFamily="34" charset="0"/>
              </a:rPr>
              <a:t>Pan and core genes of cucumber </a:t>
            </a:r>
            <a:r>
              <a:rPr lang="en-US" b="0" i="0" dirty="0" err="1">
                <a:effectLst/>
                <a:latin typeface="Arial" panose="020B0604020202020204" pitchFamily="34" charset="0"/>
              </a:rPr>
              <a:t>orthogroups</a:t>
            </a:r>
            <a:r>
              <a:rPr lang="en-US" b="0" i="0" dirty="0">
                <a:effectLst/>
                <a:latin typeface="Arial" panose="020B0604020202020204" pitchFamily="34" charset="0"/>
              </a:rPr>
              <a:t> are expected to be classified. Additionally, this project aims to identify enrichment patterns of candidate genes involved in important agronomic traits, particularly stress tolerance, nutritional enhancement and yield improvement.</a:t>
            </a:r>
            <a:endParaRPr lang="en-US" dirty="0"/>
          </a:p>
        </p:txBody>
      </p:sp>
    </p:spTree>
    <p:extLst>
      <p:ext uri="{BB962C8B-B14F-4D97-AF65-F5344CB8AC3E}">
        <p14:creationId xmlns:p14="http://schemas.microsoft.com/office/powerpoint/2010/main" val="235276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60F-ADC5-8D5E-BCB0-3C99429845EA}"/>
              </a:ext>
            </a:extLst>
          </p:cNvPr>
          <p:cNvSpPr>
            <a:spLocks noGrp="1"/>
          </p:cNvSpPr>
          <p:nvPr>
            <p:ph type="title"/>
          </p:nvPr>
        </p:nvSpPr>
        <p:spPr/>
        <p:txBody>
          <a:bodyPr/>
          <a:lstStyle/>
          <a:p>
            <a:r>
              <a:rPr lang="en-US" dirty="0"/>
              <a:t>Original Data</a:t>
            </a:r>
          </a:p>
        </p:txBody>
      </p:sp>
      <p:pic>
        <p:nvPicPr>
          <p:cNvPr id="5" name="Picture 4">
            <a:extLst>
              <a:ext uri="{FF2B5EF4-FFF2-40B4-BE49-F238E27FC236}">
                <a16:creationId xmlns:a16="http://schemas.microsoft.com/office/drawing/2014/main" id="{53816A37-45B7-0EFF-5095-B5A7553AB6BC}"/>
              </a:ext>
            </a:extLst>
          </p:cNvPr>
          <p:cNvPicPr>
            <a:picLocks noChangeAspect="1"/>
          </p:cNvPicPr>
          <p:nvPr/>
        </p:nvPicPr>
        <p:blipFill>
          <a:blip r:embed="rId2"/>
          <a:stretch>
            <a:fillRect/>
          </a:stretch>
        </p:blipFill>
        <p:spPr>
          <a:xfrm>
            <a:off x="0" y="1513323"/>
            <a:ext cx="6083131" cy="3236443"/>
          </a:xfrm>
          <a:prstGeom prst="rect">
            <a:avLst/>
          </a:prstGeom>
        </p:spPr>
      </p:pic>
    </p:spTree>
    <p:extLst>
      <p:ext uri="{BB962C8B-B14F-4D97-AF65-F5344CB8AC3E}">
        <p14:creationId xmlns:p14="http://schemas.microsoft.com/office/powerpoint/2010/main" val="108926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C946-1718-FCFD-AC16-3CD63DE054BC}"/>
              </a:ext>
            </a:extLst>
          </p:cNvPr>
          <p:cNvSpPr>
            <a:spLocks noGrp="1"/>
          </p:cNvSpPr>
          <p:nvPr>
            <p:ph type="title"/>
          </p:nvPr>
        </p:nvSpPr>
        <p:spPr/>
        <p:txBody>
          <a:bodyPr/>
          <a:lstStyle/>
          <a:p>
            <a:r>
              <a:rPr lang="en-US" dirty="0"/>
              <a:t>PAV Analysis</a:t>
            </a:r>
          </a:p>
        </p:txBody>
      </p:sp>
      <p:pic>
        <p:nvPicPr>
          <p:cNvPr id="5" name="Picture 4">
            <a:extLst>
              <a:ext uri="{FF2B5EF4-FFF2-40B4-BE49-F238E27FC236}">
                <a16:creationId xmlns:a16="http://schemas.microsoft.com/office/drawing/2014/main" id="{080F204E-AD2D-965C-71FA-60AAB77343FC}"/>
              </a:ext>
            </a:extLst>
          </p:cNvPr>
          <p:cNvPicPr>
            <a:picLocks noChangeAspect="1"/>
          </p:cNvPicPr>
          <p:nvPr/>
        </p:nvPicPr>
        <p:blipFill rotWithShape="1">
          <a:blip r:embed="rId2"/>
          <a:srcRect l="671" t="1840" b="1291"/>
          <a:stretch/>
        </p:blipFill>
        <p:spPr>
          <a:xfrm>
            <a:off x="1476259" y="1366091"/>
            <a:ext cx="7815983" cy="5370723"/>
          </a:xfrm>
          <a:prstGeom prst="rect">
            <a:avLst/>
          </a:prstGeom>
        </p:spPr>
      </p:pic>
    </p:spTree>
    <p:extLst>
      <p:ext uri="{BB962C8B-B14F-4D97-AF65-F5344CB8AC3E}">
        <p14:creationId xmlns:p14="http://schemas.microsoft.com/office/powerpoint/2010/main" val="112152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261</Words>
  <Application>Microsoft Office PowerPoint</Application>
  <PresentationFormat>Widescreen</PresentationFormat>
  <Paragraphs>29</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Gene-Based Pangenome of Cucumber</vt:lpstr>
      <vt:lpstr>Background</vt:lpstr>
      <vt:lpstr>Background</vt:lpstr>
      <vt:lpstr>Background</vt:lpstr>
      <vt:lpstr>Background</vt:lpstr>
      <vt:lpstr>Procedure</vt:lpstr>
      <vt:lpstr>Expected Results</vt:lpstr>
      <vt:lpstr>Original Data</vt:lpstr>
      <vt:lpstr>PAV Analysis</vt:lpstr>
      <vt:lpstr>Enrichment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Rocky Shao</dc:creator>
  <cp:lastModifiedBy>Rocky Shao</cp:lastModifiedBy>
  <cp:revision>2</cp:revision>
  <dcterms:created xsi:type="dcterms:W3CDTF">2024-07-29T13:05:27Z</dcterms:created>
  <dcterms:modified xsi:type="dcterms:W3CDTF">2024-07-29T17:36:49Z</dcterms:modified>
</cp:coreProperties>
</file>