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2" r:id="rId4"/>
    <p:sldId id="258" r:id="rId5"/>
    <p:sldId id="259" r:id="rId6"/>
    <p:sldId id="273" r:id="rId7"/>
    <p:sldId id="274" r:id="rId8"/>
    <p:sldId id="275" r:id="rId9"/>
    <p:sldId id="262" r:id="rId10"/>
    <p:sldId id="276"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586FFE-9987-4A8A-B16E-1F239ADFE1A4}">
          <p14:sldIdLst>
            <p14:sldId id="256"/>
            <p14:sldId id="257"/>
            <p14:sldId id="272"/>
            <p14:sldId id="258"/>
            <p14:sldId id="259"/>
            <p14:sldId id="273"/>
            <p14:sldId id="274"/>
            <p14:sldId id="275"/>
            <p14:sldId id="262"/>
            <p14:sldId id="276"/>
            <p14:sldId id="2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1E98C8-1BB1-8920-675A-E22D0D638DBC}" name="Rocky Shao" initials="RS" userId="S::rs16@icsd.k12.ny.us::777ab17e-11f0-44f3-b3b3-3b156ecc802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ECB89"/>
    <a:srgbClr val="FBE5D6"/>
    <a:srgbClr val="C5E0B4"/>
    <a:srgbClr val="A9D18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5" autoAdjust="0"/>
    <p:restoredTop sz="93584" autoAdjust="0"/>
  </p:normalViewPr>
  <p:slideViewPr>
    <p:cSldViewPr snapToGrid="0">
      <p:cViewPr varScale="1">
        <p:scale>
          <a:sx n="63" d="100"/>
          <a:sy n="63" d="100"/>
        </p:scale>
        <p:origin x="114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448BB-C6C5-4F04-9BF7-47D1A33D2F72}" type="datetimeFigureOut">
              <a:rPr lang="en-US" smtClean="0"/>
              <a:t>8/1/2024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3AD9F-B007-4459-8303-A0ADEA8D5F09}" type="slidenum">
              <a:rPr lang="en-US" smtClean="0"/>
              <a:t>‹#›</a:t>
            </a:fld>
            <a:endParaRPr lang="en-US"/>
          </a:p>
        </p:txBody>
      </p:sp>
    </p:spTree>
    <p:extLst>
      <p:ext uri="{BB962C8B-B14F-4D97-AF65-F5344CB8AC3E}">
        <p14:creationId xmlns:p14="http://schemas.microsoft.com/office/powerpoint/2010/main" val="92165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1</a:t>
            </a:fld>
            <a:endParaRPr lang="en-US"/>
          </a:p>
        </p:txBody>
      </p:sp>
    </p:spTree>
    <p:extLst>
      <p:ext uri="{BB962C8B-B14F-4D97-AF65-F5344CB8AC3E}">
        <p14:creationId xmlns:p14="http://schemas.microsoft.com/office/powerpoint/2010/main" val="4005079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Advances in DNA sequencing technologies made it easier to generate pangenomes from representative individuals of target species. </a:t>
            </a:r>
            <a:r>
              <a:rPr lang="en-US" b="0" i="0" dirty="0" err="1">
                <a:effectLst/>
                <a:latin typeface="Arial" panose="020B0604020202020204" pitchFamily="34" charset="0"/>
              </a:rPr>
              <a:t>Pangenomic</a:t>
            </a:r>
            <a:r>
              <a:rPr lang="en-US" b="0" i="0" dirty="0">
                <a:effectLst/>
                <a:latin typeface="Arial" panose="020B0604020202020204" pitchFamily="34" charset="0"/>
              </a:rPr>
              <a:t> studies have also helped identifying beneficial traits and provided insight into breeding efforts to develop more robust crop varieties These studies have demonstrated success in recent plant research, uncovering evolution and diversity of different plant species and identifying deleterious mutations to facilitate breeding . </a:t>
            </a:r>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2</a:t>
            </a:fld>
            <a:endParaRPr lang="en-US"/>
          </a:p>
        </p:txBody>
      </p:sp>
    </p:spTree>
    <p:extLst>
      <p:ext uri="{BB962C8B-B14F-4D97-AF65-F5344CB8AC3E}">
        <p14:creationId xmlns:p14="http://schemas.microsoft.com/office/powerpoint/2010/main" val="71644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3</a:t>
            </a:fld>
            <a:endParaRPr lang="en-US"/>
          </a:p>
        </p:txBody>
      </p:sp>
    </p:spTree>
    <p:extLst>
      <p:ext uri="{BB962C8B-B14F-4D97-AF65-F5344CB8AC3E}">
        <p14:creationId xmlns:p14="http://schemas.microsoft.com/office/powerpoint/2010/main" val="366761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4</a:t>
            </a:fld>
            <a:endParaRPr lang="en-US"/>
          </a:p>
        </p:txBody>
      </p:sp>
    </p:spTree>
    <p:extLst>
      <p:ext uri="{BB962C8B-B14F-4D97-AF65-F5344CB8AC3E}">
        <p14:creationId xmlns:p14="http://schemas.microsoft.com/office/powerpoint/2010/main" val="2427508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03AD9F-B007-4459-8303-A0ADEA8D5F09}" type="slidenum">
              <a:rPr lang="en-US" smtClean="0"/>
              <a:t>9</a:t>
            </a:fld>
            <a:endParaRPr lang="en-US"/>
          </a:p>
        </p:txBody>
      </p:sp>
    </p:spTree>
    <p:extLst>
      <p:ext uri="{BB962C8B-B14F-4D97-AF65-F5344CB8AC3E}">
        <p14:creationId xmlns:p14="http://schemas.microsoft.com/office/powerpoint/2010/main" val="274419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70A0-8A3A-BE6B-8C24-92DE44A293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76BAE-6730-8F25-E717-AD4EB0F6F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E6E11-CD33-AF3B-9CEE-4E24DE70BC0A}"/>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32D31544-94FE-64DE-6158-C478E9454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B821A-109E-144F-4E8D-B8FF6BF5F3AF}"/>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88895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E535-97E3-80F6-E4A8-A1372F665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10E28-5509-9A4F-C0FB-E5CD074A2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7338E-012B-8D23-7ECA-58B606D9A965}"/>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DF2E501F-CF72-3BEC-76DA-777F5E71D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2CDBD-5679-8781-C049-D544A5F17E36}"/>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406247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661A8-85D4-0F0E-6C46-61F882055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B009F-EDAB-9A41-F45B-CC3EDE3F9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8B22F-2CA5-6E6C-9EB6-566A0505C5BB}"/>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F03DCD17-2E6E-8F9A-478B-F2FE82675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6675-4509-466D-A580-5B294A54B00A}"/>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6548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A253-ADCC-548E-AED7-C8515EEF3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9F99F-F4BB-E510-1DF1-FEF95A5BC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D4EC2-8138-EFBD-A75C-18BB780CAB38}"/>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CD393AFC-782C-FB3F-36BE-7D7EC46AF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66BDA-0F32-D8DE-DC9D-00FCC673F3DE}"/>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44782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3916-4F54-C260-64C9-5177363BF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CCC0C-7FE5-2E4A-9E74-AE2B27A80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D60B20-57C9-AAF8-3B43-7DC1DCB6F9F1}"/>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DBD2F797-B639-CAA5-CB6B-1A4C2892A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D86F2-3598-F52C-F0FA-864D9F0ACE24}"/>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09393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80D8-FE33-6F21-E50B-EC9F64FDAC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C5582-79F4-DA23-6B63-2E7B745EF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E0B81-EA64-57E4-3044-E43DF9E54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727C3-BAB0-A92B-5192-B47D1EF80D05}"/>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6" name="Footer Placeholder 5">
            <a:extLst>
              <a:ext uri="{FF2B5EF4-FFF2-40B4-BE49-F238E27FC236}">
                <a16:creationId xmlns:a16="http://schemas.microsoft.com/office/drawing/2014/main" id="{6916A3BE-8B61-51F5-D3C8-228E399C5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089CD-0BAB-6CFC-AF1B-420216B072E8}"/>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15038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DB7F-7FFA-F71D-11CD-53F99FB7E9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A8A1D-842D-FC3B-0F96-5637F1FA4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6E794-74D4-9BC9-90D1-BA17D9877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19CB54-93D3-9ADF-5C0B-6347C10DB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ABBC2-8ECB-1C3D-0983-7EBCE7B958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5E453-974B-252E-06AE-44BD2DF092BA}"/>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8" name="Footer Placeholder 7">
            <a:extLst>
              <a:ext uri="{FF2B5EF4-FFF2-40B4-BE49-F238E27FC236}">
                <a16:creationId xmlns:a16="http://schemas.microsoft.com/office/drawing/2014/main" id="{2730B16E-8EC2-AAE6-37E0-6B253901FC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3297DB-0566-FF1C-697E-1AFA6F9F7807}"/>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367758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4124-4C9B-A474-3FA0-A4F97EEB27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10B43-DC83-0E4A-4E0E-D11C8BDA1854}"/>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4" name="Footer Placeholder 3">
            <a:extLst>
              <a:ext uri="{FF2B5EF4-FFF2-40B4-BE49-F238E27FC236}">
                <a16:creationId xmlns:a16="http://schemas.microsoft.com/office/drawing/2014/main" id="{BFD13C84-93E6-A89F-3561-C865DBCDA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BD2B27-53F8-4DDE-8631-F3C9EF18A5F0}"/>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64417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2A764-B4D9-7857-516F-34E4673D270F}"/>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3" name="Footer Placeholder 2">
            <a:extLst>
              <a:ext uri="{FF2B5EF4-FFF2-40B4-BE49-F238E27FC236}">
                <a16:creationId xmlns:a16="http://schemas.microsoft.com/office/drawing/2014/main" id="{755ECCF3-FDB5-0295-2BD5-518B5C335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5F8EF-ACA9-64A8-82A3-7DE8666FDE73}"/>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57709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37CE-98E8-467E-C535-E17C5A1D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435B0-3DE1-3E53-CB5B-3ACCE325A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19E48-B53B-88BB-DEF3-C052AD02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0A695-5C95-BA88-BA2F-1E307AFA8568}"/>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6" name="Footer Placeholder 5">
            <a:extLst>
              <a:ext uri="{FF2B5EF4-FFF2-40B4-BE49-F238E27FC236}">
                <a16:creationId xmlns:a16="http://schemas.microsoft.com/office/drawing/2014/main" id="{20E5A363-83DE-8858-C0FD-3093D9202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6585A-324C-DD7A-00CE-663AD5B6B22B}"/>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22792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CA3F-1D91-B2B6-47BF-67969AF97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7BC0FA-C1EE-DC1D-D39D-3FBE9E7A4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D476DE-D6B9-B420-E9A9-345C3EEE7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B2B07-D008-38EB-9261-C6259F744470}"/>
              </a:ext>
            </a:extLst>
          </p:cNvPr>
          <p:cNvSpPr>
            <a:spLocks noGrp="1"/>
          </p:cNvSpPr>
          <p:nvPr>
            <p:ph type="dt" sz="half" idx="10"/>
          </p:nvPr>
        </p:nvSpPr>
        <p:spPr/>
        <p:txBody>
          <a:bodyPr/>
          <a:lstStyle/>
          <a:p>
            <a:fld id="{F9F79D72-DD19-4896-A6DC-CD16540B19D4}" type="datetimeFigureOut">
              <a:rPr lang="en-US" smtClean="0"/>
              <a:t>8/1/2024</a:t>
            </a:fld>
            <a:endParaRPr lang="en-US"/>
          </a:p>
        </p:txBody>
      </p:sp>
      <p:sp>
        <p:nvSpPr>
          <p:cNvPr id="6" name="Footer Placeholder 5">
            <a:extLst>
              <a:ext uri="{FF2B5EF4-FFF2-40B4-BE49-F238E27FC236}">
                <a16:creationId xmlns:a16="http://schemas.microsoft.com/office/drawing/2014/main" id="{611F829F-99ED-2AEF-2073-7ECDE06CD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71C86-621B-1401-4C50-040BD6A21FD2}"/>
              </a:ext>
            </a:extLst>
          </p:cNvPr>
          <p:cNvSpPr>
            <a:spLocks noGrp="1"/>
          </p:cNvSpPr>
          <p:nvPr>
            <p:ph type="sldNum" sz="quarter" idx="12"/>
          </p:nvPr>
        </p:nvSpPr>
        <p:spPr/>
        <p:txBody>
          <a:bodyPr/>
          <a:lstStyle/>
          <a:p>
            <a:fld id="{2AF5FD71-914B-43F8-B373-36F35ACB734B}" type="slidenum">
              <a:rPr lang="en-US" smtClean="0"/>
              <a:t>‹#›</a:t>
            </a:fld>
            <a:endParaRPr lang="en-US"/>
          </a:p>
        </p:txBody>
      </p:sp>
    </p:spTree>
    <p:extLst>
      <p:ext uri="{BB962C8B-B14F-4D97-AF65-F5344CB8AC3E}">
        <p14:creationId xmlns:p14="http://schemas.microsoft.com/office/powerpoint/2010/main" val="112682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68FBD-8A4B-2081-15B9-4657C98AC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E7FF6-E87C-9DD8-0482-FE18B998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1E830-0137-F1A5-B3F7-0B3489AA4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79D72-DD19-4896-A6DC-CD16540B19D4}" type="datetimeFigureOut">
              <a:rPr lang="en-US" smtClean="0"/>
              <a:t>8/1/2024</a:t>
            </a:fld>
            <a:endParaRPr lang="en-US"/>
          </a:p>
        </p:txBody>
      </p:sp>
      <p:sp>
        <p:nvSpPr>
          <p:cNvPr id="5" name="Footer Placeholder 4">
            <a:extLst>
              <a:ext uri="{FF2B5EF4-FFF2-40B4-BE49-F238E27FC236}">
                <a16:creationId xmlns:a16="http://schemas.microsoft.com/office/drawing/2014/main" id="{06E239B1-A0FE-E559-6AA5-50FE01A3B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D2B8D7-5AF2-BCAE-3561-3B38A014A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5FD71-914B-43F8-B373-36F35ACB734B}" type="slidenum">
              <a:rPr lang="en-US" smtClean="0"/>
              <a:t>‹#›</a:t>
            </a:fld>
            <a:endParaRPr lang="en-US"/>
          </a:p>
        </p:txBody>
      </p:sp>
    </p:spTree>
    <p:extLst>
      <p:ext uri="{BB962C8B-B14F-4D97-AF65-F5344CB8AC3E}">
        <p14:creationId xmlns:p14="http://schemas.microsoft.com/office/powerpoint/2010/main" val="182692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FC66-9794-A171-0212-CC08511EC1DD}"/>
              </a:ext>
            </a:extLst>
          </p:cNvPr>
          <p:cNvSpPr>
            <a:spLocks noGrp="1"/>
          </p:cNvSpPr>
          <p:nvPr>
            <p:ph type="ctrTitle"/>
          </p:nvPr>
        </p:nvSpPr>
        <p:spPr/>
        <p:txBody>
          <a:bodyPr>
            <a:normAutofit fontScale="90000"/>
          </a:bodyPr>
          <a:lstStyle/>
          <a:p>
            <a:r>
              <a:rPr lang="en-US" b="1" dirty="0">
                <a:latin typeface="Arial" panose="020B0604020202020204" pitchFamily="34" charset="0"/>
                <a:cs typeface="Arial" panose="020B0604020202020204" pitchFamily="34" charset="0"/>
              </a:rPr>
              <a:t>Gene-Based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Pangenome of Cucumber</a:t>
            </a:r>
          </a:p>
        </p:txBody>
      </p:sp>
      <p:sp>
        <p:nvSpPr>
          <p:cNvPr id="3" name="Subtitle 2">
            <a:extLst>
              <a:ext uri="{FF2B5EF4-FFF2-40B4-BE49-F238E27FC236}">
                <a16:creationId xmlns:a16="http://schemas.microsoft.com/office/drawing/2014/main" id="{9837F3AA-ECD1-084A-8933-663B822C4359}"/>
              </a:ext>
            </a:extLst>
          </p:cNvPr>
          <p:cNvSpPr>
            <a:spLocks noGrp="1"/>
          </p:cNvSpPr>
          <p:nvPr>
            <p:ph type="subTitle" idx="1"/>
          </p:nvPr>
        </p:nvSpPr>
        <p:spPr>
          <a:xfrm>
            <a:off x="1524000" y="3725863"/>
            <a:ext cx="9144000" cy="1655762"/>
          </a:xfrm>
        </p:spPr>
        <p:txBody>
          <a:bodyPr/>
          <a:lstStyle/>
          <a:p>
            <a:r>
              <a:rPr lang="en-US" dirty="0">
                <a:latin typeface="Arial" panose="020B0604020202020204" pitchFamily="34" charset="0"/>
                <a:cs typeface="Arial" panose="020B0604020202020204" pitchFamily="34" charset="0"/>
              </a:rPr>
              <a:t>Rocky Shao</a:t>
            </a:r>
          </a:p>
        </p:txBody>
      </p:sp>
      <p:sp>
        <p:nvSpPr>
          <p:cNvPr id="5" name="TextBox 4">
            <a:extLst>
              <a:ext uri="{FF2B5EF4-FFF2-40B4-BE49-F238E27FC236}">
                <a16:creationId xmlns:a16="http://schemas.microsoft.com/office/drawing/2014/main" id="{FB01D789-EDFB-8551-840E-E97BA6FC8BE1}"/>
              </a:ext>
            </a:extLst>
          </p:cNvPr>
          <p:cNvSpPr txBox="1"/>
          <p:nvPr/>
        </p:nvSpPr>
        <p:spPr>
          <a:xfrm>
            <a:off x="5477774" y="4184066"/>
            <a:ext cx="2173857" cy="36967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2024/08/02</a:t>
            </a:r>
          </a:p>
        </p:txBody>
      </p:sp>
    </p:spTree>
    <p:extLst>
      <p:ext uri="{BB962C8B-B14F-4D97-AF65-F5344CB8AC3E}">
        <p14:creationId xmlns:p14="http://schemas.microsoft.com/office/powerpoint/2010/main" val="377148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739ABF-5C57-9210-3BCE-FFB3856B6428}"/>
              </a:ext>
            </a:extLst>
          </p:cNvPr>
          <p:cNvSpPr/>
          <p:nvPr/>
        </p:nvSpPr>
        <p:spPr>
          <a:xfrm>
            <a:off x="725217" y="351738"/>
            <a:ext cx="3027273" cy="734510"/>
          </a:xfrm>
          <a:prstGeom prst="round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94353506-21F7-6B3B-C8D8-3AE98BE94963}"/>
              </a:ext>
            </a:extLst>
          </p:cNvPr>
          <p:cNvSpPr>
            <a:spLocks noGrp="1"/>
          </p:cNvSpPr>
          <p:nvPr>
            <p:ph type="title"/>
          </p:nvPr>
        </p:nvSpPr>
        <p:spPr>
          <a:xfrm>
            <a:off x="980115" y="263518"/>
            <a:ext cx="2517475" cy="851200"/>
          </a:xfrm>
        </p:spPr>
        <p:txBody>
          <a:bodyPr>
            <a:normAutofit/>
          </a:bodyPr>
          <a:lstStyle/>
          <a:p>
            <a:r>
              <a:rPr lang="en-US" b="1" dirty="0"/>
              <a:t>Summary</a:t>
            </a:r>
          </a:p>
        </p:txBody>
      </p:sp>
      <p:sp>
        <p:nvSpPr>
          <p:cNvPr id="5" name="Rectangle: Rounded Corners 4">
            <a:extLst>
              <a:ext uri="{FF2B5EF4-FFF2-40B4-BE49-F238E27FC236}">
                <a16:creationId xmlns:a16="http://schemas.microsoft.com/office/drawing/2014/main" id="{CF0DA889-273B-73E0-5522-425157ADFA70}"/>
              </a:ext>
            </a:extLst>
          </p:cNvPr>
          <p:cNvSpPr/>
          <p:nvPr/>
        </p:nvSpPr>
        <p:spPr>
          <a:xfrm>
            <a:off x="725217" y="1305105"/>
            <a:ext cx="10592640" cy="5400495"/>
          </a:xfrm>
          <a:prstGeom prst="roundRect">
            <a:avLst>
              <a:gd name="adj" fmla="val 11186"/>
            </a:avLst>
          </a:prstGeom>
          <a:solidFill>
            <a:schemeClr val="accent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69F3CFE-F6C9-4449-F938-9850643783AC}"/>
              </a:ext>
            </a:extLst>
          </p:cNvPr>
          <p:cNvSpPr/>
          <p:nvPr/>
        </p:nvSpPr>
        <p:spPr>
          <a:xfrm>
            <a:off x="1337391" y="1606928"/>
            <a:ext cx="9454253" cy="4793871"/>
          </a:xfrm>
          <a:prstGeom prst="roundRect">
            <a:avLst>
              <a:gd name="adj" fmla="val 8767"/>
            </a:avLst>
          </a:prstGeom>
        </p:spPr>
        <p:style>
          <a:lnRef idx="2">
            <a:schemeClr val="accent2"/>
          </a:lnRef>
          <a:fillRef idx="1">
            <a:schemeClr val="lt1"/>
          </a:fillRef>
          <a:effectRef idx="0">
            <a:schemeClr val="accent2"/>
          </a:effectRef>
          <a:fontRef idx="minor">
            <a:schemeClr val="dk1"/>
          </a:fontRef>
        </p:style>
        <p:txBody>
          <a:bodyPr rtlCol="0" anchor="ctr"/>
          <a:lstStyle/>
          <a:p>
            <a:pPr algn="ctr">
              <a:lnSpc>
                <a:spcPct val="150000"/>
              </a:lnSpc>
            </a:pPr>
            <a:endParaRPr lang="en-US" dirty="0"/>
          </a:p>
        </p:txBody>
      </p:sp>
      <p:sp>
        <p:nvSpPr>
          <p:cNvPr id="13" name="TextBox 12">
            <a:extLst>
              <a:ext uri="{FF2B5EF4-FFF2-40B4-BE49-F238E27FC236}">
                <a16:creationId xmlns:a16="http://schemas.microsoft.com/office/drawing/2014/main" id="{A415F72A-79DA-AF8E-9EF6-286BFC396D69}"/>
              </a:ext>
            </a:extLst>
          </p:cNvPr>
          <p:cNvSpPr txBox="1"/>
          <p:nvPr/>
        </p:nvSpPr>
        <p:spPr>
          <a:xfrm>
            <a:off x="1990394" y="1250196"/>
            <a:ext cx="8540365" cy="5786199"/>
          </a:xfrm>
          <a:prstGeom prst="rect">
            <a:avLst/>
          </a:prstGeom>
          <a:noFill/>
        </p:spPr>
        <p:txBody>
          <a:bodyPr wrap="square" rtlCol="0">
            <a:spAutoFit/>
          </a:bodyPr>
          <a:lstStyle/>
          <a:p>
            <a:pPr marL="457200" indent="-457200">
              <a:lnSpc>
                <a:spcPct val="150000"/>
              </a:lnSpc>
              <a:buFont typeface="+mj-lt"/>
              <a:buAutoNum type="arabicPeriod"/>
            </a:pPr>
            <a:endParaRPr lang="en-US" sz="2000" dirty="0"/>
          </a:p>
          <a:p>
            <a:pPr marL="457200" indent="-457200">
              <a:lnSpc>
                <a:spcPct val="150000"/>
              </a:lnSpc>
              <a:buFont typeface="+mj-lt"/>
              <a:buAutoNum type="arabicPeriod"/>
            </a:pPr>
            <a:r>
              <a:rPr lang="en-US" sz="2000" dirty="0"/>
              <a:t>Constructed gene-based pangenome of  39 cucumber genome.</a:t>
            </a:r>
          </a:p>
          <a:p>
            <a:pPr marL="457200" indent="-457200">
              <a:lnSpc>
                <a:spcPct val="150000"/>
              </a:lnSpc>
              <a:buFont typeface="+mj-lt"/>
              <a:buAutoNum type="arabicPeriod"/>
            </a:pPr>
            <a:r>
              <a:rPr lang="en-US" sz="2000" dirty="0"/>
              <a:t>Identified 15,924 core-genes, 2,474 soft-core genes, 5,235 shell genes and 112 Cloud-genes in cucumber gene-based pangenome</a:t>
            </a:r>
          </a:p>
          <a:p>
            <a:pPr marL="457200" indent="-457200">
              <a:lnSpc>
                <a:spcPct val="150000"/>
              </a:lnSpc>
              <a:buFont typeface="+mj-lt"/>
              <a:buAutoNum type="arabicPeriod"/>
            </a:pPr>
            <a:r>
              <a:rPr lang="en-US" sz="2000" dirty="0"/>
              <a:t>Through PAV calculation, identified 2193 genes with high present frequency in wild vs cultivated cucumber species, enriched in mitochondrial functions and protein transport</a:t>
            </a:r>
          </a:p>
          <a:p>
            <a:pPr>
              <a:lnSpc>
                <a:spcPct val="150000"/>
              </a:lnSpc>
            </a:pPr>
            <a:endParaRPr lang="en-US" sz="2000" dirty="0"/>
          </a:p>
          <a:p>
            <a:pPr>
              <a:lnSpc>
                <a:spcPct val="150000"/>
              </a:lnSpc>
            </a:pPr>
            <a:r>
              <a:rPr lang="en-US" sz="2000" dirty="0"/>
              <a:t>This project provided resource for cucumber pangenome studies, identified genes with different PAV in wild vs domesticated species, and provided value in future cucumber breeding</a:t>
            </a:r>
          </a:p>
          <a:p>
            <a:endParaRPr lang="en-US" sz="2000" dirty="0"/>
          </a:p>
          <a:p>
            <a:endParaRPr lang="en-US" sz="2000" dirty="0"/>
          </a:p>
        </p:txBody>
      </p:sp>
    </p:spTree>
    <p:extLst>
      <p:ext uri="{BB962C8B-B14F-4D97-AF65-F5344CB8AC3E}">
        <p14:creationId xmlns:p14="http://schemas.microsoft.com/office/powerpoint/2010/main" val="359895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D7C9-04B4-4C39-E8BF-5990C11F56B8}"/>
              </a:ext>
            </a:extLst>
          </p:cNvPr>
          <p:cNvSpPr>
            <a:spLocks noGrp="1"/>
          </p:cNvSpPr>
          <p:nvPr>
            <p:ph type="title"/>
          </p:nvPr>
        </p:nvSpPr>
        <p:spPr>
          <a:xfrm>
            <a:off x="4314825" y="2766218"/>
            <a:ext cx="10515600" cy="1325563"/>
          </a:xfrm>
        </p:spPr>
        <p:txBody>
          <a:bodyPr/>
          <a:lstStyle/>
          <a:p>
            <a:r>
              <a:rPr lang="en-US" b="1" dirty="0"/>
              <a:t>Thank U :P</a:t>
            </a:r>
          </a:p>
        </p:txBody>
      </p:sp>
    </p:spTree>
    <p:extLst>
      <p:ext uri="{BB962C8B-B14F-4D97-AF65-F5344CB8AC3E}">
        <p14:creationId xmlns:p14="http://schemas.microsoft.com/office/powerpoint/2010/main" val="32064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A03F2730-82FF-AB7E-8AFB-D4004F4806B9}"/>
              </a:ext>
            </a:extLst>
          </p:cNvPr>
          <p:cNvSpPr/>
          <p:nvPr/>
        </p:nvSpPr>
        <p:spPr>
          <a:xfrm>
            <a:off x="3649980" y="170997"/>
            <a:ext cx="5318760" cy="646331"/>
          </a:xfrm>
          <a:prstGeom prst="roundRect">
            <a:avLst/>
          </a:prstGeom>
          <a:solidFill>
            <a:srgbClr val="C5E0B4"/>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D59AD64-F933-981D-E78D-DC6C2AF069B8}"/>
              </a:ext>
            </a:extLst>
          </p:cNvPr>
          <p:cNvSpPr>
            <a:spLocks noGrp="1"/>
          </p:cNvSpPr>
          <p:nvPr>
            <p:ph type="title"/>
          </p:nvPr>
        </p:nvSpPr>
        <p:spPr>
          <a:xfrm>
            <a:off x="4430924" y="-183717"/>
            <a:ext cx="3756978" cy="1325563"/>
          </a:xfrm>
        </p:spPr>
        <p:txBody>
          <a:bodyPr/>
          <a:lstStyle/>
          <a:p>
            <a:pPr algn="ctr"/>
            <a:r>
              <a:rPr lang="en-US" b="1" dirty="0">
                <a:latin typeface="Arial" panose="020B0604020202020204" pitchFamily="34" charset="0"/>
                <a:cs typeface="Arial" panose="020B0604020202020204" pitchFamily="34" charset="0"/>
              </a:rPr>
              <a:t>Background</a:t>
            </a:r>
          </a:p>
        </p:txBody>
      </p:sp>
      <p:sp>
        <p:nvSpPr>
          <p:cNvPr id="4" name="Rectangle: Rounded Corners 3">
            <a:extLst>
              <a:ext uri="{FF2B5EF4-FFF2-40B4-BE49-F238E27FC236}">
                <a16:creationId xmlns:a16="http://schemas.microsoft.com/office/drawing/2014/main" id="{B2E2631C-BD44-79B4-AECC-68CF5937EC05}"/>
              </a:ext>
            </a:extLst>
          </p:cNvPr>
          <p:cNvSpPr/>
          <p:nvPr/>
        </p:nvSpPr>
        <p:spPr>
          <a:xfrm>
            <a:off x="194678" y="1098854"/>
            <a:ext cx="5576202" cy="2536155"/>
          </a:xfrm>
          <a:prstGeom prst="roundRect">
            <a:avLst/>
          </a:prstGeom>
          <a:solidFill>
            <a:srgbClr val="C5E0B4"/>
          </a:solidFill>
          <a:ln>
            <a:solidFill>
              <a:schemeClr val="bg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B7F9537E-3CD2-1B48-96B1-A0E724C41B0B}"/>
              </a:ext>
            </a:extLst>
          </p:cNvPr>
          <p:cNvSpPr/>
          <p:nvPr/>
        </p:nvSpPr>
        <p:spPr>
          <a:xfrm>
            <a:off x="7865928" y="1109383"/>
            <a:ext cx="3664216" cy="2500217"/>
          </a:xfrm>
          <a:prstGeom prst="roundRect">
            <a:avLst/>
          </a:prstGeom>
          <a:solidFill>
            <a:srgbClr val="C5E0B4"/>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0" i="0" dirty="0">
                <a:effectLst/>
                <a:latin typeface="Arial" panose="020B0604020202020204" pitchFamily="34" charset="0"/>
                <a:cs typeface="Arial" panose="020B0604020202020204" pitchFamily="34" charset="0"/>
              </a:rPr>
              <a:t>Need more robust crop varieties</a:t>
            </a:r>
          </a:p>
          <a:p>
            <a:pPr algn="ctr"/>
            <a:endParaRPr lang="en-US" sz="20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8170A900-B99B-0004-210E-FD72A8C69E03}"/>
              </a:ext>
            </a:extLst>
          </p:cNvPr>
          <p:cNvSpPr/>
          <p:nvPr/>
        </p:nvSpPr>
        <p:spPr>
          <a:xfrm>
            <a:off x="194678" y="4057206"/>
            <a:ext cx="5576201" cy="2645661"/>
          </a:xfrm>
          <a:prstGeom prst="roundRect">
            <a:avLst/>
          </a:prstGeom>
          <a:solidFill>
            <a:schemeClr val="accent6">
              <a:lumMod val="40000"/>
              <a:lumOff val="60000"/>
            </a:schemeClr>
          </a:solidFill>
          <a:ln>
            <a:solidFill>
              <a:schemeClr val="bg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BF60A171-96D2-448B-8336-6DE0F624CE59}"/>
              </a:ext>
            </a:extLst>
          </p:cNvPr>
          <p:cNvSpPr/>
          <p:nvPr/>
        </p:nvSpPr>
        <p:spPr>
          <a:xfrm>
            <a:off x="7939120" y="4079588"/>
            <a:ext cx="3664216" cy="2667694"/>
          </a:xfrm>
          <a:prstGeom prst="roundRect">
            <a:avLst/>
          </a:prstGeom>
          <a:solidFill>
            <a:schemeClr val="accent6">
              <a:lumMod val="40000"/>
              <a:lumOff val="60000"/>
            </a:schemeClr>
          </a:solidFill>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pic>
        <p:nvPicPr>
          <p:cNvPr id="1026" name="Picture 2" descr="polar bear &amp; penguin illustration Climate Change Clipart">
            <a:extLst>
              <a:ext uri="{FF2B5EF4-FFF2-40B4-BE49-F238E27FC236}">
                <a16:creationId xmlns:a16="http://schemas.microsoft.com/office/drawing/2014/main" id="{493C9CF6-3C60-9A0C-A120-CD5C49EF26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45" t="11083" r="26922" b="6516"/>
          <a:stretch/>
        </p:blipFill>
        <p:spPr bwMode="auto">
          <a:xfrm>
            <a:off x="661856" y="1508288"/>
            <a:ext cx="1612608" cy="188748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B1252A6-6B94-388A-B00C-3008C25DE848}"/>
              </a:ext>
            </a:extLst>
          </p:cNvPr>
          <p:cNvSpPr txBox="1"/>
          <p:nvPr/>
        </p:nvSpPr>
        <p:spPr>
          <a:xfrm>
            <a:off x="957157" y="1109383"/>
            <a:ext cx="4104718" cy="830997"/>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Global challenges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1034" name="Picture 10" descr="Introduction to DNA Sequencing">
            <a:extLst>
              <a:ext uri="{FF2B5EF4-FFF2-40B4-BE49-F238E27FC236}">
                <a16:creationId xmlns:a16="http://schemas.microsoft.com/office/drawing/2014/main" id="{7ED92665-B76B-C694-EE11-FE9BBE87FD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16" y="4697091"/>
            <a:ext cx="2149033" cy="143268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073C6C3-EAE2-4156-6873-E472725353D4}"/>
              </a:ext>
            </a:extLst>
          </p:cNvPr>
          <p:cNvSpPr txBox="1"/>
          <p:nvPr/>
        </p:nvSpPr>
        <p:spPr>
          <a:xfrm>
            <a:off x="1097878" y="4117584"/>
            <a:ext cx="3184218" cy="830997"/>
          </a:xfrm>
          <a:prstGeom prst="rect">
            <a:avLst/>
          </a:prstGeom>
          <a:noFill/>
        </p:spPr>
        <p:txBody>
          <a:bodyPr wrap="square" rtlCol="0">
            <a:spAutoFit/>
          </a:bodyPr>
          <a:lstStyle/>
          <a:p>
            <a:r>
              <a:rPr lang="en-US" sz="2400" b="0" i="0" dirty="0">
                <a:effectLst/>
                <a:latin typeface="Arial" panose="020B0604020202020204" pitchFamily="34" charset="0"/>
                <a:cs typeface="Arial" panose="020B0604020202020204" pitchFamily="34" charset="0"/>
              </a:rPr>
              <a:t>Technology advances</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1036" name="Picture 12" descr="A. Frequent static representations of Pangenomes. B. Cartoon of a... |  Download Scientific Diagram">
            <a:extLst>
              <a:ext uri="{FF2B5EF4-FFF2-40B4-BE49-F238E27FC236}">
                <a16:creationId xmlns:a16="http://schemas.microsoft.com/office/drawing/2014/main" id="{CE4A2016-CB5E-3406-FB67-18E4A9F174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9669" y="4623268"/>
            <a:ext cx="2230755" cy="16743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BAE345B-B0A3-F665-5A2B-405ADD512921}"/>
              </a:ext>
            </a:extLst>
          </p:cNvPr>
          <p:cNvSpPr txBox="1"/>
          <p:nvPr/>
        </p:nvSpPr>
        <p:spPr>
          <a:xfrm>
            <a:off x="8180334" y="4533082"/>
            <a:ext cx="3035403" cy="1015663"/>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a:t>
            </a:r>
            <a:r>
              <a:rPr lang="en-US" sz="2000" b="0" i="0" dirty="0">
                <a:effectLst/>
                <a:latin typeface="Arial" panose="020B0604020202020204" pitchFamily="34" charset="0"/>
                <a:cs typeface="Arial" panose="020B0604020202020204" pitchFamily="34" charset="0"/>
              </a:rPr>
              <a:t>asier to generate pangenomes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D0780E8F-A042-43A9-1CE9-19A454C76783}"/>
              </a:ext>
            </a:extLst>
          </p:cNvPr>
          <p:cNvSpPr txBox="1"/>
          <p:nvPr/>
        </p:nvSpPr>
        <p:spPr>
          <a:xfrm>
            <a:off x="8030304" y="5548745"/>
            <a:ext cx="3664215" cy="707886"/>
          </a:xfrm>
          <a:prstGeom prst="rect">
            <a:avLst/>
          </a:prstGeom>
          <a:noFill/>
        </p:spPr>
        <p:txBody>
          <a:bodyPr wrap="square" rtlCol="0">
            <a:spAutoFit/>
          </a:bodyPr>
          <a:lstStyle/>
          <a:p>
            <a:pPr algn="ctr"/>
            <a:r>
              <a:rPr lang="en-US" sz="2000" b="0" i="0" dirty="0">
                <a:effectLst/>
                <a:latin typeface="Arial" panose="020B0604020202020204" pitchFamily="34" charset="0"/>
                <a:cs typeface="Arial" panose="020B0604020202020204" pitchFamily="34" charset="0"/>
              </a:rPr>
              <a:t>Help identify candidate genes for beneficial traits </a:t>
            </a:r>
            <a:endParaRPr lang="en-US" sz="2000" dirty="0">
              <a:latin typeface="Arial" panose="020B0604020202020204" pitchFamily="34" charset="0"/>
              <a:cs typeface="Arial" panose="020B0604020202020204" pitchFamily="34" charset="0"/>
            </a:endParaRPr>
          </a:p>
        </p:txBody>
      </p:sp>
      <p:pic>
        <p:nvPicPr>
          <p:cNvPr id="1038" name="Picture 14" descr="Is overpopulation a problem?">
            <a:extLst>
              <a:ext uri="{FF2B5EF4-FFF2-40B4-BE49-F238E27FC236}">
                <a16:creationId xmlns:a16="http://schemas.microsoft.com/office/drawing/2014/main" id="{6E1B5AC8-04B7-30E6-53DB-602DDA053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9112" y="1540102"/>
            <a:ext cx="3163726" cy="177959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E53F36F5-3A84-79D1-DC8A-5C817EB7CE99}"/>
              </a:ext>
            </a:extLst>
          </p:cNvPr>
          <p:cNvCxnSpPr>
            <a:cxnSpLocks/>
            <a:stCxn id="4" idx="3"/>
            <a:endCxn id="5" idx="1"/>
          </p:cNvCxnSpPr>
          <p:nvPr/>
        </p:nvCxnSpPr>
        <p:spPr>
          <a:xfrm flipV="1">
            <a:off x="5770880" y="2359492"/>
            <a:ext cx="2095048" cy="7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C61ECE9-A5F6-72EA-C66D-8AD9348633E4}"/>
              </a:ext>
            </a:extLst>
          </p:cNvPr>
          <p:cNvCxnSpPr>
            <a:cxnSpLocks/>
            <a:endCxn id="7" idx="1"/>
          </p:cNvCxnSpPr>
          <p:nvPr/>
        </p:nvCxnSpPr>
        <p:spPr>
          <a:xfrm>
            <a:off x="5770879" y="5413435"/>
            <a:ext cx="21682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048A5412-908F-8CC0-11F5-5D0BC440A18C}"/>
              </a:ext>
            </a:extLst>
          </p:cNvPr>
          <p:cNvSpPr txBox="1"/>
          <p:nvPr/>
        </p:nvSpPr>
        <p:spPr>
          <a:xfrm>
            <a:off x="3333644" y="3378768"/>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29" name="TextBox 28">
            <a:extLst>
              <a:ext uri="{FF2B5EF4-FFF2-40B4-BE49-F238E27FC236}">
                <a16:creationId xmlns:a16="http://schemas.microsoft.com/office/drawing/2014/main" id="{6A8A2005-DE81-E206-F29E-751EB8518221}"/>
              </a:ext>
            </a:extLst>
          </p:cNvPr>
          <p:cNvSpPr txBox="1"/>
          <p:nvPr/>
        </p:nvSpPr>
        <p:spPr>
          <a:xfrm>
            <a:off x="1259508" y="3371654"/>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30" name="TextBox 29">
            <a:extLst>
              <a:ext uri="{FF2B5EF4-FFF2-40B4-BE49-F238E27FC236}">
                <a16:creationId xmlns:a16="http://schemas.microsoft.com/office/drawing/2014/main" id="{A45A9341-7E57-997C-0983-58706C84AAF6}"/>
              </a:ext>
            </a:extLst>
          </p:cNvPr>
          <p:cNvSpPr txBox="1"/>
          <p:nvPr/>
        </p:nvSpPr>
        <p:spPr>
          <a:xfrm>
            <a:off x="1042208" y="6000908"/>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31" name="TextBox 30">
            <a:extLst>
              <a:ext uri="{FF2B5EF4-FFF2-40B4-BE49-F238E27FC236}">
                <a16:creationId xmlns:a16="http://schemas.microsoft.com/office/drawing/2014/main" id="{D9B622A9-7947-D634-DA04-E399D8EBC750}"/>
              </a:ext>
            </a:extLst>
          </p:cNvPr>
          <p:cNvSpPr txBox="1"/>
          <p:nvPr/>
        </p:nvSpPr>
        <p:spPr>
          <a:xfrm>
            <a:off x="3649980" y="6361538"/>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Tree>
    <p:extLst>
      <p:ext uri="{BB962C8B-B14F-4D97-AF65-F5344CB8AC3E}">
        <p14:creationId xmlns:p14="http://schemas.microsoft.com/office/powerpoint/2010/main" val="428009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E0B3B23-07FE-CF57-2648-691A7FBD9710}"/>
              </a:ext>
            </a:extLst>
          </p:cNvPr>
          <p:cNvSpPr/>
          <p:nvPr/>
        </p:nvSpPr>
        <p:spPr>
          <a:xfrm>
            <a:off x="337029" y="494199"/>
            <a:ext cx="8278651" cy="646331"/>
          </a:xfrm>
          <a:prstGeom prst="roundRect">
            <a:avLst/>
          </a:prstGeom>
          <a:solidFill>
            <a:srgbClr val="FBE5D6"/>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19331A17-8759-17DF-8A4C-3B932AA3E5C4}"/>
              </a:ext>
            </a:extLst>
          </p:cNvPr>
          <p:cNvSpPr/>
          <p:nvPr/>
        </p:nvSpPr>
        <p:spPr>
          <a:xfrm>
            <a:off x="722742" y="1795535"/>
            <a:ext cx="3790950" cy="1325563"/>
          </a:xfrm>
          <a:prstGeom prst="roundRect">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b="0" i="0" dirty="0">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08990F9A-8FBB-457B-A74D-44DE89C0B0DD}"/>
              </a:ext>
            </a:extLst>
          </p:cNvPr>
          <p:cNvSpPr>
            <a:spLocks noGrp="1"/>
          </p:cNvSpPr>
          <p:nvPr>
            <p:ph type="title"/>
          </p:nvPr>
        </p:nvSpPr>
        <p:spPr>
          <a:xfrm>
            <a:off x="700382" y="154584"/>
            <a:ext cx="10515600" cy="1325563"/>
          </a:xfrm>
        </p:spPr>
        <p:txBody>
          <a:bodyPr/>
          <a:lstStyle/>
          <a:p>
            <a:r>
              <a:rPr lang="en-US" b="1" dirty="0">
                <a:latin typeface="Arial" panose="020B0604020202020204" pitchFamily="34" charset="0"/>
                <a:cs typeface="Arial" panose="020B0604020202020204" pitchFamily="34" charset="0"/>
              </a:rPr>
              <a:t>Studied Species: Cucumber </a:t>
            </a:r>
          </a:p>
        </p:txBody>
      </p:sp>
      <p:pic>
        <p:nvPicPr>
          <p:cNvPr id="2050" name="Picture 2" descr="753,500+ Cucumber Stock Photos, Pictures &amp; Royalty-Free ...">
            <a:extLst>
              <a:ext uri="{FF2B5EF4-FFF2-40B4-BE49-F238E27FC236}">
                <a16:creationId xmlns:a16="http://schemas.microsoft.com/office/drawing/2014/main" id="{96AA7BC7-75E7-3262-7ED8-7F33D5E5C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045" y="1432187"/>
            <a:ext cx="3083306" cy="20958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rs. Wages Dill Pickles Recipe - Mrs. Wages®">
            <a:extLst>
              <a:ext uri="{FF2B5EF4-FFF2-40B4-BE49-F238E27FC236}">
                <a16:creationId xmlns:a16="http://schemas.microsoft.com/office/drawing/2014/main" id="{8FC53B89-EA18-7E6C-F10C-6BC2DB705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65" y="3528029"/>
            <a:ext cx="2140705" cy="14291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sian Cucumber Salad">
            <a:extLst>
              <a:ext uri="{FF2B5EF4-FFF2-40B4-BE49-F238E27FC236}">
                <a16:creationId xmlns:a16="http://schemas.microsoft.com/office/drawing/2014/main" id="{E66E7CE5-9ECE-6263-06DC-C726FC77EB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2374" y="3557500"/>
            <a:ext cx="1519829" cy="151982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x expression in cucurbits. (A) Flower sex type and the resulting... |  Download Scientific Diagram">
            <a:extLst>
              <a:ext uri="{FF2B5EF4-FFF2-40B4-BE49-F238E27FC236}">
                <a16:creationId xmlns:a16="http://schemas.microsoft.com/office/drawing/2014/main" id="{BB067D77-3073-20A4-50C1-586858F021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8739" y="1884954"/>
            <a:ext cx="2568428" cy="36260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A781CF54-F465-B3D3-BBAE-B97444EDDCB4}"/>
              </a:ext>
            </a:extLst>
          </p:cNvPr>
          <p:cNvSpPr/>
          <p:nvPr/>
        </p:nvSpPr>
        <p:spPr>
          <a:xfrm>
            <a:off x="9010935" y="589265"/>
            <a:ext cx="2844035" cy="1138282"/>
          </a:xfrm>
          <a:prstGeom prst="roundRect">
            <a:avLst>
              <a:gd name="adj" fmla="val 21353"/>
            </a:avLst>
          </a:prstGeom>
          <a:solidFill>
            <a:schemeClr val="accent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M</a:t>
            </a:r>
            <a:r>
              <a:rPr lang="en-US" b="0" i="0" dirty="0">
                <a:solidFill>
                  <a:schemeClr val="tx1"/>
                </a:solidFill>
                <a:effectLst/>
                <a:latin typeface="Arial" panose="020B0604020202020204" pitchFamily="34" charset="0"/>
                <a:cs typeface="Arial" panose="020B0604020202020204" pitchFamily="34" charset="0"/>
              </a:rPr>
              <a:t>odel plant for sex determination and vascular biology studies</a:t>
            </a:r>
            <a:endParaRPr lang="en-US" dirty="0">
              <a:solidFill>
                <a:schemeClr val="tx1"/>
              </a:solidFill>
              <a:latin typeface="Arial" panose="020B0604020202020204" pitchFamily="34" charset="0"/>
              <a:cs typeface="Arial" panose="020B0604020202020204" pitchFamily="34" charset="0"/>
            </a:endParaRPr>
          </a:p>
        </p:txBody>
      </p:sp>
      <p:pic>
        <p:nvPicPr>
          <p:cNvPr id="2058" name="Picture 10" descr="The cucumber fruits and the vascular bundles inside. (A) Typical cucumber varieties in China with different stalk lengths. From left to right: the inbred line 9930, Shenhe, Laotingbai-1, Xintaimici, Laotingbai-2, Tuzitui and the hermaphroditic line WI1983H. p, pedicel (black square bracket); s, stalk (red square brackets); f, fruit (blue square bracket). (B) Schematic diagram of a transverse section of a cucumber fruit showing the four sets of vascular bundles inside. Scale bar = 5 cm.">
            <a:extLst>
              <a:ext uri="{FF2B5EF4-FFF2-40B4-BE49-F238E27FC236}">
                <a16:creationId xmlns:a16="http://schemas.microsoft.com/office/drawing/2014/main" id="{A5392A14-B3C0-C151-ACAC-1FED365BE23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54847"/>
          <a:stretch/>
        </p:blipFill>
        <p:spPr bwMode="auto">
          <a:xfrm>
            <a:off x="5182984" y="3697961"/>
            <a:ext cx="4647025" cy="23404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045E18D-E7F0-957A-762E-7BA8233A3254}"/>
              </a:ext>
            </a:extLst>
          </p:cNvPr>
          <p:cNvSpPr txBox="1"/>
          <p:nvPr/>
        </p:nvSpPr>
        <p:spPr>
          <a:xfrm>
            <a:off x="5110385" y="6488668"/>
            <a:ext cx="2247459" cy="3693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Jianyu Zhao et.al, 2015,Plant and Cell Physiology</a:t>
            </a:r>
          </a:p>
        </p:txBody>
      </p:sp>
      <p:sp>
        <p:nvSpPr>
          <p:cNvPr id="10" name="TextBox 9">
            <a:extLst>
              <a:ext uri="{FF2B5EF4-FFF2-40B4-BE49-F238E27FC236}">
                <a16:creationId xmlns:a16="http://schemas.microsoft.com/office/drawing/2014/main" id="{130A3959-8EDA-7155-74C2-707FD1EC0434}"/>
              </a:ext>
            </a:extLst>
          </p:cNvPr>
          <p:cNvSpPr txBox="1"/>
          <p:nvPr/>
        </p:nvSpPr>
        <p:spPr>
          <a:xfrm>
            <a:off x="9547372" y="5648632"/>
            <a:ext cx="2011680" cy="3693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Dandan Li et.al, 2015, Frontiers in Plant </a:t>
            </a:r>
            <a:r>
              <a:rPr lang="en-US" sz="900" dirty="0" err="1">
                <a:latin typeface="Arial" panose="020B0604020202020204" pitchFamily="34" charset="0"/>
                <a:cs typeface="Arial" panose="020B0604020202020204" pitchFamily="34" charset="0"/>
              </a:rPr>
              <a:t>Suty</a:t>
            </a:r>
            <a:endParaRPr lang="en-US" sz="9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529C46F-1DA5-D848-DE40-F9E49D755274}"/>
              </a:ext>
            </a:extLst>
          </p:cNvPr>
          <p:cNvSpPr txBox="1"/>
          <p:nvPr/>
        </p:nvSpPr>
        <p:spPr>
          <a:xfrm>
            <a:off x="1147680" y="5234417"/>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12" name="TextBox 11">
            <a:extLst>
              <a:ext uri="{FF2B5EF4-FFF2-40B4-BE49-F238E27FC236}">
                <a16:creationId xmlns:a16="http://schemas.microsoft.com/office/drawing/2014/main" id="{9B1DA1CC-DAAA-FDF9-14DA-735816A9039F}"/>
              </a:ext>
            </a:extLst>
          </p:cNvPr>
          <p:cNvSpPr txBox="1"/>
          <p:nvPr/>
        </p:nvSpPr>
        <p:spPr>
          <a:xfrm>
            <a:off x="3416412" y="5234417"/>
            <a:ext cx="1097280"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13" name="TextBox 12">
            <a:extLst>
              <a:ext uri="{FF2B5EF4-FFF2-40B4-BE49-F238E27FC236}">
                <a16:creationId xmlns:a16="http://schemas.microsoft.com/office/drawing/2014/main" id="{61527186-1548-7292-6D36-7FE57CE277D1}"/>
              </a:ext>
            </a:extLst>
          </p:cNvPr>
          <p:cNvSpPr txBox="1"/>
          <p:nvPr/>
        </p:nvSpPr>
        <p:spPr>
          <a:xfrm>
            <a:off x="5721276" y="3887987"/>
            <a:ext cx="892085"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Google</a:t>
            </a:r>
          </a:p>
        </p:txBody>
      </p:sp>
      <p:sp>
        <p:nvSpPr>
          <p:cNvPr id="3" name="TextBox 2">
            <a:extLst>
              <a:ext uri="{FF2B5EF4-FFF2-40B4-BE49-F238E27FC236}">
                <a16:creationId xmlns:a16="http://schemas.microsoft.com/office/drawing/2014/main" id="{644BD557-D1A8-D996-6AC0-D0BC52748D7D}"/>
              </a:ext>
            </a:extLst>
          </p:cNvPr>
          <p:cNvSpPr txBox="1"/>
          <p:nvPr/>
        </p:nvSpPr>
        <p:spPr>
          <a:xfrm>
            <a:off x="1439488" y="2109862"/>
            <a:ext cx="2343150" cy="646331"/>
          </a:xfrm>
          <a:prstGeom prst="rect">
            <a:avLst/>
          </a:prstGeom>
          <a:noFill/>
        </p:spPr>
        <p:txBody>
          <a:bodyPr wrap="square" rtlCol="0">
            <a:spAutoFit/>
          </a:bodyPr>
          <a:lstStyle/>
          <a:p>
            <a:r>
              <a:rPr lang="en-US" dirty="0">
                <a:solidFill>
                  <a:schemeClr val="tx1"/>
                </a:solidFill>
                <a:latin typeface="Arial" panose="020B0604020202020204" pitchFamily="34" charset="0"/>
                <a:cs typeface="Arial" panose="020B0604020202020204" pitchFamily="34" charset="0"/>
              </a:rPr>
              <a:t>I</a:t>
            </a:r>
            <a:r>
              <a:rPr lang="en-US" b="0" i="0" dirty="0">
                <a:solidFill>
                  <a:schemeClr val="tx1"/>
                </a:solidFill>
                <a:effectLst/>
                <a:latin typeface="Arial" panose="020B0604020202020204" pitchFamily="34" charset="0"/>
                <a:cs typeface="Arial" panose="020B0604020202020204" pitchFamily="34" charset="0"/>
              </a:rPr>
              <a:t>mportant vegetable crop worldwide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50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EA460AD7-8921-05BD-2A61-4893147DC5C4}"/>
              </a:ext>
            </a:extLst>
          </p:cNvPr>
          <p:cNvSpPr/>
          <p:nvPr/>
        </p:nvSpPr>
        <p:spPr>
          <a:xfrm>
            <a:off x="515001" y="455927"/>
            <a:ext cx="3002393" cy="6220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6A33E030-660D-FDE4-08B5-F8CB0E5CAE81}"/>
              </a:ext>
            </a:extLst>
          </p:cNvPr>
          <p:cNvSpPr>
            <a:spLocks noGrp="1"/>
          </p:cNvSpPr>
          <p:nvPr>
            <p:ph type="title"/>
          </p:nvPr>
        </p:nvSpPr>
        <p:spPr>
          <a:xfrm>
            <a:off x="523244" y="110471"/>
            <a:ext cx="10515600" cy="1325563"/>
          </a:xfrm>
        </p:spPr>
        <p:txBody>
          <a:bodyPr/>
          <a:lstStyle/>
          <a:p>
            <a:r>
              <a:rPr lang="en-US" b="1" dirty="0">
                <a:latin typeface="Arial" panose="020B0604020202020204" pitchFamily="34" charset="0"/>
                <a:cs typeface="Arial" panose="020B0604020202020204" pitchFamily="34" charset="0"/>
              </a:rPr>
              <a:t>Procedure</a:t>
            </a:r>
          </a:p>
        </p:txBody>
      </p:sp>
      <p:sp>
        <p:nvSpPr>
          <p:cNvPr id="6" name="Rectangle: Rounded Corners 5">
            <a:extLst>
              <a:ext uri="{FF2B5EF4-FFF2-40B4-BE49-F238E27FC236}">
                <a16:creationId xmlns:a16="http://schemas.microsoft.com/office/drawing/2014/main" id="{D03C9AA5-D753-F90A-C16C-1A533876F31B}"/>
              </a:ext>
            </a:extLst>
          </p:cNvPr>
          <p:cNvSpPr/>
          <p:nvPr/>
        </p:nvSpPr>
        <p:spPr>
          <a:xfrm>
            <a:off x="515001" y="1287694"/>
            <a:ext cx="1670857" cy="1065458"/>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err="1">
                <a:solidFill>
                  <a:schemeClr val="tx1"/>
                </a:solidFill>
                <a:latin typeface="Arial" panose="020B0604020202020204" pitchFamily="34" charset="0"/>
                <a:cs typeface="Arial" panose="020B0604020202020204" pitchFamily="34" charset="0"/>
              </a:rPr>
              <a:t>Orthogroup</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Identification</a:t>
            </a:r>
          </a:p>
        </p:txBody>
      </p:sp>
      <p:sp>
        <p:nvSpPr>
          <p:cNvPr id="8" name="Rectangle: Rounded Corners 7">
            <a:extLst>
              <a:ext uri="{FF2B5EF4-FFF2-40B4-BE49-F238E27FC236}">
                <a16:creationId xmlns:a16="http://schemas.microsoft.com/office/drawing/2014/main" id="{8C28922E-E710-493D-0D79-8AFC9A791A76}"/>
              </a:ext>
            </a:extLst>
          </p:cNvPr>
          <p:cNvSpPr/>
          <p:nvPr/>
        </p:nvSpPr>
        <p:spPr>
          <a:xfrm>
            <a:off x="538488" y="2701884"/>
            <a:ext cx="1698421" cy="1065458"/>
          </a:xfrm>
          <a:prstGeom prst="roundRect">
            <a:avLst/>
          </a:prstGeom>
          <a:solidFill>
            <a:schemeClr val="accent1">
              <a:lumMod val="60000"/>
              <a:lumOff val="4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PAV</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Calculation</a:t>
            </a:r>
          </a:p>
        </p:txBody>
      </p:sp>
      <p:sp>
        <p:nvSpPr>
          <p:cNvPr id="9" name="Rectangle: Rounded Corners 8">
            <a:extLst>
              <a:ext uri="{FF2B5EF4-FFF2-40B4-BE49-F238E27FC236}">
                <a16:creationId xmlns:a16="http://schemas.microsoft.com/office/drawing/2014/main" id="{844D0661-7E1C-8C8A-A281-5F7F1B984C85}"/>
              </a:ext>
            </a:extLst>
          </p:cNvPr>
          <p:cNvSpPr/>
          <p:nvPr/>
        </p:nvSpPr>
        <p:spPr>
          <a:xfrm>
            <a:off x="515001" y="5617201"/>
            <a:ext cx="1820333" cy="1065458"/>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Enrichment Analysis</a:t>
            </a:r>
          </a:p>
        </p:txBody>
      </p:sp>
      <p:sp>
        <p:nvSpPr>
          <p:cNvPr id="15" name="Rectangle: Rounded Corners 14">
            <a:extLst>
              <a:ext uri="{FF2B5EF4-FFF2-40B4-BE49-F238E27FC236}">
                <a16:creationId xmlns:a16="http://schemas.microsoft.com/office/drawing/2014/main" id="{0A43FDB9-DE50-5455-F921-5F45644A5521}"/>
              </a:ext>
            </a:extLst>
          </p:cNvPr>
          <p:cNvSpPr/>
          <p:nvPr/>
        </p:nvSpPr>
        <p:spPr>
          <a:xfrm>
            <a:off x="2692185" y="1287694"/>
            <a:ext cx="8962853" cy="1065458"/>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4521FD9A-E58D-492C-6828-9ECF4510739C}"/>
              </a:ext>
            </a:extLst>
          </p:cNvPr>
          <p:cNvSpPr/>
          <p:nvPr/>
        </p:nvSpPr>
        <p:spPr>
          <a:xfrm>
            <a:off x="3928529" y="1521324"/>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Protein Sequence</a:t>
            </a:r>
          </a:p>
        </p:txBody>
      </p:sp>
      <p:cxnSp>
        <p:nvCxnSpPr>
          <p:cNvPr id="19" name="Straight Arrow Connector 18">
            <a:extLst>
              <a:ext uri="{FF2B5EF4-FFF2-40B4-BE49-F238E27FC236}">
                <a16:creationId xmlns:a16="http://schemas.microsoft.com/office/drawing/2014/main" id="{2E5E96EB-3E2A-0A23-7799-D6A17CEA1F2F}"/>
              </a:ext>
            </a:extLst>
          </p:cNvPr>
          <p:cNvCxnSpPr>
            <a:cxnSpLocks/>
            <a:stCxn id="16" idx="3"/>
          </p:cNvCxnSpPr>
          <p:nvPr/>
        </p:nvCxnSpPr>
        <p:spPr>
          <a:xfrm>
            <a:off x="5680211" y="1870057"/>
            <a:ext cx="1493397" cy="65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Rounded Corners 24">
            <a:extLst>
              <a:ext uri="{FF2B5EF4-FFF2-40B4-BE49-F238E27FC236}">
                <a16:creationId xmlns:a16="http://schemas.microsoft.com/office/drawing/2014/main" id="{88455311-2B10-665D-B878-E7A735FA20AF}"/>
              </a:ext>
            </a:extLst>
          </p:cNvPr>
          <p:cNvSpPr/>
          <p:nvPr/>
        </p:nvSpPr>
        <p:spPr>
          <a:xfrm>
            <a:off x="7173608" y="1527860"/>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 Family</a:t>
            </a:r>
          </a:p>
        </p:txBody>
      </p:sp>
      <p:sp>
        <p:nvSpPr>
          <p:cNvPr id="29" name="Rectangle: Rounded Corners 28">
            <a:extLst>
              <a:ext uri="{FF2B5EF4-FFF2-40B4-BE49-F238E27FC236}">
                <a16:creationId xmlns:a16="http://schemas.microsoft.com/office/drawing/2014/main" id="{43CA2409-BB2C-E0D9-57C3-F454A464A027}"/>
              </a:ext>
            </a:extLst>
          </p:cNvPr>
          <p:cNvSpPr/>
          <p:nvPr/>
        </p:nvSpPr>
        <p:spPr>
          <a:xfrm>
            <a:off x="2715672" y="2701884"/>
            <a:ext cx="8962851" cy="1065458"/>
          </a:xfrm>
          <a:prstGeom prst="roundRect">
            <a:avLst/>
          </a:prstGeom>
          <a:solidFill>
            <a:schemeClr val="accent1">
              <a:lumMod val="60000"/>
              <a:lumOff val="4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036B759F-53F3-DDA4-0420-811608FAA9AF}"/>
              </a:ext>
            </a:extLst>
          </p:cNvPr>
          <p:cNvSpPr/>
          <p:nvPr/>
        </p:nvSpPr>
        <p:spPr>
          <a:xfrm>
            <a:off x="2692183" y="5617201"/>
            <a:ext cx="8962851" cy="1065458"/>
          </a:xfrm>
          <a:prstGeom prst="roundRect">
            <a:avLst/>
          </a:prstGeom>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34" name="Rectangle: Rounded Corners 33">
            <a:extLst>
              <a:ext uri="{FF2B5EF4-FFF2-40B4-BE49-F238E27FC236}">
                <a16:creationId xmlns:a16="http://schemas.microsoft.com/office/drawing/2014/main" id="{75043664-B747-5172-3B46-3DEDA0373F82}"/>
              </a:ext>
            </a:extLst>
          </p:cNvPr>
          <p:cNvSpPr/>
          <p:nvPr/>
        </p:nvSpPr>
        <p:spPr>
          <a:xfrm>
            <a:off x="3970989" y="2934267"/>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 Family</a:t>
            </a:r>
          </a:p>
        </p:txBody>
      </p:sp>
      <p:cxnSp>
        <p:nvCxnSpPr>
          <p:cNvPr id="35" name="Straight Arrow Connector 34">
            <a:extLst>
              <a:ext uri="{FF2B5EF4-FFF2-40B4-BE49-F238E27FC236}">
                <a16:creationId xmlns:a16="http://schemas.microsoft.com/office/drawing/2014/main" id="{6EEB7FB1-07E1-2D24-727C-BEF86F4C76C2}"/>
              </a:ext>
            </a:extLst>
          </p:cNvPr>
          <p:cNvCxnSpPr>
            <a:cxnSpLocks/>
          </p:cNvCxnSpPr>
          <p:nvPr/>
        </p:nvCxnSpPr>
        <p:spPr>
          <a:xfrm>
            <a:off x="5744103" y="3282491"/>
            <a:ext cx="15287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Rounded Corners 35">
            <a:extLst>
              <a:ext uri="{FF2B5EF4-FFF2-40B4-BE49-F238E27FC236}">
                <a16:creationId xmlns:a16="http://schemas.microsoft.com/office/drawing/2014/main" id="{04427C46-993B-11F5-B01C-9EFA107E4751}"/>
              </a:ext>
            </a:extLst>
          </p:cNvPr>
          <p:cNvSpPr/>
          <p:nvPr/>
        </p:nvSpPr>
        <p:spPr>
          <a:xfrm>
            <a:off x="7290028" y="2917243"/>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PAV Calculation</a:t>
            </a:r>
          </a:p>
        </p:txBody>
      </p:sp>
      <p:sp>
        <p:nvSpPr>
          <p:cNvPr id="52" name="Rectangle: Rounded Corners 51">
            <a:extLst>
              <a:ext uri="{FF2B5EF4-FFF2-40B4-BE49-F238E27FC236}">
                <a16:creationId xmlns:a16="http://schemas.microsoft.com/office/drawing/2014/main" id="{6C6EAE20-4D10-0488-6C25-9379759B7A77}"/>
              </a:ext>
            </a:extLst>
          </p:cNvPr>
          <p:cNvSpPr/>
          <p:nvPr/>
        </p:nvSpPr>
        <p:spPr>
          <a:xfrm>
            <a:off x="9606527" y="5868053"/>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Enrichment</a:t>
            </a:r>
          </a:p>
        </p:txBody>
      </p:sp>
      <p:cxnSp>
        <p:nvCxnSpPr>
          <p:cNvPr id="53" name="Straight Arrow Connector 52">
            <a:extLst>
              <a:ext uri="{FF2B5EF4-FFF2-40B4-BE49-F238E27FC236}">
                <a16:creationId xmlns:a16="http://schemas.microsoft.com/office/drawing/2014/main" id="{18B47171-D986-39AD-7D71-FE322564C470}"/>
              </a:ext>
            </a:extLst>
          </p:cNvPr>
          <p:cNvCxnSpPr>
            <a:cxnSpLocks/>
          </p:cNvCxnSpPr>
          <p:nvPr/>
        </p:nvCxnSpPr>
        <p:spPr>
          <a:xfrm>
            <a:off x="8410459" y="6216785"/>
            <a:ext cx="12155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Rectangle: Rounded Corners 2">
            <a:extLst>
              <a:ext uri="{FF2B5EF4-FFF2-40B4-BE49-F238E27FC236}">
                <a16:creationId xmlns:a16="http://schemas.microsoft.com/office/drawing/2014/main" id="{C2C7529C-853D-FB9B-421C-7047F1BCCF29}"/>
              </a:ext>
            </a:extLst>
          </p:cNvPr>
          <p:cNvSpPr/>
          <p:nvPr/>
        </p:nvSpPr>
        <p:spPr>
          <a:xfrm>
            <a:off x="538488" y="4199006"/>
            <a:ext cx="1670519" cy="1065458"/>
          </a:xfrm>
          <a:prstGeom prst="roundRect">
            <a:avLst/>
          </a:prstGeom>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Pan-Core</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Identification</a:t>
            </a:r>
          </a:p>
        </p:txBody>
      </p:sp>
      <p:sp>
        <p:nvSpPr>
          <p:cNvPr id="4" name="Rectangle: Rounded Corners 3">
            <a:extLst>
              <a:ext uri="{FF2B5EF4-FFF2-40B4-BE49-F238E27FC236}">
                <a16:creationId xmlns:a16="http://schemas.microsoft.com/office/drawing/2014/main" id="{21B2CA7E-1B40-E970-178E-240AA17A5693}"/>
              </a:ext>
            </a:extLst>
          </p:cNvPr>
          <p:cNvSpPr/>
          <p:nvPr/>
        </p:nvSpPr>
        <p:spPr>
          <a:xfrm>
            <a:off x="2715672" y="4199006"/>
            <a:ext cx="8962851" cy="1065458"/>
          </a:xfrm>
          <a:prstGeom prst="roundRect">
            <a:avLst/>
          </a:prstGeom>
          <a:ln>
            <a:solidFill>
              <a:schemeClr val="bg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AD7E4DE0-E9C4-A1E4-9FF9-B8F2310A8E2D}"/>
              </a:ext>
            </a:extLst>
          </p:cNvPr>
          <p:cNvSpPr/>
          <p:nvPr/>
        </p:nvSpPr>
        <p:spPr>
          <a:xfrm>
            <a:off x="3952016" y="4383002"/>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PAV Calculations</a:t>
            </a:r>
          </a:p>
        </p:txBody>
      </p:sp>
      <p:cxnSp>
        <p:nvCxnSpPr>
          <p:cNvPr id="10" name="Straight Arrow Connector 9">
            <a:extLst>
              <a:ext uri="{FF2B5EF4-FFF2-40B4-BE49-F238E27FC236}">
                <a16:creationId xmlns:a16="http://schemas.microsoft.com/office/drawing/2014/main" id="{F6EACA19-1299-7FEC-1C5D-D0E2C482C34C}"/>
              </a:ext>
            </a:extLst>
          </p:cNvPr>
          <p:cNvCxnSpPr>
            <a:cxnSpLocks/>
          </p:cNvCxnSpPr>
          <p:nvPr/>
        </p:nvCxnSpPr>
        <p:spPr>
          <a:xfrm>
            <a:off x="5722670" y="4731735"/>
            <a:ext cx="14744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55D03DDA-D6F4-9087-0B55-81A17C2EE932}"/>
              </a:ext>
            </a:extLst>
          </p:cNvPr>
          <p:cNvSpPr/>
          <p:nvPr/>
        </p:nvSpPr>
        <p:spPr>
          <a:xfrm>
            <a:off x="7197097" y="4372577"/>
            <a:ext cx="1751682"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Pan-Core Identification</a:t>
            </a:r>
          </a:p>
        </p:txBody>
      </p:sp>
      <p:sp>
        <p:nvSpPr>
          <p:cNvPr id="12" name="Rectangle: Rounded Corners 11">
            <a:extLst>
              <a:ext uri="{FF2B5EF4-FFF2-40B4-BE49-F238E27FC236}">
                <a16:creationId xmlns:a16="http://schemas.microsoft.com/office/drawing/2014/main" id="{C63B4990-20C3-793C-D5D8-AE6F6DBF65CA}"/>
              </a:ext>
            </a:extLst>
          </p:cNvPr>
          <p:cNvSpPr/>
          <p:nvPr/>
        </p:nvSpPr>
        <p:spPr>
          <a:xfrm>
            <a:off x="3635742" y="5868053"/>
            <a:ext cx="2337255"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Genes with high present frequency</a:t>
            </a:r>
          </a:p>
        </p:txBody>
      </p:sp>
    </p:spTree>
    <p:extLst>
      <p:ext uri="{BB962C8B-B14F-4D97-AF65-F5344CB8AC3E}">
        <p14:creationId xmlns:p14="http://schemas.microsoft.com/office/powerpoint/2010/main" val="140765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E1CE053-07AE-19A6-630E-79F505C1835F}"/>
              </a:ext>
            </a:extLst>
          </p:cNvPr>
          <p:cNvSpPr/>
          <p:nvPr/>
        </p:nvSpPr>
        <p:spPr>
          <a:xfrm>
            <a:off x="8743827" y="2360673"/>
            <a:ext cx="3398520" cy="1597045"/>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b="1" dirty="0">
              <a:solidFill>
                <a:schemeClr val="tx1"/>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1281B110-F508-E761-55C5-28CC47299459}"/>
              </a:ext>
            </a:extLst>
          </p:cNvPr>
          <p:cNvSpPr/>
          <p:nvPr/>
        </p:nvSpPr>
        <p:spPr>
          <a:xfrm>
            <a:off x="2011986" y="141243"/>
            <a:ext cx="8168028" cy="646612"/>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b="1" dirty="0" err="1">
                <a:solidFill>
                  <a:schemeClr val="tx1"/>
                </a:solidFill>
                <a:latin typeface="Arial" panose="020B0604020202020204" pitchFamily="34" charset="0"/>
                <a:cs typeface="Arial" panose="020B0604020202020204" pitchFamily="34" charset="0"/>
              </a:rPr>
              <a:t>Orthogroup</a:t>
            </a:r>
            <a:r>
              <a:rPr lang="en-US" sz="4400" b="1" dirty="0">
                <a:solidFill>
                  <a:schemeClr val="tx1"/>
                </a:solidFill>
                <a:latin typeface="Arial" panose="020B0604020202020204" pitchFamily="34" charset="0"/>
                <a:cs typeface="Arial" panose="020B0604020202020204" pitchFamily="34" charset="0"/>
              </a:rPr>
              <a:t> Identification</a:t>
            </a:r>
          </a:p>
        </p:txBody>
      </p:sp>
      <p:sp>
        <p:nvSpPr>
          <p:cNvPr id="4" name="Rectangle: Rounded Corners 3">
            <a:extLst>
              <a:ext uri="{FF2B5EF4-FFF2-40B4-BE49-F238E27FC236}">
                <a16:creationId xmlns:a16="http://schemas.microsoft.com/office/drawing/2014/main" id="{77B53F96-09CD-EC7E-A21E-0398792D7402}"/>
              </a:ext>
            </a:extLst>
          </p:cNvPr>
          <p:cNvSpPr/>
          <p:nvPr/>
        </p:nvSpPr>
        <p:spPr>
          <a:xfrm>
            <a:off x="793028" y="991487"/>
            <a:ext cx="10372057" cy="987787"/>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b="1" dirty="0">
              <a:solidFill>
                <a:schemeClr val="tx1"/>
              </a:solidFill>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07DA97B2-B677-1C51-B665-EB52A36B8450}"/>
              </a:ext>
            </a:extLst>
          </p:cNvPr>
          <p:cNvSpPr/>
          <p:nvPr/>
        </p:nvSpPr>
        <p:spPr>
          <a:xfrm>
            <a:off x="1664480" y="1145947"/>
            <a:ext cx="2397723" cy="6974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Protein Sequence of 39 cucumber species</a:t>
            </a:r>
          </a:p>
        </p:txBody>
      </p:sp>
      <p:cxnSp>
        <p:nvCxnSpPr>
          <p:cNvPr id="7" name="Straight Arrow Connector 6">
            <a:extLst>
              <a:ext uri="{FF2B5EF4-FFF2-40B4-BE49-F238E27FC236}">
                <a16:creationId xmlns:a16="http://schemas.microsoft.com/office/drawing/2014/main" id="{4CA8A30B-F894-F095-50A6-ADA6A776F6D2}"/>
              </a:ext>
            </a:extLst>
          </p:cNvPr>
          <p:cNvCxnSpPr>
            <a:cxnSpLocks/>
          </p:cNvCxnSpPr>
          <p:nvPr/>
        </p:nvCxnSpPr>
        <p:spPr>
          <a:xfrm>
            <a:off x="4361843" y="1508313"/>
            <a:ext cx="21135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Rounded Corners 7">
            <a:extLst>
              <a:ext uri="{FF2B5EF4-FFF2-40B4-BE49-F238E27FC236}">
                <a16:creationId xmlns:a16="http://schemas.microsoft.com/office/drawing/2014/main" id="{719C5167-F0D7-BC7D-49CF-A16750402756}"/>
              </a:ext>
            </a:extLst>
          </p:cNvPr>
          <p:cNvSpPr/>
          <p:nvPr/>
        </p:nvSpPr>
        <p:spPr>
          <a:xfrm>
            <a:off x="6849886" y="1123776"/>
            <a:ext cx="1751682" cy="6974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Gene Family</a:t>
            </a:r>
          </a:p>
        </p:txBody>
      </p:sp>
      <p:sp>
        <p:nvSpPr>
          <p:cNvPr id="2" name="TextBox 1">
            <a:extLst>
              <a:ext uri="{FF2B5EF4-FFF2-40B4-BE49-F238E27FC236}">
                <a16:creationId xmlns:a16="http://schemas.microsoft.com/office/drawing/2014/main" id="{836A15F2-B12D-BE28-B6D9-07E9D1081A1C}"/>
              </a:ext>
            </a:extLst>
          </p:cNvPr>
          <p:cNvSpPr txBox="1"/>
          <p:nvPr/>
        </p:nvSpPr>
        <p:spPr>
          <a:xfrm>
            <a:off x="8976784" y="2652989"/>
            <a:ext cx="321183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Graph shows Gene-Family</a:t>
            </a:r>
          </a:p>
          <a:p>
            <a:r>
              <a:rPr lang="en-US" dirty="0">
                <a:latin typeface="Arial" panose="020B0604020202020204" pitchFamily="34" charset="0"/>
                <a:cs typeface="Arial" panose="020B0604020202020204" pitchFamily="34" charset="0"/>
              </a:rPr>
              <a:t>Number for each sequenced cucumber individual</a:t>
            </a:r>
          </a:p>
        </p:txBody>
      </p:sp>
      <p:sp>
        <p:nvSpPr>
          <p:cNvPr id="12" name="TextBox 11">
            <a:extLst>
              <a:ext uri="{FF2B5EF4-FFF2-40B4-BE49-F238E27FC236}">
                <a16:creationId xmlns:a16="http://schemas.microsoft.com/office/drawing/2014/main" id="{EB94B823-3B6F-15EA-2427-367FF382CC22}"/>
              </a:ext>
            </a:extLst>
          </p:cNvPr>
          <p:cNvSpPr txBox="1"/>
          <p:nvPr/>
        </p:nvSpPr>
        <p:spPr>
          <a:xfrm>
            <a:off x="4736299" y="1169254"/>
            <a:ext cx="1364677"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Orthofinder</a:t>
            </a:r>
            <a:endParaRPr lang="en-US" dirty="0">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2AB2E25A-FDB3-A586-39AC-269C5179D186}"/>
              </a:ext>
            </a:extLst>
          </p:cNvPr>
          <p:cNvSpPr/>
          <p:nvPr/>
        </p:nvSpPr>
        <p:spPr>
          <a:xfrm>
            <a:off x="8743829" y="4133059"/>
            <a:ext cx="3398520" cy="2158034"/>
          </a:xfrm>
          <a:prstGeom prst="roundRect">
            <a:avLst/>
          </a:prstGeom>
          <a:solidFill>
            <a:schemeClr val="accent4">
              <a:lumMod val="60000"/>
              <a:lumOff val="40000"/>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400" b="1" dirty="0">
              <a:solidFill>
                <a:schemeClr val="tx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D1C636A-2A9F-C6DB-203E-019A32984321}"/>
              </a:ext>
            </a:extLst>
          </p:cNvPr>
          <p:cNvSpPr txBox="1"/>
          <p:nvPr/>
        </p:nvSpPr>
        <p:spPr>
          <a:xfrm>
            <a:off x="8976785" y="4339087"/>
            <a:ext cx="3211831"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Highest: 21,132 gene families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Mean: 20,820 gene families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Lowest: 20,154 gene families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Small diversity among cucumber species</a:t>
            </a:r>
          </a:p>
        </p:txBody>
      </p:sp>
      <p:pic>
        <p:nvPicPr>
          <p:cNvPr id="10" name="Picture 9">
            <a:extLst>
              <a:ext uri="{FF2B5EF4-FFF2-40B4-BE49-F238E27FC236}">
                <a16:creationId xmlns:a16="http://schemas.microsoft.com/office/drawing/2014/main" id="{210758E9-1A78-FCC2-80CA-5C163D706423}"/>
              </a:ext>
            </a:extLst>
          </p:cNvPr>
          <p:cNvPicPr>
            <a:picLocks noChangeAspect="1"/>
          </p:cNvPicPr>
          <p:nvPr/>
        </p:nvPicPr>
        <p:blipFill>
          <a:blip r:embed="rId2"/>
          <a:stretch>
            <a:fillRect/>
          </a:stretch>
        </p:blipFill>
        <p:spPr>
          <a:xfrm>
            <a:off x="527860" y="2427215"/>
            <a:ext cx="7447894" cy="3969237"/>
          </a:xfrm>
          <a:prstGeom prst="rect">
            <a:avLst/>
          </a:prstGeom>
        </p:spPr>
      </p:pic>
    </p:spTree>
    <p:extLst>
      <p:ext uri="{BB962C8B-B14F-4D97-AF65-F5344CB8AC3E}">
        <p14:creationId xmlns:p14="http://schemas.microsoft.com/office/powerpoint/2010/main" val="108926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FC8CA357-8085-0B8C-AB28-DF0BE46D5753}"/>
              </a:ext>
            </a:extLst>
          </p:cNvPr>
          <p:cNvSpPr/>
          <p:nvPr/>
        </p:nvSpPr>
        <p:spPr>
          <a:xfrm>
            <a:off x="7741092" y="1992702"/>
            <a:ext cx="4045466" cy="1065458"/>
          </a:xfrm>
          <a:prstGeom prst="roundRect">
            <a:avLst/>
          </a:prstGeom>
          <a:solidFill>
            <a:schemeClr val="accent2">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 </a:t>
            </a:r>
          </a:p>
        </p:txBody>
      </p:sp>
      <p:sp>
        <p:nvSpPr>
          <p:cNvPr id="14" name="TextBox 13">
            <a:extLst>
              <a:ext uri="{FF2B5EF4-FFF2-40B4-BE49-F238E27FC236}">
                <a16:creationId xmlns:a16="http://schemas.microsoft.com/office/drawing/2014/main" id="{C643E434-DD1D-1142-21BB-F0220F27AD0B}"/>
              </a:ext>
            </a:extLst>
          </p:cNvPr>
          <p:cNvSpPr txBox="1"/>
          <p:nvPr/>
        </p:nvSpPr>
        <p:spPr>
          <a:xfrm>
            <a:off x="8079898" y="2117777"/>
            <a:ext cx="3367854"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Figure shows the curve of Pan- and Core- </a:t>
            </a:r>
            <a:r>
              <a:rPr lang="en-US" dirty="0" err="1">
                <a:latin typeface="Arial" panose="020B0604020202020204" pitchFamily="34" charset="0"/>
                <a:cs typeface="Arial" panose="020B0604020202020204" pitchFamily="34" charset="0"/>
              </a:rPr>
              <a:t>orthogroups</a:t>
            </a:r>
            <a:r>
              <a:rPr lang="en-US" dirty="0">
                <a:latin typeface="Arial" panose="020B0604020202020204" pitchFamily="34" charset="0"/>
                <a:cs typeface="Arial" panose="020B0604020202020204" pitchFamily="34" charset="0"/>
              </a:rPr>
              <a:t> with respect to increment of genomes</a:t>
            </a:r>
          </a:p>
        </p:txBody>
      </p:sp>
      <p:cxnSp>
        <p:nvCxnSpPr>
          <p:cNvPr id="5" name="Straight Arrow Connector 4">
            <a:extLst>
              <a:ext uri="{FF2B5EF4-FFF2-40B4-BE49-F238E27FC236}">
                <a16:creationId xmlns:a16="http://schemas.microsoft.com/office/drawing/2014/main" id="{0F310EAF-4B45-83FE-0D40-0F3E0305479F}"/>
              </a:ext>
            </a:extLst>
          </p:cNvPr>
          <p:cNvCxnSpPr>
            <a:cxnSpLocks/>
          </p:cNvCxnSpPr>
          <p:nvPr/>
        </p:nvCxnSpPr>
        <p:spPr>
          <a:xfrm>
            <a:off x="9739518" y="3058160"/>
            <a:ext cx="24307" cy="1017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0FA3391C-4D43-D00C-0330-778A5F524032}"/>
              </a:ext>
            </a:extLst>
          </p:cNvPr>
          <p:cNvPicPr>
            <a:picLocks noChangeAspect="1"/>
          </p:cNvPicPr>
          <p:nvPr/>
        </p:nvPicPr>
        <p:blipFill>
          <a:blip r:embed="rId2"/>
          <a:stretch>
            <a:fillRect/>
          </a:stretch>
        </p:blipFill>
        <p:spPr>
          <a:xfrm>
            <a:off x="744248" y="1606622"/>
            <a:ext cx="7075172" cy="4032177"/>
          </a:xfrm>
          <a:prstGeom prst="rect">
            <a:avLst/>
          </a:prstGeom>
        </p:spPr>
      </p:pic>
      <p:sp>
        <p:nvSpPr>
          <p:cNvPr id="8" name="Rectangle: Rounded Corners 7">
            <a:extLst>
              <a:ext uri="{FF2B5EF4-FFF2-40B4-BE49-F238E27FC236}">
                <a16:creationId xmlns:a16="http://schemas.microsoft.com/office/drawing/2014/main" id="{ACDC2602-609C-1321-053D-5736D04E5A09}"/>
              </a:ext>
            </a:extLst>
          </p:cNvPr>
          <p:cNvSpPr/>
          <p:nvPr/>
        </p:nvSpPr>
        <p:spPr>
          <a:xfrm>
            <a:off x="7741092" y="4058832"/>
            <a:ext cx="4045466" cy="1325404"/>
          </a:xfrm>
          <a:prstGeom prst="roundRect">
            <a:avLst/>
          </a:prstGeom>
          <a:solidFill>
            <a:schemeClr val="accent2">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8A143A5-0164-7957-B9D8-BD49932C8C21}"/>
              </a:ext>
            </a:extLst>
          </p:cNvPr>
          <p:cNvSpPr txBox="1"/>
          <p:nvPr/>
        </p:nvSpPr>
        <p:spPr>
          <a:xfrm>
            <a:off x="8079898" y="4200960"/>
            <a:ext cx="3367854" cy="1200329"/>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Orthogroup</a:t>
            </a:r>
            <a:r>
              <a:rPr lang="en-US" dirty="0">
                <a:latin typeface="Arial" panose="020B0604020202020204" pitchFamily="34" charset="0"/>
                <a:cs typeface="Arial" panose="020B0604020202020204" pitchFamily="34" charset="0"/>
              </a:rPr>
              <a:t> number stables around 25 genomes, suggests 39 species are </a:t>
            </a:r>
            <a:r>
              <a:rPr lang="en-US" dirty="0" err="1">
                <a:latin typeface="Arial" panose="020B0604020202020204" pitchFamily="34" charset="0"/>
                <a:cs typeface="Arial" panose="020B0604020202020204" pitchFamily="34" charset="0"/>
              </a:rPr>
              <a:t>suffeciet</a:t>
            </a:r>
            <a:r>
              <a:rPr lang="en-US" dirty="0">
                <a:latin typeface="Arial" panose="020B0604020202020204" pitchFamily="34" charset="0"/>
                <a:cs typeface="Arial" panose="020B0604020202020204" pitchFamily="34" charset="0"/>
              </a:rPr>
              <a:t> for pangenome study</a:t>
            </a:r>
          </a:p>
        </p:txBody>
      </p:sp>
      <p:sp>
        <p:nvSpPr>
          <p:cNvPr id="10" name="Rectangle: Rounded Corners 9">
            <a:extLst>
              <a:ext uri="{FF2B5EF4-FFF2-40B4-BE49-F238E27FC236}">
                <a16:creationId xmlns:a16="http://schemas.microsoft.com/office/drawing/2014/main" id="{3AFFE7D3-E7BF-8B06-272F-136D42E5B932}"/>
              </a:ext>
            </a:extLst>
          </p:cNvPr>
          <p:cNvSpPr/>
          <p:nvPr/>
        </p:nvSpPr>
        <p:spPr>
          <a:xfrm>
            <a:off x="2613636" y="531408"/>
            <a:ext cx="6807046" cy="5722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Pan-Core Identification</a:t>
            </a:r>
          </a:p>
        </p:txBody>
      </p:sp>
    </p:spTree>
    <p:extLst>
      <p:ext uri="{BB962C8B-B14F-4D97-AF65-F5344CB8AC3E}">
        <p14:creationId xmlns:p14="http://schemas.microsoft.com/office/powerpoint/2010/main" val="120347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F129F1A-C20B-8E06-F38C-40CBF6173237}"/>
              </a:ext>
            </a:extLst>
          </p:cNvPr>
          <p:cNvPicPr>
            <a:picLocks noChangeAspect="1"/>
          </p:cNvPicPr>
          <p:nvPr/>
        </p:nvPicPr>
        <p:blipFill>
          <a:blip r:embed="rId2"/>
          <a:stretch>
            <a:fillRect/>
          </a:stretch>
        </p:blipFill>
        <p:spPr>
          <a:xfrm>
            <a:off x="744707" y="1568197"/>
            <a:ext cx="5351292" cy="4223112"/>
          </a:xfrm>
          <a:prstGeom prst="rect">
            <a:avLst/>
          </a:prstGeom>
        </p:spPr>
      </p:pic>
      <p:sp>
        <p:nvSpPr>
          <p:cNvPr id="11" name="Rectangle: Rounded Corners 10">
            <a:extLst>
              <a:ext uri="{FF2B5EF4-FFF2-40B4-BE49-F238E27FC236}">
                <a16:creationId xmlns:a16="http://schemas.microsoft.com/office/drawing/2014/main" id="{C673788E-1C57-57D6-CFAC-266BD0863CF5}"/>
              </a:ext>
            </a:extLst>
          </p:cNvPr>
          <p:cNvSpPr/>
          <p:nvPr/>
        </p:nvSpPr>
        <p:spPr>
          <a:xfrm>
            <a:off x="994874" y="536690"/>
            <a:ext cx="4698977" cy="64183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PAV Calculation</a:t>
            </a:r>
          </a:p>
        </p:txBody>
      </p:sp>
      <p:sp>
        <p:nvSpPr>
          <p:cNvPr id="15" name="TextBox 14">
            <a:extLst>
              <a:ext uri="{FF2B5EF4-FFF2-40B4-BE49-F238E27FC236}">
                <a16:creationId xmlns:a16="http://schemas.microsoft.com/office/drawing/2014/main" id="{11C20A2F-A176-F45B-EEB4-1BEE1C38C2AB}"/>
              </a:ext>
            </a:extLst>
          </p:cNvPr>
          <p:cNvSpPr txBox="1"/>
          <p:nvPr/>
        </p:nvSpPr>
        <p:spPr>
          <a:xfrm>
            <a:off x="6565921" y="3429000"/>
            <a:ext cx="4032426" cy="2677656"/>
          </a:xfrm>
          <a:prstGeom prst="rect">
            <a:avLst/>
          </a:prstGeom>
          <a:solidFill>
            <a:srgbClr val="FFFFFF"/>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2400" dirty="0">
                <a:solidFill>
                  <a:schemeClr val="tx1"/>
                </a:solidFill>
                <a:latin typeface="Arial" panose="020B0604020202020204" pitchFamily="34" charset="0"/>
                <a:cs typeface="Arial" panose="020B0604020202020204" pitchFamily="34" charset="0"/>
              </a:rPr>
              <a:t>High potential to identify functionally important genes,</a:t>
            </a:r>
            <a:br>
              <a:rPr lang="en-US" sz="2400" dirty="0">
                <a:solidFill>
                  <a:schemeClr val="tx1"/>
                </a:solidFill>
                <a:latin typeface="Arial" panose="020B0604020202020204" pitchFamily="34" charset="0"/>
                <a:cs typeface="Arial" panose="020B0604020202020204" pitchFamily="34" charset="0"/>
              </a:rPr>
            </a:b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Possible to r</a:t>
            </a:r>
            <a:r>
              <a:rPr lang="en-US" sz="2400" b="0" i="0" dirty="0">
                <a:solidFill>
                  <a:schemeClr val="tx1"/>
                </a:solidFill>
                <a:effectLst/>
                <a:latin typeface="Arial" panose="020B0604020202020204" pitchFamily="34" charset="0"/>
                <a:cs typeface="Arial" panose="020B0604020202020204" pitchFamily="34" charset="0"/>
              </a:rPr>
              <a:t>eveal genetic changes through breeding history</a:t>
            </a:r>
            <a:endParaRPr lang="en-US" sz="2400" dirty="0">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4AA8444-0F77-E70F-54D6-10740A9C1E10}"/>
              </a:ext>
            </a:extLst>
          </p:cNvPr>
          <p:cNvSpPr txBox="1"/>
          <p:nvPr/>
        </p:nvSpPr>
        <p:spPr>
          <a:xfrm>
            <a:off x="6153894" y="1692948"/>
            <a:ext cx="268224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Core: 100%</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SorftCore</a:t>
            </a:r>
            <a:r>
              <a:rPr lang="en-US" dirty="0">
                <a:latin typeface="Arial" panose="020B0604020202020204" pitchFamily="34" charset="0"/>
                <a:cs typeface="Arial" panose="020B0604020202020204" pitchFamily="34" charset="0"/>
              </a:rPr>
              <a:t>: 95% ~ 100%</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Shell: 5% ~ 99%</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Cloud: &lt; 5%</a:t>
            </a:r>
          </a:p>
        </p:txBody>
      </p:sp>
      <p:sp>
        <p:nvSpPr>
          <p:cNvPr id="5" name="TextBox 4">
            <a:extLst>
              <a:ext uri="{FF2B5EF4-FFF2-40B4-BE49-F238E27FC236}">
                <a16:creationId xmlns:a16="http://schemas.microsoft.com/office/drawing/2014/main" id="{56EF5262-AB09-4687-CCD4-B112371DAB62}"/>
              </a:ext>
            </a:extLst>
          </p:cNvPr>
          <p:cNvSpPr txBox="1"/>
          <p:nvPr/>
        </p:nvSpPr>
        <p:spPr>
          <a:xfrm>
            <a:off x="8836134" y="1692947"/>
            <a:ext cx="195072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Core: 67.06%</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SorftCore</a:t>
            </a:r>
            <a:r>
              <a:rPr lang="en-US" dirty="0">
                <a:latin typeface="Arial" panose="020B0604020202020204" pitchFamily="34" charset="0"/>
                <a:cs typeface="Arial" panose="020B0604020202020204" pitchFamily="34" charset="0"/>
              </a:rPr>
              <a:t>: 10.42%</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Shell: 22.05%</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Cloud: 0.47%</a:t>
            </a:r>
          </a:p>
        </p:txBody>
      </p:sp>
    </p:spTree>
    <p:extLst>
      <p:ext uri="{BB962C8B-B14F-4D97-AF65-F5344CB8AC3E}">
        <p14:creationId xmlns:p14="http://schemas.microsoft.com/office/powerpoint/2010/main" val="175871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79DA9B85-40A8-42AB-0902-814D8DBD3D5F}"/>
              </a:ext>
            </a:extLst>
          </p:cNvPr>
          <p:cNvSpPr/>
          <p:nvPr/>
        </p:nvSpPr>
        <p:spPr>
          <a:xfrm>
            <a:off x="6680903" y="4995172"/>
            <a:ext cx="5009621" cy="141576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2128CACC-82AE-5939-CDED-B43FCC7E36BB}"/>
              </a:ext>
            </a:extLst>
          </p:cNvPr>
          <p:cNvSpPr/>
          <p:nvPr/>
        </p:nvSpPr>
        <p:spPr>
          <a:xfrm>
            <a:off x="465826" y="2187056"/>
            <a:ext cx="5986732" cy="4136106"/>
          </a:xfrm>
          <a:prstGeom prst="roundRect">
            <a:avLst>
              <a:gd name="adj" fmla="val 1298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353480A3-C69D-AC84-2FE4-6A52C5BC919B}"/>
              </a:ext>
            </a:extLst>
          </p:cNvPr>
          <p:cNvSpPr/>
          <p:nvPr/>
        </p:nvSpPr>
        <p:spPr>
          <a:xfrm>
            <a:off x="741872" y="439947"/>
            <a:ext cx="5354128" cy="1121434"/>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40AB980-313F-33BE-E1B1-01E606DC33F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Domestication Process</a:t>
            </a:r>
          </a:p>
        </p:txBody>
      </p:sp>
      <p:pic>
        <p:nvPicPr>
          <p:cNvPr id="6" name="Picture 5">
            <a:extLst>
              <a:ext uri="{FF2B5EF4-FFF2-40B4-BE49-F238E27FC236}">
                <a16:creationId xmlns:a16="http://schemas.microsoft.com/office/drawing/2014/main" id="{AA16D657-9AD5-669A-8714-9AF3C8B723EF}"/>
              </a:ext>
            </a:extLst>
          </p:cNvPr>
          <p:cNvPicPr>
            <a:picLocks noChangeAspect="1"/>
          </p:cNvPicPr>
          <p:nvPr/>
        </p:nvPicPr>
        <p:blipFill rotWithShape="1">
          <a:blip r:embed="rId2"/>
          <a:srcRect t="2277" r="51169"/>
          <a:stretch/>
        </p:blipFill>
        <p:spPr>
          <a:xfrm>
            <a:off x="694170" y="2674188"/>
            <a:ext cx="2793693" cy="1483735"/>
          </a:xfrm>
          <a:prstGeom prst="rect">
            <a:avLst/>
          </a:prstGeom>
        </p:spPr>
      </p:pic>
      <p:pic>
        <p:nvPicPr>
          <p:cNvPr id="10" name="Picture 9">
            <a:extLst>
              <a:ext uri="{FF2B5EF4-FFF2-40B4-BE49-F238E27FC236}">
                <a16:creationId xmlns:a16="http://schemas.microsoft.com/office/drawing/2014/main" id="{2EE43184-F797-AC07-C2C4-154A960ADFD5}"/>
              </a:ext>
            </a:extLst>
          </p:cNvPr>
          <p:cNvPicPr>
            <a:picLocks noChangeAspect="1"/>
          </p:cNvPicPr>
          <p:nvPr/>
        </p:nvPicPr>
        <p:blipFill>
          <a:blip r:embed="rId3"/>
          <a:stretch>
            <a:fillRect/>
          </a:stretch>
        </p:blipFill>
        <p:spPr>
          <a:xfrm>
            <a:off x="694171" y="4157923"/>
            <a:ext cx="2784328" cy="1578830"/>
          </a:xfrm>
          <a:prstGeom prst="rect">
            <a:avLst/>
          </a:prstGeom>
        </p:spPr>
      </p:pic>
      <p:sp>
        <p:nvSpPr>
          <p:cNvPr id="11" name="TextBox 10">
            <a:extLst>
              <a:ext uri="{FF2B5EF4-FFF2-40B4-BE49-F238E27FC236}">
                <a16:creationId xmlns:a16="http://schemas.microsoft.com/office/drawing/2014/main" id="{A7DEDBF7-FADE-926A-F8BD-91F493A96C23}"/>
              </a:ext>
            </a:extLst>
          </p:cNvPr>
          <p:cNvSpPr txBox="1"/>
          <p:nvPr/>
        </p:nvSpPr>
        <p:spPr>
          <a:xfrm>
            <a:off x="930214" y="5874588"/>
            <a:ext cx="4125391"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Lei Gao et.al, Nature Genetics,2019 </a:t>
            </a:r>
          </a:p>
        </p:txBody>
      </p:sp>
      <p:sp>
        <p:nvSpPr>
          <p:cNvPr id="14" name="Rectangle: Rounded Corners 13">
            <a:extLst>
              <a:ext uri="{FF2B5EF4-FFF2-40B4-BE49-F238E27FC236}">
                <a16:creationId xmlns:a16="http://schemas.microsoft.com/office/drawing/2014/main" id="{087C2100-10D5-FE23-5AE8-78567225E88A}"/>
              </a:ext>
            </a:extLst>
          </p:cNvPr>
          <p:cNvSpPr/>
          <p:nvPr/>
        </p:nvSpPr>
        <p:spPr>
          <a:xfrm>
            <a:off x="3716207" y="2587925"/>
            <a:ext cx="2296404" cy="131984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47BAAAE-1181-BC59-EF36-C46BD7090072}"/>
              </a:ext>
            </a:extLst>
          </p:cNvPr>
          <p:cNvSpPr txBox="1"/>
          <p:nvPr/>
        </p:nvSpPr>
        <p:spPr>
          <a:xfrm>
            <a:off x="3786996" y="2639682"/>
            <a:ext cx="219111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Recent study suggest modern crop with narrow genetic diversity</a:t>
            </a:r>
          </a:p>
        </p:txBody>
      </p:sp>
      <p:sp>
        <p:nvSpPr>
          <p:cNvPr id="16" name="Rectangle: Rounded Corners 15">
            <a:extLst>
              <a:ext uri="{FF2B5EF4-FFF2-40B4-BE49-F238E27FC236}">
                <a16:creationId xmlns:a16="http://schemas.microsoft.com/office/drawing/2014/main" id="{C4963B22-30CF-EA33-4176-D82DDEABD997}"/>
              </a:ext>
            </a:extLst>
          </p:cNvPr>
          <p:cNvSpPr/>
          <p:nvPr/>
        </p:nvSpPr>
        <p:spPr>
          <a:xfrm>
            <a:off x="3764679" y="4533441"/>
            <a:ext cx="2296404" cy="131984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4277991-3BD2-2B3A-70A4-7190DCB76FB8}"/>
              </a:ext>
            </a:extLst>
          </p:cNvPr>
          <p:cNvSpPr txBox="1"/>
          <p:nvPr/>
        </p:nvSpPr>
        <p:spPr>
          <a:xfrm>
            <a:off x="3869973" y="4610447"/>
            <a:ext cx="219111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Lost genes during domestication are enriched for important traits</a:t>
            </a:r>
          </a:p>
        </p:txBody>
      </p:sp>
      <p:pic>
        <p:nvPicPr>
          <p:cNvPr id="2050" name="Picture 2">
            <a:extLst>
              <a:ext uri="{FF2B5EF4-FFF2-40B4-BE49-F238E27FC236}">
                <a16:creationId xmlns:a16="http://schemas.microsoft.com/office/drawing/2014/main" id="{77612C1C-09DB-8507-A86C-F8A244B6D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0387" y="409454"/>
            <a:ext cx="4840138" cy="395337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53126B5-6208-F8A5-C829-3159A72F66AE}"/>
              </a:ext>
            </a:extLst>
          </p:cNvPr>
          <p:cNvSpPr txBox="1"/>
          <p:nvPr/>
        </p:nvSpPr>
        <p:spPr>
          <a:xfrm>
            <a:off x="7565134" y="4579883"/>
            <a:ext cx="4125391"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Gen Che, </a:t>
            </a:r>
            <a:r>
              <a:rPr lang="en-US" sz="800" dirty="0" err="1">
                <a:latin typeface="Arial" panose="020B0604020202020204" pitchFamily="34" charset="0"/>
                <a:cs typeface="Arial" panose="020B0604020202020204" pitchFamily="34" charset="0"/>
              </a:rPr>
              <a:t>Xiaolan</a:t>
            </a:r>
            <a:r>
              <a:rPr lang="en-US" sz="800" dirty="0">
                <a:latin typeface="Arial" panose="020B0604020202020204" pitchFamily="34" charset="0"/>
                <a:cs typeface="Arial" panose="020B0604020202020204" pitchFamily="34" charset="0"/>
              </a:rPr>
              <a:t> Zhang, Elsevier, 2018</a:t>
            </a:r>
          </a:p>
        </p:txBody>
      </p:sp>
      <p:sp>
        <p:nvSpPr>
          <p:cNvPr id="18" name="Rectangle 3">
            <a:extLst>
              <a:ext uri="{FF2B5EF4-FFF2-40B4-BE49-F238E27FC236}">
                <a16:creationId xmlns:a16="http://schemas.microsoft.com/office/drawing/2014/main" id="{44919FFD-1E10-6BA2-9EC9-817F1F1337CC}"/>
              </a:ext>
            </a:extLst>
          </p:cNvPr>
          <p:cNvSpPr>
            <a:spLocks noChangeArrowheads="1"/>
          </p:cNvSpPr>
          <p:nvPr/>
        </p:nvSpPr>
        <p:spPr bwMode="auto">
          <a:xfrm>
            <a:off x="0" y="-138499"/>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Arial" panose="020B0604020202020204" pitchFamily="34" charset="0"/>
                <a:ea typeface="ElsevierSans"/>
                <a:cs typeface="Arial" panose="020B0604020202020204" pitchFamily="34" charset="0"/>
              </a:rPr>
              <a:t>, </a:t>
            </a:r>
            <a:r>
              <a:rPr kumimoji="0" lang="en-US" altLang="en-US" sz="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8AB13D9C-C5C9-19BA-E01A-D778E3D67FFF}"/>
              </a:ext>
            </a:extLst>
          </p:cNvPr>
          <p:cNvSpPr/>
          <p:nvPr/>
        </p:nvSpPr>
        <p:spPr>
          <a:xfrm>
            <a:off x="6915149" y="5165186"/>
            <a:ext cx="4582679" cy="10355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9AD6766-DCBB-4730-E2DF-EFEDB0C4617D}"/>
              </a:ext>
            </a:extLst>
          </p:cNvPr>
          <p:cNvSpPr txBox="1"/>
          <p:nvPr/>
        </p:nvSpPr>
        <p:spPr>
          <a:xfrm>
            <a:off x="6962775" y="5210611"/>
            <a:ext cx="4391025" cy="1200329"/>
          </a:xfrm>
          <a:prstGeom prst="rect">
            <a:avLst/>
          </a:prstGeom>
          <a:noFill/>
        </p:spPr>
        <p:txBody>
          <a:bodyPr wrap="square" rtlCol="0">
            <a:spAutoFit/>
          </a:bodyPr>
          <a:lstStyle/>
          <a:p>
            <a:pPr algn="ctr"/>
            <a:r>
              <a:rPr lang="en-US" dirty="0">
                <a:solidFill>
                  <a:schemeClr val="tx1"/>
                </a:solidFill>
                <a:latin typeface="Arial" panose="020B0604020202020204" pitchFamily="34" charset="0"/>
                <a:cs typeface="Arial" panose="020B0604020202020204" pitchFamily="34" charset="0"/>
              </a:rPr>
              <a:t>Will genes lost during cucumber domestication process also enrich for important traits?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667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856E00B2-C30E-9DBE-3FB1-0DFD2251767A}"/>
              </a:ext>
            </a:extLst>
          </p:cNvPr>
          <p:cNvSpPr/>
          <p:nvPr/>
        </p:nvSpPr>
        <p:spPr>
          <a:xfrm>
            <a:off x="8018337" y="3035726"/>
            <a:ext cx="3825730" cy="2849444"/>
          </a:xfrm>
          <a:prstGeom prst="roundRect">
            <a:avLst/>
          </a:prstGeom>
          <a:solidFill>
            <a:srgbClr val="A9D1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938F39D-8BDA-F7B6-B97A-69DA5E78B83C}"/>
              </a:ext>
            </a:extLst>
          </p:cNvPr>
          <p:cNvPicPr>
            <a:picLocks noChangeAspect="1"/>
          </p:cNvPicPr>
          <p:nvPr/>
        </p:nvPicPr>
        <p:blipFill>
          <a:blip r:embed="rId3"/>
          <a:stretch>
            <a:fillRect/>
          </a:stretch>
        </p:blipFill>
        <p:spPr>
          <a:xfrm>
            <a:off x="770603" y="2742057"/>
            <a:ext cx="7148157" cy="4163361"/>
          </a:xfrm>
          <a:prstGeom prst="rect">
            <a:avLst/>
          </a:prstGeom>
        </p:spPr>
      </p:pic>
      <p:sp>
        <p:nvSpPr>
          <p:cNvPr id="6" name="Rectangle: Rounded Corners 5">
            <a:extLst>
              <a:ext uri="{FF2B5EF4-FFF2-40B4-BE49-F238E27FC236}">
                <a16:creationId xmlns:a16="http://schemas.microsoft.com/office/drawing/2014/main" id="{12D203F3-3F2D-C25A-C319-469345DF9811}"/>
              </a:ext>
            </a:extLst>
          </p:cNvPr>
          <p:cNvSpPr/>
          <p:nvPr/>
        </p:nvSpPr>
        <p:spPr>
          <a:xfrm>
            <a:off x="2720144" y="448895"/>
            <a:ext cx="6125633" cy="862469"/>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dirty="0">
                <a:solidFill>
                  <a:schemeClr val="tx1"/>
                </a:solidFill>
              </a:rPr>
              <a:t>Enrichment Analysis</a:t>
            </a:r>
          </a:p>
        </p:txBody>
      </p:sp>
      <p:sp>
        <p:nvSpPr>
          <p:cNvPr id="7" name="Rectangle: Rounded Corners 6">
            <a:extLst>
              <a:ext uri="{FF2B5EF4-FFF2-40B4-BE49-F238E27FC236}">
                <a16:creationId xmlns:a16="http://schemas.microsoft.com/office/drawing/2014/main" id="{D8158FCA-BC38-2047-6C83-5BBCE20677AB}"/>
              </a:ext>
            </a:extLst>
          </p:cNvPr>
          <p:cNvSpPr/>
          <p:nvPr/>
        </p:nvSpPr>
        <p:spPr>
          <a:xfrm>
            <a:off x="660400" y="1418359"/>
            <a:ext cx="10159999" cy="1065458"/>
          </a:xfrm>
          <a:prstGeom prst="roundRect">
            <a:avLst/>
          </a:prstGeom>
          <a:solidFill>
            <a:schemeClr val="accent6">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5D2F29B1-D1A9-55C7-2E9E-62028089F62F}"/>
              </a:ext>
            </a:extLst>
          </p:cNvPr>
          <p:cNvSpPr/>
          <p:nvPr/>
        </p:nvSpPr>
        <p:spPr>
          <a:xfrm>
            <a:off x="1905268" y="1602355"/>
            <a:ext cx="2609160" cy="697465"/>
          </a:xfrm>
          <a:prstGeom prst="round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Genes high difference of PAV in wild vs cultivated</a:t>
            </a:r>
          </a:p>
        </p:txBody>
      </p:sp>
      <p:sp>
        <p:nvSpPr>
          <p:cNvPr id="13" name="Rectangle: Rounded Corners 12">
            <a:extLst>
              <a:ext uri="{FF2B5EF4-FFF2-40B4-BE49-F238E27FC236}">
                <a16:creationId xmlns:a16="http://schemas.microsoft.com/office/drawing/2014/main" id="{7A4410A2-441B-CE6B-FBDC-C7B464DE041A}"/>
              </a:ext>
            </a:extLst>
          </p:cNvPr>
          <p:cNvSpPr/>
          <p:nvPr/>
        </p:nvSpPr>
        <p:spPr>
          <a:xfrm>
            <a:off x="7342428" y="1602355"/>
            <a:ext cx="1751682" cy="697465"/>
          </a:xfrm>
          <a:prstGeom prst="roundRect">
            <a:avLst/>
          </a:prstGeom>
          <a:solidFill>
            <a:schemeClr val="bg1"/>
          </a:solidFill>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Enrichment</a:t>
            </a:r>
          </a:p>
        </p:txBody>
      </p:sp>
      <p:cxnSp>
        <p:nvCxnSpPr>
          <p:cNvPr id="14" name="Straight Arrow Connector 13">
            <a:extLst>
              <a:ext uri="{FF2B5EF4-FFF2-40B4-BE49-F238E27FC236}">
                <a16:creationId xmlns:a16="http://schemas.microsoft.com/office/drawing/2014/main" id="{75CE2202-DE7E-CAAA-5F3E-7CB53ECF0D63}"/>
              </a:ext>
            </a:extLst>
          </p:cNvPr>
          <p:cNvCxnSpPr>
            <a:cxnSpLocks/>
          </p:cNvCxnSpPr>
          <p:nvPr/>
        </p:nvCxnSpPr>
        <p:spPr>
          <a:xfrm>
            <a:off x="5320664" y="1951087"/>
            <a:ext cx="12155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Rounded Corners 18">
            <a:extLst>
              <a:ext uri="{FF2B5EF4-FFF2-40B4-BE49-F238E27FC236}">
                <a16:creationId xmlns:a16="http://schemas.microsoft.com/office/drawing/2014/main" id="{0391E4F8-58E0-8AD0-376C-4F728B19387F}"/>
              </a:ext>
            </a:extLst>
          </p:cNvPr>
          <p:cNvSpPr/>
          <p:nvPr/>
        </p:nvSpPr>
        <p:spPr>
          <a:xfrm>
            <a:off x="8363326" y="3275966"/>
            <a:ext cx="3141083" cy="2378074"/>
          </a:xfrm>
          <a:prstGeom prst="roundRect">
            <a:avLst/>
          </a:prstGeom>
          <a:solidFill>
            <a:schemeClr val="bg1"/>
          </a:solidFill>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BC793988-F568-1A77-4A1D-C1D5237E3031}"/>
              </a:ext>
            </a:extLst>
          </p:cNvPr>
          <p:cNvSpPr txBox="1"/>
          <p:nvPr/>
        </p:nvSpPr>
        <p:spPr>
          <a:xfrm>
            <a:off x="8562479" y="3473014"/>
            <a:ext cx="3041507" cy="2031325"/>
          </a:xfrm>
          <a:prstGeom prst="rect">
            <a:avLst/>
          </a:prstGeom>
          <a:noFill/>
        </p:spPr>
        <p:txBody>
          <a:bodyPr wrap="square" rtlCol="0">
            <a:spAutoFit/>
          </a:bodyPr>
          <a:lstStyle/>
          <a:p>
            <a:r>
              <a:rPr lang="en-US" dirty="0"/>
              <a:t>Cucumber species exhibit significant gene enrichment in mitochondrial functions and protein transport, indicating essential roles in energy production and cellular organization.</a:t>
            </a:r>
          </a:p>
        </p:txBody>
      </p:sp>
    </p:spTree>
    <p:extLst>
      <p:ext uri="{BB962C8B-B14F-4D97-AF65-F5344CB8AC3E}">
        <p14:creationId xmlns:p14="http://schemas.microsoft.com/office/powerpoint/2010/main" val="3629058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489</Words>
  <Application>Microsoft Office PowerPoint</Application>
  <PresentationFormat>Widescreen</PresentationFormat>
  <Paragraphs>78</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Gene-Based  Pangenome of Cucumber</vt:lpstr>
      <vt:lpstr>Background</vt:lpstr>
      <vt:lpstr>Studied Species: Cucumber </vt:lpstr>
      <vt:lpstr>Procedure</vt:lpstr>
      <vt:lpstr>PowerPoint Presentation</vt:lpstr>
      <vt:lpstr>PowerPoint Presentation</vt:lpstr>
      <vt:lpstr>PowerPoint Presentation</vt:lpstr>
      <vt:lpstr>Domestication Process</vt:lpstr>
      <vt:lpstr>PowerPoint Presentation</vt:lpstr>
      <vt:lpstr>Summary</vt:lpstr>
      <vt:lpstr>Thank U :P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Rocky Shao</dc:creator>
  <cp:lastModifiedBy>Rocky Shao</cp:lastModifiedBy>
  <cp:revision>10</cp:revision>
  <dcterms:created xsi:type="dcterms:W3CDTF">2024-07-29T13:05:27Z</dcterms:created>
  <dcterms:modified xsi:type="dcterms:W3CDTF">2024-08-01T17:10:34Z</dcterms:modified>
</cp:coreProperties>
</file>