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9" r:id="rId2"/>
    <p:sldId id="257" r:id="rId3"/>
    <p:sldId id="272" r:id="rId4"/>
    <p:sldId id="280" r:id="rId5"/>
    <p:sldId id="281" r:id="rId6"/>
    <p:sldId id="258" r:id="rId7"/>
    <p:sldId id="282" r:id="rId8"/>
    <p:sldId id="259" r:id="rId9"/>
    <p:sldId id="274" r:id="rId10"/>
    <p:sldId id="273" r:id="rId11"/>
    <p:sldId id="275" r:id="rId12"/>
    <p:sldId id="283" r:id="rId13"/>
    <p:sldId id="262" r:id="rId14"/>
    <p:sldId id="276"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9586FFE-9987-4A8A-B16E-1F239ADFE1A4}">
          <p14:sldIdLst>
            <p14:sldId id="279"/>
            <p14:sldId id="257"/>
            <p14:sldId id="272"/>
            <p14:sldId id="280"/>
            <p14:sldId id="281"/>
            <p14:sldId id="258"/>
            <p14:sldId id="282"/>
            <p14:sldId id="259"/>
            <p14:sldId id="274"/>
            <p14:sldId id="273"/>
            <p14:sldId id="275"/>
            <p14:sldId id="283"/>
            <p14:sldId id="262"/>
            <p14:sldId id="276"/>
            <p14:sldId id="278"/>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31E98C8-1BB1-8920-675A-E22D0D638DBC}" name="Rocky Shao" initials="RS" userId="S::rs16@icsd.k12.ny.us::777ab17e-11f0-44f3-b3b3-3b156ecc8028"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ECB89"/>
    <a:srgbClr val="FBE5D6"/>
    <a:srgbClr val="C5E0B4"/>
    <a:srgbClr val="A9D18E"/>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340255-F28D-BD41-A29F-C98A95E6CA37}" v="79" dt="2024-08-01T18:33:37.4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960" autoAdjust="0"/>
    <p:restoredTop sz="93584" autoAdjust="0"/>
  </p:normalViewPr>
  <p:slideViewPr>
    <p:cSldViewPr snapToGrid="0">
      <p:cViewPr>
        <p:scale>
          <a:sx n="120" d="100"/>
          <a:sy n="120" d="100"/>
        </p:scale>
        <p:origin x="208"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B448BB-C6C5-4F04-9BF7-47D1A33D2F72}" type="datetimeFigureOut">
              <a:rPr lang="en-US" smtClean="0"/>
              <a:t>8/1/24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03AD9F-B007-4459-8303-A0ADEA8D5F09}" type="slidenum">
              <a:rPr lang="en-US" smtClean="0"/>
              <a:t>‹#›</a:t>
            </a:fld>
            <a:endParaRPr lang="en-US"/>
          </a:p>
        </p:txBody>
      </p:sp>
    </p:spTree>
    <p:extLst>
      <p:ext uri="{BB962C8B-B14F-4D97-AF65-F5344CB8AC3E}">
        <p14:creationId xmlns:p14="http://schemas.microsoft.com/office/powerpoint/2010/main" val="921653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Advances in DNA sequencing technologies made it easier to generate pangenomes from representative individuals of target species. </a:t>
            </a:r>
            <a:r>
              <a:rPr lang="en-US" b="0" i="0" dirty="0" err="1">
                <a:effectLst/>
                <a:latin typeface="Arial" panose="020B0604020202020204" pitchFamily="34" charset="0"/>
              </a:rPr>
              <a:t>Pangenomic</a:t>
            </a:r>
            <a:r>
              <a:rPr lang="en-US" b="0" i="0" dirty="0">
                <a:effectLst/>
                <a:latin typeface="Arial" panose="020B0604020202020204" pitchFamily="34" charset="0"/>
              </a:rPr>
              <a:t> studies have also helped identifying beneficial traits and provided insight into breeding efforts to develop more robust crop varieties These studies have demonstrated success in recent plant research, uncovering evolution and diversity of different plant species and identifying deleterious mutations to facilitate breeding . </a:t>
            </a:r>
            <a:endParaRPr lang="en-US" dirty="0"/>
          </a:p>
        </p:txBody>
      </p:sp>
      <p:sp>
        <p:nvSpPr>
          <p:cNvPr id="4" name="Slide Number Placeholder 3"/>
          <p:cNvSpPr>
            <a:spLocks noGrp="1"/>
          </p:cNvSpPr>
          <p:nvPr>
            <p:ph type="sldNum" sz="quarter" idx="5"/>
          </p:nvPr>
        </p:nvSpPr>
        <p:spPr/>
        <p:txBody>
          <a:bodyPr/>
          <a:lstStyle/>
          <a:p>
            <a:fld id="{4F03AD9F-B007-4459-8303-A0ADEA8D5F09}" type="slidenum">
              <a:rPr lang="en-US" smtClean="0"/>
              <a:t>2</a:t>
            </a:fld>
            <a:endParaRPr lang="en-US"/>
          </a:p>
        </p:txBody>
      </p:sp>
    </p:spTree>
    <p:extLst>
      <p:ext uri="{BB962C8B-B14F-4D97-AF65-F5344CB8AC3E}">
        <p14:creationId xmlns:p14="http://schemas.microsoft.com/office/powerpoint/2010/main" val="71644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03AD9F-B007-4459-8303-A0ADEA8D5F09}" type="slidenum">
              <a:rPr lang="en-US" smtClean="0"/>
              <a:t>3</a:t>
            </a:fld>
            <a:endParaRPr lang="en-US"/>
          </a:p>
        </p:txBody>
      </p:sp>
    </p:spTree>
    <p:extLst>
      <p:ext uri="{BB962C8B-B14F-4D97-AF65-F5344CB8AC3E}">
        <p14:creationId xmlns:p14="http://schemas.microsoft.com/office/powerpoint/2010/main" val="3667616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03AD9F-B007-4459-8303-A0ADEA8D5F09}" type="slidenum">
              <a:rPr lang="en-US" smtClean="0"/>
              <a:t>6</a:t>
            </a:fld>
            <a:endParaRPr lang="en-US"/>
          </a:p>
        </p:txBody>
      </p:sp>
    </p:spTree>
    <p:extLst>
      <p:ext uri="{BB962C8B-B14F-4D97-AF65-F5344CB8AC3E}">
        <p14:creationId xmlns:p14="http://schemas.microsoft.com/office/powerpoint/2010/main" val="2427508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03AD9F-B007-4459-8303-A0ADEA8D5F09}" type="slidenum">
              <a:rPr lang="en-US" smtClean="0"/>
              <a:t>13</a:t>
            </a:fld>
            <a:endParaRPr lang="en-US"/>
          </a:p>
        </p:txBody>
      </p:sp>
    </p:spTree>
    <p:extLst>
      <p:ext uri="{BB962C8B-B14F-4D97-AF65-F5344CB8AC3E}">
        <p14:creationId xmlns:p14="http://schemas.microsoft.com/office/powerpoint/2010/main" val="2744195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70A0-8A3A-BE6B-8C24-92DE44A293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676BAE-6730-8F25-E717-AD4EB0F6F2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0E6E11-CD33-AF3B-9CEE-4E24DE70BC0A}"/>
              </a:ext>
            </a:extLst>
          </p:cNvPr>
          <p:cNvSpPr>
            <a:spLocks noGrp="1"/>
          </p:cNvSpPr>
          <p:nvPr>
            <p:ph type="dt" sz="half" idx="10"/>
          </p:nvPr>
        </p:nvSpPr>
        <p:spPr/>
        <p:txBody>
          <a:bodyPr/>
          <a:lstStyle/>
          <a:p>
            <a:fld id="{F9F79D72-DD19-4896-A6DC-CD16540B19D4}" type="datetimeFigureOut">
              <a:rPr lang="en-US" smtClean="0"/>
              <a:t>8/1/24</a:t>
            </a:fld>
            <a:endParaRPr lang="en-US"/>
          </a:p>
        </p:txBody>
      </p:sp>
      <p:sp>
        <p:nvSpPr>
          <p:cNvPr id="5" name="Footer Placeholder 4">
            <a:extLst>
              <a:ext uri="{FF2B5EF4-FFF2-40B4-BE49-F238E27FC236}">
                <a16:creationId xmlns:a16="http://schemas.microsoft.com/office/drawing/2014/main" id="{32D31544-94FE-64DE-6158-C478E94544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5B821A-109E-144F-4E8D-B8FF6BF5F3AF}"/>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2888950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4E535-97E3-80F6-E4A8-A1372F665E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B10E28-5509-9A4F-C0FB-E5CD074A25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7338E-012B-8D23-7ECA-58B606D9A965}"/>
              </a:ext>
            </a:extLst>
          </p:cNvPr>
          <p:cNvSpPr>
            <a:spLocks noGrp="1"/>
          </p:cNvSpPr>
          <p:nvPr>
            <p:ph type="dt" sz="half" idx="10"/>
          </p:nvPr>
        </p:nvSpPr>
        <p:spPr/>
        <p:txBody>
          <a:bodyPr/>
          <a:lstStyle/>
          <a:p>
            <a:fld id="{F9F79D72-DD19-4896-A6DC-CD16540B19D4}" type="datetimeFigureOut">
              <a:rPr lang="en-US" smtClean="0"/>
              <a:t>8/1/24</a:t>
            </a:fld>
            <a:endParaRPr lang="en-US"/>
          </a:p>
        </p:txBody>
      </p:sp>
      <p:sp>
        <p:nvSpPr>
          <p:cNvPr id="5" name="Footer Placeholder 4">
            <a:extLst>
              <a:ext uri="{FF2B5EF4-FFF2-40B4-BE49-F238E27FC236}">
                <a16:creationId xmlns:a16="http://schemas.microsoft.com/office/drawing/2014/main" id="{DF2E501F-CF72-3BEC-76DA-777F5E71D8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02CDBD-5679-8781-C049-D544A5F17E36}"/>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4062479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0661A8-85D4-0F0E-6C46-61F882055D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7B009F-EDAB-9A41-F45B-CC3EDE3F91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98B22F-2CA5-6E6C-9EB6-566A0505C5BB}"/>
              </a:ext>
            </a:extLst>
          </p:cNvPr>
          <p:cNvSpPr>
            <a:spLocks noGrp="1"/>
          </p:cNvSpPr>
          <p:nvPr>
            <p:ph type="dt" sz="half" idx="10"/>
          </p:nvPr>
        </p:nvSpPr>
        <p:spPr/>
        <p:txBody>
          <a:bodyPr/>
          <a:lstStyle/>
          <a:p>
            <a:fld id="{F9F79D72-DD19-4896-A6DC-CD16540B19D4}" type="datetimeFigureOut">
              <a:rPr lang="en-US" smtClean="0"/>
              <a:t>8/1/24</a:t>
            </a:fld>
            <a:endParaRPr lang="en-US"/>
          </a:p>
        </p:txBody>
      </p:sp>
      <p:sp>
        <p:nvSpPr>
          <p:cNvPr id="5" name="Footer Placeholder 4">
            <a:extLst>
              <a:ext uri="{FF2B5EF4-FFF2-40B4-BE49-F238E27FC236}">
                <a16:creationId xmlns:a16="http://schemas.microsoft.com/office/drawing/2014/main" id="{F03DCD17-2E6E-8F9A-478B-F2FE826757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B26675-4509-466D-A580-5B294A54B00A}"/>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116548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5A253-ADCC-548E-AED7-C8515EEF33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39F99F-F4BB-E510-1DF1-FEF95A5BC8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BD4EC2-8138-EFBD-A75C-18BB780CAB38}"/>
              </a:ext>
            </a:extLst>
          </p:cNvPr>
          <p:cNvSpPr>
            <a:spLocks noGrp="1"/>
          </p:cNvSpPr>
          <p:nvPr>
            <p:ph type="dt" sz="half" idx="10"/>
          </p:nvPr>
        </p:nvSpPr>
        <p:spPr/>
        <p:txBody>
          <a:bodyPr/>
          <a:lstStyle/>
          <a:p>
            <a:fld id="{F9F79D72-DD19-4896-A6DC-CD16540B19D4}" type="datetimeFigureOut">
              <a:rPr lang="en-US" smtClean="0"/>
              <a:t>8/1/24</a:t>
            </a:fld>
            <a:endParaRPr lang="en-US"/>
          </a:p>
        </p:txBody>
      </p:sp>
      <p:sp>
        <p:nvSpPr>
          <p:cNvPr id="5" name="Footer Placeholder 4">
            <a:extLst>
              <a:ext uri="{FF2B5EF4-FFF2-40B4-BE49-F238E27FC236}">
                <a16:creationId xmlns:a16="http://schemas.microsoft.com/office/drawing/2014/main" id="{CD393AFC-782C-FB3F-36BE-7D7EC46AF7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A66BDA-0F32-D8DE-DC9D-00FCC673F3DE}"/>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2447824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83916-4F54-C260-64C9-5177363BF2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8CCC0C-7FE5-2E4A-9E74-AE2B27A804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D60B20-57C9-AAF8-3B43-7DC1DCB6F9F1}"/>
              </a:ext>
            </a:extLst>
          </p:cNvPr>
          <p:cNvSpPr>
            <a:spLocks noGrp="1"/>
          </p:cNvSpPr>
          <p:nvPr>
            <p:ph type="dt" sz="half" idx="10"/>
          </p:nvPr>
        </p:nvSpPr>
        <p:spPr/>
        <p:txBody>
          <a:bodyPr/>
          <a:lstStyle/>
          <a:p>
            <a:fld id="{F9F79D72-DD19-4896-A6DC-CD16540B19D4}" type="datetimeFigureOut">
              <a:rPr lang="en-US" smtClean="0"/>
              <a:t>8/1/24</a:t>
            </a:fld>
            <a:endParaRPr lang="en-US"/>
          </a:p>
        </p:txBody>
      </p:sp>
      <p:sp>
        <p:nvSpPr>
          <p:cNvPr id="5" name="Footer Placeholder 4">
            <a:extLst>
              <a:ext uri="{FF2B5EF4-FFF2-40B4-BE49-F238E27FC236}">
                <a16:creationId xmlns:a16="http://schemas.microsoft.com/office/drawing/2014/main" id="{DBD2F797-B639-CAA5-CB6B-1A4C2892A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D86F2-3598-F52C-F0FA-864D9F0ACE24}"/>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2093931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80D8-FE33-6F21-E50B-EC9F64FDAC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EC5582-79F4-DA23-6B63-2E7B745EF8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5E0B81-EA64-57E4-3044-E43DF9E549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7727C3-BAB0-A92B-5192-B47D1EF80D05}"/>
              </a:ext>
            </a:extLst>
          </p:cNvPr>
          <p:cNvSpPr>
            <a:spLocks noGrp="1"/>
          </p:cNvSpPr>
          <p:nvPr>
            <p:ph type="dt" sz="half" idx="10"/>
          </p:nvPr>
        </p:nvSpPr>
        <p:spPr/>
        <p:txBody>
          <a:bodyPr/>
          <a:lstStyle/>
          <a:p>
            <a:fld id="{F9F79D72-DD19-4896-A6DC-CD16540B19D4}" type="datetimeFigureOut">
              <a:rPr lang="en-US" smtClean="0"/>
              <a:t>8/1/24</a:t>
            </a:fld>
            <a:endParaRPr lang="en-US"/>
          </a:p>
        </p:txBody>
      </p:sp>
      <p:sp>
        <p:nvSpPr>
          <p:cNvPr id="6" name="Footer Placeholder 5">
            <a:extLst>
              <a:ext uri="{FF2B5EF4-FFF2-40B4-BE49-F238E27FC236}">
                <a16:creationId xmlns:a16="http://schemas.microsoft.com/office/drawing/2014/main" id="{6916A3BE-8B61-51F5-D3C8-228E399C54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3089CD-0BAB-6CFC-AF1B-420216B072E8}"/>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2150387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5DB7F-7FFA-F71D-11CD-53F99FB7E9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9A8A1D-842D-FC3B-0F96-5637F1FA48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36E794-74D4-9BC9-90D1-BA17D98775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19CB54-93D3-9ADF-5C0B-6347C10DB4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EABBC2-8ECB-1C3D-0983-7EBCE7B958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35E453-974B-252E-06AE-44BD2DF092BA}"/>
              </a:ext>
            </a:extLst>
          </p:cNvPr>
          <p:cNvSpPr>
            <a:spLocks noGrp="1"/>
          </p:cNvSpPr>
          <p:nvPr>
            <p:ph type="dt" sz="half" idx="10"/>
          </p:nvPr>
        </p:nvSpPr>
        <p:spPr/>
        <p:txBody>
          <a:bodyPr/>
          <a:lstStyle/>
          <a:p>
            <a:fld id="{F9F79D72-DD19-4896-A6DC-CD16540B19D4}" type="datetimeFigureOut">
              <a:rPr lang="en-US" smtClean="0"/>
              <a:t>8/1/24</a:t>
            </a:fld>
            <a:endParaRPr lang="en-US"/>
          </a:p>
        </p:txBody>
      </p:sp>
      <p:sp>
        <p:nvSpPr>
          <p:cNvPr id="8" name="Footer Placeholder 7">
            <a:extLst>
              <a:ext uri="{FF2B5EF4-FFF2-40B4-BE49-F238E27FC236}">
                <a16:creationId xmlns:a16="http://schemas.microsoft.com/office/drawing/2014/main" id="{2730B16E-8EC2-AAE6-37E0-6B253901FC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3297DB-0566-FF1C-697E-1AFA6F9F7807}"/>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3677581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4124-4C9B-A474-3FA0-A4F97EEB27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B10B43-DC83-0E4A-4E0E-D11C8BDA1854}"/>
              </a:ext>
            </a:extLst>
          </p:cNvPr>
          <p:cNvSpPr>
            <a:spLocks noGrp="1"/>
          </p:cNvSpPr>
          <p:nvPr>
            <p:ph type="dt" sz="half" idx="10"/>
          </p:nvPr>
        </p:nvSpPr>
        <p:spPr/>
        <p:txBody>
          <a:bodyPr/>
          <a:lstStyle/>
          <a:p>
            <a:fld id="{F9F79D72-DD19-4896-A6DC-CD16540B19D4}" type="datetimeFigureOut">
              <a:rPr lang="en-US" smtClean="0"/>
              <a:t>8/1/24</a:t>
            </a:fld>
            <a:endParaRPr lang="en-US"/>
          </a:p>
        </p:txBody>
      </p:sp>
      <p:sp>
        <p:nvSpPr>
          <p:cNvPr id="4" name="Footer Placeholder 3">
            <a:extLst>
              <a:ext uri="{FF2B5EF4-FFF2-40B4-BE49-F238E27FC236}">
                <a16:creationId xmlns:a16="http://schemas.microsoft.com/office/drawing/2014/main" id="{BFD13C84-93E6-A89F-3561-C865DBCDA2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BD2B27-53F8-4DDE-8631-F3C9EF18A5F0}"/>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644179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A2A764-B4D9-7857-516F-34E4673D270F}"/>
              </a:ext>
            </a:extLst>
          </p:cNvPr>
          <p:cNvSpPr>
            <a:spLocks noGrp="1"/>
          </p:cNvSpPr>
          <p:nvPr>
            <p:ph type="dt" sz="half" idx="10"/>
          </p:nvPr>
        </p:nvSpPr>
        <p:spPr/>
        <p:txBody>
          <a:bodyPr/>
          <a:lstStyle/>
          <a:p>
            <a:fld id="{F9F79D72-DD19-4896-A6DC-CD16540B19D4}" type="datetimeFigureOut">
              <a:rPr lang="en-US" smtClean="0"/>
              <a:t>8/1/24</a:t>
            </a:fld>
            <a:endParaRPr lang="en-US"/>
          </a:p>
        </p:txBody>
      </p:sp>
      <p:sp>
        <p:nvSpPr>
          <p:cNvPr id="3" name="Footer Placeholder 2">
            <a:extLst>
              <a:ext uri="{FF2B5EF4-FFF2-40B4-BE49-F238E27FC236}">
                <a16:creationId xmlns:a16="http://schemas.microsoft.com/office/drawing/2014/main" id="{755ECCF3-FDB5-0295-2BD5-518B5C3352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15F8EF-ACA9-64A8-82A3-7DE8666FDE73}"/>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2577092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037CE-98E8-467E-C535-E17C5A1D08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8435B0-3DE1-3E53-CB5B-3ACCE325A7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719E48-B53B-88BB-DEF3-C052AD0209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A0A695-5C95-BA88-BA2F-1E307AFA8568}"/>
              </a:ext>
            </a:extLst>
          </p:cNvPr>
          <p:cNvSpPr>
            <a:spLocks noGrp="1"/>
          </p:cNvSpPr>
          <p:nvPr>
            <p:ph type="dt" sz="half" idx="10"/>
          </p:nvPr>
        </p:nvSpPr>
        <p:spPr/>
        <p:txBody>
          <a:bodyPr/>
          <a:lstStyle/>
          <a:p>
            <a:fld id="{F9F79D72-DD19-4896-A6DC-CD16540B19D4}" type="datetimeFigureOut">
              <a:rPr lang="en-US" smtClean="0"/>
              <a:t>8/1/24</a:t>
            </a:fld>
            <a:endParaRPr lang="en-US"/>
          </a:p>
        </p:txBody>
      </p:sp>
      <p:sp>
        <p:nvSpPr>
          <p:cNvPr id="6" name="Footer Placeholder 5">
            <a:extLst>
              <a:ext uri="{FF2B5EF4-FFF2-40B4-BE49-F238E27FC236}">
                <a16:creationId xmlns:a16="http://schemas.microsoft.com/office/drawing/2014/main" id="{20E5A363-83DE-8858-C0FD-3093D9202C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36585A-324C-DD7A-00CE-663AD5B6B22B}"/>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2279247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5CA3F-1D91-B2B6-47BF-67969AF972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7BC0FA-C1EE-DC1D-D39D-3FBE9E7A4A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D476DE-D6B9-B420-E9A9-345C3EEE7E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1B2B07-D008-38EB-9261-C6259F744470}"/>
              </a:ext>
            </a:extLst>
          </p:cNvPr>
          <p:cNvSpPr>
            <a:spLocks noGrp="1"/>
          </p:cNvSpPr>
          <p:nvPr>
            <p:ph type="dt" sz="half" idx="10"/>
          </p:nvPr>
        </p:nvSpPr>
        <p:spPr/>
        <p:txBody>
          <a:bodyPr/>
          <a:lstStyle/>
          <a:p>
            <a:fld id="{F9F79D72-DD19-4896-A6DC-CD16540B19D4}" type="datetimeFigureOut">
              <a:rPr lang="en-US" smtClean="0"/>
              <a:t>8/1/24</a:t>
            </a:fld>
            <a:endParaRPr lang="en-US"/>
          </a:p>
        </p:txBody>
      </p:sp>
      <p:sp>
        <p:nvSpPr>
          <p:cNvPr id="6" name="Footer Placeholder 5">
            <a:extLst>
              <a:ext uri="{FF2B5EF4-FFF2-40B4-BE49-F238E27FC236}">
                <a16:creationId xmlns:a16="http://schemas.microsoft.com/office/drawing/2014/main" id="{611F829F-99ED-2AEF-2073-7ECDE06CDC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C71C86-621B-1401-4C50-040BD6A21FD2}"/>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1126826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A68FBD-8A4B-2081-15B9-4657C98AC2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1E7FF6-E87C-9DD8-0482-FE18B998CA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1E830-0137-F1A5-B3F7-0B3489AA42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F79D72-DD19-4896-A6DC-CD16540B19D4}" type="datetimeFigureOut">
              <a:rPr lang="en-US" smtClean="0"/>
              <a:t>8/1/24</a:t>
            </a:fld>
            <a:endParaRPr lang="en-US"/>
          </a:p>
        </p:txBody>
      </p:sp>
      <p:sp>
        <p:nvSpPr>
          <p:cNvPr id="5" name="Footer Placeholder 4">
            <a:extLst>
              <a:ext uri="{FF2B5EF4-FFF2-40B4-BE49-F238E27FC236}">
                <a16:creationId xmlns:a16="http://schemas.microsoft.com/office/drawing/2014/main" id="{06E239B1-A0FE-E559-6AA5-50FE01A3B6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D2B8D7-5AF2-BCAE-3561-3B38A014A3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5FD71-914B-43F8-B373-36F35ACB734B}" type="slidenum">
              <a:rPr lang="en-US" smtClean="0"/>
              <a:t>‹#›</a:t>
            </a:fld>
            <a:endParaRPr lang="en-US"/>
          </a:p>
        </p:txBody>
      </p:sp>
    </p:spTree>
    <p:extLst>
      <p:ext uri="{BB962C8B-B14F-4D97-AF65-F5344CB8AC3E}">
        <p14:creationId xmlns:p14="http://schemas.microsoft.com/office/powerpoint/2010/main" val="1826927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E9349B-C730-0E5F-C7F8-F59C65D53B53}"/>
              </a:ext>
            </a:extLst>
          </p:cNvPr>
          <p:cNvSpPr>
            <a:spLocks noGrp="1"/>
          </p:cNvSpPr>
          <p:nvPr>
            <p:ph type="ctrTitle"/>
          </p:nvPr>
        </p:nvSpPr>
        <p:spPr>
          <a:xfrm>
            <a:off x="1524000" y="1122363"/>
            <a:ext cx="9144000" cy="2387600"/>
          </a:xfrm>
        </p:spPr>
        <p:txBody>
          <a:bodyPr>
            <a:normAutofit fontScale="90000"/>
          </a:bodyPr>
          <a:lstStyle/>
          <a:p>
            <a:r>
              <a:rPr lang="en-US" b="1" dirty="0">
                <a:latin typeface="Arial" panose="020B0604020202020204" pitchFamily="34" charset="0"/>
                <a:cs typeface="Arial" panose="020B0604020202020204" pitchFamily="34" charset="0"/>
              </a:rPr>
              <a:t>Gene-based pan-genome analysis of cucumber</a:t>
            </a:r>
          </a:p>
        </p:txBody>
      </p:sp>
      <p:sp>
        <p:nvSpPr>
          <p:cNvPr id="5" name="Subtitle 2">
            <a:extLst>
              <a:ext uri="{FF2B5EF4-FFF2-40B4-BE49-F238E27FC236}">
                <a16:creationId xmlns:a16="http://schemas.microsoft.com/office/drawing/2014/main" id="{D931EE6E-9DB7-D1E3-9FE5-AE8FDCA2E20F}"/>
              </a:ext>
            </a:extLst>
          </p:cNvPr>
          <p:cNvSpPr>
            <a:spLocks noGrp="1"/>
          </p:cNvSpPr>
          <p:nvPr>
            <p:ph type="subTitle" idx="1"/>
          </p:nvPr>
        </p:nvSpPr>
        <p:spPr>
          <a:xfrm>
            <a:off x="1524000" y="3725863"/>
            <a:ext cx="9144000" cy="1655762"/>
          </a:xfrm>
        </p:spPr>
        <p:txBody>
          <a:bodyPr/>
          <a:lstStyle/>
          <a:p>
            <a:r>
              <a:rPr lang="en-US" dirty="0">
                <a:latin typeface="Arial" panose="020B0604020202020204" pitchFamily="34" charset="0"/>
                <a:cs typeface="Arial" panose="020B0604020202020204" pitchFamily="34" charset="0"/>
              </a:rPr>
              <a:t>Rocky Shao</a:t>
            </a:r>
          </a:p>
        </p:txBody>
      </p:sp>
      <p:sp>
        <p:nvSpPr>
          <p:cNvPr id="6" name="TextBox 5">
            <a:extLst>
              <a:ext uri="{FF2B5EF4-FFF2-40B4-BE49-F238E27FC236}">
                <a16:creationId xmlns:a16="http://schemas.microsoft.com/office/drawing/2014/main" id="{C7BEAAC2-306D-661B-9121-B7AD78B2BF4E}"/>
              </a:ext>
            </a:extLst>
          </p:cNvPr>
          <p:cNvSpPr txBox="1"/>
          <p:nvPr/>
        </p:nvSpPr>
        <p:spPr>
          <a:xfrm>
            <a:off x="5547348" y="4184066"/>
            <a:ext cx="2173857" cy="36967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2024/08/02</a:t>
            </a:r>
          </a:p>
        </p:txBody>
      </p:sp>
      <p:pic>
        <p:nvPicPr>
          <p:cNvPr id="7" name="Picture 6">
            <a:extLst>
              <a:ext uri="{FF2B5EF4-FFF2-40B4-BE49-F238E27FC236}">
                <a16:creationId xmlns:a16="http://schemas.microsoft.com/office/drawing/2014/main" id="{1FB18EAE-83C8-71AE-2E7E-ADAB08399DAA}"/>
              </a:ext>
            </a:extLst>
          </p:cNvPr>
          <p:cNvPicPr>
            <a:picLocks noChangeAspect="1"/>
          </p:cNvPicPr>
          <p:nvPr/>
        </p:nvPicPr>
        <p:blipFill>
          <a:blip r:embed="rId2"/>
          <a:stretch>
            <a:fillRect/>
          </a:stretch>
        </p:blipFill>
        <p:spPr>
          <a:xfrm>
            <a:off x="139700" y="104154"/>
            <a:ext cx="1384300" cy="1282700"/>
          </a:xfrm>
          <a:prstGeom prst="rect">
            <a:avLst/>
          </a:prstGeom>
        </p:spPr>
      </p:pic>
      <p:pic>
        <p:nvPicPr>
          <p:cNvPr id="8" name="Picture 2" descr="Cornell University - Wikipedia">
            <a:extLst>
              <a:ext uri="{FF2B5EF4-FFF2-40B4-BE49-F238E27FC236}">
                <a16:creationId xmlns:a16="http://schemas.microsoft.com/office/drawing/2014/main" id="{31EC2A1F-3CC4-778B-6920-1F21E0A915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40041"/>
            <a:ext cx="1168292" cy="1168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010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FA3391C-4D43-D00C-0330-778A5F524032}"/>
              </a:ext>
            </a:extLst>
          </p:cNvPr>
          <p:cNvPicPr>
            <a:picLocks noChangeAspect="1"/>
          </p:cNvPicPr>
          <p:nvPr/>
        </p:nvPicPr>
        <p:blipFill>
          <a:blip r:embed="rId2"/>
          <a:stretch>
            <a:fillRect/>
          </a:stretch>
        </p:blipFill>
        <p:spPr>
          <a:xfrm>
            <a:off x="162434" y="1876526"/>
            <a:ext cx="7075172" cy="4032177"/>
          </a:xfrm>
          <a:prstGeom prst="rect">
            <a:avLst/>
          </a:prstGeom>
        </p:spPr>
      </p:pic>
      <p:sp>
        <p:nvSpPr>
          <p:cNvPr id="8" name="Rectangle: Rounded Corners 7">
            <a:extLst>
              <a:ext uri="{FF2B5EF4-FFF2-40B4-BE49-F238E27FC236}">
                <a16:creationId xmlns:a16="http://schemas.microsoft.com/office/drawing/2014/main" id="{ACDC2602-609C-1321-053D-5736D04E5A09}"/>
              </a:ext>
            </a:extLst>
          </p:cNvPr>
          <p:cNvSpPr/>
          <p:nvPr/>
        </p:nvSpPr>
        <p:spPr>
          <a:xfrm>
            <a:off x="7479876" y="2724731"/>
            <a:ext cx="4098980" cy="1560738"/>
          </a:xfrm>
          <a:prstGeom prst="roundRect">
            <a:avLst/>
          </a:prstGeom>
          <a:solidFill>
            <a:schemeClr val="accent2">
              <a:lumMod val="60000"/>
              <a:lumOff val="4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38A143A5-0164-7957-B9D8-BD49932C8C21}"/>
              </a:ext>
            </a:extLst>
          </p:cNvPr>
          <p:cNvSpPr txBox="1"/>
          <p:nvPr/>
        </p:nvSpPr>
        <p:spPr>
          <a:xfrm>
            <a:off x="7620399" y="2766436"/>
            <a:ext cx="3817934" cy="1477328"/>
          </a:xfrm>
          <a:prstGeom prst="rect">
            <a:avLst/>
          </a:prstGeom>
          <a:noFill/>
        </p:spPr>
        <p:txBody>
          <a:bodyPr wrap="square" rtlCol="0">
            <a:spAutoFit/>
          </a:bodyPr>
          <a:lstStyle/>
          <a:p>
            <a:pPr algn="ctr"/>
            <a:r>
              <a:rPr lang="en-US" dirty="0" err="1">
                <a:latin typeface="Arial" panose="020B0604020202020204" pitchFamily="34" charset="0"/>
                <a:cs typeface="Arial" panose="020B0604020202020204" pitchFamily="34" charset="0"/>
              </a:rPr>
              <a:t>Orthogroup</a:t>
            </a:r>
            <a:r>
              <a:rPr lang="en-US" dirty="0">
                <a:latin typeface="Arial" panose="020B0604020202020204" pitchFamily="34" charset="0"/>
                <a:cs typeface="Arial" panose="020B0604020202020204" pitchFamily="34" charset="0"/>
              </a:rPr>
              <a:t> number stables around 25 genomes</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(23,800</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gene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families)</a:t>
            </a:r>
            <a:r>
              <a:rPr lang="en-US" dirty="0">
                <a:latin typeface="Arial" panose="020B0604020202020204" pitchFamily="34" charset="0"/>
                <a:cs typeface="Arial" panose="020B0604020202020204" pitchFamily="34" charset="0"/>
              </a:rPr>
              <a:t>, suggests </a:t>
            </a:r>
            <a:r>
              <a:rPr lang="en-US" altLang="zh-CN" dirty="0">
                <a:latin typeface="Arial" panose="020B0604020202020204" pitchFamily="34" charset="0"/>
                <a:cs typeface="Arial" panose="020B0604020202020204" pitchFamily="34" charset="0"/>
              </a:rPr>
              <a:t>this</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pan-genome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capture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sufficient</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genetic</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diversity</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in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cucumber</a:t>
            </a:r>
            <a:endParaRPr lang="en-US"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3AFFE7D3-E7BF-8B06-272F-136D42E5B932}"/>
              </a:ext>
            </a:extLst>
          </p:cNvPr>
          <p:cNvSpPr/>
          <p:nvPr/>
        </p:nvSpPr>
        <p:spPr>
          <a:xfrm>
            <a:off x="199361" y="312656"/>
            <a:ext cx="11793278" cy="815268"/>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solidFill>
                  <a:schemeClr val="tx1"/>
                </a:solidFill>
                <a:latin typeface="Arial" panose="020B0604020202020204" pitchFamily="34" charset="0"/>
                <a:cs typeface="Arial" panose="020B0604020202020204" pitchFamily="34" charset="0"/>
              </a:rPr>
              <a:t>Characterization of the</a:t>
            </a:r>
            <a:r>
              <a:rPr lang="zh-CN" altLang="en-US" sz="4000" b="1" dirty="0">
                <a:solidFill>
                  <a:schemeClr val="tx1"/>
                </a:solidFill>
                <a:latin typeface="Arial" panose="020B0604020202020204" pitchFamily="34" charset="0"/>
                <a:cs typeface="Arial" panose="020B0604020202020204" pitchFamily="34" charset="0"/>
              </a:rPr>
              <a:t> </a:t>
            </a:r>
            <a:r>
              <a:rPr lang="en-US" altLang="zh-CN" sz="4000" b="1" dirty="0">
                <a:solidFill>
                  <a:schemeClr val="tx1"/>
                </a:solidFill>
                <a:latin typeface="Arial" panose="020B0604020202020204" pitchFamily="34" charset="0"/>
                <a:cs typeface="Arial" panose="020B0604020202020204" pitchFamily="34" charset="0"/>
              </a:rPr>
              <a:t>cucumber</a:t>
            </a:r>
            <a:r>
              <a:rPr lang="zh-CN" altLang="en-US" sz="4000" b="1" dirty="0">
                <a:solidFill>
                  <a:schemeClr val="tx1"/>
                </a:solidFill>
                <a:latin typeface="Arial" panose="020B0604020202020204" pitchFamily="34" charset="0"/>
                <a:cs typeface="Arial" panose="020B0604020202020204" pitchFamily="34" charset="0"/>
              </a:rPr>
              <a:t> </a:t>
            </a:r>
            <a:r>
              <a:rPr lang="en-US" sz="4000" b="1" dirty="0">
                <a:solidFill>
                  <a:schemeClr val="tx1"/>
                </a:solidFill>
                <a:latin typeface="Arial" panose="020B0604020202020204" pitchFamily="34" charset="0"/>
                <a:cs typeface="Arial" panose="020B0604020202020204" pitchFamily="34" charset="0"/>
              </a:rPr>
              <a:t>pan-genome </a:t>
            </a:r>
          </a:p>
        </p:txBody>
      </p:sp>
      <p:sp>
        <p:nvSpPr>
          <p:cNvPr id="2" name="Rectangle 1">
            <a:extLst>
              <a:ext uri="{FF2B5EF4-FFF2-40B4-BE49-F238E27FC236}">
                <a16:creationId xmlns:a16="http://schemas.microsoft.com/office/drawing/2014/main" id="{D7515F6D-E7A7-AA9D-6EDB-3653DF0C4872}"/>
              </a:ext>
            </a:extLst>
          </p:cNvPr>
          <p:cNvSpPr/>
          <p:nvPr/>
        </p:nvSpPr>
        <p:spPr>
          <a:xfrm>
            <a:off x="651563" y="1747830"/>
            <a:ext cx="3359888" cy="340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C712976-0039-E805-482B-C5639C898F9C}"/>
              </a:ext>
            </a:extLst>
          </p:cNvPr>
          <p:cNvSpPr txBox="1"/>
          <p:nvPr/>
        </p:nvSpPr>
        <p:spPr>
          <a:xfrm>
            <a:off x="890477" y="1333232"/>
            <a:ext cx="4829839" cy="646331"/>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the curve of Pan- and Core- </a:t>
            </a:r>
            <a:r>
              <a:rPr lang="en-US" dirty="0" err="1">
                <a:latin typeface="Arial" panose="020B0604020202020204" pitchFamily="34" charset="0"/>
                <a:cs typeface="Arial" panose="020B0604020202020204" pitchFamily="34" charset="0"/>
              </a:rPr>
              <a:t>orthogroups</a:t>
            </a:r>
            <a:r>
              <a:rPr lang="en-US" dirty="0">
                <a:latin typeface="Arial" panose="020B0604020202020204" pitchFamily="34" charset="0"/>
                <a:cs typeface="Arial" panose="020B0604020202020204" pitchFamily="34" charset="0"/>
              </a:rPr>
              <a:t> with</a:t>
            </a:r>
          </a:p>
          <a:p>
            <a:pPr algn="ctr"/>
            <a:r>
              <a:rPr lang="en-US" dirty="0">
                <a:latin typeface="Arial" panose="020B0604020202020204" pitchFamily="34" charset="0"/>
                <a:cs typeface="Arial" panose="020B0604020202020204" pitchFamily="34" charset="0"/>
              </a:rPr>
              <a:t> respect to increment of genomes</a:t>
            </a:r>
            <a:endParaRPr lang="en-US" dirty="0"/>
          </a:p>
        </p:txBody>
      </p:sp>
    </p:spTree>
    <p:extLst>
      <p:ext uri="{BB962C8B-B14F-4D97-AF65-F5344CB8AC3E}">
        <p14:creationId xmlns:p14="http://schemas.microsoft.com/office/powerpoint/2010/main" val="1203470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53480A3-C69D-AC84-2FE4-6A52C5BC919B}"/>
              </a:ext>
            </a:extLst>
          </p:cNvPr>
          <p:cNvSpPr/>
          <p:nvPr/>
        </p:nvSpPr>
        <p:spPr>
          <a:xfrm>
            <a:off x="2439961" y="365125"/>
            <a:ext cx="7260685" cy="1006475"/>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D40AB980-313F-33BE-E1B1-01E606DC33FE}"/>
              </a:ext>
            </a:extLst>
          </p:cNvPr>
          <p:cNvSpPr>
            <a:spLocks noGrp="1"/>
          </p:cNvSpPr>
          <p:nvPr>
            <p:ph type="title"/>
          </p:nvPr>
        </p:nvSpPr>
        <p:spPr>
          <a:xfrm>
            <a:off x="2996610" y="300471"/>
            <a:ext cx="10464209" cy="1325563"/>
          </a:xfrm>
        </p:spPr>
        <p:txBody>
          <a:bodyPr/>
          <a:lstStyle/>
          <a:p>
            <a:r>
              <a:rPr lang="en-US" b="1" dirty="0">
                <a:latin typeface="Arial" panose="020B0604020202020204" pitchFamily="34" charset="0"/>
                <a:cs typeface="Arial" panose="020B0604020202020204" pitchFamily="34" charset="0"/>
              </a:rPr>
              <a:t>Domestication Process</a:t>
            </a:r>
          </a:p>
        </p:txBody>
      </p:sp>
      <p:sp>
        <p:nvSpPr>
          <p:cNvPr id="17" name="TextBox 16">
            <a:extLst>
              <a:ext uri="{FF2B5EF4-FFF2-40B4-BE49-F238E27FC236}">
                <a16:creationId xmlns:a16="http://schemas.microsoft.com/office/drawing/2014/main" id="{B53126B5-6208-F8A5-C829-3159A72F66AE}"/>
              </a:ext>
            </a:extLst>
          </p:cNvPr>
          <p:cNvSpPr txBox="1"/>
          <p:nvPr/>
        </p:nvSpPr>
        <p:spPr>
          <a:xfrm>
            <a:off x="2620995" y="6098742"/>
            <a:ext cx="2333777" cy="230832"/>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Gen Che, </a:t>
            </a:r>
            <a:r>
              <a:rPr lang="en-US" sz="900" dirty="0" err="1">
                <a:latin typeface="Arial" panose="020B0604020202020204" pitchFamily="34" charset="0"/>
                <a:cs typeface="Arial" panose="020B0604020202020204" pitchFamily="34" charset="0"/>
              </a:rPr>
              <a:t>Xiaolan</a:t>
            </a:r>
            <a:r>
              <a:rPr lang="en-US" sz="900" dirty="0">
                <a:latin typeface="Arial" panose="020B0604020202020204" pitchFamily="34" charset="0"/>
                <a:cs typeface="Arial" panose="020B0604020202020204" pitchFamily="34" charset="0"/>
              </a:rPr>
              <a:t> Zhang, Elsevier, 2018</a:t>
            </a:r>
          </a:p>
        </p:txBody>
      </p:sp>
      <p:sp>
        <p:nvSpPr>
          <p:cNvPr id="18" name="Rectangle 3">
            <a:extLst>
              <a:ext uri="{FF2B5EF4-FFF2-40B4-BE49-F238E27FC236}">
                <a16:creationId xmlns:a16="http://schemas.microsoft.com/office/drawing/2014/main" id="{44919FFD-1E10-6BA2-9EC9-817F1F1337CC}"/>
              </a:ext>
            </a:extLst>
          </p:cNvPr>
          <p:cNvSpPr>
            <a:spLocks noChangeArrowheads="1"/>
          </p:cNvSpPr>
          <p:nvPr/>
        </p:nvSpPr>
        <p:spPr bwMode="auto">
          <a:xfrm>
            <a:off x="0" y="-138499"/>
            <a:ext cx="3000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F1F1F"/>
                </a:solidFill>
                <a:effectLst/>
                <a:latin typeface="Arial" panose="020B0604020202020204" pitchFamily="34" charset="0"/>
                <a:ea typeface="ElsevierSans"/>
                <a:cs typeface="Arial" panose="020B0604020202020204" pitchFamily="34" charset="0"/>
              </a:rPr>
              <a:t>, </a:t>
            </a:r>
            <a:r>
              <a:rPr kumimoji="0" lang="en-US" altLang="en-US" sz="8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6FBFD95B-7396-B3B7-B6D2-CD74965DEB8F}"/>
              </a:ext>
            </a:extLst>
          </p:cNvPr>
          <p:cNvPicPr>
            <a:picLocks noChangeAspect="1"/>
          </p:cNvPicPr>
          <p:nvPr/>
        </p:nvPicPr>
        <p:blipFill>
          <a:blip r:embed="rId2"/>
          <a:stretch>
            <a:fillRect/>
          </a:stretch>
        </p:blipFill>
        <p:spPr>
          <a:xfrm>
            <a:off x="410830" y="1690688"/>
            <a:ext cx="939800" cy="4305300"/>
          </a:xfrm>
          <a:prstGeom prst="rect">
            <a:avLst/>
          </a:prstGeom>
        </p:spPr>
      </p:pic>
      <p:pic>
        <p:nvPicPr>
          <p:cNvPr id="5" name="Picture 4">
            <a:extLst>
              <a:ext uri="{FF2B5EF4-FFF2-40B4-BE49-F238E27FC236}">
                <a16:creationId xmlns:a16="http://schemas.microsoft.com/office/drawing/2014/main" id="{EB9CEF6F-A760-9D1D-3AF4-34983C5AF796}"/>
              </a:ext>
            </a:extLst>
          </p:cNvPr>
          <p:cNvPicPr>
            <a:picLocks noChangeAspect="1"/>
          </p:cNvPicPr>
          <p:nvPr/>
        </p:nvPicPr>
        <p:blipFill>
          <a:blip r:embed="rId3"/>
          <a:stretch>
            <a:fillRect/>
          </a:stretch>
        </p:blipFill>
        <p:spPr>
          <a:xfrm>
            <a:off x="1548514" y="1690688"/>
            <a:ext cx="3225800" cy="4343400"/>
          </a:xfrm>
          <a:prstGeom prst="rect">
            <a:avLst/>
          </a:prstGeom>
        </p:spPr>
      </p:pic>
    </p:spTree>
    <p:extLst>
      <p:ext uri="{BB962C8B-B14F-4D97-AF65-F5344CB8AC3E}">
        <p14:creationId xmlns:p14="http://schemas.microsoft.com/office/powerpoint/2010/main" val="1566670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FA9F1-44BC-CFE1-30F5-F4334C41A9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151387-A5BC-C404-C3A3-0A45972F3BD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55404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856E00B2-C30E-9DBE-3FB1-0DFD2251767A}"/>
              </a:ext>
            </a:extLst>
          </p:cNvPr>
          <p:cNvSpPr/>
          <p:nvPr/>
        </p:nvSpPr>
        <p:spPr>
          <a:xfrm>
            <a:off x="8018337" y="3035726"/>
            <a:ext cx="3825730" cy="2849444"/>
          </a:xfrm>
          <a:prstGeom prst="roundRect">
            <a:avLst/>
          </a:prstGeom>
          <a:solidFill>
            <a:srgbClr val="A9D1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D938F39D-8BDA-F7B6-B97A-69DA5E78B83C}"/>
              </a:ext>
            </a:extLst>
          </p:cNvPr>
          <p:cNvPicPr>
            <a:picLocks noChangeAspect="1"/>
          </p:cNvPicPr>
          <p:nvPr/>
        </p:nvPicPr>
        <p:blipFill>
          <a:blip r:embed="rId3"/>
          <a:stretch>
            <a:fillRect/>
          </a:stretch>
        </p:blipFill>
        <p:spPr>
          <a:xfrm>
            <a:off x="347933" y="2526759"/>
            <a:ext cx="7148157" cy="4163361"/>
          </a:xfrm>
          <a:prstGeom prst="rect">
            <a:avLst/>
          </a:prstGeom>
        </p:spPr>
      </p:pic>
      <p:sp>
        <p:nvSpPr>
          <p:cNvPr id="6" name="Rectangle: Rounded Corners 5">
            <a:extLst>
              <a:ext uri="{FF2B5EF4-FFF2-40B4-BE49-F238E27FC236}">
                <a16:creationId xmlns:a16="http://schemas.microsoft.com/office/drawing/2014/main" id="{12D203F3-3F2D-C25A-C319-469345DF9811}"/>
              </a:ext>
            </a:extLst>
          </p:cNvPr>
          <p:cNvSpPr/>
          <p:nvPr/>
        </p:nvSpPr>
        <p:spPr>
          <a:xfrm>
            <a:off x="2865611" y="279935"/>
            <a:ext cx="6125633" cy="862469"/>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4400" b="1" dirty="0">
                <a:solidFill>
                  <a:schemeClr val="tx1"/>
                </a:solidFill>
                <a:latin typeface="Arial" panose="020B0604020202020204" pitchFamily="34" charset="0"/>
                <a:cs typeface="Arial" panose="020B0604020202020204" pitchFamily="34" charset="0"/>
              </a:rPr>
              <a:t>Enrichment Analysis</a:t>
            </a:r>
          </a:p>
        </p:txBody>
      </p:sp>
      <p:sp>
        <p:nvSpPr>
          <p:cNvPr id="19" name="Rectangle: Rounded Corners 18">
            <a:extLst>
              <a:ext uri="{FF2B5EF4-FFF2-40B4-BE49-F238E27FC236}">
                <a16:creationId xmlns:a16="http://schemas.microsoft.com/office/drawing/2014/main" id="{0391E4F8-58E0-8AD0-376C-4F728B19387F}"/>
              </a:ext>
            </a:extLst>
          </p:cNvPr>
          <p:cNvSpPr/>
          <p:nvPr/>
        </p:nvSpPr>
        <p:spPr>
          <a:xfrm>
            <a:off x="8363326" y="3275966"/>
            <a:ext cx="3141083" cy="2378074"/>
          </a:xfrm>
          <a:prstGeom prst="roundRect">
            <a:avLst/>
          </a:prstGeom>
          <a:solidFill>
            <a:schemeClr val="bg1"/>
          </a:solidFill>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18" name="TextBox 17">
            <a:extLst>
              <a:ext uri="{FF2B5EF4-FFF2-40B4-BE49-F238E27FC236}">
                <a16:creationId xmlns:a16="http://schemas.microsoft.com/office/drawing/2014/main" id="{BC793988-F568-1A77-4A1D-C1D5237E3031}"/>
              </a:ext>
            </a:extLst>
          </p:cNvPr>
          <p:cNvSpPr txBox="1"/>
          <p:nvPr/>
        </p:nvSpPr>
        <p:spPr>
          <a:xfrm>
            <a:off x="8363327" y="3473014"/>
            <a:ext cx="3240660" cy="203132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Cucumber species exhibit significant gene enrichment in mitochondrial functions and protein transport, indicating essential roles in energy production and cellular organization.</a:t>
            </a:r>
          </a:p>
        </p:txBody>
      </p:sp>
      <p:sp>
        <p:nvSpPr>
          <p:cNvPr id="11" name="Rectangle: Rounded Corners 29">
            <a:extLst>
              <a:ext uri="{FF2B5EF4-FFF2-40B4-BE49-F238E27FC236}">
                <a16:creationId xmlns:a16="http://schemas.microsoft.com/office/drawing/2014/main" id="{036B759F-53F3-DDA4-0420-811608FAA9AF}"/>
              </a:ext>
            </a:extLst>
          </p:cNvPr>
          <p:cNvSpPr/>
          <p:nvPr/>
        </p:nvSpPr>
        <p:spPr>
          <a:xfrm>
            <a:off x="1338129" y="1327590"/>
            <a:ext cx="8962850" cy="1065458"/>
          </a:xfrm>
          <a:prstGeom prst="roundRect">
            <a:avLst/>
          </a:prstGeom>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16" name="Rectangle: Rounded Corners 51">
            <a:extLst>
              <a:ext uri="{FF2B5EF4-FFF2-40B4-BE49-F238E27FC236}">
                <a16:creationId xmlns:a16="http://schemas.microsoft.com/office/drawing/2014/main" id="{6C6EAE20-4D10-0488-6C25-9379759B7A77}"/>
              </a:ext>
            </a:extLst>
          </p:cNvPr>
          <p:cNvSpPr/>
          <p:nvPr/>
        </p:nvSpPr>
        <p:spPr>
          <a:xfrm>
            <a:off x="8109394" y="1578442"/>
            <a:ext cx="1716927" cy="697465"/>
          </a:xfrm>
          <a:prstGeom prst="round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latin typeface="Arial" panose="020B0604020202020204" pitchFamily="34" charset="0"/>
                <a:cs typeface="Arial" panose="020B0604020202020204" pitchFamily="34" charset="0"/>
              </a:rPr>
              <a:t>Enrichment</a:t>
            </a:r>
          </a:p>
        </p:txBody>
      </p:sp>
      <p:cxnSp>
        <p:nvCxnSpPr>
          <p:cNvPr id="17" name="Straight Arrow Connector 16">
            <a:extLst>
              <a:ext uri="{FF2B5EF4-FFF2-40B4-BE49-F238E27FC236}">
                <a16:creationId xmlns:a16="http://schemas.microsoft.com/office/drawing/2014/main" id="{18B47171-D986-39AD-7D71-FE322564C470}"/>
              </a:ext>
            </a:extLst>
          </p:cNvPr>
          <p:cNvCxnSpPr>
            <a:cxnSpLocks/>
          </p:cNvCxnSpPr>
          <p:nvPr/>
        </p:nvCxnSpPr>
        <p:spPr>
          <a:xfrm>
            <a:off x="6428652" y="1927174"/>
            <a:ext cx="16459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Rectangle: Rounded Corners 11">
            <a:extLst>
              <a:ext uri="{FF2B5EF4-FFF2-40B4-BE49-F238E27FC236}">
                <a16:creationId xmlns:a16="http://schemas.microsoft.com/office/drawing/2014/main" id="{C63B4990-20C3-793C-D5D8-AE6F6DBF65CA}"/>
              </a:ext>
            </a:extLst>
          </p:cNvPr>
          <p:cNvSpPr/>
          <p:nvPr/>
        </p:nvSpPr>
        <p:spPr>
          <a:xfrm>
            <a:off x="1571019" y="1431501"/>
            <a:ext cx="5124376" cy="857636"/>
          </a:xfrm>
          <a:prstGeom prst="round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latin typeface="Arial" panose="020B0604020202020204" pitchFamily="34" charset="0"/>
                <a:cs typeface="Arial" panose="020B0604020202020204" pitchFamily="34" charset="0"/>
              </a:rPr>
              <a:t>Identification of gene</a:t>
            </a:r>
            <a:r>
              <a:rPr lang="en-US" altLang="zh-CN" dirty="0">
                <a:latin typeface="Arial" panose="020B0604020202020204" pitchFamily="34" charset="0"/>
                <a:cs typeface="Arial" panose="020B0604020202020204" pitchFamily="34" charset="0"/>
              </a:rPr>
              <a:t>s</a:t>
            </a:r>
            <a:r>
              <a:rPr lang="en-US" dirty="0">
                <a:latin typeface="Arial" panose="020B0604020202020204" pitchFamily="34" charset="0"/>
                <a:cs typeface="Arial" panose="020B0604020202020204" pitchFamily="34" charset="0"/>
              </a:rPr>
              <a:t> with significantly different occurrence frequency </a:t>
            </a:r>
            <a:r>
              <a:rPr lang="en-US" altLang="zh-CN" dirty="0">
                <a:latin typeface="Arial" panose="020B0604020202020204" pitchFamily="34" charset="0"/>
                <a:cs typeface="Arial" panose="020B0604020202020204" pitchFamily="34" charset="0"/>
              </a:rPr>
              <a:t>between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wild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and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cultivated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accessions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9058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2739ABF-5C57-9210-3BCE-FFB3856B6428}"/>
              </a:ext>
            </a:extLst>
          </p:cNvPr>
          <p:cNvSpPr/>
          <p:nvPr/>
        </p:nvSpPr>
        <p:spPr>
          <a:xfrm>
            <a:off x="4095738" y="184890"/>
            <a:ext cx="3676662" cy="929827"/>
          </a:xfrm>
          <a:prstGeom prst="roundRect">
            <a:avLst/>
          </a:prstGeom>
          <a:solidFill>
            <a:schemeClr val="accent4">
              <a:lumMod val="60000"/>
              <a:lumOff val="4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94353506-21F7-6B3B-C8D8-3AE98BE94963}"/>
              </a:ext>
            </a:extLst>
          </p:cNvPr>
          <p:cNvSpPr>
            <a:spLocks noGrp="1"/>
          </p:cNvSpPr>
          <p:nvPr>
            <p:ph type="title"/>
          </p:nvPr>
        </p:nvSpPr>
        <p:spPr>
          <a:xfrm>
            <a:off x="4639046" y="224203"/>
            <a:ext cx="2913908" cy="851200"/>
          </a:xfrm>
        </p:spPr>
        <p:txBody>
          <a:bodyPr>
            <a:noAutofit/>
          </a:bodyPr>
          <a:lstStyle/>
          <a:p>
            <a:r>
              <a:rPr lang="en-US" b="1" dirty="0">
                <a:latin typeface="Arial" panose="020B0604020202020204" pitchFamily="34" charset="0"/>
                <a:cs typeface="Arial" panose="020B0604020202020204" pitchFamily="34" charset="0"/>
              </a:rPr>
              <a:t>Summary</a:t>
            </a:r>
          </a:p>
        </p:txBody>
      </p:sp>
      <p:sp>
        <p:nvSpPr>
          <p:cNvPr id="5" name="Rectangle: Rounded Corners 4">
            <a:extLst>
              <a:ext uri="{FF2B5EF4-FFF2-40B4-BE49-F238E27FC236}">
                <a16:creationId xmlns:a16="http://schemas.microsoft.com/office/drawing/2014/main" id="{CF0DA889-273B-73E0-5522-425157ADFA70}"/>
              </a:ext>
            </a:extLst>
          </p:cNvPr>
          <p:cNvSpPr/>
          <p:nvPr/>
        </p:nvSpPr>
        <p:spPr>
          <a:xfrm>
            <a:off x="725217" y="1305105"/>
            <a:ext cx="10592640" cy="5244551"/>
          </a:xfrm>
          <a:prstGeom prst="roundRect">
            <a:avLst>
              <a:gd name="adj" fmla="val 11186"/>
            </a:avLst>
          </a:prstGeom>
          <a:solidFill>
            <a:schemeClr val="accent2">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469F3CFE-F6C9-4449-F938-9850643783AC}"/>
              </a:ext>
            </a:extLst>
          </p:cNvPr>
          <p:cNvSpPr/>
          <p:nvPr/>
        </p:nvSpPr>
        <p:spPr>
          <a:xfrm>
            <a:off x="874143" y="1509824"/>
            <a:ext cx="10279410" cy="4869711"/>
          </a:xfrm>
          <a:prstGeom prst="roundRect">
            <a:avLst>
              <a:gd name="adj" fmla="val 8767"/>
            </a:avLst>
          </a:prstGeom>
        </p:spPr>
        <p:style>
          <a:lnRef idx="2">
            <a:schemeClr val="accent2"/>
          </a:lnRef>
          <a:fillRef idx="1">
            <a:schemeClr val="lt1"/>
          </a:fillRef>
          <a:effectRef idx="0">
            <a:schemeClr val="accent2"/>
          </a:effectRef>
          <a:fontRef idx="minor">
            <a:schemeClr val="dk1"/>
          </a:fontRef>
        </p:style>
        <p:txBody>
          <a:bodyPr rtlCol="0" anchor="ctr"/>
          <a:lstStyle/>
          <a:p>
            <a:pPr algn="ctr">
              <a:lnSpc>
                <a:spcPct val="150000"/>
              </a:lnSpc>
            </a:pPr>
            <a:endParaRPr lang="en-US" dirty="0"/>
          </a:p>
        </p:txBody>
      </p:sp>
      <p:sp>
        <p:nvSpPr>
          <p:cNvPr id="13" name="TextBox 12">
            <a:extLst>
              <a:ext uri="{FF2B5EF4-FFF2-40B4-BE49-F238E27FC236}">
                <a16:creationId xmlns:a16="http://schemas.microsoft.com/office/drawing/2014/main" id="{A415F72A-79DA-AF8E-9EF6-286BFC396D69}"/>
              </a:ext>
            </a:extLst>
          </p:cNvPr>
          <p:cNvSpPr txBox="1"/>
          <p:nvPr/>
        </p:nvSpPr>
        <p:spPr>
          <a:xfrm>
            <a:off x="1038447" y="1154030"/>
            <a:ext cx="9784679" cy="5786199"/>
          </a:xfrm>
          <a:prstGeom prst="rect">
            <a:avLst/>
          </a:prstGeom>
          <a:noFill/>
        </p:spPr>
        <p:txBody>
          <a:bodyPr wrap="square" rtlCol="0">
            <a:spAutoFit/>
          </a:bodyPr>
          <a:lstStyle/>
          <a:p>
            <a:pPr marL="457200" indent="-457200">
              <a:lnSpc>
                <a:spcPct val="150000"/>
              </a:lnSpc>
              <a:buFont typeface="+mj-lt"/>
              <a:buAutoNum type="arabicPeriod"/>
            </a:pPr>
            <a:endParaRPr lang="en-US" sz="2000" dirty="0"/>
          </a:p>
          <a:p>
            <a:pPr marL="457200" indent="-457200">
              <a:lnSpc>
                <a:spcPct val="150000"/>
              </a:lnSpc>
              <a:buFont typeface="+mj-lt"/>
              <a:buAutoNum type="arabicPeriod"/>
            </a:pPr>
            <a:r>
              <a:rPr lang="en-US" sz="2000" dirty="0">
                <a:latin typeface="Arial" panose="020B0604020202020204" pitchFamily="34" charset="0"/>
                <a:cs typeface="Arial" panose="020B0604020202020204" pitchFamily="34" charset="0"/>
              </a:rPr>
              <a:t>Constructed gene-based pangenome of  39 cucumber genome.</a:t>
            </a:r>
          </a:p>
          <a:p>
            <a:pPr marL="457200" indent="-457200">
              <a:lnSpc>
                <a:spcPct val="150000"/>
              </a:lnSpc>
              <a:buFont typeface="+mj-lt"/>
              <a:buAutoNum type="arabicPeriod"/>
            </a:pPr>
            <a:r>
              <a:rPr lang="en-US" sz="2000" dirty="0">
                <a:latin typeface="Arial" panose="020B0604020202020204" pitchFamily="34" charset="0"/>
                <a:cs typeface="Arial" panose="020B0604020202020204" pitchFamily="34" charset="0"/>
              </a:rPr>
              <a:t>Identified 15,924 core-genes, 2,474 soft-core genes, 5,235 shell genes and 112 Cloud-genes in cucumber gene-based pangenome</a:t>
            </a:r>
          </a:p>
          <a:p>
            <a:pPr marL="457200" indent="-457200">
              <a:lnSpc>
                <a:spcPct val="150000"/>
              </a:lnSpc>
              <a:buFont typeface="+mj-lt"/>
              <a:buAutoNum type="arabicPeriod"/>
            </a:pPr>
            <a:r>
              <a:rPr lang="en-US" sz="2000" dirty="0">
                <a:latin typeface="Arial" panose="020B0604020202020204" pitchFamily="34" charset="0"/>
                <a:cs typeface="Arial" panose="020B0604020202020204" pitchFamily="34" charset="0"/>
              </a:rPr>
              <a:t>Through PAV calculation, identified 2193 genes with high present frequency in wild vs cultivated cucumber species, enriched in mitochondrial functions and protein transport</a:t>
            </a:r>
          </a:p>
          <a:p>
            <a:pPr>
              <a:lnSpc>
                <a:spcPct val="150000"/>
              </a:lnSpc>
            </a:pP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This project provided resource for cucumber pangenome studies, identified genes with different PAV in wild vs domesticated species, and provided value in future cucumber breeding</a:t>
            </a:r>
          </a:p>
          <a:p>
            <a:endParaRPr lang="en-US" sz="2000" dirty="0"/>
          </a:p>
          <a:p>
            <a:endParaRPr lang="en-US" sz="2000" dirty="0"/>
          </a:p>
        </p:txBody>
      </p:sp>
    </p:spTree>
    <p:extLst>
      <p:ext uri="{BB962C8B-B14F-4D97-AF65-F5344CB8AC3E}">
        <p14:creationId xmlns:p14="http://schemas.microsoft.com/office/powerpoint/2010/main" val="3598954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FD7C9-04B4-4C39-E8BF-5990C11F56B8}"/>
              </a:ext>
            </a:extLst>
          </p:cNvPr>
          <p:cNvSpPr>
            <a:spLocks noGrp="1"/>
          </p:cNvSpPr>
          <p:nvPr>
            <p:ph type="title"/>
          </p:nvPr>
        </p:nvSpPr>
        <p:spPr>
          <a:xfrm>
            <a:off x="4314825" y="2766218"/>
            <a:ext cx="10515600" cy="1325563"/>
          </a:xfrm>
        </p:spPr>
        <p:txBody>
          <a:bodyPr/>
          <a:lstStyle/>
          <a:p>
            <a:r>
              <a:rPr lang="en-US" b="1" dirty="0"/>
              <a:t>Thank U :P</a:t>
            </a:r>
          </a:p>
        </p:txBody>
      </p:sp>
    </p:spTree>
    <p:extLst>
      <p:ext uri="{BB962C8B-B14F-4D97-AF65-F5344CB8AC3E}">
        <p14:creationId xmlns:p14="http://schemas.microsoft.com/office/powerpoint/2010/main" val="320642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Rounded Corners 26">
            <a:extLst>
              <a:ext uri="{FF2B5EF4-FFF2-40B4-BE49-F238E27FC236}">
                <a16:creationId xmlns:a16="http://schemas.microsoft.com/office/drawing/2014/main" id="{A03F2730-82FF-AB7E-8AFB-D4004F4806B9}"/>
              </a:ext>
            </a:extLst>
          </p:cNvPr>
          <p:cNvSpPr/>
          <p:nvPr/>
        </p:nvSpPr>
        <p:spPr>
          <a:xfrm>
            <a:off x="3649980" y="170997"/>
            <a:ext cx="5318760" cy="910527"/>
          </a:xfrm>
          <a:prstGeom prst="roundRect">
            <a:avLst/>
          </a:prstGeom>
          <a:solidFill>
            <a:srgbClr val="C5E0B4"/>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5D59AD64-F933-981D-E78D-DC6C2AF069B8}"/>
              </a:ext>
            </a:extLst>
          </p:cNvPr>
          <p:cNvSpPr>
            <a:spLocks noGrp="1"/>
          </p:cNvSpPr>
          <p:nvPr>
            <p:ph type="title"/>
          </p:nvPr>
        </p:nvSpPr>
        <p:spPr>
          <a:xfrm>
            <a:off x="4423356" y="-14732"/>
            <a:ext cx="3756978" cy="1325563"/>
          </a:xfrm>
        </p:spPr>
        <p:txBody>
          <a:bodyPr/>
          <a:lstStyle/>
          <a:p>
            <a:pPr algn="ctr"/>
            <a:r>
              <a:rPr lang="en-US" b="1" dirty="0">
                <a:latin typeface="Arial" panose="020B0604020202020204" pitchFamily="34" charset="0"/>
                <a:cs typeface="Arial" panose="020B0604020202020204" pitchFamily="34" charset="0"/>
              </a:rPr>
              <a:t>Background</a:t>
            </a:r>
          </a:p>
        </p:txBody>
      </p:sp>
      <p:sp>
        <p:nvSpPr>
          <p:cNvPr id="4" name="Rectangle: Rounded Corners 3">
            <a:extLst>
              <a:ext uri="{FF2B5EF4-FFF2-40B4-BE49-F238E27FC236}">
                <a16:creationId xmlns:a16="http://schemas.microsoft.com/office/drawing/2014/main" id="{B2E2631C-BD44-79B4-AECC-68CF5937EC05}"/>
              </a:ext>
            </a:extLst>
          </p:cNvPr>
          <p:cNvSpPr/>
          <p:nvPr/>
        </p:nvSpPr>
        <p:spPr>
          <a:xfrm>
            <a:off x="194678" y="1396835"/>
            <a:ext cx="5576202" cy="2536155"/>
          </a:xfrm>
          <a:prstGeom prst="roundRect">
            <a:avLst/>
          </a:prstGeom>
          <a:solidFill>
            <a:srgbClr val="C5E0B4"/>
          </a:solidFill>
          <a:ln>
            <a:solidFill>
              <a:schemeClr val="bg1"/>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B7F9537E-3CD2-1B48-96B1-A0E724C41B0B}"/>
              </a:ext>
            </a:extLst>
          </p:cNvPr>
          <p:cNvSpPr/>
          <p:nvPr/>
        </p:nvSpPr>
        <p:spPr>
          <a:xfrm>
            <a:off x="7865928" y="1407364"/>
            <a:ext cx="3664216" cy="2500217"/>
          </a:xfrm>
          <a:prstGeom prst="roundRect">
            <a:avLst/>
          </a:prstGeom>
          <a:solidFill>
            <a:srgbClr val="C5E0B4"/>
          </a:solidFill>
          <a:ln>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0" i="0" dirty="0">
                <a:effectLst/>
                <a:latin typeface="Arial" panose="020B0604020202020204" pitchFamily="34" charset="0"/>
                <a:cs typeface="Arial" panose="020B0604020202020204" pitchFamily="34" charset="0"/>
              </a:rPr>
              <a:t>Need more robust crop varieties</a:t>
            </a:r>
          </a:p>
          <a:p>
            <a:pPr algn="ctr"/>
            <a:endParaRPr lang="en-US" sz="2000" dirty="0">
              <a:latin typeface="Arial" panose="020B0604020202020204" pitchFamily="34" charset="0"/>
              <a:cs typeface="Arial" panose="020B0604020202020204" pitchFamily="34" charset="0"/>
            </a:endParaRPr>
          </a:p>
        </p:txBody>
      </p:sp>
      <p:sp>
        <p:nvSpPr>
          <p:cNvPr id="6" name="Rectangle: Rounded Corners 5">
            <a:extLst>
              <a:ext uri="{FF2B5EF4-FFF2-40B4-BE49-F238E27FC236}">
                <a16:creationId xmlns:a16="http://schemas.microsoft.com/office/drawing/2014/main" id="{8170A900-B99B-0004-210E-FD72A8C69E03}"/>
              </a:ext>
            </a:extLst>
          </p:cNvPr>
          <p:cNvSpPr/>
          <p:nvPr/>
        </p:nvSpPr>
        <p:spPr>
          <a:xfrm>
            <a:off x="194678" y="4057206"/>
            <a:ext cx="5576201" cy="2645661"/>
          </a:xfrm>
          <a:prstGeom prst="roundRect">
            <a:avLst/>
          </a:prstGeom>
          <a:solidFill>
            <a:schemeClr val="accent6">
              <a:lumMod val="40000"/>
              <a:lumOff val="60000"/>
            </a:schemeClr>
          </a:solidFill>
          <a:ln>
            <a:solidFill>
              <a:schemeClr val="bg1"/>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BF60A171-96D2-448B-8336-6DE0F624CE59}"/>
              </a:ext>
            </a:extLst>
          </p:cNvPr>
          <p:cNvSpPr/>
          <p:nvPr/>
        </p:nvSpPr>
        <p:spPr>
          <a:xfrm>
            <a:off x="7939120" y="4079588"/>
            <a:ext cx="3664216" cy="2667694"/>
          </a:xfrm>
          <a:prstGeom prst="roundRect">
            <a:avLst/>
          </a:prstGeom>
          <a:solidFill>
            <a:schemeClr val="accent6">
              <a:lumMod val="40000"/>
              <a:lumOff val="60000"/>
            </a:schemeClr>
          </a:solidFill>
          <a:ln>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latin typeface="Arial" panose="020B0604020202020204" pitchFamily="34" charset="0"/>
              <a:cs typeface="Arial" panose="020B0604020202020204" pitchFamily="34" charset="0"/>
            </a:endParaRPr>
          </a:p>
        </p:txBody>
      </p:sp>
      <p:pic>
        <p:nvPicPr>
          <p:cNvPr id="1026" name="Picture 2" descr="polar bear &amp; penguin illustration Climate Change Clipart">
            <a:extLst>
              <a:ext uri="{FF2B5EF4-FFF2-40B4-BE49-F238E27FC236}">
                <a16:creationId xmlns:a16="http://schemas.microsoft.com/office/drawing/2014/main" id="{493C9CF6-3C60-9A0C-A120-CD5C49EF262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145" t="11083" r="26922" b="6516"/>
          <a:stretch/>
        </p:blipFill>
        <p:spPr bwMode="auto">
          <a:xfrm>
            <a:off x="661856" y="1806269"/>
            <a:ext cx="1612608" cy="188748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BB1252A6-6B94-388A-B00C-3008C25DE848}"/>
              </a:ext>
            </a:extLst>
          </p:cNvPr>
          <p:cNvSpPr txBox="1"/>
          <p:nvPr/>
        </p:nvSpPr>
        <p:spPr>
          <a:xfrm>
            <a:off x="957157" y="1407364"/>
            <a:ext cx="4104718" cy="830997"/>
          </a:xfrm>
          <a:prstGeom prst="rect">
            <a:avLst/>
          </a:prstGeom>
          <a:noFill/>
        </p:spPr>
        <p:txBody>
          <a:bodyPr wrap="square" rtlCol="0">
            <a:spAutoFit/>
          </a:bodyPr>
          <a:lstStyle/>
          <a:p>
            <a:r>
              <a:rPr lang="en-US" sz="2400" b="0" i="0" dirty="0">
                <a:effectLst/>
                <a:latin typeface="Arial" panose="020B0604020202020204" pitchFamily="34" charset="0"/>
                <a:cs typeface="Arial" panose="020B0604020202020204" pitchFamily="34" charset="0"/>
              </a:rPr>
              <a:t>Global challenges</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pic>
        <p:nvPicPr>
          <p:cNvPr id="1034" name="Picture 10" descr="Introduction to DNA Sequencing">
            <a:extLst>
              <a:ext uri="{FF2B5EF4-FFF2-40B4-BE49-F238E27FC236}">
                <a16:creationId xmlns:a16="http://schemas.microsoft.com/office/drawing/2014/main" id="{7ED92665-B76B-C694-EE11-FE9BBE87FD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816" y="4697091"/>
            <a:ext cx="2149033" cy="1432689"/>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9073C6C3-EAE2-4156-6873-E472725353D4}"/>
              </a:ext>
            </a:extLst>
          </p:cNvPr>
          <p:cNvSpPr txBox="1"/>
          <p:nvPr/>
        </p:nvSpPr>
        <p:spPr>
          <a:xfrm>
            <a:off x="1097878" y="4117584"/>
            <a:ext cx="3184218" cy="830997"/>
          </a:xfrm>
          <a:prstGeom prst="rect">
            <a:avLst/>
          </a:prstGeom>
          <a:noFill/>
        </p:spPr>
        <p:txBody>
          <a:bodyPr wrap="square" rtlCol="0">
            <a:spAutoFit/>
          </a:bodyPr>
          <a:lstStyle/>
          <a:p>
            <a:r>
              <a:rPr lang="en-US" sz="2400" b="0" i="0" dirty="0">
                <a:effectLst/>
                <a:latin typeface="Arial" panose="020B0604020202020204" pitchFamily="34" charset="0"/>
                <a:cs typeface="Arial" panose="020B0604020202020204" pitchFamily="34" charset="0"/>
              </a:rPr>
              <a:t>Technology advances</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pic>
        <p:nvPicPr>
          <p:cNvPr id="1036" name="Picture 12" descr="A. Frequent static representations of Pangenomes. B. Cartoon of a... |  Download Scientific Diagram">
            <a:extLst>
              <a:ext uri="{FF2B5EF4-FFF2-40B4-BE49-F238E27FC236}">
                <a16:creationId xmlns:a16="http://schemas.microsoft.com/office/drawing/2014/main" id="{CE4A2016-CB5E-3406-FB67-18E4A9F174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9669" y="4623268"/>
            <a:ext cx="2230755" cy="1674378"/>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8BAE345B-B0A3-F665-5A2B-405ADD512921}"/>
              </a:ext>
            </a:extLst>
          </p:cNvPr>
          <p:cNvSpPr txBox="1"/>
          <p:nvPr/>
        </p:nvSpPr>
        <p:spPr>
          <a:xfrm>
            <a:off x="8180334" y="4533082"/>
            <a:ext cx="3035403" cy="1015663"/>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E</a:t>
            </a:r>
            <a:r>
              <a:rPr lang="en-US" sz="2000" b="0" i="0" dirty="0">
                <a:effectLst/>
                <a:latin typeface="Arial" panose="020B0604020202020204" pitchFamily="34" charset="0"/>
                <a:cs typeface="Arial" panose="020B0604020202020204" pitchFamily="34" charset="0"/>
              </a:rPr>
              <a:t>asier to generate pangenomes</a:t>
            </a: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D0780E8F-A042-43A9-1CE9-19A454C76783}"/>
              </a:ext>
            </a:extLst>
          </p:cNvPr>
          <p:cNvSpPr txBox="1"/>
          <p:nvPr/>
        </p:nvSpPr>
        <p:spPr>
          <a:xfrm>
            <a:off x="8030304" y="5548745"/>
            <a:ext cx="3664215" cy="707886"/>
          </a:xfrm>
          <a:prstGeom prst="rect">
            <a:avLst/>
          </a:prstGeom>
          <a:noFill/>
        </p:spPr>
        <p:txBody>
          <a:bodyPr wrap="square" rtlCol="0">
            <a:spAutoFit/>
          </a:bodyPr>
          <a:lstStyle/>
          <a:p>
            <a:pPr algn="ctr"/>
            <a:r>
              <a:rPr lang="en-US" sz="2000" b="0" i="0" dirty="0">
                <a:effectLst/>
                <a:latin typeface="Arial" panose="020B0604020202020204" pitchFamily="34" charset="0"/>
                <a:cs typeface="Arial" panose="020B0604020202020204" pitchFamily="34" charset="0"/>
              </a:rPr>
              <a:t>Help identify candidate genes for beneficial traits </a:t>
            </a:r>
            <a:endParaRPr lang="en-US" sz="2000" dirty="0">
              <a:latin typeface="Arial" panose="020B0604020202020204" pitchFamily="34" charset="0"/>
              <a:cs typeface="Arial" panose="020B0604020202020204" pitchFamily="34" charset="0"/>
            </a:endParaRPr>
          </a:p>
        </p:txBody>
      </p:sp>
      <p:pic>
        <p:nvPicPr>
          <p:cNvPr id="1038" name="Picture 14" descr="Is overpopulation a problem?">
            <a:extLst>
              <a:ext uri="{FF2B5EF4-FFF2-40B4-BE49-F238E27FC236}">
                <a16:creationId xmlns:a16="http://schemas.microsoft.com/office/drawing/2014/main" id="{6E1B5AC8-04B7-30E6-53DB-602DDA0535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9112" y="1838083"/>
            <a:ext cx="3163726" cy="177959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E53F36F5-3A84-79D1-DC8A-5C817EB7CE99}"/>
              </a:ext>
            </a:extLst>
          </p:cNvPr>
          <p:cNvCxnSpPr>
            <a:cxnSpLocks/>
            <a:stCxn id="4" idx="3"/>
            <a:endCxn id="5" idx="1"/>
          </p:cNvCxnSpPr>
          <p:nvPr/>
        </p:nvCxnSpPr>
        <p:spPr>
          <a:xfrm flipV="1">
            <a:off x="5770880" y="2657473"/>
            <a:ext cx="2095048" cy="74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2C61ECE9-A5F6-72EA-C66D-8AD9348633E4}"/>
              </a:ext>
            </a:extLst>
          </p:cNvPr>
          <p:cNvCxnSpPr>
            <a:cxnSpLocks/>
            <a:endCxn id="7" idx="1"/>
          </p:cNvCxnSpPr>
          <p:nvPr/>
        </p:nvCxnSpPr>
        <p:spPr>
          <a:xfrm>
            <a:off x="5770879" y="5413435"/>
            <a:ext cx="216824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048A5412-908F-8CC0-11F5-5D0BC440A18C}"/>
              </a:ext>
            </a:extLst>
          </p:cNvPr>
          <p:cNvSpPr txBox="1"/>
          <p:nvPr/>
        </p:nvSpPr>
        <p:spPr>
          <a:xfrm>
            <a:off x="3333644" y="3676749"/>
            <a:ext cx="1097280" cy="230832"/>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Google</a:t>
            </a:r>
          </a:p>
        </p:txBody>
      </p:sp>
      <p:sp>
        <p:nvSpPr>
          <p:cNvPr id="29" name="TextBox 28">
            <a:extLst>
              <a:ext uri="{FF2B5EF4-FFF2-40B4-BE49-F238E27FC236}">
                <a16:creationId xmlns:a16="http://schemas.microsoft.com/office/drawing/2014/main" id="{6A8A2005-DE81-E206-F29E-751EB8518221}"/>
              </a:ext>
            </a:extLst>
          </p:cNvPr>
          <p:cNvSpPr txBox="1"/>
          <p:nvPr/>
        </p:nvSpPr>
        <p:spPr>
          <a:xfrm>
            <a:off x="1259508" y="3669635"/>
            <a:ext cx="1097280" cy="230832"/>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Google</a:t>
            </a:r>
          </a:p>
        </p:txBody>
      </p:sp>
      <p:sp>
        <p:nvSpPr>
          <p:cNvPr id="30" name="TextBox 29">
            <a:extLst>
              <a:ext uri="{FF2B5EF4-FFF2-40B4-BE49-F238E27FC236}">
                <a16:creationId xmlns:a16="http://schemas.microsoft.com/office/drawing/2014/main" id="{A45A9341-7E57-997C-0983-58706C84AAF6}"/>
              </a:ext>
            </a:extLst>
          </p:cNvPr>
          <p:cNvSpPr txBox="1"/>
          <p:nvPr/>
        </p:nvSpPr>
        <p:spPr>
          <a:xfrm>
            <a:off x="1042208" y="6000908"/>
            <a:ext cx="1097280" cy="230832"/>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Google</a:t>
            </a:r>
          </a:p>
        </p:txBody>
      </p:sp>
      <p:sp>
        <p:nvSpPr>
          <p:cNvPr id="31" name="TextBox 30">
            <a:extLst>
              <a:ext uri="{FF2B5EF4-FFF2-40B4-BE49-F238E27FC236}">
                <a16:creationId xmlns:a16="http://schemas.microsoft.com/office/drawing/2014/main" id="{D9B622A9-7947-D634-DA04-E399D8EBC750}"/>
              </a:ext>
            </a:extLst>
          </p:cNvPr>
          <p:cNvSpPr txBox="1"/>
          <p:nvPr/>
        </p:nvSpPr>
        <p:spPr>
          <a:xfrm>
            <a:off x="3649980" y="6361538"/>
            <a:ext cx="1097280" cy="230832"/>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Google</a:t>
            </a:r>
          </a:p>
        </p:txBody>
      </p:sp>
    </p:spTree>
    <p:extLst>
      <p:ext uri="{BB962C8B-B14F-4D97-AF65-F5344CB8AC3E}">
        <p14:creationId xmlns:p14="http://schemas.microsoft.com/office/powerpoint/2010/main" val="4280099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E0B3B23-07FE-CF57-2648-691A7FBD9710}"/>
              </a:ext>
            </a:extLst>
          </p:cNvPr>
          <p:cNvSpPr/>
          <p:nvPr/>
        </p:nvSpPr>
        <p:spPr>
          <a:xfrm>
            <a:off x="1956674" y="377559"/>
            <a:ext cx="8278651" cy="864934"/>
          </a:xfrm>
          <a:prstGeom prst="roundRect">
            <a:avLst/>
          </a:prstGeom>
          <a:solidFill>
            <a:srgbClr val="FBE5D6"/>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Rounded Corners 8">
            <a:extLst>
              <a:ext uri="{FF2B5EF4-FFF2-40B4-BE49-F238E27FC236}">
                <a16:creationId xmlns:a16="http://schemas.microsoft.com/office/drawing/2014/main" id="{19331A17-8759-17DF-8A4C-3B932AA3E5C4}"/>
              </a:ext>
            </a:extLst>
          </p:cNvPr>
          <p:cNvSpPr/>
          <p:nvPr/>
        </p:nvSpPr>
        <p:spPr>
          <a:xfrm>
            <a:off x="583830" y="1674823"/>
            <a:ext cx="3790950" cy="1138282"/>
          </a:xfrm>
          <a:prstGeom prst="roundRect">
            <a:avLst/>
          </a:prstGeom>
          <a:solidFill>
            <a:schemeClr val="accent2">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US" b="0" i="0" dirty="0">
                <a:effectLst/>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08990F9A-8FBB-457B-A74D-44DE89C0B0DD}"/>
              </a:ext>
            </a:extLst>
          </p:cNvPr>
          <p:cNvSpPr>
            <a:spLocks noGrp="1"/>
          </p:cNvSpPr>
          <p:nvPr>
            <p:ph type="title"/>
          </p:nvPr>
        </p:nvSpPr>
        <p:spPr>
          <a:xfrm>
            <a:off x="2248696" y="190255"/>
            <a:ext cx="8278651" cy="1325563"/>
          </a:xfrm>
        </p:spPr>
        <p:txBody>
          <a:bodyPr/>
          <a:lstStyle/>
          <a:p>
            <a:r>
              <a:rPr lang="en-US" b="1" dirty="0">
                <a:latin typeface="Arial" panose="020B0604020202020204" pitchFamily="34" charset="0"/>
                <a:cs typeface="Arial" panose="020B0604020202020204" pitchFamily="34" charset="0"/>
              </a:rPr>
              <a:t>Studied Species: Cucumber </a:t>
            </a:r>
          </a:p>
        </p:txBody>
      </p:sp>
      <p:pic>
        <p:nvPicPr>
          <p:cNvPr id="2050" name="Picture 2" descr="753,500+ Cucumber Stock Photos, Pictures &amp; Royalty-Free ...">
            <a:extLst>
              <a:ext uri="{FF2B5EF4-FFF2-40B4-BE49-F238E27FC236}">
                <a16:creationId xmlns:a16="http://schemas.microsoft.com/office/drawing/2014/main" id="{96AA7BC7-75E7-3262-7ED8-7F33D5E5CF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4903" y="2951578"/>
            <a:ext cx="2247459" cy="152768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rs. Wages Dill Pickles Recipe - Mrs. Wages®">
            <a:extLst>
              <a:ext uri="{FF2B5EF4-FFF2-40B4-BE49-F238E27FC236}">
                <a16:creationId xmlns:a16="http://schemas.microsoft.com/office/drawing/2014/main" id="{8FC53B89-EA18-7E6C-F10C-6BC2DB705E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604" y="4479263"/>
            <a:ext cx="2140705" cy="142912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sian Cucumber Salad">
            <a:extLst>
              <a:ext uri="{FF2B5EF4-FFF2-40B4-BE49-F238E27FC236}">
                <a16:creationId xmlns:a16="http://schemas.microsoft.com/office/drawing/2014/main" id="{E66E7CE5-9ECE-6263-06DC-C726FC77EB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1201" y="4402795"/>
            <a:ext cx="1519829" cy="151982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ex expression in cucurbits. (A) Flower sex type and the resulting... |  Download Scientific Diagram">
            <a:extLst>
              <a:ext uri="{FF2B5EF4-FFF2-40B4-BE49-F238E27FC236}">
                <a16:creationId xmlns:a16="http://schemas.microsoft.com/office/drawing/2014/main" id="{BB067D77-3073-20A4-50C1-586858F021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82258" y="2972110"/>
            <a:ext cx="2568428" cy="362601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A781CF54-F465-B3D3-BBAE-B97444EDDCB4}"/>
              </a:ext>
            </a:extLst>
          </p:cNvPr>
          <p:cNvSpPr/>
          <p:nvPr/>
        </p:nvSpPr>
        <p:spPr>
          <a:xfrm>
            <a:off x="5863985" y="1674823"/>
            <a:ext cx="4993489" cy="1138282"/>
          </a:xfrm>
          <a:prstGeom prst="roundRect">
            <a:avLst>
              <a:gd name="adj" fmla="val 17180"/>
            </a:avLst>
          </a:prstGeom>
          <a:solidFill>
            <a:schemeClr val="accent2">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rial" panose="020B0604020202020204" pitchFamily="34" charset="0"/>
                <a:cs typeface="Arial" panose="020B0604020202020204" pitchFamily="34" charset="0"/>
              </a:rPr>
              <a:t>M</a:t>
            </a:r>
            <a:r>
              <a:rPr lang="en-US" sz="2400" b="0" i="0" dirty="0">
                <a:solidFill>
                  <a:schemeClr val="tx1"/>
                </a:solidFill>
                <a:effectLst/>
                <a:latin typeface="Arial" panose="020B0604020202020204" pitchFamily="34" charset="0"/>
                <a:cs typeface="Arial" panose="020B0604020202020204" pitchFamily="34" charset="0"/>
              </a:rPr>
              <a:t>odel plant for sex determination and vascular biology studies</a:t>
            </a:r>
            <a:endParaRPr lang="en-US" sz="2400" dirty="0">
              <a:solidFill>
                <a:schemeClr val="tx1"/>
              </a:solidFill>
              <a:latin typeface="Arial" panose="020B0604020202020204" pitchFamily="34" charset="0"/>
              <a:cs typeface="Arial" panose="020B0604020202020204" pitchFamily="34" charset="0"/>
            </a:endParaRPr>
          </a:p>
        </p:txBody>
      </p:sp>
      <p:pic>
        <p:nvPicPr>
          <p:cNvPr id="2058" name="Picture 10" descr="The cucumber fruits and the vascular bundles inside. (A) Typical cucumber varieties in China with different stalk lengths. From left to right: the inbred line 9930, Shenhe, Laotingbai-1, Xintaimici, Laotingbai-2, Tuzitui and the hermaphroditic line WI1983H. p, pedicel (black square bracket); s, stalk (red square brackets); f, fruit (blue square bracket). (B) Schematic diagram of a transverse section of a cucumber fruit showing the four sets of vascular bundles inside. Scale bar = 5 cm.">
            <a:extLst>
              <a:ext uri="{FF2B5EF4-FFF2-40B4-BE49-F238E27FC236}">
                <a16:creationId xmlns:a16="http://schemas.microsoft.com/office/drawing/2014/main" id="{A5392A14-B3C0-C151-ACAC-1FED365BE23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54847"/>
          <a:stretch/>
        </p:blipFill>
        <p:spPr bwMode="auto">
          <a:xfrm>
            <a:off x="4774286" y="3232562"/>
            <a:ext cx="4647025" cy="234046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045E18D-E7F0-957A-762E-7BA8233A3254}"/>
              </a:ext>
            </a:extLst>
          </p:cNvPr>
          <p:cNvSpPr txBox="1"/>
          <p:nvPr/>
        </p:nvSpPr>
        <p:spPr>
          <a:xfrm>
            <a:off x="6017953" y="5662164"/>
            <a:ext cx="3262044"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Jianyu Zhao et.al, 2015,Plant and Cell Physiology</a:t>
            </a:r>
          </a:p>
        </p:txBody>
      </p:sp>
      <p:sp>
        <p:nvSpPr>
          <p:cNvPr id="10" name="TextBox 9">
            <a:extLst>
              <a:ext uri="{FF2B5EF4-FFF2-40B4-BE49-F238E27FC236}">
                <a16:creationId xmlns:a16="http://schemas.microsoft.com/office/drawing/2014/main" id="{130A3959-8EDA-7155-74C2-707FD1EC0434}"/>
              </a:ext>
            </a:extLst>
          </p:cNvPr>
          <p:cNvSpPr txBox="1"/>
          <p:nvPr/>
        </p:nvSpPr>
        <p:spPr>
          <a:xfrm>
            <a:off x="9242326" y="6593569"/>
            <a:ext cx="3262044"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Dandan Li et.al, 2015, Frontiers in Plant </a:t>
            </a:r>
            <a:r>
              <a:rPr lang="en-US" altLang="zh-CN" sz="1000" dirty="0">
                <a:latin typeface="Arial" panose="020B0604020202020204" pitchFamily="34" charset="0"/>
                <a:cs typeface="Arial" panose="020B0604020202020204" pitchFamily="34" charset="0"/>
              </a:rPr>
              <a:t>Science</a:t>
            </a:r>
            <a:endParaRPr lang="en-US" sz="10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9B1DA1CC-DAAA-FDF9-14DA-735816A9039F}"/>
              </a:ext>
            </a:extLst>
          </p:cNvPr>
          <p:cNvSpPr txBox="1"/>
          <p:nvPr/>
        </p:nvSpPr>
        <p:spPr>
          <a:xfrm>
            <a:off x="2418632" y="6038426"/>
            <a:ext cx="1740934" cy="253916"/>
          </a:xfrm>
          <a:prstGeom prst="rect">
            <a:avLst/>
          </a:prstGeom>
          <a:noFill/>
        </p:spPr>
        <p:txBody>
          <a:bodyPr wrap="square" rtlCol="0">
            <a:spAutoFit/>
          </a:bodyPr>
          <a:lstStyle/>
          <a:p>
            <a:r>
              <a:rPr lang="en-US" altLang="zh-CN" sz="1050" dirty="0">
                <a:latin typeface="Arial" panose="020B0604020202020204" pitchFamily="34" charset="0"/>
                <a:cs typeface="Arial" panose="020B0604020202020204" pitchFamily="34" charset="0"/>
              </a:rPr>
              <a:t>Pictures</a:t>
            </a:r>
            <a:r>
              <a:rPr lang="zh-CN" altLang="en-US" sz="1050" dirty="0">
                <a:latin typeface="Arial" panose="020B0604020202020204" pitchFamily="34" charset="0"/>
                <a:cs typeface="Arial" panose="020B0604020202020204" pitchFamily="34" charset="0"/>
              </a:rPr>
              <a:t> </a:t>
            </a:r>
            <a:r>
              <a:rPr lang="en-US" altLang="zh-CN" sz="1050" dirty="0">
                <a:latin typeface="Arial" panose="020B0604020202020204" pitchFamily="34" charset="0"/>
                <a:cs typeface="Arial" panose="020B0604020202020204" pitchFamily="34" charset="0"/>
              </a:rPr>
              <a:t>from</a:t>
            </a:r>
            <a:r>
              <a:rPr lang="zh-CN" altLang="en-US" sz="1050" dirty="0">
                <a:latin typeface="Arial" panose="020B0604020202020204" pitchFamily="34" charset="0"/>
                <a:cs typeface="Arial" panose="020B0604020202020204" pitchFamily="34" charset="0"/>
              </a:rPr>
              <a:t> </a:t>
            </a:r>
            <a:r>
              <a:rPr lang="en-US" sz="1050" dirty="0">
                <a:latin typeface="Arial" panose="020B0604020202020204" pitchFamily="34" charset="0"/>
                <a:cs typeface="Arial" panose="020B0604020202020204" pitchFamily="34" charset="0"/>
              </a:rPr>
              <a:t>Google</a:t>
            </a:r>
          </a:p>
        </p:txBody>
      </p:sp>
      <p:sp>
        <p:nvSpPr>
          <p:cNvPr id="3" name="TextBox 2">
            <a:extLst>
              <a:ext uri="{FF2B5EF4-FFF2-40B4-BE49-F238E27FC236}">
                <a16:creationId xmlns:a16="http://schemas.microsoft.com/office/drawing/2014/main" id="{644BD557-D1A8-D996-6AC0-D0BC52748D7D}"/>
              </a:ext>
            </a:extLst>
          </p:cNvPr>
          <p:cNvSpPr txBox="1"/>
          <p:nvPr/>
        </p:nvSpPr>
        <p:spPr>
          <a:xfrm>
            <a:off x="948810" y="1876345"/>
            <a:ext cx="3215639" cy="830997"/>
          </a:xfrm>
          <a:prstGeom prst="rect">
            <a:avLst/>
          </a:prstGeom>
          <a:noFill/>
        </p:spPr>
        <p:txBody>
          <a:bodyPr wrap="square" rtlCol="0">
            <a:spAutoFit/>
          </a:bodyPr>
          <a:lstStyle/>
          <a:p>
            <a:pPr algn="ctr"/>
            <a:r>
              <a:rPr lang="en-US" sz="2400" dirty="0">
                <a:solidFill>
                  <a:schemeClr val="tx1"/>
                </a:solidFill>
                <a:latin typeface="Arial" panose="020B0604020202020204" pitchFamily="34" charset="0"/>
                <a:cs typeface="Arial" panose="020B0604020202020204" pitchFamily="34" charset="0"/>
              </a:rPr>
              <a:t>I</a:t>
            </a:r>
            <a:r>
              <a:rPr lang="en-US" sz="2400" b="0" i="0" dirty="0">
                <a:solidFill>
                  <a:schemeClr val="tx1"/>
                </a:solidFill>
                <a:effectLst/>
                <a:latin typeface="Arial" panose="020B0604020202020204" pitchFamily="34" charset="0"/>
                <a:cs typeface="Arial" panose="020B0604020202020204" pitchFamily="34" charset="0"/>
              </a:rPr>
              <a:t>mportant vegetable crop worldwide</a:t>
            </a:r>
            <a:endParaRPr lang="en-US" sz="2400"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3F3D2027-47AF-269B-E209-5C60A342BFFB}"/>
              </a:ext>
            </a:extLst>
          </p:cNvPr>
          <p:cNvSpPr/>
          <p:nvPr/>
        </p:nvSpPr>
        <p:spPr>
          <a:xfrm>
            <a:off x="4713339" y="3141868"/>
            <a:ext cx="569610" cy="626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6506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1">
            <a:extLst>
              <a:ext uri="{FF2B5EF4-FFF2-40B4-BE49-F238E27FC236}">
                <a16:creationId xmlns:a16="http://schemas.microsoft.com/office/drawing/2014/main" id="{46A8B4FD-9975-0E21-2568-AA707DA89C4B}"/>
              </a:ext>
            </a:extLst>
          </p:cNvPr>
          <p:cNvSpPr/>
          <p:nvPr/>
        </p:nvSpPr>
        <p:spPr>
          <a:xfrm>
            <a:off x="1056904" y="377558"/>
            <a:ext cx="9975273" cy="893101"/>
          </a:xfrm>
          <a:prstGeom prst="roundRect">
            <a:avLst/>
          </a:prstGeom>
          <a:solidFill>
            <a:schemeClr val="accent1">
              <a:lumMod val="20000"/>
              <a:lumOff val="8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0FC800D3-C0F2-85B4-6B0B-1BAF2FE20C1C}"/>
              </a:ext>
            </a:extLst>
          </p:cNvPr>
          <p:cNvSpPr>
            <a:spLocks noGrp="1"/>
          </p:cNvSpPr>
          <p:nvPr>
            <p:ph type="title"/>
          </p:nvPr>
        </p:nvSpPr>
        <p:spPr>
          <a:xfrm>
            <a:off x="1264722" y="190255"/>
            <a:ext cx="10515600" cy="1325563"/>
          </a:xfrm>
        </p:spPr>
        <p:txBody>
          <a:bodyPr>
            <a:normAutofit/>
          </a:bodyPr>
          <a:lstStyle/>
          <a:p>
            <a:r>
              <a:rPr lang="en-US" sz="3600" b="1" dirty="0">
                <a:latin typeface="Arial" panose="020B0604020202020204" pitchFamily="34" charset="0"/>
                <a:cs typeface="Arial" panose="020B0604020202020204" pitchFamily="34" charset="0"/>
              </a:rPr>
              <a:t>﻿Applications of pangenomes in crop plants</a:t>
            </a:r>
          </a:p>
        </p:txBody>
      </p:sp>
      <p:pic>
        <p:nvPicPr>
          <p:cNvPr id="6" name="Content Placeholder 3">
            <a:extLst>
              <a:ext uri="{FF2B5EF4-FFF2-40B4-BE49-F238E27FC236}">
                <a16:creationId xmlns:a16="http://schemas.microsoft.com/office/drawing/2014/main" id="{2E16019B-5991-6CFE-92DA-CD0D2B88B5FA}"/>
              </a:ext>
            </a:extLst>
          </p:cNvPr>
          <p:cNvPicPr>
            <a:picLocks noGrp="1" noChangeAspect="1"/>
          </p:cNvPicPr>
          <p:nvPr>
            <p:ph idx="1"/>
          </p:nvPr>
        </p:nvPicPr>
        <p:blipFill>
          <a:blip r:embed="rId2"/>
          <a:stretch>
            <a:fillRect/>
          </a:stretch>
        </p:blipFill>
        <p:spPr>
          <a:xfrm>
            <a:off x="72429" y="1457962"/>
            <a:ext cx="6464270" cy="4976242"/>
          </a:xfrm>
          <a:prstGeom prst="rect">
            <a:avLst/>
          </a:prstGeom>
        </p:spPr>
      </p:pic>
      <p:sp>
        <p:nvSpPr>
          <p:cNvPr id="7" name="TextBox 6">
            <a:extLst>
              <a:ext uri="{FF2B5EF4-FFF2-40B4-BE49-F238E27FC236}">
                <a16:creationId xmlns:a16="http://schemas.microsoft.com/office/drawing/2014/main" id="{3AD2B4ED-F5FF-6BB9-1E76-1D77349606D1}"/>
              </a:ext>
            </a:extLst>
          </p:cNvPr>
          <p:cNvSpPr txBox="1"/>
          <p:nvPr/>
        </p:nvSpPr>
        <p:spPr>
          <a:xfrm>
            <a:off x="2681427" y="6513856"/>
            <a:ext cx="4217157" cy="307777"/>
          </a:xfrm>
          <a:prstGeom prst="rect">
            <a:avLst/>
          </a:prstGeom>
          <a:noFill/>
        </p:spPr>
        <p:txBody>
          <a:bodyPr wrap="square">
            <a:spAutoFit/>
          </a:bodyPr>
          <a:lstStyle/>
          <a:p>
            <a:r>
              <a:rPr lang="en-US" altLang="zh-CN" sz="1400" b="0" i="0" dirty="0">
                <a:solidFill>
                  <a:srgbClr val="222222"/>
                </a:solidFill>
                <a:effectLst/>
                <a:latin typeface="Arial" panose="020B0604020202020204" pitchFamily="34" charset="0"/>
                <a:cs typeface="Arial" panose="020B0604020202020204" pitchFamily="34" charset="0"/>
              </a:rPr>
              <a:t>﻿Steve S. Ho</a:t>
            </a:r>
            <a:r>
              <a:rPr lang="en-US" sz="1400" b="0" i="0" dirty="0">
                <a:solidFill>
                  <a:srgbClr val="222222"/>
                </a:solidFill>
                <a:effectLst/>
                <a:latin typeface="Arial" panose="020B0604020202020204" pitchFamily="34" charset="0"/>
                <a:cs typeface="Arial" panose="020B0604020202020204" pitchFamily="34" charset="0"/>
              </a:rPr>
              <a:t>.</a:t>
            </a:r>
            <a:r>
              <a:rPr lang="zh-CN" altLang="en-US" sz="1400" b="0" i="0" dirty="0">
                <a:solidFill>
                  <a:srgbClr val="222222"/>
                </a:solidFill>
                <a:effectLst/>
                <a:latin typeface="Arial" panose="020B0604020202020204" pitchFamily="34" charset="0"/>
                <a:cs typeface="Arial" panose="020B0604020202020204" pitchFamily="34" charset="0"/>
              </a:rPr>
              <a:t> </a:t>
            </a:r>
            <a:r>
              <a:rPr lang="en-US" altLang="zh-CN" sz="1400" b="0" i="0" dirty="0" err="1">
                <a:solidFill>
                  <a:srgbClr val="222222"/>
                </a:solidFill>
                <a:effectLst/>
                <a:latin typeface="Arial" panose="020B0604020202020204" pitchFamily="34" charset="0"/>
                <a:cs typeface="Arial" panose="020B0604020202020204" pitchFamily="34" charset="0"/>
              </a:rPr>
              <a:t>et.al</a:t>
            </a:r>
            <a:r>
              <a:rPr lang="en-US" altLang="zh-CN" sz="1400" b="0" i="0" dirty="0">
                <a:solidFill>
                  <a:srgbClr val="222222"/>
                </a:solidFill>
                <a:effectLst/>
                <a:latin typeface="Arial" panose="020B0604020202020204" pitchFamily="34" charset="0"/>
                <a:cs typeface="Arial" panose="020B0604020202020204" pitchFamily="34" charset="0"/>
              </a:rPr>
              <a:t>.</a:t>
            </a:r>
            <a:r>
              <a:rPr lang="zh-CN" altLang="en-US" sz="1400" b="0" i="0" dirty="0">
                <a:solidFill>
                  <a:srgbClr val="222222"/>
                </a:solidFill>
                <a:effectLst/>
                <a:latin typeface="Arial" panose="020B0604020202020204" pitchFamily="34" charset="0"/>
                <a:cs typeface="Arial" panose="020B0604020202020204" pitchFamily="34" charset="0"/>
              </a:rPr>
              <a:t> </a:t>
            </a:r>
            <a:r>
              <a:rPr lang="en-US" sz="1400" b="0" i="1" dirty="0">
                <a:solidFill>
                  <a:srgbClr val="222222"/>
                </a:solidFill>
                <a:effectLst/>
                <a:latin typeface="Arial" panose="020B0604020202020204" pitchFamily="34" charset="0"/>
                <a:cs typeface="Arial" panose="020B0604020202020204" pitchFamily="34" charset="0"/>
              </a:rPr>
              <a:t>Nature Reviews Genetics</a:t>
            </a:r>
            <a:r>
              <a:rPr lang="zh-CN" altLang="en-US" sz="1400" b="0" i="1" dirty="0">
                <a:solidFill>
                  <a:srgbClr val="222222"/>
                </a:solidFill>
                <a:effectLst/>
                <a:latin typeface="Arial" panose="020B0604020202020204" pitchFamily="34" charset="0"/>
                <a:cs typeface="Arial" panose="020B0604020202020204" pitchFamily="34" charset="0"/>
              </a:rPr>
              <a:t> </a:t>
            </a:r>
            <a:r>
              <a:rPr lang="en-US" sz="1400" b="0" i="1" dirty="0">
                <a:solidFill>
                  <a:srgbClr val="222222"/>
                </a:solidFill>
                <a:effectLst/>
                <a:latin typeface="Arial" panose="020B0604020202020204" pitchFamily="34" charset="0"/>
                <a:cs typeface="Arial" panose="020B0604020202020204" pitchFamily="34" charset="0"/>
              </a:rPr>
              <a:t>20</a:t>
            </a:r>
            <a:r>
              <a:rPr lang="en-US" altLang="zh-CN" sz="1400" i="1" dirty="0">
                <a:solidFill>
                  <a:srgbClr val="222222"/>
                </a:solidFill>
                <a:latin typeface="Arial" panose="020B0604020202020204" pitchFamily="34" charset="0"/>
                <a:cs typeface="Arial" panose="020B0604020202020204" pitchFamily="34" charset="0"/>
              </a:rPr>
              <a:t>24</a:t>
            </a:r>
            <a:endParaRPr lang="en-US" sz="14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7049E1A0-D898-C914-34EA-863B683A3711}"/>
              </a:ext>
            </a:extLst>
          </p:cNvPr>
          <p:cNvPicPr>
            <a:picLocks noChangeAspect="1"/>
          </p:cNvPicPr>
          <p:nvPr/>
        </p:nvPicPr>
        <p:blipFill>
          <a:blip r:embed="rId3"/>
          <a:stretch>
            <a:fillRect/>
          </a:stretch>
        </p:blipFill>
        <p:spPr>
          <a:xfrm>
            <a:off x="7345452" y="1427146"/>
            <a:ext cx="4434870" cy="2518937"/>
          </a:xfrm>
          <a:prstGeom prst="rect">
            <a:avLst/>
          </a:prstGeom>
        </p:spPr>
      </p:pic>
      <p:sp>
        <p:nvSpPr>
          <p:cNvPr id="9" name="TextBox 8">
            <a:extLst>
              <a:ext uri="{FF2B5EF4-FFF2-40B4-BE49-F238E27FC236}">
                <a16:creationId xmlns:a16="http://schemas.microsoft.com/office/drawing/2014/main" id="{7ED73F1D-87E6-8289-BCFC-FB6E1C9085CF}"/>
              </a:ext>
            </a:extLst>
          </p:cNvPr>
          <p:cNvSpPr txBox="1"/>
          <p:nvPr/>
        </p:nvSpPr>
        <p:spPr>
          <a:xfrm>
            <a:off x="8592272" y="3948681"/>
            <a:ext cx="3891575" cy="307777"/>
          </a:xfrm>
          <a:prstGeom prst="rect">
            <a:avLst/>
          </a:prstGeom>
          <a:noFill/>
        </p:spPr>
        <p:txBody>
          <a:bodyPr wrap="square">
            <a:spAutoFit/>
          </a:bodyPr>
          <a:lstStyle/>
          <a:p>
            <a:r>
              <a:rPr lang="en-US" altLang="zh-CN" sz="1400" dirty="0">
                <a:solidFill>
                  <a:srgbClr val="222222"/>
                </a:solidFill>
                <a:latin typeface="Arial" panose="020B0604020202020204" pitchFamily="34" charset="0"/>
                <a:cs typeface="Arial" panose="020B0604020202020204" pitchFamily="34" charset="0"/>
              </a:rPr>
              <a:t>Li</a:t>
            </a:r>
            <a:r>
              <a:rPr lang="en-US" sz="1400" b="0" i="0" dirty="0">
                <a:solidFill>
                  <a:srgbClr val="222222"/>
                </a:solidFill>
                <a:effectLst/>
                <a:latin typeface="Arial" panose="020B0604020202020204" pitchFamily="34" charset="0"/>
                <a:cs typeface="Arial" panose="020B0604020202020204" pitchFamily="34" charset="0"/>
              </a:rPr>
              <a:t>, </a:t>
            </a:r>
            <a:r>
              <a:rPr lang="en-US" altLang="zh-CN" sz="1400" dirty="0">
                <a:solidFill>
                  <a:srgbClr val="222222"/>
                </a:solidFill>
                <a:latin typeface="Arial" panose="020B0604020202020204" pitchFamily="34" charset="0"/>
                <a:cs typeface="Arial" panose="020B0604020202020204" pitchFamily="34" charset="0"/>
              </a:rPr>
              <a:t>N</a:t>
            </a:r>
            <a:r>
              <a:rPr lang="en-US" sz="1400" b="0" i="0" dirty="0">
                <a:solidFill>
                  <a:srgbClr val="222222"/>
                </a:solidFill>
                <a:effectLst/>
                <a:latin typeface="Arial" panose="020B0604020202020204" pitchFamily="34" charset="0"/>
                <a:cs typeface="Arial" panose="020B0604020202020204" pitchFamily="34" charset="0"/>
              </a:rPr>
              <a:t>.</a:t>
            </a:r>
            <a:r>
              <a:rPr lang="zh-CN" altLang="en-US" sz="1400" b="0" i="0" dirty="0">
                <a:solidFill>
                  <a:srgbClr val="222222"/>
                </a:solidFill>
                <a:effectLst/>
                <a:latin typeface="Arial" panose="020B0604020202020204" pitchFamily="34" charset="0"/>
                <a:cs typeface="Arial" panose="020B0604020202020204" pitchFamily="34" charset="0"/>
              </a:rPr>
              <a:t> </a:t>
            </a:r>
            <a:r>
              <a:rPr lang="en-US" altLang="zh-CN" sz="1400" b="0" i="0" dirty="0" err="1">
                <a:solidFill>
                  <a:srgbClr val="222222"/>
                </a:solidFill>
                <a:effectLst/>
                <a:latin typeface="Arial" panose="020B0604020202020204" pitchFamily="34" charset="0"/>
                <a:cs typeface="Arial" panose="020B0604020202020204" pitchFamily="34" charset="0"/>
              </a:rPr>
              <a:t>et.al</a:t>
            </a:r>
            <a:r>
              <a:rPr lang="en-US" altLang="zh-CN" sz="1400" b="0" i="0" dirty="0">
                <a:solidFill>
                  <a:srgbClr val="222222"/>
                </a:solidFill>
                <a:effectLst/>
                <a:latin typeface="Arial" panose="020B0604020202020204" pitchFamily="34" charset="0"/>
                <a:cs typeface="Arial" panose="020B0604020202020204" pitchFamily="34" charset="0"/>
              </a:rPr>
              <a:t>.</a:t>
            </a:r>
            <a:r>
              <a:rPr lang="zh-CN" altLang="en-US" sz="1400" b="0" i="0" dirty="0">
                <a:solidFill>
                  <a:srgbClr val="222222"/>
                </a:solidFill>
                <a:effectLst/>
                <a:latin typeface="Arial" panose="020B0604020202020204" pitchFamily="34" charset="0"/>
                <a:cs typeface="Arial" panose="020B0604020202020204" pitchFamily="34" charset="0"/>
              </a:rPr>
              <a:t> </a:t>
            </a:r>
            <a:r>
              <a:rPr lang="en-US" sz="1400" b="0" i="1" dirty="0">
                <a:solidFill>
                  <a:srgbClr val="222222"/>
                </a:solidFill>
                <a:effectLst/>
                <a:latin typeface="Arial" panose="020B0604020202020204" pitchFamily="34" charset="0"/>
                <a:cs typeface="Arial" panose="020B0604020202020204" pitchFamily="34" charset="0"/>
              </a:rPr>
              <a:t>Nat Genet 20</a:t>
            </a:r>
            <a:r>
              <a:rPr lang="en-US" altLang="zh-CN" sz="1400" i="1" dirty="0">
                <a:solidFill>
                  <a:srgbClr val="222222"/>
                </a:solidFill>
                <a:latin typeface="Arial" panose="020B0604020202020204" pitchFamily="34" charset="0"/>
                <a:cs typeface="Arial" panose="020B0604020202020204" pitchFamily="34" charset="0"/>
              </a:rPr>
              <a:t>23</a:t>
            </a:r>
            <a:r>
              <a:rPr lang="en-US" sz="1400" b="0" i="1" dirty="0">
                <a:solidFill>
                  <a:srgbClr val="222222"/>
                </a:solidFill>
                <a:effectLst/>
                <a:latin typeface="Arial" panose="020B0604020202020204" pitchFamily="34" charset="0"/>
                <a:cs typeface="Arial" panose="020B0604020202020204" pitchFamily="34" charset="0"/>
              </a:rPr>
              <a:t>;</a:t>
            </a:r>
            <a:r>
              <a:rPr lang="en-US" altLang="zh-CN" sz="1400" b="0" i="1" dirty="0">
                <a:solidFill>
                  <a:srgbClr val="222222"/>
                </a:solidFill>
                <a:effectLst/>
                <a:latin typeface="Arial" panose="020B0604020202020204" pitchFamily="34" charset="0"/>
                <a:cs typeface="Arial" panose="020B0604020202020204" pitchFamily="34" charset="0"/>
              </a:rPr>
              <a:t>55</a:t>
            </a:r>
            <a:r>
              <a:rPr lang="en-US" sz="1400" b="0" i="1" dirty="0">
                <a:solidFill>
                  <a:srgbClr val="222222"/>
                </a:solidFill>
                <a:effectLst/>
                <a:latin typeface="Arial" panose="020B0604020202020204" pitchFamily="34" charset="0"/>
                <a:cs typeface="Arial" panose="020B0604020202020204" pitchFamily="34" charset="0"/>
              </a:rPr>
              <a:t>:﻿852-860</a:t>
            </a:r>
            <a:endParaRPr lang="en-US" sz="1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0F937495-B94A-BF8B-7F46-BA43A0F24A6F}"/>
              </a:ext>
            </a:extLst>
          </p:cNvPr>
          <p:cNvSpPr txBox="1"/>
          <p:nvPr/>
        </p:nvSpPr>
        <p:spPr>
          <a:xfrm>
            <a:off x="8407596" y="6434204"/>
            <a:ext cx="3891575" cy="307777"/>
          </a:xfrm>
          <a:prstGeom prst="rect">
            <a:avLst/>
          </a:prstGeom>
          <a:noFill/>
        </p:spPr>
        <p:txBody>
          <a:bodyPr wrap="square">
            <a:spAutoFit/>
          </a:bodyPr>
          <a:lstStyle/>
          <a:p>
            <a:r>
              <a:rPr lang="en-US" altLang="zh-CN" sz="1400" b="0" i="0" dirty="0">
                <a:solidFill>
                  <a:srgbClr val="222222"/>
                </a:solidFill>
                <a:effectLst/>
                <a:latin typeface="Arial" panose="020B0604020202020204" pitchFamily="34" charset="0"/>
                <a:cs typeface="Arial" panose="020B0604020202020204" pitchFamily="34" charset="0"/>
              </a:rPr>
              <a:t>He</a:t>
            </a:r>
            <a:r>
              <a:rPr lang="en-US" sz="1400" b="0" i="0" dirty="0">
                <a:solidFill>
                  <a:srgbClr val="222222"/>
                </a:solidFill>
                <a:effectLst/>
                <a:latin typeface="Arial" panose="020B0604020202020204" pitchFamily="34" charset="0"/>
                <a:cs typeface="Arial" panose="020B0604020202020204" pitchFamily="34" charset="0"/>
              </a:rPr>
              <a:t>, </a:t>
            </a:r>
            <a:r>
              <a:rPr lang="en-US" altLang="zh-CN" sz="1400" b="0" i="0" dirty="0">
                <a:solidFill>
                  <a:srgbClr val="222222"/>
                </a:solidFill>
                <a:effectLst/>
                <a:latin typeface="Arial" panose="020B0604020202020204" pitchFamily="34" charset="0"/>
                <a:cs typeface="Arial" panose="020B0604020202020204" pitchFamily="34" charset="0"/>
              </a:rPr>
              <a:t>Q</a:t>
            </a:r>
            <a:r>
              <a:rPr lang="en-US" sz="1400" b="0" i="0" dirty="0">
                <a:solidFill>
                  <a:srgbClr val="222222"/>
                </a:solidFill>
                <a:effectLst/>
                <a:latin typeface="Arial" panose="020B0604020202020204" pitchFamily="34" charset="0"/>
                <a:cs typeface="Arial" panose="020B0604020202020204" pitchFamily="34" charset="0"/>
              </a:rPr>
              <a:t>.</a:t>
            </a:r>
            <a:r>
              <a:rPr lang="zh-CN" altLang="en-US" sz="1400" b="0" i="0" dirty="0">
                <a:solidFill>
                  <a:srgbClr val="222222"/>
                </a:solidFill>
                <a:effectLst/>
                <a:latin typeface="Arial" panose="020B0604020202020204" pitchFamily="34" charset="0"/>
                <a:cs typeface="Arial" panose="020B0604020202020204" pitchFamily="34" charset="0"/>
              </a:rPr>
              <a:t> </a:t>
            </a:r>
            <a:r>
              <a:rPr lang="en-US" altLang="zh-CN" sz="1400" b="0" i="0" dirty="0" err="1">
                <a:solidFill>
                  <a:srgbClr val="222222"/>
                </a:solidFill>
                <a:effectLst/>
                <a:latin typeface="Arial" panose="020B0604020202020204" pitchFamily="34" charset="0"/>
                <a:cs typeface="Arial" panose="020B0604020202020204" pitchFamily="34" charset="0"/>
              </a:rPr>
              <a:t>et.al</a:t>
            </a:r>
            <a:r>
              <a:rPr lang="en-US" altLang="zh-CN" sz="1400" b="0" i="0" dirty="0">
                <a:solidFill>
                  <a:srgbClr val="222222"/>
                </a:solidFill>
                <a:effectLst/>
                <a:latin typeface="Arial" panose="020B0604020202020204" pitchFamily="34" charset="0"/>
                <a:cs typeface="Arial" panose="020B0604020202020204" pitchFamily="34" charset="0"/>
              </a:rPr>
              <a:t>.</a:t>
            </a:r>
            <a:r>
              <a:rPr lang="zh-CN" altLang="en-US" sz="1400" b="0" i="0" dirty="0">
                <a:solidFill>
                  <a:srgbClr val="222222"/>
                </a:solidFill>
                <a:effectLst/>
                <a:latin typeface="Arial" panose="020B0604020202020204" pitchFamily="34" charset="0"/>
                <a:cs typeface="Arial" panose="020B0604020202020204" pitchFamily="34" charset="0"/>
              </a:rPr>
              <a:t> </a:t>
            </a:r>
            <a:r>
              <a:rPr lang="en-US" sz="1400" b="0" i="1" dirty="0">
                <a:solidFill>
                  <a:srgbClr val="222222"/>
                </a:solidFill>
                <a:effectLst/>
                <a:latin typeface="Arial" panose="020B0604020202020204" pitchFamily="34" charset="0"/>
                <a:cs typeface="Arial" panose="020B0604020202020204" pitchFamily="34" charset="0"/>
              </a:rPr>
              <a:t>Nat Genet 20</a:t>
            </a:r>
            <a:r>
              <a:rPr lang="en-US" altLang="zh-CN" sz="1400" i="1" dirty="0">
                <a:solidFill>
                  <a:srgbClr val="222222"/>
                </a:solidFill>
                <a:latin typeface="Arial" panose="020B0604020202020204" pitchFamily="34" charset="0"/>
                <a:cs typeface="Arial" panose="020B0604020202020204" pitchFamily="34" charset="0"/>
              </a:rPr>
              <a:t>23</a:t>
            </a:r>
            <a:r>
              <a:rPr lang="en-US" sz="1400" b="0" i="1" dirty="0">
                <a:solidFill>
                  <a:srgbClr val="222222"/>
                </a:solidFill>
                <a:effectLst/>
                <a:latin typeface="Arial" panose="020B0604020202020204" pitchFamily="34" charset="0"/>
                <a:cs typeface="Arial" panose="020B0604020202020204" pitchFamily="34" charset="0"/>
              </a:rPr>
              <a:t>;</a:t>
            </a:r>
            <a:r>
              <a:rPr lang="en-US" altLang="zh-CN" sz="1400" b="0" i="1" dirty="0">
                <a:solidFill>
                  <a:srgbClr val="222222"/>
                </a:solidFill>
                <a:effectLst/>
                <a:latin typeface="Arial" panose="020B0604020202020204" pitchFamily="34" charset="0"/>
                <a:cs typeface="Arial" panose="020B0604020202020204" pitchFamily="34" charset="0"/>
              </a:rPr>
              <a:t>55</a:t>
            </a:r>
            <a:r>
              <a:rPr lang="en-US" sz="1400" b="0" i="1" dirty="0">
                <a:solidFill>
                  <a:srgbClr val="222222"/>
                </a:solidFill>
                <a:effectLst/>
                <a:latin typeface="Arial" panose="020B0604020202020204" pitchFamily="34" charset="0"/>
                <a:cs typeface="Arial" panose="020B0604020202020204" pitchFamily="34" charset="0"/>
              </a:rPr>
              <a:t>:﻿1232-1242</a:t>
            </a:r>
            <a:endParaRPr lang="en-US" sz="1400"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E8DE3DEB-CA2C-BFF7-7C77-FEC042F6D823}"/>
              </a:ext>
            </a:extLst>
          </p:cNvPr>
          <p:cNvPicPr>
            <a:picLocks noChangeAspect="1"/>
          </p:cNvPicPr>
          <p:nvPr/>
        </p:nvPicPr>
        <p:blipFill>
          <a:blip r:embed="rId4"/>
          <a:stretch>
            <a:fillRect/>
          </a:stretch>
        </p:blipFill>
        <p:spPr>
          <a:xfrm>
            <a:off x="7037532" y="4256458"/>
            <a:ext cx="4895493" cy="2042662"/>
          </a:xfrm>
          <a:prstGeom prst="rect">
            <a:avLst/>
          </a:prstGeom>
        </p:spPr>
      </p:pic>
      <p:sp>
        <p:nvSpPr>
          <p:cNvPr id="12" name="Rectangle 11">
            <a:extLst>
              <a:ext uri="{FF2B5EF4-FFF2-40B4-BE49-F238E27FC236}">
                <a16:creationId xmlns:a16="http://schemas.microsoft.com/office/drawing/2014/main" id="{FEDC13D9-78FB-FF80-C2B7-AB525FC9A68A}"/>
              </a:ext>
            </a:extLst>
          </p:cNvPr>
          <p:cNvSpPr/>
          <p:nvPr/>
        </p:nvSpPr>
        <p:spPr>
          <a:xfrm>
            <a:off x="6900190" y="4212172"/>
            <a:ext cx="274682" cy="302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ADAC7D-7401-EB9F-2C27-C09607C0CA4F}"/>
              </a:ext>
            </a:extLst>
          </p:cNvPr>
          <p:cNvSpPr/>
          <p:nvPr/>
        </p:nvSpPr>
        <p:spPr>
          <a:xfrm>
            <a:off x="9347937" y="4272533"/>
            <a:ext cx="274682" cy="302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4553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1">
            <a:extLst>
              <a:ext uri="{FF2B5EF4-FFF2-40B4-BE49-F238E27FC236}">
                <a16:creationId xmlns:a16="http://schemas.microsoft.com/office/drawing/2014/main" id="{F0275033-3739-C05F-6380-80472D6CF7AF}"/>
              </a:ext>
            </a:extLst>
          </p:cNvPr>
          <p:cNvSpPr/>
          <p:nvPr/>
        </p:nvSpPr>
        <p:spPr>
          <a:xfrm>
            <a:off x="1056904" y="377558"/>
            <a:ext cx="9975273" cy="893101"/>
          </a:xfrm>
          <a:prstGeom prst="roundRect">
            <a:avLst/>
          </a:prstGeom>
          <a:solidFill>
            <a:schemeClr val="accent2">
              <a:lumMod val="20000"/>
              <a:lumOff val="8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5F7389EC-DB9A-D9D7-4150-FACE730A8F05}"/>
              </a:ext>
            </a:extLst>
          </p:cNvPr>
          <p:cNvSpPr>
            <a:spLocks noGrp="1"/>
          </p:cNvSpPr>
          <p:nvPr>
            <p:ph type="title"/>
          </p:nvPr>
        </p:nvSpPr>
        <p:spPr>
          <a:xfrm>
            <a:off x="2349243" y="161326"/>
            <a:ext cx="7198794" cy="1325563"/>
          </a:xfrm>
        </p:spPr>
        <p:txBody>
          <a:bodyPr>
            <a:normAutofit/>
          </a:bodyPr>
          <a:lstStyle/>
          <a:p>
            <a:r>
              <a:rPr lang="en-US" sz="4000" b="1" dirty="0">
                <a:latin typeface="Arial" panose="020B0604020202020204" pitchFamily="34" charset="0"/>
                <a:cs typeface="Arial" panose="020B0604020202020204" pitchFamily="34" charset="0"/>
              </a:rPr>
              <a:t>Research </a:t>
            </a:r>
            <a:r>
              <a:rPr lang="en-US" altLang="zh-CN" sz="4000" b="1" dirty="0">
                <a:latin typeface="Arial" panose="020B0604020202020204" pitchFamily="34" charset="0"/>
                <a:cs typeface="Arial" panose="020B0604020202020204" pitchFamily="34" charset="0"/>
              </a:rPr>
              <a:t>q</a:t>
            </a:r>
            <a:r>
              <a:rPr lang="en-US" sz="4000" b="1" dirty="0">
                <a:latin typeface="Arial" panose="020B0604020202020204" pitchFamily="34" charset="0"/>
                <a:cs typeface="Arial" panose="020B0604020202020204" pitchFamily="34" charset="0"/>
              </a:rPr>
              <a:t>uestion</a:t>
            </a:r>
            <a:r>
              <a:rPr lang="zh-CN" altLang="en-US" sz="4000" b="1" dirty="0">
                <a:latin typeface="Arial" panose="020B0604020202020204" pitchFamily="34" charset="0"/>
                <a:cs typeface="Arial" panose="020B0604020202020204" pitchFamily="34" charset="0"/>
              </a:rPr>
              <a:t> </a:t>
            </a:r>
            <a:r>
              <a:rPr lang="en-US" altLang="zh-CN" sz="4000" b="1" dirty="0">
                <a:latin typeface="Arial" panose="020B0604020202020204" pitchFamily="34" charset="0"/>
                <a:cs typeface="Arial" panose="020B0604020202020204" pitchFamily="34" charset="0"/>
              </a:rPr>
              <a:t>and</a:t>
            </a:r>
            <a:r>
              <a:rPr lang="zh-CN" altLang="en-US" sz="4000" b="1" dirty="0">
                <a:latin typeface="Arial" panose="020B0604020202020204" pitchFamily="34" charset="0"/>
                <a:cs typeface="Arial" panose="020B0604020202020204" pitchFamily="34" charset="0"/>
              </a:rPr>
              <a:t> </a:t>
            </a:r>
            <a:r>
              <a:rPr lang="en-US" altLang="zh-CN" sz="4000" b="1" dirty="0">
                <a:latin typeface="Arial" panose="020B0604020202020204" pitchFamily="34" charset="0"/>
                <a:cs typeface="Arial" panose="020B0604020202020204" pitchFamily="34" charset="0"/>
              </a:rPr>
              <a:t>goal</a:t>
            </a:r>
            <a:endParaRPr lang="en-US" sz="40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C65D6071-6D51-450A-3DC7-46325F94ED17}"/>
              </a:ext>
            </a:extLst>
          </p:cNvPr>
          <p:cNvSpPr txBox="1"/>
          <p:nvPr/>
        </p:nvSpPr>
        <p:spPr>
          <a:xfrm>
            <a:off x="613587" y="1779578"/>
            <a:ext cx="10418590" cy="830997"/>
          </a:xfrm>
          <a:prstGeom prst="rect">
            <a:avLst/>
          </a:prstGeom>
          <a:noFill/>
        </p:spPr>
        <p:txBody>
          <a:bodyPr wrap="square">
            <a:spAutoFit/>
          </a:bodyPr>
          <a:lstStyle/>
          <a:p>
            <a:pPr algn="ctr"/>
            <a:r>
              <a:rPr lang="en-US" sz="2400" dirty="0">
                <a:latin typeface="Arial" panose="020B0604020202020204" pitchFamily="34" charset="0"/>
                <a:cs typeface="Arial" panose="020B0604020202020204" pitchFamily="34" charset="0"/>
              </a:rPr>
              <a:t>construct a gene-based pan-genome and identify core and pan genes of different cucumber species</a:t>
            </a:r>
          </a:p>
        </p:txBody>
      </p:sp>
      <p:sp>
        <p:nvSpPr>
          <p:cNvPr id="9" name="TextBox 8">
            <a:extLst>
              <a:ext uri="{FF2B5EF4-FFF2-40B4-BE49-F238E27FC236}">
                <a16:creationId xmlns:a16="http://schemas.microsoft.com/office/drawing/2014/main" id="{34389BF8-E83C-6AE9-AB47-77264524B63D}"/>
              </a:ext>
            </a:extLst>
          </p:cNvPr>
          <p:cNvSpPr txBox="1"/>
          <p:nvPr/>
        </p:nvSpPr>
        <p:spPr>
          <a:xfrm>
            <a:off x="260220" y="4763401"/>
            <a:ext cx="11376837" cy="830997"/>
          </a:xfrm>
          <a:prstGeom prst="rect">
            <a:avLst/>
          </a:prstGeom>
          <a:noFill/>
        </p:spPr>
        <p:txBody>
          <a:bodyPr wrap="square">
            <a:spAutoFit/>
          </a:bodyPr>
          <a:lstStyle/>
          <a:p>
            <a:pPr algn="ctr"/>
            <a:r>
              <a:rPr lang="en-US" sz="2400" dirty="0">
                <a:latin typeface="Arial" panose="020B0604020202020204" pitchFamily="34" charset="0"/>
                <a:cs typeface="Arial" panose="020B0604020202020204" pitchFamily="34" charset="0"/>
              </a:rPr>
              <a:t>These findings will deepen our understanding of cucumber genetics, provide valuable resources for future cucumber breeding</a:t>
            </a:r>
            <a:endParaRPr lang="en-US" sz="2400" dirty="0"/>
          </a:p>
        </p:txBody>
      </p:sp>
      <p:sp>
        <p:nvSpPr>
          <p:cNvPr id="11" name="TextBox 10">
            <a:extLst>
              <a:ext uri="{FF2B5EF4-FFF2-40B4-BE49-F238E27FC236}">
                <a16:creationId xmlns:a16="http://schemas.microsoft.com/office/drawing/2014/main" id="{E5D816A1-ADD7-4CB9-13C2-E3F9761B4E87}"/>
              </a:ext>
            </a:extLst>
          </p:cNvPr>
          <p:cNvSpPr txBox="1"/>
          <p:nvPr/>
        </p:nvSpPr>
        <p:spPr>
          <a:xfrm>
            <a:off x="544199" y="2998958"/>
            <a:ext cx="10487978" cy="1200329"/>
          </a:xfrm>
          <a:prstGeom prst="rect">
            <a:avLst/>
          </a:prstGeom>
          <a:noFill/>
        </p:spPr>
        <p:txBody>
          <a:bodyPr wrap="square">
            <a:spAutoFit/>
          </a:bodyPr>
          <a:lstStyle/>
          <a:p>
            <a:pPr algn="ctr"/>
            <a:r>
              <a:rPr lang="en-US" altLang="zh-CN" sz="2400" dirty="0">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dentify candidate genes associated with traits such as stress resistance, nutritional enhancement, and yield increment through PAV (presence/absence variation) analysis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during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domestication</a:t>
            </a:r>
            <a:endParaRPr lang="en-US" sz="2400" dirty="0">
              <a:latin typeface="Arial" panose="020B0604020202020204" pitchFamily="34" charset="0"/>
              <a:cs typeface="Arial" panose="020B0604020202020204" pitchFamily="34" charset="0"/>
            </a:endParaRPr>
          </a:p>
        </p:txBody>
      </p:sp>
      <p:sp>
        <p:nvSpPr>
          <p:cNvPr id="12" name="Down Arrow 11">
            <a:extLst>
              <a:ext uri="{FF2B5EF4-FFF2-40B4-BE49-F238E27FC236}">
                <a16:creationId xmlns:a16="http://schemas.microsoft.com/office/drawing/2014/main" id="{7B2C6658-930F-8985-2D64-8A56D5D00391}"/>
              </a:ext>
            </a:extLst>
          </p:cNvPr>
          <p:cNvSpPr/>
          <p:nvPr/>
        </p:nvSpPr>
        <p:spPr>
          <a:xfrm>
            <a:off x="5560828" y="2610575"/>
            <a:ext cx="659219" cy="338796"/>
          </a:xfrm>
          <a:prstGeom prst="downArrow">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a:extLst>
              <a:ext uri="{FF2B5EF4-FFF2-40B4-BE49-F238E27FC236}">
                <a16:creationId xmlns:a16="http://schemas.microsoft.com/office/drawing/2014/main" id="{D7C62841-A779-1B1A-3592-0DCF64D66F6A}"/>
              </a:ext>
            </a:extLst>
          </p:cNvPr>
          <p:cNvSpPr/>
          <p:nvPr/>
        </p:nvSpPr>
        <p:spPr>
          <a:xfrm>
            <a:off x="5619030" y="4270714"/>
            <a:ext cx="659219" cy="338796"/>
          </a:xfrm>
          <a:prstGeom prst="downArrow">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1406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EA460AD7-8921-05BD-2A61-4893147DC5C4}"/>
              </a:ext>
            </a:extLst>
          </p:cNvPr>
          <p:cNvSpPr/>
          <p:nvPr/>
        </p:nvSpPr>
        <p:spPr>
          <a:xfrm>
            <a:off x="4363987" y="221656"/>
            <a:ext cx="4257426" cy="8820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6A33E030-660D-FDE4-08B5-F8CB0E5CAE81}"/>
              </a:ext>
            </a:extLst>
          </p:cNvPr>
          <p:cNvSpPr>
            <a:spLocks noGrp="1"/>
          </p:cNvSpPr>
          <p:nvPr>
            <p:ph type="title"/>
          </p:nvPr>
        </p:nvSpPr>
        <p:spPr>
          <a:xfrm>
            <a:off x="5057686" y="31926"/>
            <a:ext cx="3198151" cy="1325563"/>
          </a:xfrm>
        </p:spPr>
        <p:txBody>
          <a:bodyPr/>
          <a:lstStyle/>
          <a:p>
            <a:r>
              <a:rPr lang="en-US" b="1" dirty="0">
                <a:latin typeface="Arial" panose="020B0604020202020204" pitchFamily="34" charset="0"/>
                <a:cs typeface="Arial" panose="020B0604020202020204" pitchFamily="34" charset="0"/>
              </a:rPr>
              <a:t>Procedure</a:t>
            </a:r>
          </a:p>
        </p:txBody>
      </p:sp>
      <p:sp>
        <p:nvSpPr>
          <p:cNvPr id="6" name="Rectangle: Rounded Corners 5">
            <a:extLst>
              <a:ext uri="{FF2B5EF4-FFF2-40B4-BE49-F238E27FC236}">
                <a16:creationId xmlns:a16="http://schemas.microsoft.com/office/drawing/2014/main" id="{D03C9AA5-D753-F90A-C16C-1A533876F31B}"/>
              </a:ext>
            </a:extLst>
          </p:cNvPr>
          <p:cNvSpPr/>
          <p:nvPr/>
        </p:nvSpPr>
        <p:spPr>
          <a:xfrm>
            <a:off x="371289" y="1840587"/>
            <a:ext cx="2026180" cy="1065458"/>
          </a:xfrm>
          <a:prstGeom prst="roundRect">
            <a:avLst/>
          </a:prstGeom>
          <a:solidFill>
            <a:schemeClr val="accent4">
              <a:lumMod val="60000"/>
              <a:lumOff val="40000"/>
            </a:schemeClr>
          </a:solidFill>
          <a:ln>
            <a:solidFill>
              <a:schemeClr val="bg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err="1">
                <a:solidFill>
                  <a:schemeClr val="tx1"/>
                </a:solidFill>
                <a:latin typeface="Arial" panose="020B0604020202020204" pitchFamily="34" charset="0"/>
                <a:cs typeface="Arial" panose="020B0604020202020204" pitchFamily="34" charset="0"/>
              </a:rPr>
              <a:t>Orthogroup</a:t>
            </a: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Identification</a:t>
            </a:r>
          </a:p>
        </p:txBody>
      </p:sp>
      <p:sp>
        <p:nvSpPr>
          <p:cNvPr id="8" name="Rectangle: Rounded Corners 7">
            <a:extLst>
              <a:ext uri="{FF2B5EF4-FFF2-40B4-BE49-F238E27FC236}">
                <a16:creationId xmlns:a16="http://schemas.microsoft.com/office/drawing/2014/main" id="{8C28922E-E710-493D-0D79-8AFC9A791A76}"/>
              </a:ext>
            </a:extLst>
          </p:cNvPr>
          <p:cNvSpPr/>
          <p:nvPr/>
        </p:nvSpPr>
        <p:spPr>
          <a:xfrm>
            <a:off x="371290" y="3254777"/>
            <a:ext cx="1974676" cy="1065458"/>
          </a:xfrm>
          <a:prstGeom prst="roundRect">
            <a:avLst/>
          </a:prstGeom>
          <a:solidFill>
            <a:schemeClr val="accent1">
              <a:lumMod val="60000"/>
              <a:lumOff val="40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PAV</a:t>
            </a: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Calculation</a:t>
            </a:r>
          </a:p>
        </p:txBody>
      </p:sp>
      <p:sp>
        <p:nvSpPr>
          <p:cNvPr id="9" name="Rectangle: Rounded Corners 8">
            <a:extLst>
              <a:ext uri="{FF2B5EF4-FFF2-40B4-BE49-F238E27FC236}">
                <a16:creationId xmlns:a16="http://schemas.microsoft.com/office/drawing/2014/main" id="{844D0661-7E1C-8C8A-A281-5F7F1B984C85}"/>
              </a:ext>
            </a:extLst>
          </p:cNvPr>
          <p:cNvSpPr/>
          <p:nvPr/>
        </p:nvSpPr>
        <p:spPr>
          <a:xfrm>
            <a:off x="371289" y="4679393"/>
            <a:ext cx="1974676" cy="1065458"/>
          </a:xfrm>
          <a:prstGeom prst="roundRect">
            <a:avLst/>
          </a:prstGeom>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Enrichment Analysis</a:t>
            </a:r>
          </a:p>
        </p:txBody>
      </p:sp>
      <p:sp>
        <p:nvSpPr>
          <p:cNvPr id="15" name="Rectangle: Rounded Corners 14">
            <a:extLst>
              <a:ext uri="{FF2B5EF4-FFF2-40B4-BE49-F238E27FC236}">
                <a16:creationId xmlns:a16="http://schemas.microsoft.com/office/drawing/2014/main" id="{0A43FDB9-DE50-5455-F921-5F45644A5521}"/>
              </a:ext>
            </a:extLst>
          </p:cNvPr>
          <p:cNvSpPr/>
          <p:nvPr/>
        </p:nvSpPr>
        <p:spPr>
          <a:xfrm>
            <a:off x="2702817" y="1840587"/>
            <a:ext cx="8962853" cy="1065458"/>
          </a:xfrm>
          <a:prstGeom prst="roundRect">
            <a:avLst/>
          </a:prstGeom>
          <a:solidFill>
            <a:schemeClr val="accent4">
              <a:lumMod val="60000"/>
              <a:lumOff val="40000"/>
            </a:schemeClr>
          </a:solidFill>
          <a:ln>
            <a:solidFill>
              <a:schemeClr val="bg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16" name="Rectangle: Rounded Corners 15">
            <a:extLst>
              <a:ext uri="{FF2B5EF4-FFF2-40B4-BE49-F238E27FC236}">
                <a16:creationId xmlns:a16="http://schemas.microsoft.com/office/drawing/2014/main" id="{4521FD9A-E58D-492C-6828-9ECF4510739C}"/>
              </a:ext>
            </a:extLst>
          </p:cNvPr>
          <p:cNvSpPr/>
          <p:nvPr/>
        </p:nvSpPr>
        <p:spPr>
          <a:xfrm>
            <a:off x="3939161" y="2074217"/>
            <a:ext cx="1751682" cy="697465"/>
          </a:xfrm>
          <a:prstGeom prst="round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Protein Sequence</a:t>
            </a:r>
          </a:p>
        </p:txBody>
      </p:sp>
      <p:cxnSp>
        <p:nvCxnSpPr>
          <p:cNvPr id="19" name="Straight Arrow Connector 18">
            <a:extLst>
              <a:ext uri="{FF2B5EF4-FFF2-40B4-BE49-F238E27FC236}">
                <a16:creationId xmlns:a16="http://schemas.microsoft.com/office/drawing/2014/main" id="{2E5E96EB-3E2A-0A23-7799-D6A17CEA1F2F}"/>
              </a:ext>
            </a:extLst>
          </p:cNvPr>
          <p:cNvCxnSpPr>
            <a:cxnSpLocks/>
            <a:stCxn id="16" idx="3"/>
          </p:cNvCxnSpPr>
          <p:nvPr/>
        </p:nvCxnSpPr>
        <p:spPr>
          <a:xfrm>
            <a:off x="5690843" y="2422950"/>
            <a:ext cx="1493397" cy="65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 name="Rectangle: Rounded Corners 24">
            <a:extLst>
              <a:ext uri="{FF2B5EF4-FFF2-40B4-BE49-F238E27FC236}">
                <a16:creationId xmlns:a16="http://schemas.microsoft.com/office/drawing/2014/main" id="{88455311-2B10-665D-B878-E7A735FA20AF}"/>
              </a:ext>
            </a:extLst>
          </p:cNvPr>
          <p:cNvSpPr/>
          <p:nvPr/>
        </p:nvSpPr>
        <p:spPr>
          <a:xfrm>
            <a:off x="7184240" y="2080753"/>
            <a:ext cx="1751682" cy="697465"/>
          </a:xfrm>
          <a:prstGeom prst="round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Gene Family</a:t>
            </a:r>
          </a:p>
        </p:txBody>
      </p:sp>
      <p:sp>
        <p:nvSpPr>
          <p:cNvPr id="29" name="Rectangle: Rounded Corners 28">
            <a:extLst>
              <a:ext uri="{FF2B5EF4-FFF2-40B4-BE49-F238E27FC236}">
                <a16:creationId xmlns:a16="http://schemas.microsoft.com/office/drawing/2014/main" id="{43CA2409-BB2C-E0D9-57C3-F454A464A027}"/>
              </a:ext>
            </a:extLst>
          </p:cNvPr>
          <p:cNvSpPr/>
          <p:nvPr/>
        </p:nvSpPr>
        <p:spPr>
          <a:xfrm>
            <a:off x="2726304" y="3254777"/>
            <a:ext cx="8962851" cy="1065458"/>
          </a:xfrm>
          <a:prstGeom prst="roundRect">
            <a:avLst/>
          </a:prstGeom>
          <a:solidFill>
            <a:schemeClr val="accent1">
              <a:lumMod val="60000"/>
              <a:lumOff val="40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30" name="Rectangle: Rounded Corners 29">
            <a:extLst>
              <a:ext uri="{FF2B5EF4-FFF2-40B4-BE49-F238E27FC236}">
                <a16:creationId xmlns:a16="http://schemas.microsoft.com/office/drawing/2014/main" id="{036B759F-53F3-DDA4-0420-811608FAA9AF}"/>
              </a:ext>
            </a:extLst>
          </p:cNvPr>
          <p:cNvSpPr/>
          <p:nvPr/>
        </p:nvSpPr>
        <p:spPr>
          <a:xfrm>
            <a:off x="2726304" y="4679393"/>
            <a:ext cx="8962850" cy="1065458"/>
          </a:xfrm>
          <a:prstGeom prst="roundRect">
            <a:avLst/>
          </a:prstGeom>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52" name="Rectangle: Rounded Corners 51">
            <a:extLst>
              <a:ext uri="{FF2B5EF4-FFF2-40B4-BE49-F238E27FC236}">
                <a16:creationId xmlns:a16="http://schemas.microsoft.com/office/drawing/2014/main" id="{6C6EAE20-4D10-0488-6C25-9379759B7A77}"/>
              </a:ext>
            </a:extLst>
          </p:cNvPr>
          <p:cNvSpPr/>
          <p:nvPr/>
        </p:nvSpPr>
        <p:spPr>
          <a:xfrm>
            <a:off x="9497569" y="4930245"/>
            <a:ext cx="1716927" cy="697465"/>
          </a:xfrm>
          <a:prstGeom prst="round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Enrichment</a:t>
            </a:r>
          </a:p>
        </p:txBody>
      </p:sp>
      <p:cxnSp>
        <p:nvCxnSpPr>
          <p:cNvPr id="53" name="Straight Arrow Connector 52">
            <a:extLst>
              <a:ext uri="{FF2B5EF4-FFF2-40B4-BE49-F238E27FC236}">
                <a16:creationId xmlns:a16="http://schemas.microsoft.com/office/drawing/2014/main" id="{18B47171-D986-39AD-7D71-FE322564C470}"/>
              </a:ext>
            </a:extLst>
          </p:cNvPr>
          <p:cNvCxnSpPr>
            <a:cxnSpLocks/>
          </p:cNvCxnSpPr>
          <p:nvPr/>
        </p:nvCxnSpPr>
        <p:spPr>
          <a:xfrm>
            <a:off x="7816827" y="5278977"/>
            <a:ext cx="16459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Rounded Corners 11">
            <a:extLst>
              <a:ext uri="{FF2B5EF4-FFF2-40B4-BE49-F238E27FC236}">
                <a16:creationId xmlns:a16="http://schemas.microsoft.com/office/drawing/2014/main" id="{C63B4990-20C3-793C-D5D8-AE6F6DBF65CA}"/>
              </a:ext>
            </a:extLst>
          </p:cNvPr>
          <p:cNvSpPr/>
          <p:nvPr/>
        </p:nvSpPr>
        <p:spPr>
          <a:xfrm>
            <a:off x="2959194" y="4783304"/>
            <a:ext cx="5124376" cy="857636"/>
          </a:xfrm>
          <a:prstGeom prst="round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Identification of gene</a:t>
            </a:r>
            <a:r>
              <a:rPr lang="en-US" altLang="zh-CN" dirty="0">
                <a:latin typeface="Arial" panose="020B0604020202020204" pitchFamily="34" charset="0"/>
                <a:cs typeface="Arial" panose="020B0604020202020204" pitchFamily="34" charset="0"/>
              </a:rPr>
              <a:t>s</a:t>
            </a:r>
            <a:r>
              <a:rPr lang="en-US" dirty="0">
                <a:latin typeface="Arial" panose="020B0604020202020204" pitchFamily="34" charset="0"/>
                <a:cs typeface="Arial" panose="020B0604020202020204" pitchFamily="34" charset="0"/>
              </a:rPr>
              <a:t> with significantly different occurrence frequency </a:t>
            </a:r>
            <a:r>
              <a:rPr lang="en-US" altLang="zh-CN" dirty="0">
                <a:latin typeface="Arial" panose="020B0604020202020204" pitchFamily="34" charset="0"/>
                <a:cs typeface="Arial" panose="020B0604020202020204" pitchFamily="34" charset="0"/>
              </a:rPr>
              <a:t>between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wild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and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cultivated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accessions</a:t>
            </a:r>
            <a:endParaRPr lang="en-US" dirty="0">
              <a:latin typeface="Arial" panose="020B0604020202020204" pitchFamily="34" charset="0"/>
              <a:cs typeface="Arial" panose="020B0604020202020204" pitchFamily="34" charset="0"/>
            </a:endParaRPr>
          </a:p>
        </p:txBody>
      </p:sp>
      <p:sp>
        <p:nvSpPr>
          <p:cNvPr id="33" name="Rectangle: Rounded Corners 4">
            <a:extLst>
              <a:ext uri="{FF2B5EF4-FFF2-40B4-BE49-F238E27FC236}">
                <a16:creationId xmlns:a16="http://schemas.microsoft.com/office/drawing/2014/main" id="{2CA3AD80-6272-B6DC-CE70-645E43858722}"/>
              </a:ext>
            </a:extLst>
          </p:cNvPr>
          <p:cNvSpPr/>
          <p:nvPr/>
        </p:nvSpPr>
        <p:spPr>
          <a:xfrm>
            <a:off x="3962648" y="3473025"/>
            <a:ext cx="1751682" cy="697465"/>
          </a:xfrm>
          <a:prstGeom prst="round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PAV Calculations</a:t>
            </a:r>
          </a:p>
        </p:txBody>
      </p:sp>
      <p:cxnSp>
        <p:nvCxnSpPr>
          <p:cNvPr id="37" name="Straight Arrow Connector 36">
            <a:extLst>
              <a:ext uri="{FF2B5EF4-FFF2-40B4-BE49-F238E27FC236}">
                <a16:creationId xmlns:a16="http://schemas.microsoft.com/office/drawing/2014/main" id="{B325173D-2CAD-944F-C419-2AA49833CF9D}"/>
              </a:ext>
            </a:extLst>
          </p:cNvPr>
          <p:cNvCxnSpPr>
            <a:cxnSpLocks/>
          </p:cNvCxnSpPr>
          <p:nvPr/>
        </p:nvCxnSpPr>
        <p:spPr>
          <a:xfrm>
            <a:off x="5733302" y="3821758"/>
            <a:ext cx="147442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Rectangle: Rounded Corners 10">
            <a:extLst>
              <a:ext uri="{FF2B5EF4-FFF2-40B4-BE49-F238E27FC236}">
                <a16:creationId xmlns:a16="http://schemas.microsoft.com/office/drawing/2014/main" id="{1C22E84C-023A-E5D1-E573-CCE97266232D}"/>
              </a:ext>
            </a:extLst>
          </p:cNvPr>
          <p:cNvSpPr/>
          <p:nvPr/>
        </p:nvSpPr>
        <p:spPr>
          <a:xfrm>
            <a:off x="7207729" y="3462600"/>
            <a:ext cx="1751682" cy="697465"/>
          </a:xfrm>
          <a:prstGeom prst="round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Pan-Core Identification</a:t>
            </a:r>
          </a:p>
        </p:txBody>
      </p:sp>
    </p:spTree>
    <p:extLst>
      <p:ext uri="{BB962C8B-B14F-4D97-AF65-F5344CB8AC3E}">
        <p14:creationId xmlns:p14="http://schemas.microsoft.com/office/powerpoint/2010/main" val="1407657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26">
            <a:extLst>
              <a:ext uri="{FF2B5EF4-FFF2-40B4-BE49-F238E27FC236}">
                <a16:creationId xmlns:a16="http://schemas.microsoft.com/office/drawing/2014/main" id="{908D2260-65E1-1209-6AC9-33AE1FCCD959}"/>
              </a:ext>
            </a:extLst>
          </p:cNvPr>
          <p:cNvSpPr/>
          <p:nvPr/>
        </p:nvSpPr>
        <p:spPr>
          <a:xfrm>
            <a:off x="3649980" y="170997"/>
            <a:ext cx="5318760" cy="910527"/>
          </a:xfrm>
          <a:prstGeom prst="roundRect">
            <a:avLst/>
          </a:prstGeom>
          <a:solidFill>
            <a:srgbClr val="C5E0B4"/>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211D6387-590A-0E74-F598-8B440AE61A02}"/>
              </a:ext>
            </a:extLst>
          </p:cNvPr>
          <p:cNvSpPr>
            <a:spLocks noGrp="1"/>
          </p:cNvSpPr>
          <p:nvPr>
            <p:ph type="title"/>
          </p:nvPr>
        </p:nvSpPr>
        <p:spPr>
          <a:xfrm>
            <a:off x="4423356" y="-14732"/>
            <a:ext cx="3756978" cy="1325563"/>
          </a:xfrm>
        </p:spPr>
        <p:txBody>
          <a:bodyPr/>
          <a:lstStyle/>
          <a:p>
            <a:pPr algn="ctr"/>
            <a:r>
              <a:rPr lang="en-US" b="1" dirty="0">
                <a:latin typeface="Arial" panose="020B0604020202020204" pitchFamily="34" charset="0"/>
                <a:cs typeface="Arial" panose="020B0604020202020204" pitchFamily="34" charset="0"/>
              </a:rPr>
              <a:t>Materials </a:t>
            </a:r>
          </a:p>
        </p:txBody>
      </p:sp>
      <p:graphicFrame>
        <p:nvGraphicFramePr>
          <p:cNvPr id="6" name="Table 5">
            <a:extLst>
              <a:ext uri="{FF2B5EF4-FFF2-40B4-BE49-F238E27FC236}">
                <a16:creationId xmlns:a16="http://schemas.microsoft.com/office/drawing/2014/main" id="{740B923E-632F-9F3D-4CB2-9D1D80CDA9F6}"/>
              </a:ext>
            </a:extLst>
          </p:cNvPr>
          <p:cNvGraphicFramePr>
            <a:graphicFrameLocks noGrp="1"/>
          </p:cNvGraphicFramePr>
          <p:nvPr>
            <p:extLst>
              <p:ext uri="{D42A27DB-BD31-4B8C-83A1-F6EECF244321}">
                <p14:modId xmlns:p14="http://schemas.microsoft.com/office/powerpoint/2010/main" val="864495519"/>
              </p:ext>
            </p:extLst>
          </p:nvPr>
        </p:nvGraphicFramePr>
        <p:xfrm>
          <a:off x="134681" y="1496560"/>
          <a:ext cx="5961320" cy="4992305"/>
        </p:xfrm>
        <a:graphic>
          <a:graphicData uri="http://schemas.openxmlformats.org/drawingml/2006/table">
            <a:tbl>
              <a:tblPr>
                <a:tableStyleId>{5C22544A-7EE6-4342-B048-85BDC9FD1C3A}</a:tableStyleId>
              </a:tblPr>
              <a:tblGrid>
                <a:gridCol w="1313642">
                  <a:extLst>
                    <a:ext uri="{9D8B030D-6E8A-4147-A177-3AD203B41FA5}">
                      <a16:colId xmlns:a16="http://schemas.microsoft.com/office/drawing/2014/main" val="1658134651"/>
                    </a:ext>
                  </a:extLst>
                </a:gridCol>
                <a:gridCol w="668343">
                  <a:extLst>
                    <a:ext uri="{9D8B030D-6E8A-4147-A177-3AD203B41FA5}">
                      <a16:colId xmlns:a16="http://schemas.microsoft.com/office/drawing/2014/main" val="1046171229"/>
                    </a:ext>
                  </a:extLst>
                </a:gridCol>
                <a:gridCol w="1805296">
                  <a:extLst>
                    <a:ext uri="{9D8B030D-6E8A-4147-A177-3AD203B41FA5}">
                      <a16:colId xmlns:a16="http://schemas.microsoft.com/office/drawing/2014/main" val="933103532"/>
                    </a:ext>
                  </a:extLst>
                </a:gridCol>
                <a:gridCol w="1313642">
                  <a:extLst>
                    <a:ext uri="{9D8B030D-6E8A-4147-A177-3AD203B41FA5}">
                      <a16:colId xmlns:a16="http://schemas.microsoft.com/office/drawing/2014/main" val="2093180363"/>
                    </a:ext>
                  </a:extLst>
                </a:gridCol>
                <a:gridCol w="860397">
                  <a:extLst>
                    <a:ext uri="{9D8B030D-6E8A-4147-A177-3AD203B41FA5}">
                      <a16:colId xmlns:a16="http://schemas.microsoft.com/office/drawing/2014/main" val="980199696"/>
                    </a:ext>
                  </a:extLst>
                </a:gridCol>
              </a:tblGrid>
              <a:tr h="141760">
                <a:tc>
                  <a:txBody>
                    <a:bodyPr/>
                    <a:lstStyle/>
                    <a:p>
                      <a:pPr algn="l" fontAlgn="b"/>
                      <a:r>
                        <a:rPr lang="en-US" sz="700" u="none" strike="noStrike">
                          <a:effectLst/>
                        </a:rPr>
                        <a:t>Taxa</a:t>
                      </a:r>
                      <a:endParaRPr lang="en-US" sz="700" b="1" i="0" u="none" strike="noStrike">
                        <a:solidFill>
                          <a:srgbClr val="000000"/>
                        </a:solidFill>
                        <a:effectLst/>
                        <a:latin typeface="Arial" panose="020B0604020202020204" pitchFamily="34" charset="0"/>
                      </a:endParaRPr>
                    </a:p>
                  </a:txBody>
                  <a:tcPr marL="5686" marR="5686" marT="5686" marB="0" anchor="b"/>
                </a:tc>
                <a:tc>
                  <a:txBody>
                    <a:bodyPr/>
                    <a:lstStyle/>
                    <a:p>
                      <a:pPr algn="l" fontAlgn="ctr"/>
                      <a:r>
                        <a:rPr lang="en-US" sz="700" u="none" strike="noStrike">
                          <a:effectLst/>
                        </a:rPr>
                        <a:t>Line name</a:t>
                      </a:r>
                      <a:endParaRPr lang="en-US" sz="700" b="1" i="0" u="none" strike="noStrike">
                        <a:solidFill>
                          <a:srgbClr val="000000"/>
                        </a:solidFill>
                        <a:effectLst/>
                        <a:latin typeface="Arial" panose="020B0604020202020204" pitchFamily="34" charset="0"/>
                      </a:endParaRPr>
                    </a:p>
                  </a:txBody>
                  <a:tcPr marL="5686" marR="5686" marT="5686" marB="0" anchor="ctr"/>
                </a:tc>
                <a:tc>
                  <a:txBody>
                    <a:bodyPr/>
                    <a:lstStyle/>
                    <a:p>
                      <a:pPr algn="l" fontAlgn="ctr"/>
                      <a:r>
                        <a:rPr lang="en-US" sz="700" u="none" strike="noStrike">
                          <a:effectLst/>
                        </a:rPr>
                        <a:t>Taxonomy</a:t>
                      </a:r>
                      <a:endParaRPr lang="en-US" sz="700" b="1" i="0" u="none" strike="noStrike">
                        <a:solidFill>
                          <a:srgbClr val="000000"/>
                        </a:solidFill>
                        <a:effectLst/>
                        <a:latin typeface="Arial" panose="020B0604020202020204" pitchFamily="34" charset="0"/>
                      </a:endParaRPr>
                    </a:p>
                  </a:txBody>
                  <a:tcPr marL="5686" marR="5686" marT="5686" marB="0" anchor="ctr"/>
                </a:tc>
                <a:tc>
                  <a:txBody>
                    <a:bodyPr/>
                    <a:lstStyle/>
                    <a:p>
                      <a:pPr algn="l" fontAlgn="ctr"/>
                      <a:r>
                        <a:rPr lang="en-US" sz="600" u="none" strike="noStrike">
                          <a:effectLst/>
                        </a:rPr>
                        <a:t>Gene number</a:t>
                      </a:r>
                      <a:endParaRPr lang="en-US" sz="6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ctr"/>
                      <a:r>
                        <a:rPr lang="en-US" sz="600" u="none" strike="noStrike">
                          <a:effectLst/>
                        </a:rPr>
                        <a:t>Breeding status</a:t>
                      </a:r>
                      <a:endParaRPr lang="en-US" sz="600" b="0" i="0" u="none" strike="noStrike">
                        <a:solidFill>
                          <a:srgbClr val="000000"/>
                        </a:solidFill>
                        <a:effectLst/>
                        <a:latin typeface="Arial" panose="020B0604020202020204" pitchFamily="34" charset="0"/>
                      </a:endParaRPr>
                    </a:p>
                  </a:txBody>
                  <a:tcPr marL="5686" marR="5686" marT="5686" marB="0" anchor="ctr"/>
                </a:tc>
                <a:extLst>
                  <a:ext uri="{0D108BD9-81ED-4DB2-BD59-A6C34878D82A}">
                    <a16:rowId xmlns:a16="http://schemas.microsoft.com/office/drawing/2014/main" val="4102319060"/>
                  </a:ext>
                </a:extLst>
              </a:tr>
              <a:tr h="123604">
                <a:tc>
                  <a:txBody>
                    <a:bodyPr/>
                    <a:lstStyle/>
                    <a:p>
                      <a:pPr algn="l" fontAlgn="b"/>
                      <a:r>
                        <a:rPr lang="en-US" sz="700" u="none" strike="noStrike">
                          <a:effectLst/>
                        </a:rPr>
                        <a:t>AM001</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b"/>
                      <a:r>
                        <a:rPr lang="en-US" sz="700" u="none" strike="noStrike">
                          <a:effectLst/>
                        </a:rPr>
                        <a:t>WI 2757</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b"/>
                      <a:r>
                        <a:rPr lang="en-US" sz="700" u="none" strike="noStrike">
                          <a:effectLst/>
                        </a:rPr>
                        <a:t>Cucumis sativus var. sativus</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endParaRPr lang="en-US" sz="600" b="0" i="0" u="none" strike="noStrike" dirty="0">
                        <a:solidFill>
                          <a:srgbClr val="000000"/>
                        </a:solidFill>
                        <a:effectLst/>
                        <a:latin typeface="Arial" panose="020B0604020202020204" pitchFamily="34" charset="0"/>
                      </a:endParaRPr>
                    </a:p>
                  </a:txBody>
                  <a:tcPr marL="5686" marR="5686" marT="5686" marB="0" anchor="ctr"/>
                </a:tc>
                <a:tc>
                  <a:txBody>
                    <a:bodyPr/>
                    <a:lstStyle/>
                    <a:p>
                      <a:pPr algn="l" fontAlgn="ctr"/>
                      <a:r>
                        <a:rPr lang="en-US" sz="600" u="none" strike="noStrike">
                          <a:effectLst/>
                        </a:rPr>
                        <a:t>Cultivar</a:t>
                      </a:r>
                      <a:endParaRPr lang="en-US" sz="600" b="0" i="0" u="none" strike="noStrike">
                        <a:solidFill>
                          <a:srgbClr val="000000"/>
                        </a:solidFill>
                        <a:effectLst/>
                        <a:latin typeface="Arial" panose="020B0604020202020204" pitchFamily="34" charset="0"/>
                      </a:endParaRPr>
                    </a:p>
                  </a:txBody>
                  <a:tcPr marL="5686" marR="5686" marT="5686" marB="0" anchor="ctr"/>
                </a:tc>
                <a:extLst>
                  <a:ext uri="{0D108BD9-81ED-4DB2-BD59-A6C34878D82A}">
                    <a16:rowId xmlns:a16="http://schemas.microsoft.com/office/drawing/2014/main" val="2200047983"/>
                  </a:ext>
                </a:extLst>
              </a:tr>
              <a:tr h="123604">
                <a:tc>
                  <a:txBody>
                    <a:bodyPr/>
                    <a:lstStyle/>
                    <a:p>
                      <a:pPr algn="l" fontAlgn="b"/>
                      <a:r>
                        <a:rPr lang="en-US" sz="700" u="none" strike="noStrike">
                          <a:effectLst/>
                        </a:rPr>
                        <a:t>AM002</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r>
                        <a:rPr lang="en-US" sz="700" u="none" strike="noStrike">
                          <a:effectLst/>
                        </a:rPr>
                        <a:t>WI7012</a:t>
                      </a:r>
                      <a:endParaRPr lang="en-US" sz="7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b"/>
                      <a:r>
                        <a:rPr lang="en-US" sz="700" u="none" strike="noStrike">
                          <a:effectLst/>
                        </a:rPr>
                        <a:t>Cucumis sativus var. sativus</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endParaRPr lang="en-US" sz="6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ctr"/>
                      <a:r>
                        <a:rPr lang="en-US" sz="600" u="none" strike="noStrike">
                          <a:effectLst/>
                        </a:rPr>
                        <a:t>Cultivar</a:t>
                      </a:r>
                      <a:endParaRPr lang="en-US" sz="600" b="0" i="0" u="none" strike="noStrike">
                        <a:solidFill>
                          <a:srgbClr val="000000"/>
                        </a:solidFill>
                        <a:effectLst/>
                        <a:latin typeface="Arial" panose="020B0604020202020204" pitchFamily="34" charset="0"/>
                      </a:endParaRPr>
                    </a:p>
                  </a:txBody>
                  <a:tcPr marL="5686" marR="5686" marT="5686" marB="0" anchor="ctr"/>
                </a:tc>
                <a:extLst>
                  <a:ext uri="{0D108BD9-81ED-4DB2-BD59-A6C34878D82A}">
                    <a16:rowId xmlns:a16="http://schemas.microsoft.com/office/drawing/2014/main" val="3889564171"/>
                  </a:ext>
                </a:extLst>
              </a:tr>
              <a:tr h="123604">
                <a:tc>
                  <a:txBody>
                    <a:bodyPr/>
                    <a:lstStyle/>
                    <a:p>
                      <a:pPr algn="l" fontAlgn="b"/>
                      <a:r>
                        <a:rPr lang="en-US" sz="700" u="none" strike="noStrike">
                          <a:effectLst/>
                        </a:rPr>
                        <a:t>AM003</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r>
                        <a:rPr lang="en-US" sz="700" u="none" strike="noStrike">
                          <a:effectLst/>
                        </a:rPr>
                        <a:t>WI7037</a:t>
                      </a:r>
                      <a:endParaRPr lang="en-US" sz="7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b"/>
                      <a:r>
                        <a:rPr lang="en-US" sz="700" u="none" strike="noStrike">
                          <a:effectLst/>
                        </a:rPr>
                        <a:t>Cucumis sativus var. sativus</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endParaRPr lang="en-US" sz="6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ctr"/>
                      <a:r>
                        <a:rPr lang="en-US" sz="600" u="none" strike="noStrike">
                          <a:effectLst/>
                        </a:rPr>
                        <a:t>Cultivar</a:t>
                      </a:r>
                      <a:endParaRPr lang="en-US" sz="600" b="0" i="0" u="none" strike="noStrike">
                        <a:solidFill>
                          <a:srgbClr val="000000"/>
                        </a:solidFill>
                        <a:effectLst/>
                        <a:latin typeface="Arial" panose="020B0604020202020204" pitchFamily="34" charset="0"/>
                      </a:endParaRPr>
                    </a:p>
                  </a:txBody>
                  <a:tcPr marL="5686" marR="5686" marT="5686" marB="0" anchor="ctr"/>
                </a:tc>
                <a:extLst>
                  <a:ext uri="{0D108BD9-81ED-4DB2-BD59-A6C34878D82A}">
                    <a16:rowId xmlns:a16="http://schemas.microsoft.com/office/drawing/2014/main" val="3000877458"/>
                  </a:ext>
                </a:extLst>
              </a:tr>
              <a:tr h="123604">
                <a:tc>
                  <a:txBody>
                    <a:bodyPr/>
                    <a:lstStyle/>
                    <a:p>
                      <a:pPr algn="l" fontAlgn="b"/>
                      <a:r>
                        <a:rPr lang="en-US" sz="700" u="none" strike="noStrike">
                          <a:effectLst/>
                        </a:rPr>
                        <a:t>AM006</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b"/>
                      <a:r>
                        <a:rPr lang="en-US" sz="700" u="none" strike="noStrike">
                          <a:effectLst/>
                        </a:rPr>
                        <a:t>NSL 106620</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b"/>
                      <a:r>
                        <a:rPr lang="en-US" sz="700" u="none" strike="noStrike">
                          <a:effectLst/>
                        </a:rPr>
                        <a:t>Cucumis sativus var. sativus</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endParaRPr lang="en-US" sz="6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ctr"/>
                      <a:r>
                        <a:rPr lang="en-US" sz="600" u="none" strike="noStrike">
                          <a:effectLst/>
                        </a:rPr>
                        <a:t>Cultivar</a:t>
                      </a:r>
                      <a:endParaRPr lang="en-US" sz="600" b="0" i="0" u="none" strike="noStrike">
                        <a:solidFill>
                          <a:srgbClr val="000000"/>
                        </a:solidFill>
                        <a:effectLst/>
                        <a:latin typeface="Arial" panose="020B0604020202020204" pitchFamily="34" charset="0"/>
                      </a:endParaRPr>
                    </a:p>
                  </a:txBody>
                  <a:tcPr marL="5686" marR="5686" marT="5686" marB="0" anchor="ctr"/>
                </a:tc>
                <a:extLst>
                  <a:ext uri="{0D108BD9-81ED-4DB2-BD59-A6C34878D82A}">
                    <a16:rowId xmlns:a16="http://schemas.microsoft.com/office/drawing/2014/main" val="96249086"/>
                  </a:ext>
                </a:extLst>
              </a:tr>
              <a:tr h="123604">
                <a:tc>
                  <a:txBody>
                    <a:bodyPr/>
                    <a:lstStyle/>
                    <a:p>
                      <a:pPr algn="l" fontAlgn="b"/>
                      <a:r>
                        <a:rPr lang="en-US" sz="700" u="none" strike="noStrike">
                          <a:effectLst/>
                        </a:rPr>
                        <a:t>AM011</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r>
                        <a:rPr lang="en-US" sz="700" u="none" strike="noStrike">
                          <a:effectLst/>
                        </a:rPr>
                        <a:t>WI7150</a:t>
                      </a:r>
                      <a:endParaRPr lang="en-US" sz="7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b"/>
                      <a:r>
                        <a:rPr lang="en-US" sz="700" u="none" strike="noStrike">
                          <a:effectLst/>
                        </a:rPr>
                        <a:t>Cucumis sativus var. sativus</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endParaRPr lang="en-US" sz="6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ctr"/>
                      <a:r>
                        <a:rPr lang="en-US" sz="600" u="none" strike="noStrike">
                          <a:effectLst/>
                        </a:rPr>
                        <a:t>Cultivar</a:t>
                      </a:r>
                      <a:endParaRPr lang="en-US" sz="600" b="0" i="0" u="none" strike="noStrike">
                        <a:solidFill>
                          <a:srgbClr val="000000"/>
                        </a:solidFill>
                        <a:effectLst/>
                        <a:latin typeface="Arial" panose="020B0604020202020204" pitchFamily="34" charset="0"/>
                      </a:endParaRPr>
                    </a:p>
                  </a:txBody>
                  <a:tcPr marL="5686" marR="5686" marT="5686" marB="0" anchor="ctr"/>
                </a:tc>
                <a:extLst>
                  <a:ext uri="{0D108BD9-81ED-4DB2-BD59-A6C34878D82A}">
                    <a16:rowId xmlns:a16="http://schemas.microsoft.com/office/drawing/2014/main" val="1300715105"/>
                  </a:ext>
                </a:extLst>
              </a:tr>
              <a:tr h="123604">
                <a:tc>
                  <a:txBody>
                    <a:bodyPr/>
                    <a:lstStyle/>
                    <a:p>
                      <a:pPr algn="l" fontAlgn="b"/>
                      <a:r>
                        <a:rPr lang="en-US" sz="700" u="none" strike="noStrike">
                          <a:effectLst/>
                        </a:rPr>
                        <a:t>AM014</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r>
                        <a:rPr lang="en-US" sz="700" u="none" strike="noStrike">
                          <a:effectLst/>
                        </a:rPr>
                        <a:t>WI7167</a:t>
                      </a:r>
                      <a:endParaRPr lang="en-US" sz="7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b"/>
                      <a:r>
                        <a:rPr lang="en-US" sz="700" u="none" strike="noStrike">
                          <a:effectLst/>
                        </a:rPr>
                        <a:t>Cucumis sativus var. sativus</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endParaRPr lang="en-US" sz="6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ctr"/>
                      <a:r>
                        <a:rPr lang="en-US" sz="600" u="none" strike="noStrike">
                          <a:effectLst/>
                        </a:rPr>
                        <a:t>Landrace</a:t>
                      </a:r>
                      <a:endParaRPr lang="en-US" sz="600" b="0" i="0" u="none" strike="noStrike">
                        <a:solidFill>
                          <a:srgbClr val="000000"/>
                        </a:solidFill>
                        <a:effectLst/>
                        <a:latin typeface="Arial" panose="020B0604020202020204" pitchFamily="34" charset="0"/>
                      </a:endParaRPr>
                    </a:p>
                  </a:txBody>
                  <a:tcPr marL="5686" marR="5686" marT="5686" marB="0" anchor="ctr"/>
                </a:tc>
                <a:extLst>
                  <a:ext uri="{0D108BD9-81ED-4DB2-BD59-A6C34878D82A}">
                    <a16:rowId xmlns:a16="http://schemas.microsoft.com/office/drawing/2014/main" val="1392235873"/>
                  </a:ext>
                </a:extLst>
              </a:tr>
              <a:tr h="123604">
                <a:tc>
                  <a:txBody>
                    <a:bodyPr/>
                    <a:lstStyle/>
                    <a:p>
                      <a:pPr algn="l" fontAlgn="b"/>
                      <a:r>
                        <a:rPr lang="en-US" sz="700" u="none" strike="noStrike">
                          <a:effectLst/>
                        </a:rPr>
                        <a:t>AM015</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r>
                        <a:rPr lang="en-US" sz="700" u="none" strike="noStrike">
                          <a:effectLst/>
                        </a:rPr>
                        <a:t>WI7204</a:t>
                      </a:r>
                      <a:endParaRPr lang="en-US" sz="7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b"/>
                      <a:r>
                        <a:rPr lang="en-US" sz="700" u="none" strike="noStrike">
                          <a:effectLst/>
                        </a:rPr>
                        <a:t>Cucumis sativus var. sativus</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endParaRPr lang="en-US" sz="6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ctr"/>
                      <a:r>
                        <a:rPr lang="en-US" sz="600" u="none" strike="noStrike">
                          <a:effectLst/>
                        </a:rPr>
                        <a:t>Cultivar</a:t>
                      </a:r>
                      <a:endParaRPr lang="en-US" sz="600" b="0" i="0" u="none" strike="noStrike">
                        <a:solidFill>
                          <a:srgbClr val="000000"/>
                        </a:solidFill>
                        <a:effectLst/>
                        <a:latin typeface="Arial" panose="020B0604020202020204" pitchFamily="34" charset="0"/>
                      </a:endParaRPr>
                    </a:p>
                  </a:txBody>
                  <a:tcPr marL="5686" marR="5686" marT="5686" marB="0" anchor="ctr"/>
                </a:tc>
                <a:extLst>
                  <a:ext uri="{0D108BD9-81ED-4DB2-BD59-A6C34878D82A}">
                    <a16:rowId xmlns:a16="http://schemas.microsoft.com/office/drawing/2014/main" val="2886581823"/>
                  </a:ext>
                </a:extLst>
              </a:tr>
              <a:tr h="123604">
                <a:tc>
                  <a:txBody>
                    <a:bodyPr/>
                    <a:lstStyle/>
                    <a:p>
                      <a:pPr algn="l" fontAlgn="b"/>
                      <a:r>
                        <a:rPr lang="en-US" sz="700" u="none" strike="noStrike">
                          <a:effectLst/>
                        </a:rPr>
                        <a:t>AM016</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b"/>
                      <a:r>
                        <a:rPr lang="en-US" sz="700" u="none" strike="noStrike">
                          <a:effectLst/>
                        </a:rPr>
                        <a:t>Poinsett 76</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b"/>
                      <a:r>
                        <a:rPr lang="en-US" sz="700" u="none" strike="noStrike">
                          <a:effectLst/>
                        </a:rPr>
                        <a:t>Cucumis sativus var. sativus</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endParaRPr lang="en-US" sz="6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ctr"/>
                      <a:r>
                        <a:rPr lang="en-US" sz="600" u="none" strike="noStrike">
                          <a:effectLst/>
                        </a:rPr>
                        <a:t>Cultivar</a:t>
                      </a:r>
                      <a:endParaRPr lang="en-US" sz="600" b="0" i="0" u="none" strike="noStrike">
                        <a:solidFill>
                          <a:srgbClr val="000000"/>
                        </a:solidFill>
                        <a:effectLst/>
                        <a:latin typeface="Arial" panose="020B0604020202020204" pitchFamily="34" charset="0"/>
                      </a:endParaRPr>
                    </a:p>
                  </a:txBody>
                  <a:tcPr marL="5686" marR="5686" marT="5686" marB="0" anchor="ctr"/>
                </a:tc>
                <a:extLst>
                  <a:ext uri="{0D108BD9-81ED-4DB2-BD59-A6C34878D82A}">
                    <a16:rowId xmlns:a16="http://schemas.microsoft.com/office/drawing/2014/main" val="537454045"/>
                  </a:ext>
                </a:extLst>
              </a:tr>
              <a:tr h="123604">
                <a:tc>
                  <a:txBody>
                    <a:bodyPr/>
                    <a:lstStyle/>
                    <a:p>
                      <a:pPr algn="l" fontAlgn="b"/>
                      <a:r>
                        <a:rPr lang="en-US" sz="700" u="none" strike="noStrike">
                          <a:effectLst/>
                        </a:rPr>
                        <a:t>AM027</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b"/>
                      <a:r>
                        <a:rPr lang="en-US" sz="700" u="none" strike="noStrike">
                          <a:effectLst/>
                        </a:rPr>
                        <a:t>PI 561148</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b"/>
                      <a:r>
                        <a:rPr lang="en-US" sz="700" u="none" strike="noStrike">
                          <a:effectLst/>
                        </a:rPr>
                        <a:t>Cucumis sativus var. sativus</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endParaRPr lang="en-US" sz="6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ctr"/>
                      <a:r>
                        <a:rPr lang="en-US" sz="600" u="none" strike="noStrike">
                          <a:effectLst/>
                        </a:rPr>
                        <a:t>Cultivar</a:t>
                      </a:r>
                      <a:endParaRPr lang="en-US" sz="600" b="0" i="0" u="none" strike="noStrike">
                        <a:solidFill>
                          <a:srgbClr val="000000"/>
                        </a:solidFill>
                        <a:effectLst/>
                        <a:latin typeface="Arial" panose="020B0604020202020204" pitchFamily="34" charset="0"/>
                      </a:endParaRPr>
                    </a:p>
                  </a:txBody>
                  <a:tcPr marL="5686" marR="5686" marT="5686" marB="0" anchor="ctr"/>
                </a:tc>
                <a:extLst>
                  <a:ext uri="{0D108BD9-81ED-4DB2-BD59-A6C34878D82A}">
                    <a16:rowId xmlns:a16="http://schemas.microsoft.com/office/drawing/2014/main" val="1979031827"/>
                  </a:ext>
                </a:extLst>
              </a:tr>
              <a:tr h="123604">
                <a:tc>
                  <a:txBody>
                    <a:bodyPr/>
                    <a:lstStyle/>
                    <a:p>
                      <a:pPr algn="l" fontAlgn="b"/>
                      <a:r>
                        <a:rPr lang="en-US" sz="700" u="none" strike="noStrike">
                          <a:effectLst/>
                        </a:rPr>
                        <a:t>AM061</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b"/>
                      <a:r>
                        <a:rPr lang="en-US" sz="700" u="none" strike="noStrike">
                          <a:effectLst/>
                        </a:rPr>
                        <a:t>PI 179678</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b"/>
                      <a:r>
                        <a:rPr lang="en-US" sz="700" u="none" strike="noStrike">
                          <a:effectLst/>
                        </a:rPr>
                        <a:t>Cucumis sativus var. hardwickii</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endParaRPr lang="en-US" sz="6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ctr"/>
                      <a:r>
                        <a:rPr lang="en-US" sz="600" u="none" strike="noStrike">
                          <a:effectLst/>
                        </a:rPr>
                        <a:t>WIld</a:t>
                      </a:r>
                      <a:endParaRPr lang="en-US" sz="600" b="0" i="0" u="none" strike="noStrike">
                        <a:solidFill>
                          <a:srgbClr val="000000"/>
                        </a:solidFill>
                        <a:effectLst/>
                        <a:latin typeface="Arial" panose="020B0604020202020204" pitchFamily="34" charset="0"/>
                      </a:endParaRPr>
                    </a:p>
                  </a:txBody>
                  <a:tcPr marL="5686" marR="5686" marT="5686" marB="0" anchor="ctr"/>
                </a:tc>
                <a:extLst>
                  <a:ext uri="{0D108BD9-81ED-4DB2-BD59-A6C34878D82A}">
                    <a16:rowId xmlns:a16="http://schemas.microsoft.com/office/drawing/2014/main" val="1368422193"/>
                  </a:ext>
                </a:extLst>
              </a:tr>
              <a:tr h="123604">
                <a:tc>
                  <a:txBody>
                    <a:bodyPr/>
                    <a:lstStyle/>
                    <a:p>
                      <a:pPr algn="l" fontAlgn="b"/>
                      <a:r>
                        <a:rPr lang="en-US" sz="700" u="none" strike="noStrike">
                          <a:effectLst/>
                        </a:rPr>
                        <a:t>AM070</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b"/>
                      <a:r>
                        <a:rPr lang="en-US" sz="700" u="none" strike="noStrike">
                          <a:effectLst/>
                        </a:rPr>
                        <a:t>PI 197088</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b"/>
                      <a:r>
                        <a:rPr lang="en-US" sz="700" u="none" strike="noStrike">
                          <a:effectLst/>
                        </a:rPr>
                        <a:t>Cucumis sativus var. sativus</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endParaRPr lang="en-US" sz="6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ctr"/>
                      <a:r>
                        <a:rPr lang="en-US" sz="600" u="none" strike="noStrike">
                          <a:effectLst/>
                        </a:rPr>
                        <a:t>Landrace</a:t>
                      </a:r>
                      <a:endParaRPr lang="en-US" sz="600" b="0" i="0" u="none" strike="noStrike">
                        <a:solidFill>
                          <a:srgbClr val="000000"/>
                        </a:solidFill>
                        <a:effectLst/>
                        <a:latin typeface="Arial" panose="020B0604020202020204" pitchFamily="34" charset="0"/>
                      </a:endParaRPr>
                    </a:p>
                  </a:txBody>
                  <a:tcPr marL="5686" marR="5686" marT="5686" marB="0" anchor="ctr"/>
                </a:tc>
                <a:extLst>
                  <a:ext uri="{0D108BD9-81ED-4DB2-BD59-A6C34878D82A}">
                    <a16:rowId xmlns:a16="http://schemas.microsoft.com/office/drawing/2014/main" val="2886082147"/>
                  </a:ext>
                </a:extLst>
              </a:tr>
              <a:tr h="123604">
                <a:tc>
                  <a:txBody>
                    <a:bodyPr/>
                    <a:lstStyle/>
                    <a:p>
                      <a:pPr algn="l" fontAlgn="b"/>
                      <a:r>
                        <a:rPr lang="en-US" sz="700" u="none" strike="noStrike">
                          <a:effectLst/>
                        </a:rPr>
                        <a:t>AM078</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b"/>
                      <a:r>
                        <a:rPr lang="en-US" sz="700" u="none" strike="noStrike">
                          <a:effectLst/>
                        </a:rPr>
                        <a:t>PI 197088</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b"/>
                      <a:r>
                        <a:rPr lang="en-US" sz="700" u="none" strike="noStrike">
                          <a:effectLst/>
                        </a:rPr>
                        <a:t>Cucumis sativus var. hardwickii</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endParaRPr lang="en-US" sz="6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ctr"/>
                      <a:r>
                        <a:rPr lang="en-US" sz="600" u="none" strike="noStrike">
                          <a:effectLst/>
                        </a:rPr>
                        <a:t>WIld</a:t>
                      </a:r>
                      <a:endParaRPr lang="en-US" sz="600" b="0" i="0" u="none" strike="noStrike">
                        <a:solidFill>
                          <a:srgbClr val="000000"/>
                        </a:solidFill>
                        <a:effectLst/>
                        <a:latin typeface="Arial" panose="020B0604020202020204" pitchFamily="34" charset="0"/>
                      </a:endParaRPr>
                    </a:p>
                  </a:txBody>
                  <a:tcPr marL="5686" marR="5686" marT="5686" marB="0" anchor="ctr"/>
                </a:tc>
                <a:extLst>
                  <a:ext uri="{0D108BD9-81ED-4DB2-BD59-A6C34878D82A}">
                    <a16:rowId xmlns:a16="http://schemas.microsoft.com/office/drawing/2014/main" val="4016246513"/>
                  </a:ext>
                </a:extLst>
              </a:tr>
              <a:tr h="123604">
                <a:tc>
                  <a:txBody>
                    <a:bodyPr/>
                    <a:lstStyle/>
                    <a:p>
                      <a:pPr algn="l" fontAlgn="b"/>
                      <a:r>
                        <a:rPr lang="en-US" sz="700" u="none" strike="noStrike">
                          <a:effectLst/>
                        </a:rPr>
                        <a:t>AM084</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b"/>
                      <a:r>
                        <a:rPr lang="en-US" sz="700" u="none" strike="noStrike">
                          <a:effectLst/>
                        </a:rPr>
                        <a:t>PI 249561</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b"/>
                      <a:r>
                        <a:rPr lang="en-US" sz="700" u="none" strike="noStrike">
                          <a:effectLst/>
                        </a:rPr>
                        <a:t>Cucumis sativus var. sativus</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endParaRPr lang="en-US" sz="6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ctr"/>
                      <a:r>
                        <a:rPr lang="en-US" sz="600" u="none" strike="noStrike">
                          <a:effectLst/>
                        </a:rPr>
                        <a:t>Landrace</a:t>
                      </a:r>
                      <a:endParaRPr lang="en-US" sz="600" b="0" i="0" u="none" strike="noStrike">
                        <a:solidFill>
                          <a:srgbClr val="000000"/>
                        </a:solidFill>
                        <a:effectLst/>
                        <a:latin typeface="Arial" panose="020B0604020202020204" pitchFamily="34" charset="0"/>
                      </a:endParaRPr>
                    </a:p>
                  </a:txBody>
                  <a:tcPr marL="5686" marR="5686" marT="5686" marB="0" anchor="ctr"/>
                </a:tc>
                <a:extLst>
                  <a:ext uri="{0D108BD9-81ED-4DB2-BD59-A6C34878D82A}">
                    <a16:rowId xmlns:a16="http://schemas.microsoft.com/office/drawing/2014/main" val="4003279565"/>
                  </a:ext>
                </a:extLst>
              </a:tr>
              <a:tr h="123604">
                <a:tc>
                  <a:txBody>
                    <a:bodyPr/>
                    <a:lstStyle/>
                    <a:p>
                      <a:pPr algn="l" fontAlgn="b"/>
                      <a:r>
                        <a:rPr lang="en-US" sz="700" u="none" strike="noStrike">
                          <a:effectLst/>
                        </a:rPr>
                        <a:t>AM125</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b"/>
                      <a:r>
                        <a:rPr lang="en-US" sz="700" u="none" strike="noStrike">
                          <a:effectLst/>
                        </a:rPr>
                        <a:t>PI 330628</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b"/>
                      <a:r>
                        <a:rPr lang="en-US" sz="700" u="none" strike="noStrike">
                          <a:effectLst/>
                        </a:rPr>
                        <a:t>Cucumis sativus var. sativus</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endParaRPr lang="en-US" sz="6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ctr"/>
                      <a:r>
                        <a:rPr lang="en-US" sz="600" u="none" strike="noStrike">
                          <a:effectLst/>
                        </a:rPr>
                        <a:t>Landrace</a:t>
                      </a:r>
                      <a:endParaRPr lang="en-US" sz="600" b="0" i="0" u="none" strike="noStrike">
                        <a:solidFill>
                          <a:srgbClr val="000000"/>
                        </a:solidFill>
                        <a:effectLst/>
                        <a:latin typeface="Arial" panose="020B0604020202020204" pitchFamily="34" charset="0"/>
                      </a:endParaRPr>
                    </a:p>
                  </a:txBody>
                  <a:tcPr marL="5686" marR="5686" marT="5686" marB="0" anchor="ctr"/>
                </a:tc>
                <a:extLst>
                  <a:ext uri="{0D108BD9-81ED-4DB2-BD59-A6C34878D82A}">
                    <a16:rowId xmlns:a16="http://schemas.microsoft.com/office/drawing/2014/main" val="610903424"/>
                  </a:ext>
                </a:extLst>
              </a:tr>
              <a:tr h="123604">
                <a:tc>
                  <a:txBody>
                    <a:bodyPr/>
                    <a:lstStyle/>
                    <a:p>
                      <a:pPr algn="l" fontAlgn="b"/>
                      <a:r>
                        <a:rPr lang="en-US" sz="700" u="none" strike="noStrike">
                          <a:effectLst/>
                        </a:rPr>
                        <a:t>AM288</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b"/>
                      <a:r>
                        <a:rPr lang="en-US" sz="700" u="none" strike="noStrike">
                          <a:effectLst/>
                        </a:rPr>
                        <a:t>WI 5551</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b"/>
                      <a:r>
                        <a:rPr lang="en-US" sz="700" u="none" strike="noStrike">
                          <a:effectLst/>
                        </a:rPr>
                        <a:t>Cucumis sativus var. sativus</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endParaRPr lang="en-US" sz="6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ctr"/>
                      <a:r>
                        <a:rPr lang="en-US" sz="600" u="none" strike="noStrike">
                          <a:effectLst/>
                        </a:rPr>
                        <a:t>Cultivar</a:t>
                      </a:r>
                      <a:endParaRPr lang="en-US" sz="600" b="0" i="0" u="none" strike="noStrike">
                        <a:solidFill>
                          <a:srgbClr val="000000"/>
                        </a:solidFill>
                        <a:effectLst/>
                        <a:latin typeface="Arial" panose="020B0604020202020204" pitchFamily="34" charset="0"/>
                      </a:endParaRPr>
                    </a:p>
                  </a:txBody>
                  <a:tcPr marL="5686" marR="5686" marT="5686" marB="0" anchor="ctr"/>
                </a:tc>
                <a:extLst>
                  <a:ext uri="{0D108BD9-81ED-4DB2-BD59-A6C34878D82A}">
                    <a16:rowId xmlns:a16="http://schemas.microsoft.com/office/drawing/2014/main" val="1003180408"/>
                  </a:ext>
                </a:extLst>
              </a:tr>
              <a:tr h="123604">
                <a:tc>
                  <a:txBody>
                    <a:bodyPr/>
                    <a:lstStyle/>
                    <a:p>
                      <a:pPr algn="l" fontAlgn="b"/>
                      <a:r>
                        <a:rPr lang="en-US" sz="700" u="none" strike="noStrike">
                          <a:effectLst/>
                        </a:rPr>
                        <a:t>AM303</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r>
                        <a:rPr lang="en-US" sz="700" u="none" strike="noStrike">
                          <a:effectLst/>
                        </a:rPr>
                        <a:t>WI7180</a:t>
                      </a:r>
                      <a:endParaRPr lang="en-US" sz="7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b"/>
                      <a:r>
                        <a:rPr lang="en-US" sz="700" u="none" strike="noStrike">
                          <a:effectLst/>
                        </a:rPr>
                        <a:t>Cucumis sativus var. sativus</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endParaRPr lang="en-US" sz="6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ctr"/>
                      <a:r>
                        <a:rPr lang="en-US" sz="600" u="none" strike="noStrike">
                          <a:effectLst/>
                        </a:rPr>
                        <a:t>Landrace</a:t>
                      </a:r>
                      <a:endParaRPr lang="en-US" sz="600" b="0" i="0" u="none" strike="noStrike">
                        <a:solidFill>
                          <a:srgbClr val="000000"/>
                        </a:solidFill>
                        <a:effectLst/>
                        <a:latin typeface="Arial" panose="020B0604020202020204" pitchFamily="34" charset="0"/>
                      </a:endParaRPr>
                    </a:p>
                  </a:txBody>
                  <a:tcPr marL="5686" marR="5686" marT="5686" marB="0" anchor="ctr"/>
                </a:tc>
                <a:extLst>
                  <a:ext uri="{0D108BD9-81ED-4DB2-BD59-A6C34878D82A}">
                    <a16:rowId xmlns:a16="http://schemas.microsoft.com/office/drawing/2014/main" val="320533379"/>
                  </a:ext>
                </a:extLst>
              </a:tr>
              <a:tr h="123604">
                <a:tc>
                  <a:txBody>
                    <a:bodyPr/>
                    <a:lstStyle/>
                    <a:p>
                      <a:pPr algn="l" fontAlgn="b"/>
                      <a:r>
                        <a:rPr lang="en-US" sz="700" u="none" strike="noStrike">
                          <a:effectLst/>
                        </a:rPr>
                        <a:t>AM306</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b"/>
                      <a:r>
                        <a:rPr lang="en-US" sz="700" u="none" strike="noStrike">
                          <a:effectLst/>
                        </a:rPr>
                        <a:t>PI 109483</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b"/>
                      <a:r>
                        <a:rPr lang="en-US" sz="700" u="none" strike="noStrike">
                          <a:effectLst/>
                        </a:rPr>
                        <a:t>Cucumis sativus var. sativus</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endParaRPr lang="en-US" sz="6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ctr"/>
                      <a:r>
                        <a:rPr lang="en-US" sz="600" u="none" strike="noStrike">
                          <a:effectLst/>
                        </a:rPr>
                        <a:t>Cultivar</a:t>
                      </a:r>
                      <a:endParaRPr lang="en-US" sz="600" b="0" i="0" u="none" strike="noStrike">
                        <a:solidFill>
                          <a:srgbClr val="000000"/>
                        </a:solidFill>
                        <a:effectLst/>
                        <a:latin typeface="Arial" panose="020B0604020202020204" pitchFamily="34" charset="0"/>
                      </a:endParaRPr>
                    </a:p>
                  </a:txBody>
                  <a:tcPr marL="5686" marR="5686" marT="5686" marB="0" anchor="ctr"/>
                </a:tc>
                <a:extLst>
                  <a:ext uri="{0D108BD9-81ED-4DB2-BD59-A6C34878D82A}">
                    <a16:rowId xmlns:a16="http://schemas.microsoft.com/office/drawing/2014/main" val="2765674926"/>
                  </a:ext>
                </a:extLst>
              </a:tr>
              <a:tr h="123604">
                <a:tc>
                  <a:txBody>
                    <a:bodyPr/>
                    <a:lstStyle/>
                    <a:p>
                      <a:pPr algn="l" fontAlgn="b"/>
                      <a:r>
                        <a:rPr lang="en-US" sz="700" u="none" strike="noStrike">
                          <a:effectLst/>
                        </a:rPr>
                        <a:t>AM346</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r>
                        <a:rPr lang="en-US" sz="700" u="none" strike="noStrike">
                          <a:effectLst/>
                        </a:rPr>
                        <a:t>PI 214155</a:t>
                      </a:r>
                      <a:endParaRPr lang="en-US" sz="7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b"/>
                      <a:r>
                        <a:rPr lang="en-US" sz="700" u="none" strike="noStrike">
                          <a:effectLst/>
                        </a:rPr>
                        <a:t>Cucumis sativus var. hardwickii</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endParaRPr lang="en-US" sz="6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ctr"/>
                      <a:r>
                        <a:rPr lang="en-US" sz="600" u="none" strike="noStrike">
                          <a:effectLst/>
                        </a:rPr>
                        <a:t>Wild</a:t>
                      </a:r>
                      <a:endParaRPr lang="en-US" sz="600" b="0" i="0" u="none" strike="noStrike">
                        <a:solidFill>
                          <a:srgbClr val="000000"/>
                        </a:solidFill>
                        <a:effectLst/>
                        <a:latin typeface="Arial" panose="020B0604020202020204" pitchFamily="34" charset="0"/>
                      </a:endParaRPr>
                    </a:p>
                  </a:txBody>
                  <a:tcPr marL="5686" marR="5686" marT="5686" marB="0" anchor="ctr"/>
                </a:tc>
                <a:extLst>
                  <a:ext uri="{0D108BD9-81ED-4DB2-BD59-A6C34878D82A}">
                    <a16:rowId xmlns:a16="http://schemas.microsoft.com/office/drawing/2014/main" val="862819222"/>
                  </a:ext>
                </a:extLst>
              </a:tr>
              <a:tr h="123604">
                <a:tc>
                  <a:txBody>
                    <a:bodyPr/>
                    <a:lstStyle/>
                    <a:p>
                      <a:pPr algn="l" fontAlgn="b"/>
                      <a:r>
                        <a:rPr lang="en-US" sz="700" u="none" strike="noStrike">
                          <a:effectLst/>
                        </a:rPr>
                        <a:t>AM353</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r>
                        <a:rPr lang="en-US" sz="700" u="none" strike="noStrike">
                          <a:effectLst/>
                        </a:rPr>
                        <a:t>PI 462369</a:t>
                      </a:r>
                      <a:endParaRPr lang="en-US" sz="7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b"/>
                      <a:r>
                        <a:rPr lang="en-US" sz="700" u="none" strike="noStrike">
                          <a:effectLst/>
                        </a:rPr>
                        <a:t>Cucumis sativus var. hardwickii</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endParaRPr lang="en-US" sz="6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ctr"/>
                      <a:r>
                        <a:rPr lang="en-US" sz="600" u="none" strike="noStrike">
                          <a:effectLst/>
                        </a:rPr>
                        <a:t>Wild</a:t>
                      </a:r>
                      <a:endParaRPr lang="en-US" sz="600" b="0" i="0" u="none" strike="noStrike">
                        <a:solidFill>
                          <a:srgbClr val="000000"/>
                        </a:solidFill>
                        <a:effectLst/>
                        <a:latin typeface="Arial" panose="020B0604020202020204" pitchFamily="34" charset="0"/>
                      </a:endParaRPr>
                    </a:p>
                  </a:txBody>
                  <a:tcPr marL="5686" marR="5686" marT="5686" marB="0" anchor="ctr"/>
                </a:tc>
                <a:extLst>
                  <a:ext uri="{0D108BD9-81ED-4DB2-BD59-A6C34878D82A}">
                    <a16:rowId xmlns:a16="http://schemas.microsoft.com/office/drawing/2014/main" val="224054200"/>
                  </a:ext>
                </a:extLst>
              </a:tr>
              <a:tr h="133422">
                <a:tc>
                  <a:txBody>
                    <a:bodyPr/>
                    <a:lstStyle/>
                    <a:p>
                      <a:pPr algn="l" fontAlgn="b"/>
                      <a:r>
                        <a:rPr lang="en-US" sz="700" u="none" strike="noStrike">
                          <a:effectLst/>
                        </a:rPr>
                        <a:t>AM393</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r>
                        <a:rPr lang="en-US" sz="700" u="none" strike="noStrike">
                          <a:effectLst/>
                        </a:rPr>
                        <a:t>WI7439</a:t>
                      </a:r>
                      <a:endParaRPr lang="en-US" sz="7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b"/>
                      <a:r>
                        <a:rPr lang="en-US" sz="700" u="none" strike="noStrike">
                          <a:effectLst/>
                        </a:rPr>
                        <a:t>Cucumis sativus var. sativus</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endParaRPr lang="en-US" sz="6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ctr"/>
                      <a:r>
                        <a:rPr lang="en-US" sz="600" u="none" strike="noStrike">
                          <a:effectLst/>
                        </a:rPr>
                        <a:t>Cultivar</a:t>
                      </a:r>
                      <a:endParaRPr lang="en-US" sz="600" b="0" i="0" u="none" strike="noStrike">
                        <a:solidFill>
                          <a:srgbClr val="000000"/>
                        </a:solidFill>
                        <a:effectLst/>
                        <a:latin typeface="Arial" panose="020B0604020202020204" pitchFamily="34" charset="0"/>
                      </a:endParaRPr>
                    </a:p>
                  </a:txBody>
                  <a:tcPr marL="5686" marR="5686" marT="5686" marB="0" anchor="ctr"/>
                </a:tc>
                <a:extLst>
                  <a:ext uri="{0D108BD9-81ED-4DB2-BD59-A6C34878D82A}">
                    <a16:rowId xmlns:a16="http://schemas.microsoft.com/office/drawing/2014/main" val="3598477658"/>
                  </a:ext>
                </a:extLst>
              </a:tr>
              <a:tr h="123604">
                <a:tc>
                  <a:txBody>
                    <a:bodyPr/>
                    <a:lstStyle/>
                    <a:p>
                      <a:pPr algn="l" fontAlgn="b"/>
                      <a:r>
                        <a:rPr lang="en-US" sz="700" u="none" strike="noStrike">
                          <a:effectLst/>
                        </a:rPr>
                        <a:t>AM523</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r>
                        <a:rPr lang="en-US" sz="700" u="none" strike="noStrike">
                          <a:effectLst/>
                        </a:rPr>
                        <a:t>WI 7724</a:t>
                      </a:r>
                      <a:endParaRPr lang="en-US" sz="7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b"/>
                      <a:r>
                        <a:rPr lang="en-US" sz="700" u="none" strike="noStrike">
                          <a:effectLst/>
                        </a:rPr>
                        <a:t>Cucumis sativus var. sativus</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endParaRPr lang="en-US" sz="6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ctr"/>
                      <a:r>
                        <a:rPr lang="en-US" sz="600" u="none" strike="noStrike">
                          <a:effectLst/>
                        </a:rPr>
                        <a:t>Cultivar</a:t>
                      </a:r>
                      <a:endParaRPr lang="en-US" sz="600" b="0" i="0" u="none" strike="noStrike">
                        <a:solidFill>
                          <a:srgbClr val="000000"/>
                        </a:solidFill>
                        <a:effectLst/>
                        <a:latin typeface="Arial" panose="020B0604020202020204" pitchFamily="34" charset="0"/>
                      </a:endParaRPr>
                    </a:p>
                  </a:txBody>
                  <a:tcPr marL="5686" marR="5686" marT="5686" marB="0" anchor="ctr"/>
                </a:tc>
                <a:extLst>
                  <a:ext uri="{0D108BD9-81ED-4DB2-BD59-A6C34878D82A}">
                    <a16:rowId xmlns:a16="http://schemas.microsoft.com/office/drawing/2014/main" val="3457301481"/>
                  </a:ext>
                </a:extLst>
              </a:tr>
              <a:tr h="123604">
                <a:tc>
                  <a:txBody>
                    <a:bodyPr/>
                    <a:lstStyle/>
                    <a:p>
                      <a:pPr algn="l" fontAlgn="b"/>
                      <a:r>
                        <a:rPr lang="en-US" sz="700" u="none" strike="noStrike">
                          <a:effectLst/>
                        </a:rPr>
                        <a:t>AM568</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r>
                        <a:rPr lang="en-US" sz="700" u="none" strike="noStrike">
                          <a:effectLst/>
                        </a:rPr>
                        <a:t>W I7646</a:t>
                      </a:r>
                      <a:endParaRPr lang="en-US" sz="7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b"/>
                      <a:r>
                        <a:rPr lang="en-US" sz="700" u="none" strike="noStrike">
                          <a:effectLst/>
                        </a:rPr>
                        <a:t>Cucumis sativus var. sativus</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endParaRPr lang="en-US" sz="6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ctr"/>
                      <a:r>
                        <a:rPr lang="en-US" sz="600" u="none" strike="noStrike">
                          <a:effectLst/>
                        </a:rPr>
                        <a:t>Cultivar</a:t>
                      </a:r>
                      <a:endParaRPr lang="en-US" sz="600" b="0" i="0" u="none" strike="noStrike">
                        <a:solidFill>
                          <a:srgbClr val="000000"/>
                        </a:solidFill>
                        <a:effectLst/>
                        <a:latin typeface="Arial" panose="020B0604020202020204" pitchFamily="34" charset="0"/>
                      </a:endParaRPr>
                    </a:p>
                  </a:txBody>
                  <a:tcPr marL="5686" marR="5686" marT="5686" marB="0" anchor="ctr"/>
                </a:tc>
                <a:extLst>
                  <a:ext uri="{0D108BD9-81ED-4DB2-BD59-A6C34878D82A}">
                    <a16:rowId xmlns:a16="http://schemas.microsoft.com/office/drawing/2014/main" val="987051292"/>
                  </a:ext>
                </a:extLst>
              </a:tr>
              <a:tr h="123604">
                <a:tc>
                  <a:txBody>
                    <a:bodyPr/>
                    <a:lstStyle/>
                    <a:p>
                      <a:pPr algn="l" fontAlgn="b"/>
                      <a:r>
                        <a:rPr lang="en-US" sz="700" u="none" strike="noStrike">
                          <a:effectLst/>
                        </a:rPr>
                        <a:t>AM716</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r>
                        <a:rPr lang="en-US" sz="700" u="none" strike="noStrike">
                          <a:effectLst/>
                        </a:rPr>
                        <a:t>WI 7633</a:t>
                      </a:r>
                      <a:endParaRPr lang="en-US" sz="7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b"/>
                      <a:r>
                        <a:rPr lang="en-US" sz="700" u="none" strike="noStrike">
                          <a:effectLst/>
                        </a:rPr>
                        <a:t>Cucumis sativus var. sativus</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endParaRPr lang="en-US" sz="6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ctr"/>
                      <a:r>
                        <a:rPr lang="en-US" sz="600" u="none" strike="noStrike">
                          <a:effectLst/>
                        </a:rPr>
                        <a:t>Cultivar</a:t>
                      </a:r>
                      <a:endParaRPr lang="en-US" sz="600" b="0" i="0" u="none" strike="noStrike">
                        <a:solidFill>
                          <a:srgbClr val="000000"/>
                        </a:solidFill>
                        <a:effectLst/>
                        <a:latin typeface="Arial" panose="020B0604020202020204" pitchFamily="34" charset="0"/>
                      </a:endParaRPr>
                    </a:p>
                  </a:txBody>
                  <a:tcPr marL="5686" marR="5686" marT="5686" marB="0" anchor="ctr"/>
                </a:tc>
                <a:extLst>
                  <a:ext uri="{0D108BD9-81ED-4DB2-BD59-A6C34878D82A}">
                    <a16:rowId xmlns:a16="http://schemas.microsoft.com/office/drawing/2014/main" val="3947684510"/>
                  </a:ext>
                </a:extLst>
              </a:tr>
              <a:tr h="123604">
                <a:tc>
                  <a:txBody>
                    <a:bodyPr/>
                    <a:lstStyle/>
                    <a:p>
                      <a:pPr algn="l" fontAlgn="b"/>
                      <a:r>
                        <a:rPr lang="en-US" sz="700" u="none" strike="noStrike">
                          <a:effectLst/>
                        </a:rPr>
                        <a:t>AM717</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r>
                        <a:rPr lang="en-US" sz="700" u="none" strike="noStrike">
                          <a:effectLst/>
                        </a:rPr>
                        <a:t>PI 531313</a:t>
                      </a:r>
                      <a:endParaRPr lang="en-US" sz="7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b"/>
                      <a:r>
                        <a:rPr lang="en-US" sz="700" u="none" strike="noStrike">
                          <a:effectLst/>
                        </a:rPr>
                        <a:t>Cucumis sativus var. hardwickii</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endParaRPr lang="en-US" sz="6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ctr"/>
                      <a:r>
                        <a:rPr lang="en-US" sz="600" u="none" strike="noStrike">
                          <a:effectLst/>
                        </a:rPr>
                        <a:t>Wild</a:t>
                      </a:r>
                      <a:endParaRPr lang="en-US" sz="600" b="0" i="0" u="none" strike="noStrike">
                        <a:solidFill>
                          <a:srgbClr val="000000"/>
                        </a:solidFill>
                        <a:effectLst/>
                        <a:latin typeface="Arial" panose="020B0604020202020204" pitchFamily="34" charset="0"/>
                      </a:endParaRPr>
                    </a:p>
                  </a:txBody>
                  <a:tcPr marL="5686" marR="5686" marT="5686" marB="0" anchor="ctr"/>
                </a:tc>
                <a:extLst>
                  <a:ext uri="{0D108BD9-81ED-4DB2-BD59-A6C34878D82A}">
                    <a16:rowId xmlns:a16="http://schemas.microsoft.com/office/drawing/2014/main" val="1703835214"/>
                  </a:ext>
                </a:extLst>
              </a:tr>
              <a:tr h="123604">
                <a:tc>
                  <a:txBody>
                    <a:bodyPr/>
                    <a:lstStyle/>
                    <a:p>
                      <a:pPr algn="l" fontAlgn="b"/>
                      <a:r>
                        <a:rPr lang="en-US" sz="700" u="none" strike="noStrike">
                          <a:effectLst/>
                        </a:rPr>
                        <a:t>AM718</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r>
                        <a:rPr lang="en-US" sz="700" u="none" strike="noStrike">
                          <a:effectLst/>
                        </a:rPr>
                        <a:t>WI 7651</a:t>
                      </a:r>
                      <a:endParaRPr lang="en-US" sz="7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b"/>
                      <a:r>
                        <a:rPr lang="en-US" sz="700" u="none" strike="noStrike">
                          <a:effectLst/>
                        </a:rPr>
                        <a:t>Cucumis sativus var. sativus</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endParaRPr lang="en-US" sz="6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ctr"/>
                      <a:r>
                        <a:rPr lang="en-US" sz="600" u="none" strike="noStrike">
                          <a:effectLst/>
                        </a:rPr>
                        <a:t>Landrace</a:t>
                      </a:r>
                      <a:endParaRPr lang="en-US" sz="600" b="0" i="0" u="none" strike="noStrike">
                        <a:solidFill>
                          <a:srgbClr val="000000"/>
                        </a:solidFill>
                        <a:effectLst/>
                        <a:latin typeface="Arial" panose="020B0604020202020204" pitchFamily="34" charset="0"/>
                      </a:endParaRPr>
                    </a:p>
                  </a:txBody>
                  <a:tcPr marL="5686" marR="5686" marT="5686" marB="0" anchor="ctr"/>
                </a:tc>
                <a:extLst>
                  <a:ext uri="{0D108BD9-81ED-4DB2-BD59-A6C34878D82A}">
                    <a16:rowId xmlns:a16="http://schemas.microsoft.com/office/drawing/2014/main" val="3997939779"/>
                  </a:ext>
                </a:extLst>
              </a:tr>
              <a:tr h="123604">
                <a:tc>
                  <a:txBody>
                    <a:bodyPr/>
                    <a:lstStyle/>
                    <a:p>
                      <a:pPr algn="l" fontAlgn="b"/>
                      <a:r>
                        <a:rPr lang="en-US" sz="700" u="none" strike="noStrike">
                          <a:effectLst/>
                        </a:rPr>
                        <a:t>AM739</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r>
                        <a:rPr lang="en-US" sz="700" u="none" strike="noStrike">
                          <a:effectLst/>
                        </a:rPr>
                        <a:t>WI 7698</a:t>
                      </a:r>
                      <a:endParaRPr lang="en-US" sz="7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b"/>
                      <a:r>
                        <a:rPr lang="en-US" sz="700" u="none" strike="noStrike">
                          <a:effectLst/>
                        </a:rPr>
                        <a:t>Cucumis sativus var. sativus</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endParaRPr lang="en-US" sz="6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ctr"/>
                      <a:r>
                        <a:rPr lang="en-US" sz="600" u="none" strike="noStrike">
                          <a:effectLst/>
                        </a:rPr>
                        <a:t>Landrace</a:t>
                      </a:r>
                      <a:endParaRPr lang="en-US" sz="600" b="0" i="0" u="none" strike="noStrike">
                        <a:solidFill>
                          <a:srgbClr val="000000"/>
                        </a:solidFill>
                        <a:effectLst/>
                        <a:latin typeface="Arial" panose="020B0604020202020204" pitchFamily="34" charset="0"/>
                      </a:endParaRPr>
                    </a:p>
                  </a:txBody>
                  <a:tcPr marL="5686" marR="5686" marT="5686" marB="0" anchor="ctr"/>
                </a:tc>
                <a:extLst>
                  <a:ext uri="{0D108BD9-81ED-4DB2-BD59-A6C34878D82A}">
                    <a16:rowId xmlns:a16="http://schemas.microsoft.com/office/drawing/2014/main" val="962532454"/>
                  </a:ext>
                </a:extLst>
              </a:tr>
              <a:tr h="133422">
                <a:tc>
                  <a:txBody>
                    <a:bodyPr/>
                    <a:lstStyle/>
                    <a:p>
                      <a:pPr algn="l" fontAlgn="b"/>
                      <a:r>
                        <a:rPr lang="en-US" sz="700" u="none" strike="noStrike">
                          <a:effectLst/>
                        </a:rPr>
                        <a:t>AM746</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r>
                        <a:rPr lang="en-US" sz="700" u="none" strike="noStrike">
                          <a:effectLst/>
                        </a:rPr>
                        <a:t>WI7773</a:t>
                      </a:r>
                      <a:endParaRPr lang="en-US" sz="7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b"/>
                      <a:r>
                        <a:rPr lang="en-US" sz="700" u="none" strike="noStrike">
                          <a:effectLst/>
                        </a:rPr>
                        <a:t>Cucumis sativus var. sativus</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endParaRPr lang="en-US" sz="6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ctr"/>
                      <a:r>
                        <a:rPr lang="en-US" sz="600" u="none" strike="noStrike">
                          <a:effectLst/>
                        </a:rPr>
                        <a:t>Cultivar</a:t>
                      </a:r>
                      <a:endParaRPr lang="en-US" sz="600" b="0" i="0" u="none" strike="noStrike">
                        <a:solidFill>
                          <a:srgbClr val="000000"/>
                        </a:solidFill>
                        <a:effectLst/>
                        <a:latin typeface="Arial" panose="020B0604020202020204" pitchFamily="34" charset="0"/>
                      </a:endParaRPr>
                    </a:p>
                  </a:txBody>
                  <a:tcPr marL="5686" marR="5686" marT="5686" marB="0" anchor="ctr"/>
                </a:tc>
                <a:extLst>
                  <a:ext uri="{0D108BD9-81ED-4DB2-BD59-A6C34878D82A}">
                    <a16:rowId xmlns:a16="http://schemas.microsoft.com/office/drawing/2014/main" val="3245078664"/>
                  </a:ext>
                </a:extLst>
              </a:tr>
              <a:tr h="125083">
                <a:tc>
                  <a:txBody>
                    <a:bodyPr/>
                    <a:lstStyle/>
                    <a:p>
                      <a:pPr algn="l" fontAlgn="b"/>
                      <a:r>
                        <a:rPr lang="en-US" sz="700" u="none" strike="noStrike">
                          <a:effectLst/>
                        </a:rPr>
                        <a:t>NC001</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r>
                        <a:rPr lang="en-US" sz="700" u="none" strike="noStrike">
                          <a:effectLst/>
                        </a:rPr>
                        <a:t>PI 618917</a:t>
                      </a:r>
                      <a:endParaRPr lang="en-US" sz="7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b"/>
                      <a:r>
                        <a:rPr lang="en-US" sz="700" u="none" strike="noStrike">
                          <a:effectLst/>
                        </a:rPr>
                        <a:t>Cucumis sativus var. sativus</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endParaRPr lang="en-US" sz="6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ctr"/>
                      <a:r>
                        <a:rPr lang="en-US" sz="600" u="none" strike="noStrike">
                          <a:effectLst/>
                        </a:rPr>
                        <a:t>Cultivar</a:t>
                      </a:r>
                      <a:endParaRPr lang="en-US" sz="600" b="0" i="0" u="none" strike="noStrike">
                        <a:solidFill>
                          <a:srgbClr val="000000"/>
                        </a:solidFill>
                        <a:effectLst/>
                        <a:latin typeface="Arial" panose="020B0604020202020204" pitchFamily="34" charset="0"/>
                      </a:endParaRPr>
                    </a:p>
                  </a:txBody>
                  <a:tcPr marL="5686" marR="5686" marT="5686" marB="0" anchor="ctr"/>
                </a:tc>
                <a:extLst>
                  <a:ext uri="{0D108BD9-81ED-4DB2-BD59-A6C34878D82A}">
                    <a16:rowId xmlns:a16="http://schemas.microsoft.com/office/drawing/2014/main" val="1877570618"/>
                  </a:ext>
                </a:extLst>
              </a:tr>
              <a:tr h="123604">
                <a:tc>
                  <a:txBody>
                    <a:bodyPr/>
                    <a:lstStyle/>
                    <a:p>
                      <a:pPr algn="l" fontAlgn="b"/>
                      <a:r>
                        <a:rPr lang="en-US" sz="700" u="none" strike="noStrike">
                          <a:effectLst/>
                        </a:rPr>
                        <a:t>NC002</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b"/>
                      <a:r>
                        <a:rPr lang="en-US" sz="700" u="none" strike="noStrike">
                          <a:effectLst/>
                        </a:rPr>
                        <a:t>Cu2</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b"/>
                      <a:r>
                        <a:rPr lang="en-US" sz="700" u="none" strike="noStrike">
                          <a:effectLst/>
                        </a:rPr>
                        <a:t>Cucumis sativus var. sativus</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endParaRPr lang="en-US" sz="6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ctr"/>
                      <a:r>
                        <a:rPr lang="en-US" sz="600" u="none" strike="noStrike">
                          <a:effectLst/>
                        </a:rPr>
                        <a:t>Cultivar</a:t>
                      </a:r>
                      <a:endParaRPr lang="en-US" sz="600" b="0" i="0" u="none" strike="noStrike">
                        <a:solidFill>
                          <a:srgbClr val="000000"/>
                        </a:solidFill>
                        <a:effectLst/>
                        <a:latin typeface="Arial" panose="020B0604020202020204" pitchFamily="34" charset="0"/>
                      </a:endParaRPr>
                    </a:p>
                  </a:txBody>
                  <a:tcPr marL="5686" marR="5686" marT="5686" marB="0" anchor="ctr"/>
                </a:tc>
                <a:extLst>
                  <a:ext uri="{0D108BD9-81ED-4DB2-BD59-A6C34878D82A}">
                    <a16:rowId xmlns:a16="http://schemas.microsoft.com/office/drawing/2014/main" val="3306304076"/>
                  </a:ext>
                </a:extLst>
              </a:tr>
              <a:tr h="125083">
                <a:tc>
                  <a:txBody>
                    <a:bodyPr/>
                    <a:lstStyle/>
                    <a:p>
                      <a:pPr algn="l" fontAlgn="b"/>
                      <a:r>
                        <a:rPr lang="en-US" sz="700" u="none" strike="noStrike">
                          <a:effectLst/>
                        </a:rPr>
                        <a:t>NC004</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r>
                        <a:rPr lang="en-US" sz="700" u="none" strike="noStrike">
                          <a:effectLst/>
                        </a:rPr>
                        <a:t>PI 462369</a:t>
                      </a:r>
                      <a:endParaRPr lang="en-US" sz="7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b"/>
                      <a:r>
                        <a:rPr lang="en-US" sz="700" u="none" strike="noStrike">
                          <a:effectLst/>
                        </a:rPr>
                        <a:t>Cucumis sativus var. hardwickii</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endParaRPr lang="en-US" sz="6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ctr"/>
                      <a:r>
                        <a:rPr lang="en-US" sz="600" u="none" strike="noStrike">
                          <a:effectLst/>
                        </a:rPr>
                        <a:t>Wild</a:t>
                      </a:r>
                      <a:endParaRPr lang="en-US" sz="600" b="0" i="0" u="none" strike="noStrike">
                        <a:solidFill>
                          <a:srgbClr val="000000"/>
                        </a:solidFill>
                        <a:effectLst/>
                        <a:latin typeface="Arial" panose="020B0604020202020204" pitchFamily="34" charset="0"/>
                      </a:endParaRPr>
                    </a:p>
                  </a:txBody>
                  <a:tcPr marL="5686" marR="5686" marT="5686" marB="0" anchor="ctr"/>
                </a:tc>
                <a:extLst>
                  <a:ext uri="{0D108BD9-81ED-4DB2-BD59-A6C34878D82A}">
                    <a16:rowId xmlns:a16="http://schemas.microsoft.com/office/drawing/2014/main" val="1589726348"/>
                  </a:ext>
                </a:extLst>
              </a:tr>
              <a:tr h="125083">
                <a:tc>
                  <a:txBody>
                    <a:bodyPr/>
                    <a:lstStyle/>
                    <a:p>
                      <a:pPr algn="l" fontAlgn="b"/>
                      <a:r>
                        <a:rPr lang="en-US" sz="700" u="none" strike="noStrike">
                          <a:effectLst/>
                        </a:rPr>
                        <a:t>NC008</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r>
                        <a:rPr lang="en-US" sz="700" u="none" strike="noStrike">
                          <a:effectLst/>
                        </a:rPr>
                        <a:t>PI 214155</a:t>
                      </a:r>
                      <a:endParaRPr lang="en-US" sz="7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b"/>
                      <a:r>
                        <a:rPr lang="en-US" sz="700" u="none" strike="noStrike">
                          <a:effectLst/>
                        </a:rPr>
                        <a:t>Cucumis sativus var. hardwickii</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endParaRPr lang="en-US" sz="6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ctr"/>
                      <a:r>
                        <a:rPr lang="en-US" sz="600" u="none" strike="noStrike">
                          <a:effectLst/>
                        </a:rPr>
                        <a:t>Wild</a:t>
                      </a:r>
                      <a:endParaRPr lang="en-US" sz="600" b="0" i="0" u="none" strike="noStrike">
                        <a:solidFill>
                          <a:srgbClr val="000000"/>
                        </a:solidFill>
                        <a:effectLst/>
                        <a:latin typeface="Arial" panose="020B0604020202020204" pitchFamily="34" charset="0"/>
                      </a:endParaRPr>
                    </a:p>
                  </a:txBody>
                  <a:tcPr marL="5686" marR="5686" marT="5686" marB="0" anchor="ctr"/>
                </a:tc>
                <a:extLst>
                  <a:ext uri="{0D108BD9-81ED-4DB2-BD59-A6C34878D82A}">
                    <a16:rowId xmlns:a16="http://schemas.microsoft.com/office/drawing/2014/main" val="2953341924"/>
                  </a:ext>
                </a:extLst>
              </a:tr>
              <a:tr h="123604">
                <a:tc>
                  <a:txBody>
                    <a:bodyPr/>
                    <a:lstStyle/>
                    <a:p>
                      <a:pPr algn="l" fontAlgn="b"/>
                      <a:r>
                        <a:rPr lang="en-US" sz="700" u="none" strike="noStrike">
                          <a:effectLst/>
                        </a:rPr>
                        <a:t>NC010</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b"/>
                      <a:r>
                        <a:rPr lang="en-US" sz="700" u="none" strike="noStrike">
                          <a:effectLst/>
                        </a:rPr>
                        <a:t>9110gt</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b"/>
                      <a:r>
                        <a:rPr lang="en-US" sz="700" u="none" strike="noStrike">
                          <a:effectLst/>
                        </a:rPr>
                        <a:t>Cucumis sativus var. sativus</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endParaRPr lang="en-US" sz="6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ctr"/>
                      <a:r>
                        <a:rPr lang="en-US" sz="600" u="none" strike="noStrike">
                          <a:effectLst/>
                        </a:rPr>
                        <a:t>Cultivar</a:t>
                      </a:r>
                      <a:endParaRPr lang="en-US" sz="600" b="0" i="0" u="none" strike="noStrike">
                        <a:solidFill>
                          <a:srgbClr val="000000"/>
                        </a:solidFill>
                        <a:effectLst/>
                        <a:latin typeface="Arial" panose="020B0604020202020204" pitchFamily="34" charset="0"/>
                      </a:endParaRPr>
                    </a:p>
                  </a:txBody>
                  <a:tcPr marL="5686" marR="5686" marT="5686" marB="0" anchor="ctr"/>
                </a:tc>
                <a:extLst>
                  <a:ext uri="{0D108BD9-81ED-4DB2-BD59-A6C34878D82A}">
                    <a16:rowId xmlns:a16="http://schemas.microsoft.com/office/drawing/2014/main" val="1674502827"/>
                  </a:ext>
                </a:extLst>
              </a:tr>
              <a:tr h="123604">
                <a:tc>
                  <a:txBody>
                    <a:bodyPr/>
                    <a:lstStyle/>
                    <a:p>
                      <a:pPr algn="l" fontAlgn="b"/>
                      <a:r>
                        <a:rPr lang="en-US" sz="700" u="none" strike="noStrike">
                          <a:effectLst/>
                        </a:rPr>
                        <a:t>NC014</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b"/>
                      <a:r>
                        <a:rPr lang="en-US" sz="700" u="none" strike="noStrike">
                          <a:effectLst/>
                        </a:rPr>
                        <a:t>CG6663</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b"/>
                      <a:r>
                        <a:rPr lang="en-US" sz="700" u="none" strike="noStrike">
                          <a:effectLst/>
                        </a:rPr>
                        <a:t>Cucumis sativus var. sativus</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endParaRPr lang="en-US" sz="6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ctr"/>
                      <a:r>
                        <a:rPr lang="en-US" sz="600" u="none" strike="noStrike">
                          <a:effectLst/>
                        </a:rPr>
                        <a:t>Cultivar</a:t>
                      </a:r>
                      <a:endParaRPr lang="en-US" sz="600" b="0" i="0" u="none" strike="noStrike">
                        <a:solidFill>
                          <a:srgbClr val="000000"/>
                        </a:solidFill>
                        <a:effectLst/>
                        <a:latin typeface="Arial" panose="020B0604020202020204" pitchFamily="34" charset="0"/>
                      </a:endParaRPr>
                    </a:p>
                  </a:txBody>
                  <a:tcPr marL="5686" marR="5686" marT="5686" marB="0" anchor="ctr"/>
                </a:tc>
                <a:extLst>
                  <a:ext uri="{0D108BD9-81ED-4DB2-BD59-A6C34878D82A}">
                    <a16:rowId xmlns:a16="http://schemas.microsoft.com/office/drawing/2014/main" val="1750330324"/>
                  </a:ext>
                </a:extLst>
              </a:tr>
              <a:tr h="125083">
                <a:tc>
                  <a:txBody>
                    <a:bodyPr/>
                    <a:lstStyle/>
                    <a:p>
                      <a:pPr algn="l" fontAlgn="b"/>
                      <a:r>
                        <a:rPr lang="en-US" sz="700" u="none" strike="noStrike">
                          <a:effectLst/>
                        </a:rPr>
                        <a:t>NC015</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b"/>
                      <a:r>
                        <a:rPr lang="en-US" sz="700" u="none" strike="noStrike">
                          <a:effectLst/>
                        </a:rPr>
                        <a:t>PI 500361</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b"/>
                      <a:r>
                        <a:rPr lang="en-US" sz="700" u="none" strike="noStrike">
                          <a:effectLst/>
                        </a:rPr>
                        <a:t>Cucumis sativus var. hardwickii</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endParaRPr lang="en-US" sz="6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ctr"/>
                      <a:r>
                        <a:rPr lang="en-US" sz="600" u="none" strike="noStrike">
                          <a:effectLst/>
                        </a:rPr>
                        <a:t>Wild</a:t>
                      </a:r>
                      <a:endParaRPr lang="en-US" sz="600" b="0" i="0" u="none" strike="noStrike">
                        <a:solidFill>
                          <a:srgbClr val="000000"/>
                        </a:solidFill>
                        <a:effectLst/>
                        <a:latin typeface="Arial" panose="020B0604020202020204" pitchFamily="34" charset="0"/>
                      </a:endParaRPr>
                    </a:p>
                  </a:txBody>
                  <a:tcPr marL="5686" marR="5686" marT="5686" marB="0" anchor="ctr"/>
                </a:tc>
                <a:extLst>
                  <a:ext uri="{0D108BD9-81ED-4DB2-BD59-A6C34878D82A}">
                    <a16:rowId xmlns:a16="http://schemas.microsoft.com/office/drawing/2014/main" val="2195067107"/>
                  </a:ext>
                </a:extLst>
              </a:tr>
              <a:tr h="123604">
                <a:tc>
                  <a:txBody>
                    <a:bodyPr/>
                    <a:lstStyle/>
                    <a:p>
                      <a:pPr algn="l" fontAlgn="b"/>
                      <a:r>
                        <a:rPr lang="en-US" sz="700" u="none" strike="noStrike">
                          <a:effectLst/>
                        </a:rPr>
                        <a:t>NC030</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r>
                        <a:rPr lang="en-US" sz="700" u="none" strike="noStrike">
                          <a:effectLst/>
                        </a:rPr>
                        <a:t>WI 9930</a:t>
                      </a:r>
                      <a:endParaRPr lang="en-US" sz="7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b"/>
                      <a:r>
                        <a:rPr lang="en-US" sz="700" u="none" strike="noStrike">
                          <a:effectLst/>
                        </a:rPr>
                        <a:t>Cucumis sativus var. sativus</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endParaRPr lang="en-US" sz="6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ctr"/>
                      <a:r>
                        <a:rPr lang="en-US" sz="600" u="none" strike="noStrike">
                          <a:effectLst/>
                        </a:rPr>
                        <a:t>Cultivar</a:t>
                      </a:r>
                      <a:endParaRPr lang="en-US" sz="600" b="0" i="0" u="none" strike="noStrike">
                        <a:solidFill>
                          <a:srgbClr val="000000"/>
                        </a:solidFill>
                        <a:effectLst/>
                        <a:latin typeface="Arial" panose="020B0604020202020204" pitchFamily="34" charset="0"/>
                      </a:endParaRPr>
                    </a:p>
                  </a:txBody>
                  <a:tcPr marL="5686" marR="5686" marT="5686" marB="0" anchor="ctr"/>
                </a:tc>
                <a:extLst>
                  <a:ext uri="{0D108BD9-81ED-4DB2-BD59-A6C34878D82A}">
                    <a16:rowId xmlns:a16="http://schemas.microsoft.com/office/drawing/2014/main" val="3941821829"/>
                  </a:ext>
                </a:extLst>
              </a:tr>
              <a:tr h="125083">
                <a:tc>
                  <a:txBody>
                    <a:bodyPr/>
                    <a:lstStyle/>
                    <a:p>
                      <a:pPr algn="l" fontAlgn="b"/>
                      <a:r>
                        <a:rPr lang="en-US" sz="700" u="none" strike="noStrike">
                          <a:effectLst/>
                        </a:rPr>
                        <a:t>NC037</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b"/>
                      <a:r>
                        <a:rPr lang="en-US" sz="700" u="none" strike="noStrike">
                          <a:effectLst/>
                        </a:rPr>
                        <a:t>PI 221440</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b"/>
                      <a:r>
                        <a:rPr lang="en-US" sz="700" u="none" strike="noStrike">
                          <a:effectLst/>
                        </a:rPr>
                        <a:t>Cucumis sativus var. sativus</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endParaRPr lang="en-US" sz="6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ctr"/>
                      <a:r>
                        <a:rPr lang="en-US" sz="600" u="none" strike="noStrike">
                          <a:effectLst/>
                        </a:rPr>
                        <a:t>Cultivar</a:t>
                      </a:r>
                      <a:endParaRPr lang="en-US" sz="600" b="0" i="0" u="none" strike="noStrike">
                        <a:solidFill>
                          <a:srgbClr val="000000"/>
                        </a:solidFill>
                        <a:effectLst/>
                        <a:latin typeface="Arial" panose="020B0604020202020204" pitchFamily="34" charset="0"/>
                      </a:endParaRPr>
                    </a:p>
                  </a:txBody>
                  <a:tcPr marL="5686" marR="5686" marT="5686" marB="0" anchor="ctr"/>
                </a:tc>
                <a:extLst>
                  <a:ext uri="{0D108BD9-81ED-4DB2-BD59-A6C34878D82A}">
                    <a16:rowId xmlns:a16="http://schemas.microsoft.com/office/drawing/2014/main" val="2327599370"/>
                  </a:ext>
                </a:extLst>
              </a:tr>
              <a:tr h="125083">
                <a:tc>
                  <a:txBody>
                    <a:bodyPr/>
                    <a:lstStyle/>
                    <a:p>
                      <a:pPr algn="l" fontAlgn="b"/>
                      <a:r>
                        <a:rPr lang="en-US" sz="700" u="none" strike="noStrike">
                          <a:effectLst/>
                        </a:rPr>
                        <a:t>NC064</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r>
                        <a:rPr lang="en-US" sz="700" u="none" strike="noStrike">
                          <a:effectLst/>
                        </a:rPr>
                        <a:t>PI 183967</a:t>
                      </a:r>
                      <a:endParaRPr lang="en-US" sz="7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b"/>
                      <a:r>
                        <a:rPr lang="en-US" sz="700" u="none" strike="noStrike">
                          <a:effectLst/>
                        </a:rPr>
                        <a:t>Cucumis sativus var. hardwickii</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endParaRPr lang="en-US" sz="6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ctr"/>
                      <a:r>
                        <a:rPr lang="en-US" sz="600" u="none" strike="noStrike">
                          <a:effectLst/>
                        </a:rPr>
                        <a:t>Wild</a:t>
                      </a:r>
                      <a:endParaRPr lang="en-US" sz="600" b="0" i="0" u="none" strike="noStrike">
                        <a:solidFill>
                          <a:srgbClr val="000000"/>
                        </a:solidFill>
                        <a:effectLst/>
                        <a:latin typeface="Arial" panose="020B0604020202020204" pitchFamily="34" charset="0"/>
                      </a:endParaRPr>
                    </a:p>
                  </a:txBody>
                  <a:tcPr marL="5686" marR="5686" marT="5686" marB="0" anchor="ctr"/>
                </a:tc>
                <a:extLst>
                  <a:ext uri="{0D108BD9-81ED-4DB2-BD59-A6C34878D82A}">
                    <a16:rowId xmlns:a16="http://schemas.microsoft.com/office/drawing/2014/main" val="3774797"/>
                  </a:ext>
                </a:extLst>
              </a:tr>
              <a:tr h="123604">
                <a:tc>
                  <a:txBody>
                    <a:bodyPr/>
                    <a:lstStyle/>
                    <a:p>
                      <a:pPr algn="l" fontAlgn="b"/>
                      <a:r>
                        <a:rPr lang="en-US" sz="700" u="none" strike="noStrike">
                          <a:effectLst/>
                        </a:rPr>
                        <a:t>NC080</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b"/>
                      <a:r>
                        <a:rPr lang="en-US" sz="700" u="none" strike="noStrike">
                          <a:effectLst/>
                        </a:rPr>
                        <a:t>CG9192</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b"/>
                      <a:r>
                        <a:rPr lang="en-US" sz="700" u="none" strike="noStrike">
                          <a:effectLst/>
                        </a:rPr>
                        <a:t>Cucumis sativus var. sativus</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endParaRPr lang="en-US" sz="6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ctr"/>
                      <a:r>
                        <a:rPr lang="en-US" sz="600" u="none" strike="noStrike">
                          <a:effectLst/>
                        </a:rPr>
                        <a:t>Landrace</a:t>
                      </a:r>
                      <a:endParaRPr lang="en-US" sz="600" b="0" i="0" u="none" strike="noStrike">
                        <a:solidFill>
                          <a:srgbClr val="000000"/>
                        </a:solidFill>
                        <a:effectLst/>
                        <a:latin typeface="Arial" panose="020B0604020202020204" pitchFamily="34" charset="0"/>
                      </a:endParaRPr>
                    </a:p>
                  </a:txBody>
                  <a:tcPr marL="5686" marR="5686" marT="5686" marB="0" anchor="ctr"/>
                </a:tc>
                <a:extLst>
                  <a:ext uri="{0D108BD9-81ED-4DB2-BD59-A6C34878D82A}">
                    <a16:rowId xmlns:a16="http://schemas.microsoft.com/office/drawing/2014/main" val="3364438366"/>
                  </a:ext>
                </a:extLst>
              </a:tr>
              <a:tr h="125083">
                <a:tc>
                  <a:txBody>
                    <a:bodyPr/>
                    <a:lstStyle/>
                    <a:p>
                      <a:pPr algn="l" fontAlgn="b"/>
                      <a:r>
                        <a:rPr lang="en-US" sz="700" u="none" strike="noStrike">
                          <a:effectLst/>
                        </a:rPr>
                        <a:t>NC117</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b"/>
                      <a:r>
                        <a:rPr lang="en-US" sz="700" u="none" strike="noStrike">
                          <a:effectLst/>
                        </a:rPr>
                        <a:t>PI 175120</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b"/>
                      <a:r>
                        <a:rPr lang="en-US" sz="700" u="none" strike="noStrike">
                          <a:effectLst/>
                        </a:rPr>
                        <a:t>Cucumis sativus var. hardwickii</a:t>
                      </a:r>
                      <a:endParaRPr lang="en-US" sz="700" b="0" i="0" u="none" strike="noStrike">
                        <a:solidFill>
                          <a:srgbClr val="000000"/>
                        </a:solidFill>
                        <a:effectLst/>
                        <a:latin typeface="Arial" panose="020B0604020202020204" pitchFamily="34" charset="0"/>
                      </a:endParaRPr>
                    </a:p>
                  </a:txBody>
                  <a:tcPr marL="5686" marR="5686" marT="5686" marB="0" anchor="b"/>
                </a:tc>
                <a:tc>
                  <a:txBody>
                    <a:bodyPr/>
                    <a:lstStyle/>
                    <a:p>
                      <a:pPr algn="l" fontAlgn="ctr"/>
                      <a:r>
                        <a:rPr lang="en-US" sz="600" u="none" strike="noStrike">
                          <a:effectLst/>
                        </a:rPr>
                        <a:t> </a:t>
                      </a:r>
                      <a:endParaRPr lang="en-US" sz="600" b="0" i="0" u="none" strike="noStrike">
                        <a:solidFill>
                          <a:srgbClr val="000000"/>
                        </a:solidFill>
                        <a:effectLst/>
                        <a:latin typeface="Arial" panose="020B0604020202020204" pitchFamily="34" charset="0"/>
                      </a:endParaRPr>
                    </a:p>
                  </a:txBody>
                  <a:tcPr marL="5686" marR="5686" marT="5686" marB="0" anchor="ctr"/>
                </a:tc>
                <a:tc>
                  <a:txBody>
                    <a:bodyPr/>
                    <a:lstStyle/>
                    <a:p>
                      <a:pPr algn="l" fontAlgn="ctr"/>
                      <a:r>
                        <a:rPr lang="en-US" sz="600" u="none" strike="noStrike" dirty="0">
                          <a:effectLst/>
                        </a:rPr>
                        <a:t>Wild</a:t>
                      </a:r>
                      <a:endParaRPr lang="en-US" sz="600" b="0" i="0" u="none" strike="noStrike" dirty="0">
                        <a:solidFill>
                          <a:srgbClr val="000000"/>
                        </a:solidFill>
                        <a:effectLst/>
                        <a:latin typeface="Arial" panose="020B0604020202020204" pitchFamily="34" charset="0"/>
                      </a:endParaRPr>
                    </a:p>
                  </a:txBody>
                  <a:tcPr marL="5686" marR="5686" marT="5686" marB="0" anchor="ctr"/>
                </a:tc>
                <a:extLst>
                  <a:ext uri="{0D108BD9-81ED-4DB2-BD59-A6C34878D82A}">
                    <a16:rowId xmlns:a16="http://schemas.microsoft.com/office/drawing/2014/main" val="783098454"/>
                  </a:ext>
                </a:extLst>
              </a:tr>
            </a:tbl>
          </a:graphicData>
        </a:graphic>
      </p:graphicFrame>
      <p:sp>
        <p:nvSpPr>
          <p:cNvPr id="7" name="TextBox 6">
            <a:extLst>
              <a:ext uri="{FF2B5EF4-FFF2-40B4-BE49-F238E27FC236}">
                <a16:creationId xmlns:a16="http://schemas.microsoft.com/office/drawing/2014/main" id="{6A65E76A-F99C-5178-B6FA-16AD101AB815}"/>
              </a:ext>
            </a:extLst>
          </p:cNvPr>
          <p:cNvSpPr txBox="1"/>
          <p:nvPr/>
        </p:nvSpPr>
        <p:spPr>
          <a:xfrm>
            <a:off x="6403406" y="1884404"/>
            <a:ext cx="5130667" cy="1200329"/>
          </a:xfrm>
          <a:prstGeom prst="rect">
            <a:avLst/>
          </a:prstGeom>
          <a:noFill/>
        </p:spPr>
        <p:txBody>
          <a:bodyPr wrap="square" rtlCol="0">
            <a:spAutoFit/>
          </a:bodyPr>
          <a:lstStyle/>
          <a:p>
            <a:pPr marL="285750" indent="-285750">
              <a:buFont typeface="Wingdings" pitchFamily="2" charset="2"/>
              <a:buChar char="Ø"/>
            </a:pPr>
            <a:r>
              <a:rPr lang="en-US" altLang="zh-CN" dirty="0">
                <a:latin typeface="Arial" panose="020B0604020202020204" pitchFamily="34" charset="0"/>
                <a:cs typeface="Arial" panose="020B0604020202020204" pitchFamily="34" charset="0"/>
              </a:rPr>
              <a:t>39</a:t>
            </a:r>
            <a:r>
              <a:rPr lang="en-US" dirty="0">
                <a:latin typeface="Arial" panose="020B0604020202020204" pitchFamily="34" charset="0"/>
                <a:cs typeface="Arial" panose="020B0604020202020204" pitchFamily="34" charset="0"/>
              </a:rPr>
              <a:t> assembl</a:t>
            </a:r>
            <a:r>
              <a:rPr lang="en-US" altLang="zh-CN" dirty="0">
                <a:latin typeface="Arial" panose="020B0604020202020204" pitchFamily="34" charset="0"/>
                <a:cs typeface="Arial" panose="020B0604020202020204" pitchFamily="34" charset="0"/>
              </a:rPr>
              <a:t>ed</a:t>
            </a:r>
            <a:r>
              <a:rPr lang="zh-CN" alt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accessions</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from</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10</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countries</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covering</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different</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breeding</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status</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and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phenotypes</a:t>
            </a:r>
          </a:p>
          <a:p>
            <a:pPr marL="285750" indent="-285750">
              <a:buFont typeface="Wingdings" pitchFamily="2" charset="2"/>
              <a:buChar char="Ø"/>
            </a:pPr>
            <a:r>
              <a:rPr lang="en-US" altLang="zh-CN" dirty="0">
                <a:latin typeface="Arial" panose="020B0604020202020204" pitchFamily="34" charset="0"/>
                <a:cs typeface="Arial" panose="020B0604020202020204" pitchFamily="34" charset="0"/>
              </a:rPr>
              <a:t>Wild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(10),</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Landrace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(8),</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Cultivar</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(21)</a:t>
            </a:r>
            <a:endParaRPr lang="en-US" dirty="0"/>
          </a:p>
        </p:txBody>
      </p:sp>
      <p:pic>
        <p:nvPicPr>
          <p:cNvPr id="8" name="Picture 7">
            <a:extLst>
              <a:ext uri="{FF2B5EF4-FFF2-40B4-BE49-F238E27FC236}">
                <a16:creationId xmlns:a16="http://schemas.microsoft.com/office/drawing/2014/main" id="{584F47B7-EBE0-4794-CA66-56401B902BDA}"/>
              </a:ext>
            </a:extLst>
          </p:cNvPr>
          <p:cNvPicPr>
            <a:picLocks noChangeAspect="1"/>
          </p:cNvPicPr>
          <p:nvPr/>
        </p:nvPicPr>
        <p:blipFill>
          <a:blip r:embed="rId2"/>
          <a:stretch>
            <a:fillRect/>
          </a:stretch>
        </p:blipFill>
        <p:spPr>
          <a:xfrm>
            <a:off x="6501349" y="3429000"/>
            <a:ext cx="5130667" cy="2448515"/>
          </a:xfrm>
          <a:prstGeom prst="rect">
            <a:avLst/>
          </a:prstGeom>
        </p:spPr>
      </p:pic>
    </p:spTree>
    <p:extLst>
      <p:ext uri="{BB962C8B-B14F-4D97-AF65-F5344CB8AC3E}">
        <p14:creationId xmlns:p14="http://schemas.microsoft.com/office/powerpoint/2010/main" val="1374794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1281B110-F508-E761-55C5-28CC47299459}"/>
              </a:ext>
            </a:extLst>
          </p:cNvPr>
          <p:cNvSpPr/>
          <p:nvPr/>
        </p:nvSpPr>
        <p:spPr>
          <a:xfrm>
            <a:off x="1937558" y="117015"/>
            <a:ext cx="8168028" cy="807024"/>
          </a:xfrm>
          <a:prstGeom prst="roundRect">
            <a:avLst/>
          </a:prstGeom>
          <a:solidFill>
            <a:schemeClr val="accent4">
              <a:lumMod val="60000"/>
              <a:lumOff val="40000"/>
            </a:schemeClr>
          </a:solidFill>
          <a:ln>
            <a:solidFill>
              <a:schemeClr val="bg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400" b="1" dirty="0" err="1">
                <a:solidFill>
                  <a:schemeClr val="tx1"/>
                </a:solidFill>
                <a:latin typeface="Arial" panose="020B0604020202020204" pitchFamily="34" charset="0"/>
                <a:cs typeface="Arial" panose="020B0604020202020204" pitchFamily="34" charset="0"/>
              </a:rPr>
              <a:t>Orthogroup</a:t>
            </a:r>
            <a:r>
              <a:rPr lang="en-US" sz="4400" b="1" dirty="0">
                <a:solidFill>
                  <a:schemeClr val="tx1"/>
                </a:solidFill>
                <a:latin typeface="Arial" panose="020B0604020202020204" pitchFamily="34" charset="0"/>
                <a:cs typeface="Arial" panose="020B0604020202020204" pitchFamily="34" charset="0"/>
              </a:rPr>
              <a:t> Identification</a:t>
            </a:r>
          </a:p>
        </p:txBody>
      </p:sp>
      <p:sp>
        <p:nvSpPr>
          <p:cNvPr id="4" name="Rectangle: Rounded Corners 3">
            <a:extLst>
              <a:ext uri="{FF2B5EF4-FFF2-40B4-BE49-F238E27FC236}">
                <a16:creationId xmlns:a16="http://schemas.microsoft.com/office/drawing/2014/main" id="{77B53F96-09CD-EC7E-A21E-0398792D7402}"/>
              </a:ext>
            </a:extLst>
          </p:cNvPr>
          <p:cNvSpPr/>
          <p:nvPr/>
        </p:nvSpPr>
        <p:spPr>
          <a:xfrm>
            <a:off x="835543" y="1173090"/>
            <a:ext cx="10372057" cy="987787"/>
          </a:xfrm>
          <a:prstGeom prst="roundRect">
            <a:avLst/>
          </a:prstGeom>
          <a:solidFill>
            <a:schemeClr val="accent4">
              <a:lumMod val="60000"/>
              <a:lumOff val="40000"/>
            </a:schemeClr>
          </a:solidFill>
          <a:ln>
            <a:solidFill>
              <a:schemeClr val="bg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400" b="1" dirty="0">
              <a:solidFill>
                <a:schemeClr val="tx1"/>
              </a:solidFill>
              <a:latin typeface="Arial" panose="020B0604020202020204" pitchFamily="34" charset="0"/>
              <a:cs typeface="Arial" panose="020B0604020202020204" pitchFamily="34" charset="0"/>
            </a:endParaRPr>
          </a:p>
        </p:txBody>
      </p:sp>
      <p:sp>
        <p:nvSpPr>
          <p:cNvPr id="6" name="Rectangle: Rounded Corners 5">
            <a:extLst>
              <a:ext uri="{FF2B5EF4-FFF2-40B4-BE49-F238E27FC236}">
                <a16:creationId xmlns:a16="http://schemas.microsoft.com/office/drawing/2014/main" id="{07DA97B2-B677-1C51-B665-EB52A36B8450}"/>
              </a:ext>
            </a:extLst>
          </p:cNvPr>
          <p:cNvSpPr/>
          <p:nvPr/>
        </p:nvSpPr>
        <p:spPr>
          <a:xfrm>
            <a:off x="1937558" y="1353966"/>
            <a:ext cx="2839459" cy="6974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Protein Sequence of 39 cucumber species</a:t>
            </a:r>
          </a:p>
        </p:txBody>
      </p:sp>
      <p:cxnSp>
        <p:nvCxnSpPr>
          <p:cNvPr id="7" name="Straight Arrow Connector 6">
            <a:extLst>
              <a:ext uri="{FF2B5EF4-FFF2-40B4-BE49-F238E27FC236}">
                <a16:creationId xmlns:a16="http://schemas.microsoft.com/office/drawing/2014/main" id="{4CA8A30B-F894-F095-50A6-ADA6A776F6D2}"/>
              </a:ext>
            </a:extLst>
          </p:cNvPr>
          <p:cNvCxnSpPr>
            <a:cxnSpLocks/>
          </p:cNvCxnSpPr>
          <p:nvPr/>
        </p:nvCxnSpPr>
        <p:spPr>
          <a:xfrm>
            <a:off x="5076657" y="1716332"/>
            <a:ext cx="211358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Rectangle: Rounded Corners 7">
            <a:extLst>
              <a:ext uri="{FF2B5EF4-FFF2-40B4-BE49-F238E27FC236}">
                <a16:creationId xmlns:a16="http://schemas.microsoft.com/office/drawing/2014/main" id="{719C5167-F0D7-BC7D-49CF-A16750402756}"/>
              </a:ext>
            </a:extLst>
          </p:cNvPr>
          <p:cNvSpPr/>
          <p:nvPr/>
        </p:nvSpPr>
        <p:spPr>
          <a:xfrm>
            <a:off x="7564700" y="1331795"/>
            <a:ext cx="1751682" cy="6974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Gene Family</a:t>
            </a:r>
          </a:p>
        </p:txBody>
      </p:sp>
      <p:sp>
        <p:nvSpPr>
          <p:cNvPr id="12" name="TextBox 11">
            <a:extLst>
              <a:ext uri="{FF2B5EF4-FFF2-40B4-BE49-F238E27FC236}">
                <a16:creationId xmlns:a16="http://schemas.microsoft.com/office/drawing/2014/main" id="{EB94B823-3B6F-15EA-2427-367FF382CC22}"/>
              </a:ext>
            </a:extLst>
          </p:cNvPr>
          <p:cNvSpPr txBox="1"/>
          <p:nvPr/>
        </p:nvSpPr>
        <p:spPr>
          <a:xfrm>
            <a:off x="5451113" y="1377273"/>
            <a:ext cx="1364677" cy="369332"/>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Orthofinder</a:t>
            </a:r>
            <a:endParaRPr lang="en-US" dirty="0">
              <a:latin typeface="Arial" panose="020B0604020202020204" pitchFamily="34" charset="0"/>
              <a:cs typeface="Arial" panose="020B0604020202020204" pitchFamily="34" charset="0"/>
            </a:endParaRPr>
          </a:p>
        </p:txBody>
      </p:sp>
      <p:sp>
        <p:nvSpPr>
          <p:cNvPr id="14" name="Rectangle: Rounded Corners 13">
            <a:extLst>
              <a:ext uri="{FF2B5EF4-FFF2-40B4-BE49-F238E27FC236}">
                <a16:creationId xmlns:a16="http://schemas.microsoft.com/office/drawing/2014/main" id="{2AB2E25A-FDB3-A586-39AC-269C5179D186}"/>
              </a:ext>
            </a:extLst>
          </p:cNvPr>
          <p:cNvSpPr/>
          <p:nvPr/>
        </p:nvSpPr>
        <p:spPr>
          <a:xfrm>
            <a:off x="7564700" y="3694814"/>
            <a:ext cx="3398520" cy="1268124"/>
          </a:xfrm>
          <a:prstGeom prst="roundRect">
            <a:avLst/>
          </a:prstGeom>
          <a:solidFill>
            <a:schemeClr val="accent4">
              <a:lumMod val="60000"/>
              <a:lumOff val="40000"/>
            </a:schemeClr>
          </a:solidFill>
          <a:ln>
            <a:solidFill>
              <a:schemeClr val="bg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400" b="1" dirty="0">
              <a:solidFill>
                <a:schemeClr val="tx1"/>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1D1C636A-2A9F-C6DB-203E-019A32984321}"/>
              </a:ext>
            </a:extLst>
          </p:cNvPr>
          <p:cNvSpPr txBox="1"/>
          <p:nvPr/>
        </p:nvSpPr>
        <p:spPr>
          <a:xfrm>
            <a:off x="7751389" y="3896668"/>
            <a:ext cx="3211831"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Highest: 21,132 gene</a:t>
            </a:r>
            <a:r>
              <a:rPr lang="en-US" altLang="zh-CN" dirty="0">
                <a:latin typeface="Arial" panose="020B0604020202020204" pitchFamily="34" charset="0"/>
                <a:cs typeface="Arial" panose="020B0604020202020204" pitchFamily="34" charset="0"/>
              </a:rPr>
              <a:t>s</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Mean: 20,820 gene</a:t>
            </a:r>
            <a:r>
              <a:rPr lang="en-US" altLang="zh-CN" dirty="0">
                <a:latin typeface="Arial" panose="020B0604020202020204" pitchFamily="34" charset="0"/>
                <a:cs typeface="Arial" panose="020B0604020202020204" pitchFamily="34" charset="0"/>
              </a:rPr>
              <a:t>s</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Lowest: 20,154 gene</a:t>
            </a:r>
          </a:p>
          <a:p>
            <a:endParaRPr lang="en-US"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210758E9-1A78-FCC2-80CA-5C163D706423}"/>
              </a:ext>
            </a:extLst>
          </p:cNvPr>
          <p:cNvPicPr>
            <a:picLocks noChangeAspect="1"/>
          </p:cNvPicPr>
          <p:nvPr/>
        </p:nvPicPr>
        <p:blipFill>
          <a:blip r:embed="rId2"/>
          <a:stretch>
            <a:fillRect/>
          </a:stretch>
        </p:blipFill>
        <p:spPr>
          <a:xfrm>
            <a:off x="177458" y="2855381"/>
            <a:ext cx="6911708" cy="3683485"/>
          </a:xfrm>
          <a:prstGeom prst="rect">
            <a:avLst/>
          </a:prstGeom>
        </p:spPr>
      </p:pic>
      <p:sp>
        <p:nvSpPr>
          <p:cNvPr id="16" name="TextBox 15">
            <a:extLst>
              <a:ext uri="{FF2B5EF4-FFF2-40B4-BE49-F238E27FC236}">
                <a16:creationId xmlns:a16="http://schemas.microsoft.com/office/drawing/2014/main" id="{D7AF4D29-9F32-43B3-163B-6421E1765A3D}"/>
              </a:ext>
            </a:extLst>
          </p:cNvPr>
          <p:cNvSpPr txBox="1"/>
          <p:nvPr/>
        </p:nvSpPr>
        <p:spPr>
          <a:xfrm>
            <a:off x="240933" y="2438552"/>
            <a:ext cx="6108404"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Gene</a:t>
            </a:r>
            <a:r>
              <a:rPr lang="zh-CN" alt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Number for each assembl</a:t>
            </a:r>
            <a:r>
              <a:rPr lang="en-US" altLang="zh-CN" dirty="0">
                <a:latin typeface="Arial" panose="020B0604020202020204" pitchFamily="34" charset="0"/>
                <a:cs typeface="Arial" panose="020B0604020202020204" pitchFamily="34" charset="0"/>
              </a:rPr>
              <a:t>ed </a:t>
            </a:r>
            <a:r>
              <a:rPr lang="en-US" dirty="0">
                <a:latin typeface="Arial" panose="020B0604020202020204" pitchFamily="34" charset="0"/>
                <a:cs typeface="Arial" panose="020B0604020202020204" pitchFamily="34" charset="0"/>
              </a:rPr>
              <a:t>cucumber </a:t>
            </a:r>
            <a:r>
              <a:rPr lang="en-US" altLang="zh-CN" dirty="0">
                <a:latin typeface="Arial" panose="020B0604020202020204" pitchFamily="34" charset="0"/>
                <a:cs typeface="Arial" panose="020B0604020202020204" pitchFamily="34" charset="0"/>
              </a:rPr>
              <a:t>accession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9265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F129F1A-C20B-8E06-F38C-40CBF6173237}"/>
              </a:ext>
            </a:extLst>
          </p:cNvPr>
          <p:cNvPicPr>
            <a:picLocks noChangeAspect="1"/>
          </p:cNvPicPr>
          <p:nvPr/>
        </p:nvPicPr>
        <p:blipFill>
          <a:blip r:embed="rId2"/>
          <a:stretch>
            <a:fillRect/>
          </a:stretch>
        </p:blipFill>
        <p:spPr>
          <a:xfrm>
            <a:off x="274788" y="1802113"/>
            <a:ext cx="5351292" cy="4223112"/>
          </a:xfrm>
          <a:prstGeom prst="rect">
            <a:avLst/>
          </a:prstGeom>
        </p:spPr>
      </p:pic>
      <p:sp>
        <p:nvSpPr>
          <p:cNvPr id="11" name="Rectangle: Rounded Corners 10">
            <a:extLst>
              <a:ext uri="{FF2B5EF4-FFF2-40B4-BE49-F238E27FC236}">
                <a16:creationId xmlns:a16="http://schemas.microsoft.com/office/drawing/2014/main" id="{C673788E-1C57-57D6-CFAC-266BD0863CF5}"/>
              </a:ext>
            </a:extLst>
          </p:cNvPr>
          <p:cNvSpPr/>
          <p:nvPr/>
        </p:nvSpPr>
        <p:spPr>
          <a:xfrm>
            <a:off x="3866143" y="368049"/>
            <a:ext cx="4969991" cy="766589"/>
          </a:xfrm>
          <a:prstGeom prst="round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400" b="1" dirty="0">
                <a:solidFill>
                  <a:schemeClr val="tx1"/>
                </a:solidFill>
                <a:latin typeface="Arial" panose="020B0604020202020204" pitchFamily="34" charset="0"/>
                <a:cs typeface="Arial" panose="020B0604020202020204" pitchFamily="34" charset="0"/>
              </a:rPr>
              <a:t>PAV Calculation</a:t>
            </a:r>
          </a:p>
        </p:txBody>
      </p:sp>
      <p:sp>
        <p:nvSpPr>
          <p:cNvPr id="3" name="TextBox 2">
            <a:extLst>
              <a:ext uri="{FF2B5EF4-FFF2-40B4-BE49-F238E27FC236}">
                <a16:creationId xmlns:a16="http://schemas.microsoft.com/office/drawing/2014/main" id="{34AA8444-0F77-E70F-54D6-10740A9C1E10}"/>
              </a:ext>
            </a:extLst>
          </p:cNvPr>
          <p:cNvSpPr txBox="1"/>
          <p:nvPr/>
        </p:nvSpPr>
        <p:spPr>
          <a:xfrm>
            <a:off x="5756137" y="1806174"/>
            <a:ext cx="2682240"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Core: 100%</a:t>
            </a:r>
            <a:br>
              <a:rPr lang="en-US" dirty="0">
                <a:latin typeface="Arial" panose="020B0604020202020204" pitchFamily="34" charset="0"/>
                <a:cs typeface="Arial" panose="020B0604020202020204" pitchFamily="34" charset="0"/>
              </a:rPr>
            </a:br>
            <a:r>
              <a:rPr lang="en-US" dirty="0" err="1">
                <a:latin typeface="Arial" panose="020B0604020202020204" pitchFamily="34" charset="0"/>
                <a:cs typeface="Arial" panose="020B0604020202020204" pitchFamily="34" charset="0"/>
              </a:rPr>
              <a:t>SorftCore</a:t>
            </a:r>
            <a:r>
              <a:rPr lang="en-US" dirty="0">
                <a:latin typeface="Arial" panose="020B0604020202020204" pitchFamily="34" charset="0"/>
                <a:cs typeface="Arial" panose="020B0604020202020204" pitchFamily="34" charset="0"/>
              </a:rPr>
              <a:t>: 95% ~ 100%</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Shell: 5% ~ 99%</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Cloud: &lt; 5%</a:t>
            </a:r>
          </a:p>
        </p:txBody>
      </p:sp>
      <p:sp>
        <p:nvSpPr>
          <p:cNvPr id="9" name="TextBox 8">
            <a:extLst>
              <a:ext uri="{FF2B5EF4-FFF2-40B4-BE49-F238E27FC236}">
                <a16:creationId xmlns:a16="http://schemas.microsoft.com/office/drawing/2014/main" id="{576F6EF5-92C7-0D0E-2118-0045DCD30809}"/>
              </a:ext>
            </a:extLst>
          </p:cNvPr>
          <p:cNvSpPr txBox="1"/>
          <p:nvPr/>
        </p:nvSpPr>
        <p:spPr>
          <a:xfrm>
            <a:off x="2719277" y="2637171"/>
            <a:ext cx="1023384"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67.06%</a:t>
            </a:r>
            <a:endParaRPr lang="en-US" dirty="0"/>
          </a:p>
        </p:txBody>
      </p:sp>
      <p:sp>
        <p:nvSpPr>
          <p:cNvPr id="10" name="TextBox 9">
            <a:extLst>
              <a:ext uri="{FF2B5EF4-FFF2-40B4-BE49-F238E27FC236}">
                <a16:creationId xmlns:a16="http://schemas.microsoft.com/office/drawing/2014/main" id="{FFE168F6-0408-89DB-07FD-3F342E33E4DA}"/>
              </a:ext>
            </a:extLst>
          </p:cNvPr>
          <p:cNvSpPr txBox="1"/>
          <p:nvPr/>
        </p:nvSpPr>
        <p:spPr>
          <a:xfrm>
            <a:off x="5626080" y="3913669"/>
            <a:ext cx="6097772" cy="1015663"/>
          </a:xfrm>
          <a:prstGeom prst="rect">
            <a:avLst/>
          </a:prstGeom>
          <a:noFill/>
        </p:spPr>
        <p:txBody>
          <a:bodyPr wrap="square">
            <a:spAutoFit/>
          </a:bodyPr>
          <a:lstStyle/>
          <a:p>
            <a:pPr algn="ctr"/>
            <a:r>
              <a:rPr lang="en-US" sz="2000" dirty="0">
                <a:latin typeface="Arial" panose="020B0604020202020204" pitchFamily="34" charset="0"/>
                <a:cs typeface="Arial" panose="020B0604020202020204" pitchFamily="34" charset="0"/>
              </a:rPr>
              <a:t>Identified 15,924 core-genes, 2,474 soft-core genes, 5,235 shell genes and 112 Cloud-genes in cucumber gene-based pangenome</a:t>
            </a:r>
          </a:p>
        </p:txBody>
      </p:sp>
    </p:spTree>
    <p:extLst>
      <p:ext uri="{BB962C8B-B14F-4D97-AF65-F5344CB8AC3E}">
        <p14:creationId xmlns:p14="http://schemas.microsoft.com/office/powerpoint/2010/main" val="1758715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triangle"/>
        </a:ln>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2051</TotalTime>
  <Words>913</Words>
  <Application>Microsoft Macintosh PowerPoint</Application>
  <PresentationFormat>Widescreen</PresentationFormat>
  <Paragraphs>239</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Gene-based pan-genome analysis of cucumber</vt:lpstr>
      <vt:lpstr>Background</vt:lpstr>
      <vt:lpstr>Studied Species: Cucumber </vt:lpstr>
      <vt:lpstr>Applications of pangenomes in crop plants</vt:lpstr>
      <vt:lpstr>Research question and goal</vt:lpstr>
      <vt:lpstr>Procedure</vt:lpstr>
      <vt:lpstr>Materials </vt:lpstr>
      <vt:lpstr>PowerPoint Presentation</vt:lpstr>
      <vt:lpstr>PowerPoint Presentation</vt:lpstr>
      <vt:lpstr>PowerPoint Presentation</vt:lpstr>
      <vt:lpstr>Domestication Process</vt:lpstr>
      <vt:lpstr>PowerPoint Presentation</vt:lpstr>
      <vt:lpstr>PowerPoint Presentation</vt:lpstr>
      <vt:lpstr>Summary</vt:lpstr>
      <vt:lpstr>Thank U :P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Gene-Based  Pangenome of Cucumber</dc:title>
  <dc:creator>Rocky Shao</dc:creator>
  <cp:lastModifiedBy>Xuebo Zhao</cp:lastModifiedBy>
  <cp:revision>10</cp:revision>
  <dcterms:created xsi:type="dcterms:W3CDTF">2024-07-29T13:05:27Z</dcterms:created>
  <dcterms:modified xsi:type="dcterms:W3CDTF">2024-08-01T18:37:48Z</dcterms:modified>
</cp:coreProperties>
</file>