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3" r:id="rId2"/>
    <p:sldId id="256" r:id="rId3"/>
    <p:sldId id="257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5" r:id="rId13"/>
    <p:sldId id="284" r:id="rId14"/>
    <p:sldId id="287" r:id="rId15"/>
    <p:sldId id="288" r:id="rId16"/>
    <p:sldId id="290" r:id="rId17"/>
    <p:sldId id="286" r:id="rId18"/>
    <p:sldId id="291" r:id="rId19"/>
    <p:sldId id="292" r:id="rId20"/>
    <p:sldId id="289" r:id="rId21"/>
    <p:sldId id="259" r:id="rId22"/>
    <p:sldId id="260" r:id="rId23"/>
    <p:sldId id="275" r:id="rId24"/>
    <p:sldId id="266" r:id="rId25"/>
    <p:sldId id="27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问题" id="{ADC88A19-3390-4879-9D72-DDF2A987B441}">
          <p14:sldIdLst>
            <p14:sldId id="273"/>
          </p14:sldIdLst>
        </p14:section>
        <p14:section name="Title" id="{F5AF16E8-C5D0-4ED2-A126-2F038BE41F61}">
          <p14:sldIdLst>
            <p14:sldId id="256"/>
          </p14:sldIdLst>
        </p14:section>
        <p14:section name="Abstract" id="{CA1C67D7-F1C4-4271-A4BC-09CAB0EC6B98}">
          <p14:sldIdLst>
            <p14:sldId id="257"/>
          </p14:sldIdLst>
        </p14:section>
        <p14:section name="Introduction" id="{5C55667E-7D96-4F54-BA72-B7B9D7620E1D}">
          <p14:sldIdLst>
            <p14:sldId id="276"/>
          </p14:sldIdLst>
        </p14:section>
        <p14:section name=" Deep fine-grained image classification" id="{1C8C5AD1-98B0-4305-ABDF-7BE5A4974A6E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5"/>
            <p14:sldId id="284"/>
            <p14:sldId id="287"/>
            <p14:sldId id="288"/>
            <p14:sldId id="290"/>
            <p14:sldId id="286"/>
            <p14:sldId id="291"/>
          </p14:sldIdLst>
        </p14:section>
        <p14:section name=" Deep image semantic segmentation" id="{2D13439F-AF40-49A2-8FA5-2D3E191C75FE}">
          <p14:sldIdLst>
            <p14:sldId id="292"/>
            <p14:sldId id="289"/>
          </p14:sldIdLst>
        </p14:section>
        <p14:section name="Background: problem and main challenges" id="{19D62F69-25F5-4170-ABAD-8E14A4CAA97F}">
          <p14:sldIdLst>
            <p14:sldId id="259"/>
          </p14:sldIdLst>
        </p14:section>
        <p14:section name="Benchmark datasets" id="{B4B6BDAE-E62B-439A-BEF9-C2D80396824B}">
          <p14:sldIdLst>
            <p14:sldId id="260"/>
          </p14:sldIdLst>
        </p14:section>
        <p14:section name="Fine-grained image recognition" id="{48C5398A-0653-4FED-AA08-886C47CBC5E4}">
          <p14:sldIdLst>
            <p14:sldId id="275"/>
          </p14:sldIdLst>
        </p14:section>
        <p14:section name="Fine-grained image retrieval" id="{C0C76AE2-CB64-4821-940B-7DFBF78FBA54}">
          <p14:sldIdLst>
            <p14:sldId id="266"/>
          </p14:sldIdLst>
        </p14:section>
        <p14:section name="Conclusion" id="{E49CD5BA-DA71-4FBB-B741-6AF7FB4569AA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60" d="100"/>
          <a:sy n="60" d="100"/>
        </p:scale>
        <p:origin x="8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BA5BB-2103-4C45-A39E-44BB19C621BE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7B034-6D4D-41EB-A1B0-7185CD283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73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第一页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7B034-6D4D-41EB-A1B0-7185CD2834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146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第二页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7B034-6D4D-41EB-A1B0-7185CD2834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890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7B034-6D4D-41EB-A1B0-7185CD2834B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16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9819-2B93-4F69-A70F-B21C89356A1A}" type="datetime1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49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1B49-E3F0-45C8-B352-040B3DE27A85}" type="datetime1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85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27A94-559B-4A52-BA10-5F84F822E08E}" type="datetime1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57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0472-E53D-4341-856B-BC341E6250B8}" type="datetime1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86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E0AA-0A0F-4E94-83D3-657300EB69E8}" type="datetime1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6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012E-D319-4618-9EF5-F37566FB6613}" type="datetime1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38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7095-EAAE-4E11-80FE-206F5CF65582}" type="datetime1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347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EEE4-5BC4-4112-9523-6FCD135894B6}" type="datetime1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88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AA3E-B599-4876-9AF5-929A61457B57}" type="datetime1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51D6-BC04-49F7-8427-533ACD1B1B75}" type="datetime1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390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7424-95C6-4D37-9454-6B1C8547C26B}" type="datetime1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57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97517-B5A5-4C53-821D-20395C7D65DA}" type="datetime1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94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9819-2B93-4F69-A70F-B21C89356A1A}" type="datetime1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42453" y="373625"/>
            <a:ext cx="87998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Fine-grained image </a:t>
            </a:r>
            <a:r>
              <a:rPr lang="en-US" altLang="zh-CN" smtClean="0"/>
              <a:t>recognition meth is not clearly </a:t>
            </a:r>
            <a:r>
              <a:rPr lang="en-US" altLang="zh-CN" smtClean="0"/>
              <a:t>understand</a:t>
            </a:r>
          </a:p>
          <a:p>
            <a:r>
              <a:rPr lang="en-US" altLang="zh-CN" smtClean="0"/>
              <a:t>Image aligned with prototypical model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570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3284"/>
            <a:ext cx="10515600" cy="5953679"/>
          </a:xfrm>
        </p:spPr>
        <p:txBody>
          <a:bodyPr/>
          <a:lstStyle/>
          <a:p>
            <a:r>
              <a:rPr lang="en-US" altLang="zh-CN" smtClean="0"/>
              <a:t>Ensemble </a:t>
            </a:r>
            <a:r>
              <a:rPr lang="en-US" altLang="zh-CN"/>
              <a:t>of networks </a:t>
            </a:r>
            <a:r>
              <a:rPr lang="en-US" altLang="zh-CN"/>
              <a:t>based </a:t>
            </a:r>
            <a:r>
              <a:rPr lang="en-US" altLang="zh-CN" smtClean="0"/>
              <a:t>approaches</a:t>
            </a:r>
            <a:r>
              <a:rPr lang="zh-CN" altLang="en-US" smtClean="0"/>
              <a:t>：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Subset feature </a:t>
            </a:r>
            <a:r>
              <a:rPr lang="en-US" altLang="zh-CN"/>
              <a:t>learning </a:t>
            </a:r>
            <a:r>
              <a:rPr lang="en-US" altLang="zh-CN" smtClean="0"/>
              <a:t>networks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0472-E53D-4341-856B-BC341E6250B8}" type="datetime1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351757"/>
            <a:ext cx="55816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2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912" y="191386"/>
            <a:ext cx="10598888" cy="5985577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Mixture of </a:t>
            </a:r>
            <a:r>
              <a:rPr lang="en-US" altLang="zh-CN"/>
              <a:t>deep </a:t>
            </a:r>
            <a:r>
              <a:rPr lang="en-US" altLang="zh-CN" smtClean="0"/>
              <a:t>CNN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0472-E53D-4341-856B-BC341E6250B8}" type="datetime1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629758"/>
            <a:ext cx="6266230" cy="218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721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912" y="191386"/>
            <a:ext cx="10598888" cy="5985577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CNN </a:t>
            </a:r>
            <a:r>
              <a:rPr lang="en-US" altLang="zh-CN" smtClean="0"/>
              <a:t>tree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0472-E53D-4341-856B-BC341E6250B8}" type="datetime1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06278"/>
            <a:ext cx="92202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24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912" y="191386"/>
            <a:ext cx="10598888" cy="5985577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Multiple </a:t>
            </a:r>
            <a:r>
              <a:rPr lang="en-US" altLang="zh-CN"/>
              <a:t>granularity </a:t>
            </a:r>
            <a:r>
              <a:rPr lang="en-US" altLang="zh-CN" smtClean="0"/>
              <a:t>CNN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0472-E53D-4341-856B-BC341E6250B8}" type="datetime1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11" y="790243"/>
            <a:ext cx="6399165" cy="393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11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912" y="191386"/>
            <a:ext cx="10598888" cy="5985577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Bilinear deep network models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0472-E53D-4341-856B-BC341E6250B8}" type="datetime1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634" y="679265"/>
            <a:ext cx="6018870" cy="299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52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912" y="138223"/>
            <a:ext cx="10598888" cy="6038740"/>
          </a:xfrm>
        </p:spPr>
        <p:txBody>
          <a:bodyPr/>
          <a:lstStyle/>
          <a:p>
            <a:r>
              <a:rPr lang="en-US" altLang="zh-CN"/>
              <a:t>Visual </a:t>
            </a:r>
            <a:r>
              <a:rPr lang="en-US" altLang="zh-CN" smtClean="0"/>
              <a:t>attention </a:t>
            </a:r>
            <a:r>
              <a:rPr lang="en-US" altLang="zh-CN"/>
              <a:t>based </a:t>
            </a:r>
            <a:r>
              <a:rPr lang="en-US" altLang="zh-CN" smtClean="0"/>
              <a:t>approaches</a:t>
            </a:r>
            <a:r>
              <a:rPr lang="zh-CN" altLang="en-US" smtClean="0"/>
              <a:t>：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Two-level </a:t>
            </a:r>
            <a:r>
              <a:rPr lang="en-US" altLang="zh-CN" smtClean="0"/>
              <a:t>attention</a:t>
            </a:r>
            <a:r>
              <a:rPr lang="zh-CN" altLang="en-US" smtClean="0"/>
              <a:t>：</a:t>
            </a:r>
            <a:r>
              <a:rPr lang="en-US" altLang="zh-CN" smtClean="0"/>
              <a:t>bottom-up attention</a:t>
            </a:r>
            <a:r>
              <a:rPr lang="zh-CN" altLang="en-US" smtClean="0"/>
              <a:t>，</a:t>
            </a:r>
            <a:r>
              <a:rPr lang="en-US" altLang="zh-CN" smtClean="0"/>
              <a:t>object level top-down attention</a:t>
            </a:r>
            <a:r>
              <a:rPr lang="zh-CN" altLang="en-US" smtClean="0"/>
              <a:t>，</a:t>
            </a:r>
            <a:r>
              <a:rPr lang="en-US" altLang="zh-CN" smtClean="0"/>
              <a:t>part-level top-down attention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0472-E53D-4341-856B-BC341E6250B8}" type="datetime1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12" y="1734381"/>
            <a:ext cx="95440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272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912" y="191386"/>
            <a:ext cx="10598888" cy="5985577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Attention for </a:t>
            </a:r>
            <a:r>
              <a:rPr lang="en-US" altLang="zh-CN"/>
              <a:t>fine-grained </a:t>
            </a:r>
            <a:r>
              <a:rPr lang="en-US" altLang="zh-CN" smtClean="0"/>
              <a:t>categorization</a:t>
            </a:r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0472-E53D-4341-856B-BC341E6250B8}" type="datetime1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83" y="726226"/>
            <a:ext cx="5936237" cy="312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11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912" y="191386"/>
            <a:ext cx="10598888" cy="5985577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FCN </a:t>
            </a:r>
            <a:r>
              <a:rPr lang="en-US" altLang="zh-CN" smtClean="0"/>
              <a:t>attention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0472-E53D-4341-856B-BC341E6250B8}" type="datetime1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26" y="662651"/>
            <a:ext cx="96012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90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912" y="191386"/>
            <a:ext cx="10598888" cy="5985577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Diversified </a:t>
            </a:r>
            <a:r>
              <a:rPr lang="en-US" altLang="zh-CN"/>
              <a:t>visual </a:t>
            </a:r>
            <a:r>
              <a:rPr lang="en-US" altLang="zh-CN" smtClean="0"/>
              <a:t>attention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0472-E53D-4341-856B-BC341E6250B8}" type="datetime1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13" y="653348"/>
            <a:ext cx="8080744" cy="26935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346929"/>
            <a:ext cx="48291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34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Deep image semantic segmentation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8558"/>
            <a:ext cx="10515600" cy="4741568"/>
          </a:xfrm>
        </p:spPr>
        <p:txBody>
          <a:bodyPr/>
          <a:lstStyle/>
          <a:p>
            <a:r>
              <a:rPr lang="en-US" altLang="zh-CN"/>
              <a:t>Region </a:t>
            </a:r>
            <a:r>
              <a:rPr lang="en-US" altLang="zh-CN"/>
              <a:t>proposal </a:t>
            </a:r>
            <a:r>
              <a:rPr lang="en-US" altLang="zh-CN" smtClean="0"/>
              <a:t>based approaches</a:t>
            </a:r>
            <a:r>
              <a:rPr lang="zh-CN" altLang="en-US" smtClean="0"/>
              <a:t>：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Simultaneous detection and segmentation</a:t>
            </a:r>
            <a:br>
              <a:rPr lang="en-US" altLang="zh-CN" smtClean="0"/>
            </a:b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0472-E53D-4341-856B-BC341E6250B8}" type="datetime1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178" y="2735669"/>
            <a:ext cx="57054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52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323" y="393290"/>
            <a:ext cx="11523406" cy="3208748"/>
          </a:xfrm>
        </p:spPr>
        <p:txBody>
          <a:bodyPr>
            <a:normAutofit/>
          </a:bodyPr>
          <a:lstStyle/>
          <a:p>
            <a:r>
              <a:rPr lang="en-US" altLang="zh-CN"/>
              <a:t>A Survey on Deep Learning-based Fine-grained Object Classification and Semantic Segmentation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Bo Zhao1,2 Jiashi Feng2 Xiao Wu1 Shuicheng Yan2 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2A72-26DB-48DF-A290-5DA80E9887CD}" type="datetime1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38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912" y="191386"/>
            <a:ext cx="10598888" cy="5985577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FCN </a:t>
            </a:r>
            <a:r>
              <a:rPr lang="en-US" altLang="zh-CN"/>
              <a:t>based </a:t>
            </a:r>
            <a:r>
              <a:rPr lang="en-US" altLang="zh-CN" smtClean="0"/>
              <a:t>approaches</a:t>
            </a:r>
          </a:p>
          <a:p>
            <a:pPr marL="0" indent="0">
              <a:buNone/>
            </a:pPr>
            <a:r>
              <a:rPr lang="en-US" altLang="zh-CN" smtClean="0"/>
              <a:t>DeepLab</a:t>
            </a:r>
            <a:r>
              <a:rPr lang="zh-CN" altLang="en-US" smtClean="0"/>
              <a:t>：</a:t>
            </a:r>
            <a:endParaRPr lang="en-US" altLang="zh-CN" smtClean="0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0472-E53D-4341-856B-BC341E6250B8}" type="datetime1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61397"/>
            <a:ext cx="57626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33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Background: problem and main challenges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96658"/>
            <a:ext cx="10515600" cy="4880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Large intra-class</a:t>
            </a: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Variation</a:t>
            </a:r>
            <a:r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Small inter-class</a:t>
            </a: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Variation</a:t>
            </a:r>
            <a:r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A3F0-5342-4A4B-BB08-871533A31DE1}" type="datetime1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342" y="1296658"/>
            <a:ext cx="6038723" cy="488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21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Benchmark datasets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8195"/>
            <a:ext cx="10515600" cy="48987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b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b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b="0" smtClean="0">
                <a:latin typeface="Arial" panose="020B0604020202020204" pitchFamily="34" charset="0"/>
                <a:cs typeface="Arial" panose="020B0604020202020204" pitchFamily="34" charset="0"/>
              </a:rPr>
              <a:t>Part anno</a:t>
            </a:r>
            <a:r>
              <a:rPr lang="zh-CN" altLang="en-US" b="0" smtClean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b="0" smtClean="0">
                <a:latin typeface="Arial" panose="020B0604020202020204" pitchFamily="34" charset="0"/>
                <a:cs typeface="Arial" panose="020B0604020202020204" pitchFamily="34" charset="0"/>
              </a:rPr>
              <a:t>key part localizations</a:t>
            </a:r>
            <a:r>
              <a:rPr lang="zh-CN" altLang="en-US" b="0" smtClean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b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HRCHY: hierarchical labels</a:t>
            </a:r>
            <a:r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ATR</a:t>
            </a:r>
            <a:r>
              <a:rPr lang="zh-CN" altLang="en-US" smtClean="0">
                <a:cs typeface="Arial" panose="020B0604020202020204" pitchFamily="34" charset="0"/>
              </a:rPr>
              <a:t>：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wing color</a:t>
            </a:r>
            <a:r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  <a:r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Texts</a:t>
            </a:r>
          </a:p>
          <a:p>
            <a:pPr marL="0" indent="0">
              <a:buNone/>
            </a:pP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D9AB-26E7-444E-ABD0-490B0A5E8C59}" type="datetime1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8195"/>
            <a:ext cx="10564661" cy="241873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179" y="3727579"/>
            <a:ext cx="5133582" cy="194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94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Fine-grained image recognition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9630"/>
            <a:ext cx="10515600" cy="4827333"/>
          </a:xfrm>
        </p:spPr>
        <p:txBody>
          <a:bodyPr/>
          <a:lstStyle/>
          <a:p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LCS</a:t>
            </a:r>
            <a:r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0472-E53D-4341-856B-BC341E6250B8}" type="datetime1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70" y="1349630"/>
            <a:ext cx="49053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58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5341"/>
            <a:ext cx="10515599" cy="4731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</a:t>
            </a:r>
            <a:endParaRPr lang="en-US" altLang="zh-CN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Fine-grained image retrieval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E9E8-1CD6-4056-8E09-8F6B5266829B}" type="datetime1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528" y="1322591"/>
            <a:ext cx="5978013" cy="369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26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2490"/>
            <a:ext cx="10515599" cy="453497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G produces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the attention map via an attentive-recurrent network and applies this map along with the input image to generate a raindrop-free image through a contextual 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autoencoder</a:t>
            </a:r>
            <a:r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Our novelty lies on the use of the attention map in both generative and discriminative 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38199" y="286927"/>
            <a:ext cx="10515600" cy="1325563"/>
          </a:xfrm>
        </p:spPr>
        <p:txBody>
          <a:bodyPr/>
          <a:lstStyle/>
          <a:p>
            <a:r>
              <a:rPr lang="en-US" altLang="zh-CN"/>
              <a:t>Conclusion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6242-6BB1-4F23-BC05-AE138A3086F0}" type="datetime1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52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Abstract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FGIC four approaches</a:t>
            </a:r>
            <a:r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en-US" altLang="zh-CN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CNNs</a:t>
            </a:r>
            <a:r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part detection</a:t>
            </a:r>
            <a:r>
              <a:rPr lang="zh-CN" altLang="en-US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based</a:t>
            </a:r>
            <a:r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ensemble of networks based and visual attention based</a:t>
            </a:r>
            <a:r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EA19-D988-4503-8C2E-7076E3DBCF8E}" type="datetime1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7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Introduction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mtClean="0"/>
              <a:t>Deep Learning’ core:layers of features learned from data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Reinforcement learning</a:t>
            </a:r>
            <a:r>
              <a:rPr lang="zh-CN" altLang="en-US" smtClean="0"/>
              <a:t>：</a:t>
            </a:r>
            <a:r>
              <a:rPr lang="en-US" altLang="zh-CN" smtClean="0"/>
              <a:t>The rule is that discover which actions yield the most reward by try them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0472-E53D-4341-856B-BC341E6250B8}" type="datetime1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648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Deep fine-grained image classification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General CNN for FGVC</a:t>
            </a:r>
            <a:r>
              <a:rPr lang="zh-CN" altLang="en-US" smtClean="0"/>
              <a:t>：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AlexNet</a:t>
            </a:r>
            <a:r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VGG</a:t>
            </a:r>
            <a:r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GoogLeNet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Part detection and alignment based approaches</a:t>
            </a:r>
            <a:r>
              <a:rPr lang="zh-CN" altLang="en-US" smtClean="0"/>
              <a:t>：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part-based R-CNN</a:t>
            </a:r>
          </a:p>
          <a:p>
            <a:pPr marL="0" indent="0">
              <a:buNone/>
            </a:pPr>
            <a:endParaRPr lang="en-US" altLang="zh-CN" smtClean="0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0472-E53D-4341-856B-BC341E6250B8}" type="datetime1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866" y="3174632"/>
            <a:ext cx="5246092" cy="313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095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56135"/>
            <a:ext cx="10515600" cy="582082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mtClean="0"/>
              <a:t>Part localization using multi-proposal consensus</a:t>
            </a:r>
            <a:r>
              <a:rPr lang="zh-CN" altLang="en-US" smtClean="0"/>
              <a:t>：</a:t>
            </a:r>
            <a:endParaRPr lang="en-US" altLang="zh-CN" smtClean="0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0472-E53D-4341-856B-BC341E6250B8}" type="datetime1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837397"/>
            <a:ext cx="7576660" cy="247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12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56135"/>
            <a:ext cx="10515600" cy="5820828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Pose </a:t>
            </a:r>
            <a:r>
              <a:rPr lang="en-US" altLang="zh-CN" smtClean="0"/>
              <a:t>normalized nets</a:t>
            </a:r>
            <a:r>
              <a:rPr lang="zh-CN" altLang="en-US" smtClean="0"/>
              <a:t>：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first </a:t>
            </a:r>
            <a:r>
              <a:rPr lang="en-US" altLang="zh-CN"/>
              <a:t>computes an estimate of the object </a:t>
            </a:r>
            <a:r>
              <a:rPr lang="en-US" altLang="zh-CN"/>
              <a:t>s </a:t>
            </a:r>
            <a:r>
              <a:rPr lang="en-US" altLang="zh-CN" smtClean="0"/>
              <a:t>pose,then use it to locating and normalizing image patches .Send it into CNN to get features.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0472-E53D-4341-856B-BC341E6250B8}" type="datetime1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06" y="818624"/>
            <a:ext cx="8091954" cy="271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64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56135"/>
            <a:ext cx="10515600" cy="582082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mtClean="0"/>
              <a:t>Part stack CNN</a:t>
            </a:r>
            <a:r>
              <a:rPr lang="zh-CN" altLang="en-US" smtClean="0"/>
              <a:t>：</a:t>
            </a:r>
            <a:endParaRPr lang="en-US" altLang="zh-CN" smtClean="0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0472-E53D-4341-856B-BC341E6250B8}" type="datetime1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76313"/>
            <a:ext cx="95631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1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51" y="212651"/>
            <a:ext cx="10683949" cy="59643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mtClean="0"/>
              <a:t>Deep LAC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0472-E53D-4341-856B-BC341E6250B8}" type="datetime1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814389"/>
            <a:ext cx="8199474" cy="453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85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37324</TotalTime>
  <Words>368</Words>
  <Application>Microsoft Office PowerPoint</Application>
  <PresentationFormat>宽屏</PresentationFormat>
  <Paragraphs>133</Paragraphs>
  <Slides>25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等线</vt:lpstr>
      <vt:lpstr>等线 Light</vt:lpstr>
      <vt:lpstr>黑体</vt:lpstr>
      <vt:lpstr>Arial</vt:lpstr>
      <vt:lpstr>Office 主题​​</vt:lpstr>
      <vt:lpstr>PowerPoint 演示文稿</vt:lpstr>
      <vt:lpstr>A Survey on Deep Learning-based Fine-grained Object Classification and Semantic Segmentation</vt:lpstr>
      <vt:lpstr>Abstract</vt:lpstr>
      <vt:lpstr>Introduction</vt:lpstr>
      <vt:lpstr>Deep fine-grained image classification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Deep image semantic segmentation</vt:lpstr>
      <vt:lpstr>PowerPoint 演示文稿</vt:lpstr>
      <vt:lpstr>Background: problem and main challenges</vt:lpstr>
      <vt:lpstr>Benchmark datasets</vt:lpstr>
      <vt:lpstr>Fine-grained image recognition</vt:lpstr>
      <vt:lpstr>Fine-grained image retrieval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Attentive Single-Image Deraining with a High Quality Real Rain Dataset</dc:title>
  <dc:creator>My</dc:creator>
  <cp:lastModifiedBy>My</cp:lastModifiedBy>
  <cp:revision>107</cp:revision>
  <dcterms:created xsi:type="dcterms:W3CDTF">2019-09-29T02:35:22Z</dcterms:created>
  <dcterms:modified xsi:type="dcterms:W3CDTF">2019-11-09T01:38:38Z</dcterms:modified>
</cp:coreProperties>
</file>