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F5AF16E8-C5D0-4ED2-A126-2F038BE41F61}">
          <p14:sldIdLst>
            <p14:sldId id="256"/>
          </p14:sldIdLst>
        </p14:section>
        <p14:section name="Abstract" id="{CA1C67D7-F1C4-4271-A4BC-09CAB0EC6B98}">
          <p14:sldIdLst>
            <p14:sldId id="257"/>
          </p14:sldIdLst>
        </p14:section>
        <p14:section name="Introduction" id="{19D62F69-25F5-4170-ABAD-8E14A4CAA97F}">
          <p14:sldIdLst>
            <p14:sldId id="259"/>
            <p14:sldId id="261"/>
          </p14:sldIdLst>
        </p14:section>
        <p14:section name="Review of current rain removal methods" id="{A48FA0B5-7941-4263-8AC5-75E4974B44EC}">
          <p14:sldIdLst>
            <p14:sldId id="260"/>
            <p14:sldId id="262"/>
            <p14:sldId id="263"/>
            <p14:sldId id="264"/>
          </p14:sldIdLst>
        </p14:section>
        <p14:section name="Experiments and analysis" id="{187BE949-94FF-4ED9-BC58-D320BA2AF69F}">
          <p14:sldIdLst>
            <p14:sldId id="265"/>
            <p14:sldId id="266"/>
          </p14:sldIdLst>
        </p14:section>
        <p14:section name="Conclusions And Future Works" id="{A6244943-59DA-49C1-AEEB-D0BE6FFA2E57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BA5BB-2103-4C45-A39E-44BB19C621BE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7B034-6D4D-41EB-A1B0-7185CD283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73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第一页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7B034-6D4D-41EB-A1B0-7185CD2834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146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第二页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7B034-6D4D-41EB-A1B0-7185CD2834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B88E-FFA4-4AB8-81FC-C3A727AF5EAC}" type="datetime1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9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8006-F08F-4815-A1B5-18B0A7A7859D}" type="datetime1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5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D59F-E76F-4587-A923-77A7CB0467F2}" type="datetime1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57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2381-03A5-4EF4-AA42-0B9CD3DFEFB9}" type="datetime1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6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CF22-3535-40B6-A1DE-DA3B446CB8EE}" type="datetime1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6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B20F-40B4-4E5C-9E6D-652DB5E88A4E}" type="datetime1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8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2FE5-49FE-4038-B80B-E2F59132E51D}" type="datetime1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34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B73B-C8A1-415A-8001-A768CA262FEB}" type="datetime1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88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F930-90EF-4A3A-937E-BEB447C3D526}" type="datetime1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AD89-3711-476B-8321-DE709043037B}" type="datetime1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9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375F-7E6A-4CE4-9E20-FBBE117FCD79}" type="datetime1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57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D7E7D-B5B4-4381-B066-B1FE5CCD6608}" type="datetime1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94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 Survey on Rain Removal from Video and Single Image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Hong Wang, Minghan Li, Yichen Wu, Qian Zhao, and Deyu Meng, Member, IEEE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38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6916" y="196645"/>
            <a:ext cx="10586884" cy="598031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2 Real World Data</a:t>
            </a:r>
          </a:p>
          <a:p>
            <a:pPr marL="0" indent="0">
              <a:buNone/>
            </a:pPr>
            <a:r>
              <a:rPr lang="en-US" altLang="zh-CN" smtClean="0"/>
              <a:t>Internet-Data(no ground truth),SPA-Data(1000 images)</a:t>
            </a:r>
          </a:p>
          <a:p>
            <a:pPr marL="0" indent="0">
              <a:buNone/>
            </a:pPr>
            <a:r>
              <a:rPr lang="en-US" altLang="zh-CN" smtClean="0"/>
              <a:t>Perform at SPA-Data: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10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1730477"/>
            <a:ext cx="7334250" cy="249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7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Conclusion and future works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mtClean="0"/>
              <a:t>Limitations: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1.Most of deraining methods tend to more or less remove texture details in rain-free regions.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2.mist/fog effect formed by rain streak accumulation.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3.Involving many iterations of computation.</a:t>
            </a:r>
          </a:p>
          <a:p>
            <a:pPr marL="0" indent="0">
              <a:buNone/>
            </a:pPr>
            <a:r>
              <a:rPr lang="en-US" altLang="zh-CN" smtClean="0">
                <a:latin typeface="+mj-lt"/>
                <a:cs typeface="Arial" panose="020B0604020202020204" pitchFamily="34" charset="0"/>
              </a:rPr>
              <a:t>Future directions: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Combining model-driven and data-driven into a unique framework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Transfer learning regimes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Online rain removal techniques with persistence,fast and universality</a:t>
            </a:r>
          </a:p>
          <a:p>
            <a:pPr marL="0" indent="0">
              <a:buNone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3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Abstract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this study we present a comprehensive review for current rain removal methods for video and a single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Introduction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conventional methods mainly adopt the model-driven methodology and especially focus on sufficiently utilizing and encoding physical properties of rain and prior knowledge of background scenes into an optimization problem and designing rational algorithms to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solve </a:t>
            </a:r>
            <a:r>
              <a:rPr lang="en-US" altLang="zh-CN" sz="2000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data-driven manner by designing specific network architectures and pre-collecting rainy-clean image pairs to learn network parameters to attain complex rain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removal </a:t>
            </a:r>
            <a:r>
              <a:rPr lang="en-US" altLang="zh-CN" sz="2000" smtClean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672" y="3577834"/>
            <a:ext cx="6014884" cy="328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2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25910" y="353961"/>
            <a:ext cx="10527890" cy="5823002"/>
          </a:xfrm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we summarize the physical properties of rain commonly used for rain modeling by previous research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provide a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comprehensive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performance on representative rain removal methods and evaluate their respective capacity, especially generalization capability, both visually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quantitatively.</a:t>
            </a: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we release a comprehensive repository to facilitate an easy usage and performance reproduction/comparison of current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rain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removal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methods for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general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users.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4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Review of current rain removal methods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Physical Properties of Rain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1.Geometirc property:sphere,radius is relate with direction </a:t>
            </a:r>
            <a:r>
              <a:rPr lang="el-GR" altLang="zh-CN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 and undistorted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sphere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relationship between the terminal velocity v (m/s) of a raindrop and its diameter d (mm)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l-GR" altLang="zh-CN" smtClean="0"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 is the air density</a:t>
            </a:r>
          </a:p>
          <a:p>
            <a:pPr marL="0" indent="0">
              <a:buNone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084" y="3205163"/>
            <a:ext cx="3952875" cy="1057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75" y="5085735"/>
            <a:ext cx="42100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9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16077" y="157316"/>
                <a:ext cx="10537723" cy="60196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smtClean="0"/>
                  <a:t>2.Brightness Property</a:t>
                </a:r>
              </a:p>
              <a:p>
                <a:pPr marL="0" indent="0">
                  <a:buNone/>
                </a:pPr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When a raindrop is passing through a pixel, the intensity of it’s </a:t>
                </a:r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>
                    <a:latin typeface="Arial" panose="020B0604020202020204" pitchFamily="34" charset="0"/>
                    <a:cs typeface="Arial" panose="020B0604020202020204" pitchFamily="34" charset="0"/>
                  </a:rPr>
                  <a:t>is brighter than the background.</a:t>
                </a:r>
              </a:p>
              <a:p>
                <a:pPr marL="0" indent="0">
                  <a:buNone/>
                </a:pP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zh-CN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mtClean="0"/>
                  <a:t>3.Chromatic Property</a:t>
                </a:r>
              </a:p>
              <a:p>
                <a:pPr marL="0" indent="0">
                  <a:buNone/>
                </a:pPr>
                <a:r>
                  <a:rPr lang="en-US" altLang="zh-CN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For ease of computation, the authors directly assumed that the means of ∆R, ∆G, and ∆B are roughly equivalent for pixels covered by raindrops, where ∆R, ∆G, and ∆B denote the changes in </a:t>
                </a:r>
                <a:r>
                  <a:rPr lang="en-US" altLang="zh-CN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color </a:t>
                </a:r>
                <a:r>
                  <a:rPr lang="en-US" altLang="zh-CN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components </a:t>
                </a:r>
                <a:r>
                  <a:rPr lang="en-US" altLang="zh-CN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of one pixel in two </a:t>
                </a:r>
                <a:r>
                  <a:rPr lang="en-US" altLang="zh-CN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consecutive </a:t>
                </a:r>
                <a:r>
                  <a:rPr lang="en-US" altLang="zh-CN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frames.</a:t>
                </a:r>
              </a:p>
              <a:p>
                <a:pPr marL="0" indent="0">
                  <a:buNone/>
                </a:pPr>
                <a:r>
                  <a:rPr lang="en-US" altLang="zh-CN" smtClean="0"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4.Spatial and Temporal property</a:t>
                </a:r>
              </a:p>
              <a:p>
                <a:pPr marL="0" indent="0">
                  <a:buNone/>
                </a:pPr>
                <a:r>
                  <a:rPr lang="en-US" altLang="zh-CN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In a vedio, the intensity histogram of a pixel sometimes covered by rain exhibits two peaks, a pixle never covered by rain exhibits only one peak.</a:t>
                </a:r>
                <a:endParaRPr lang="en-US" altLang="zh-CN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077" y="157316"/>
                <a:ext cx="10537723" cy="6019647"/>
              </a:xfrm>
              <a:blipFill>
                <a:blip r:embed="rId2"/>
                <a:stretch>
                  <a:fillRect l="-1215" t="-2432" r="-1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6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181" y="1530605"/>
            <a:ext cx="57816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910" y="265471"/>
            <a:ext cx="10527890" cy="591149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mtClean="0"/>
              <a:t>C.Single image rain removal methods</a:t>
            </a:r>
          </a:p>
          <a:p>
            <a:pPr marL="0" indent="0">
              <a:buNone/>
            </a:pPr>
            <a:r>
              <a:rPr lang="en-US" altLang="zh-CN" smtClean="0">
                <a:latin typeface="+mj-lt"/>
                <a:cs typeface="Arial" panose="020B0604020202020204" pitchFamily="34" charset="0"/>
              </a:rPr>
              <a:t>1.Filter based methods</a:t>
            </a:r>
          </a:p>
          <a:p>
            <a:pPr marL="0" indent="0">
              <a:buNone/>
            </a:pPr>
            <a:r>
              <a:rPr lang="en-US" altLang="zh-CN" smtClean="0">
                <a:latin typeface="+mj-lt"/>
                <a:cs typeface="Arial" panose="020B0604020202020204" pitchFamily="34" charset="0"/>
              </a:rPr>
              <a:t>2.Prior based Methods:????</a:t>
            </a:r>
          </a:p>
          <a:p>
            <a:pPr marL="0" indent="0">
              <a:buNone/>
            </a:pPr>
            <a:r>
              <a:rPr lang="en-US" altLang="zh-CN" smtClean="0">
                <a:latin typeface="+mj-lt"/>
                <a:cs typeface="Arial" panose="020B0604020202020204" pitchFamily="34" charset="0"/>
              </a:rPr>
              <a:t>3.Deep learning based methods:</a:t>
            </a: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R. Qian, R. Tan, W. Yang, J. Su, and J. Liu, “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Attentive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generative adversarial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network for raindrop removal from a single image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,”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IEEE Conf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. on Comput. Vision and Pattern Recognition, pp. 1-1, 2018.</a:t>
            </a: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X. Fu, J. Huang, and X. Ding, “Clearing the skies: a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deep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network architecture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for single-image rain streaks removal,” IEEE Trans.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Image Process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., vol. 1, no. 1, pp. 99,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X. Fu, J. Huang, D. Zeng, Y. Huang, X. Ding, and J. Paisley,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Removing rain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from single images via a deep detail network,” IEEE Conf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on Comput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. Vision and Pattern Recognition, pp. 1715-1723,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Z. Fan, H. Wu, X. Fu, Y. Huang, and X. Ding, “Residual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guide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feature fusion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network for single image deraining,” In ACM Multimedia,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H. Zhang, V. Sindagi, and V. M. Patel, “Image de-raining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a conditional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generative adversarial network,” IEEE Trans. on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Circuits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and Syst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. for Video Technology, 2019.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. Zhang and V. M. Patel, “Density-aware single image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de-raining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using a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multi-stream dense network,” IEEE Conf. on Comput. Vision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Pattern Recognition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, pp. 1-10, 2018.</a:t>
            </a: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W. Yang, R. Tan, J. Feng, J. Liu, Z. Guo, and S. Yan, “Deep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joint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raindetection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and removal from a single image,” IEEE Conf.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Comput.Vision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and Pattern Recognition, pp. 1685-1694,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F. Yu and V. Koltun, “Multi-scale context aggregation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dilated convolutions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,” In Int. Conf. on Learning Representation, 2016.</a:t>
            </a: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H. Zhang and V. M. Patel, “Convolutional sparse and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low-rank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codingbased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rain streak removal,” in Proc. of IEEE Winter Conf.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Applications of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Comput. Vision, pp. 1259-1267,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X. Li, J. Wu, Z. Lin, H. Liu, and H. Zha, “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Recurrent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squeeze- and-excitation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context aggregation net for single image deraining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,”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In European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Conf. on Comput. Vision, pp. 262-277, 2018.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3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574" y="147484"/>
            <a:ext cx="10508226" cy="60294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/>
              <a:t>Y. Wang, X. Zhao, T. Jiang, L. Deng, Y. Chang, and T. </a:t>
            </a:r>
            <a:r>
              <a:rPr lang="en-US" altLang="zh-CN"/>
              <a:t>Huang</a:t>
            </a:r>
            <a:r>
              <a:rPr lang="en-US" altLang="zh-CN" smtClean="0"/>
              <a:t>,“</a:t>
            </a:r>
            <a:r>
              <a:rPr lang="en-US" altLang="zh-CN"/>
              <a:t>Rain streak removal for single image via kernel guided </a:t>
            </a:r>
            <a:r>
              <a:rPr lang="en-US" altLang="zh-CN"/>
              <a:t>cnn</a:t>
            </a:r>
            <a:r>
              <a:rPr lang="en-US" altLang="zh-CN" smtClean="0"/>
              <a:t>,”arXiv:1808.08545</a:t>
            </a:r>
            <a:r>
              <a:rPr lang="en-US" altLang="zh-CN"/>
              <a:t>, 2018.</a:t>
            </a:r>
          </a:p>
          <a:p>
            <a:pPr marL="0" indent="0">
              <a:buNone/>
            </a:pPr>
            <a:r>
              <a:rPr lang="en-US" altLang="zh-CN" smtClean="0"/>
              <a:t>J</a:t>
            </a:r>
            <a:r>
              <a:rPr lang="en-US" altLang="zh-CN"/>
              <a:t>. Pan, S. Liu, J. Zhang, Y. Liu, J. Ren, and Zechao Li, </a:t>
            </a:r>
            <a:r>
              <a:rPr lang="en-US" altLang="zh-CN"/>
              <a:t>“</a:t>
            </a:r>
            <a:r>
              <a:rPr lang="en-US" altLang="zh-CN" smtClean="0"/>
              <a:t>Learning dual </a:t>
            </a:r>
            <a:r>
              <a:rPr lang="en-US" altLang="zh-CN"/>
              <a:t>convolutional neural networks for low-level vision,” IEEE Conf</a:t>
            </a:r>
            <a:r>
              <a:rPr lang="en-US" altLang="zh-CN"/>
              <a:t>. </a:t>
            </a:r>
            <a:r>
              <a:rPr lang="en-US" altLang="zh-CN" smtClean="0"/>
              <a:t>on Comput</a:t>
            </a:r>
            <a:r>
              <a:rPr lang="en-US" altLang="zh-CN"/>
              <a:t>. Vision and Pattern Recognition, pp. 1-10, 2018.</a:t>
            </a:r>
          </a:p>
          <a:p>
            <a:pPr marL="0" indent="0">
              <a:buNone/>
            </a:pPr>
            <a:r>
              <a:rPr lang="en-US" altLang="zh-CN" smtClean="0"/>
              <a:t>G</a:t>
            </a:r>
            <a:r>
              <a:rPr lang="en-US" altLang="zh-CN"/>
              <a:t>. Li, X. He, W. Zhang, H. Chang, L. Dong, and L. Lin, </a:t>
            </a:r>
            <a:r>
              <a:rPr lang="en-US" altLang="zh-CN"/>
              <a:t>“</a:t>
            </a:r>
            <a:r>
              <a:rPr lang="en-US" altLang="zh-CN" smtClean="0"/>
              <a:t>Non-locally</a:t>
            </a:r>
          </a:p>
          <a:p>
            <a:pPr marL="0" indent="0">
              <a:buNone/>
            </a:pPr>
            <a:r>
              <a:rPr lang="en-US" altLang="zh-CN" smtClean="0"/>
              <a:t>enhanced encoder-decoder network for single image de-raining,” In 2018 ACM </a:t>
            </a:r>
            <a:r>
              <a:rPr lang="en-US" altLang="zh-CN"/>
              <a:t>Multimedia Conf. on Multimedia Conf., pp. 1056-1064, 2018.</a:t>
            </a:r>
          </a:p>
          <a:p>
            <a:pPr marL="0" indent="0">
              <a:buNone/>
            </a:pPr>
            <a:r>
              <a:rPr lang="en-US" altLang="zh-CN" smtClean="0"/>
              <a:t>D</a:t>
            </a:r>
            <a:r>
              <a:rPr lang="en-US" altLang="zh-CN"/>
              <a:t>. Ren, W. Zuo, Q. Hu, P. Zhu, and D. Meng, “</a:t>
            </a:r>
            <a:r>
              <a:rPr lang="en-US" altLang="zh-CN"/>
              <a:t>Progressive </a:t>
            </a:r>
            <a:r>
              <a:rPr lang="en-US" altLang="zh-CN" smtClean="0"/>
              <a:t>image deraining </a:t>
            </a:r>
            <a:r>
              <a:rPr lang="en-US" altLang="zh-CN"/>
              <a:t>networks: a better and simpler baseline,” IEEE Conf. on</a:t>
            </a:r>
          </a:p>
          <a:p>
            <a:pPr marL="0" indent="0">
              <a:buNone/>
            </a:pPr>
            <a:r>
              <a:rPr lang="en-US" altLang="zh-CN"/>
              <a:t>Comput. Vision and Pattern Recognition, 2019.</a:t>
            </a:r>
          </a:p>
          <a:p>
            <a:pPr marL="0" indent="0">
              <a:buNone/>
            </a:pPr>
            <a:r>
              <a:rPr lang="en-US" altLang="zh-CN"/>
              <a:t>[71] T. Wang, X. Yang, K. Xu, S. Chen, Q. Zhang, and R. W. H. Lau,</a:t>
            </a:r>
          </a:p>
          <a:p>
            <a:pPr marL="0" indent="0">
              <a:buNone/>
            </a:pPr>
            <a:r>
              <a:rPr lang="en-US" altLang="zh-CN"/>
              <a:t>“Spatial attentive single-image deraining with a high quality real rain</a:t>
            </a:r>
          </a:p>
          <a:p>
            <a:pPr marL="0" indent="0">
              <a:buNone/>
            </a:pPr>
            <a:r>
              <a:rPr lang="en-US" altLang="zh-CN"/>
              <a:t>dataset,” IEEE Conf. on Comput. Vision and Pattern Recognition, 2019.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6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941"/>
          </a:xfrm>
        </p:spPr>
        <p:txBody>
          <a:bodyPr/>
          <a:lstStyle/>
          <a:p>
            <a:r>
              <a:rPr lang="en-US" altLang="zh-CN" smtClean="0"/>
              <a:t>Experiments and analysis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8066"/>
            <a:ext cx="10515600" cy="501889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B.Single Image Deraining Experiments</a:t>
            </a:r>
          </a:p>
          <a:p>
            <a:pPr marL="0" indent="0">
              <a:buNone/>
            </a:pPr>
            <a:r>
              <a:rPr lang="en-US" altLang="zh-CN" smtClean="0"/>
              <a:t>1.Synthetic Data: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9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067147"/>
              </p:ext>
            </p:extLst>
          </p:nvPr>
        </p:nvGraphicFramePr>
        <p:xfrm>
          <a:off x="983227" y="2169939"/>
          <a:ext cx="684325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650">
                  <a:extLst>
                    <a:ext uri="{9D8B030D-6E8A-4147-A177-3AD203B41FA5}">
                      <a16:colId xmlns:a16="http://schemas.microsoft.com/office/drawing/2014/main" val="681222388"/>
                    </a:ext>
                  </a:extLst>
                </a:gridCol>
                <a:gridCol w="1368650">
                  <a:extLst>
                    <a:ext uri="{9D8B030D-6E8A-4147-A177-3AD203B41FA5}">
                      <a16:colId xmlns:a16="http://schemas.microsoft.com/office/drawing/2014/main" val="1955600636"/>
                    </a:ext>
                  </a:extLst>
                </a:gridCol>
                <a:gridCol w="1368650">
                  <a:extLst>
                    <a:ext uri="{9D8B030D-6E8A-4147-A177-3AD203B41FA5}">
                      <a16:colId xmlns:a16="http://schemas.microsoft.com/office/drawing/2014/main" val="3658800601"/>
                    </a:ext>
                  </a:extLst>
                </a:gridCol>
                <a:gridCol w="1368650">
                  <a:extLst>
                    <a:ext uri="{9D8B030D-6E8A-4147-A177-3AD203B41FA5}">
                      <a16:colId xmlns:a16="http://schemas.microsoft.com/office/drawing/2014/main" val="2126344016"/>
                    </a:ext>
                  </a:extLst>
                </a:gridCol>
                <a:gridCol w="1368650">
                  <a:extLst>
                    <a:ext uri="{9D8B030D-6E8A-4147-A177-3AD203B41FA5}">
                      <a16:colId xmlns:a16="http://schemas.microsoft.com/office/drawing/2014/main" val="232253705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Dataset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Rain1400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Rain100L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Rain100H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Rain12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431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Total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14000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1900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66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Rain</a:t>
                      </a:r>
                      <a:r>
                        <a:rPr lang="en-US" altLang="zh-CN" baseline="0" smtClean="0"/>
                        <a:t> Types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3839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Train:Test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9:1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2:1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18:1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68708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27" y="3711534"/>
            <a:ext cx="5874733" cy="300994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59" y="3711533"/>
            <a:ext cx="3510004" cy="308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11577</TotalTime>
  <Words>1056</Words>
  <Application>Microsoft Office PowerPoint</Application>
  <PresentationFormat>宽屏</PresentationFormat>
  <Paragraphs>96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黑体</vt:lpstr>
      <vt:lpstr>Arial</vt:lpstr>
      <vt:lpstr>Cambria Math</vt:lpstr>
      <vt:lpstr>Office 主题​​</vt:lpstr>
      <vt:lpstr>A Survey on Rain Removal from Video and Single Image</vt:lpstr>
      <vt:lpstr>Abstract</vt:lpstr>
      <vt:lpstr>Introduction</vt:lpstr>
      <vt:lpstr>PowerPoint 演示文稿</vt:lpstr>
      <vt:lpstr>Review of current rain removal methods</vt:lpstr>
      <vt:lpstr>PowerPoint 演示文稿</vt:lpstr>
      <vt:lpstr>PowerPoint 演示文稿</vt:lpstr>
      <vt:lpstr>PowerPoint 演示文稿</vt:lpstr>
      <vt:lpstr>Experiments and analysis</vt:lpstr>
      <vt:lpstr>PowerPoint 演示文稿</vt:lpstr>
      <vt:lpstr>Conclusion and 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Attentive Single-Image Deraining with a High Quality Real Rain Dataset</dc:title>
  <dc:creator>My</dc:creator>
  <cp:lastModifiedBy>My</cp:lastModifiedBy>
  <cp:revision>32</cp:revision>
  <dcterms:created xsi:type="dcterms:W3CDTF">2019-09-29T02:35:22Z</dcterms:created>
  <dcterms:modified xsi:type="dcterms:W3CDTF">2019-10-07T03:33:37Z</dcterms:modified>
</cp:coreProperties>
</file>