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3" r:id="rId2"/>
    <p:sldId id="256" r:id="rId3"/>
    <p:sldId id="257" r:id="rId4"/>
    <p:sldId id="259" r:id="rId5"/>
    <p:sldId id="260" r:id="rId6"/>
    <p:sldId id="274" r:id="rId7"/>
    <p:sldId id="266" r:id="rId8"/>
    <p:sldId id="268" r:id="rId9"/>
    <p:sldId id="269" r:id="rId10"/>
    <p:sldId id="272" r:id="rId11"/>
    <p:sldId id="27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问题" id="{ADC88A19-3390-4879-9D72-DDF2A987B441}">
          <p14:sldIdLst>
            <p14:sldId id="273"/>
          </p14:sldIdLst>
        </p14:section>
        <p14:section name="Title" id="{F5AF16E8-C5D0-4ED2-A126-2F038BE41F61}">
          <p14:sldIdLst>
            <p14:sldId id="256"/>
          </p14:sldIdLst>
        </p14:section>
        <p14:section name="Abstract" id="{CA1C67D7-F1C4-4271-A4BC-09CAB0EC6B98}">
          <p14:sldIdLst>
            <p14:sldId id="257"/>
          </p14:sldIdLst>
        </p14:section>
        <p14:section name="Introduction" id="{19D62F69-25F5-4170-ABAD-8E14A4CAA97F}">
          <p14:sldIdLst>
            <p14:sldId id="259"/>
          </p14:sldIdLst>
        </p14:section>
        <p14:section name="Adversarial nets" id="{B4B6BDAE-E62B-439A-BEF9-C2D80396824B}">
          <p14:sldIdLst>
            <p14:sldId id="260"/>
            <p14:sldId id="274"/>
          </p14:sldIdLst>
        </p14:section>
        <p14:section name="Raindrop Removal using Attentive GAN" id="{C0C76AE2-CB64-4821-940B-7DFBF78FBA54}">
          <p14:sldIdLst>
            <p14:sldId id="266"/>
            <p14:sldId id="268"/>
            <p14:sldId id="269"/>
            <p14:sldId id="272"/>
          </p14:sldIdLst>
        </p14:section>
        <p14:section name="Conclusion" id="{E49CD5BA-DA71-4FBB-B741-6AF7FB4569AA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65" d="100"/>
          <a:sy n="65" d="100"/>
        </p:scale>
        <p:origin x="7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BA5BB-2103-4C45-A39E-44BB19C621BE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7B034-6D4D-41EB-A1B0-7185CD283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73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第一页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7B034-6D4D-41EB-A1B0-7185CD2834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146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第二页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7B034-6D4D-41EB-A1B0-7185CD2834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90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7B034-6D4D-41EB-A1B0-7185CD2834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16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9819-2B93-4F69-A70F-B21C89356A1A}" type="datetime1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9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1B49-E3F0-45C8-B352-040B3DE27A85}" type="datetime1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85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7A94-559B-4A52-BA10-5F84F822E08E}" type="datetime1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57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86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E0AA-0A0F-4E94-83D3-657300EB69E8}" type="datetime1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6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012E-D319-4618-9EF5-F37566FB6613}" type="datetime1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8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7095-EAAE-4E11-80FE-206F5CF65582}" type="datetime1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34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EEE4-5BC4-4112-9523-6FCD135894B6}" type="datetime1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88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AA3E-B599-4876-9AF5-929A61457B57}" type="datetime1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51D6-BC04-49F7-8427-533ACD1B1B75}" type="datetime1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9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7424-95C6-4D37-9454-6B1C8547C26B}" type="datetime1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57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97517-B5A5-4C53-821D-20395C7D65DA}" type="datetime1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76D00-115A-4E02-B845-A2B55644B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94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9819-2B93-4F69-A70F-B21C89356A1A}" type="datetime1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60206" y="1042219"/>
            <a:ext cx="103730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Object parts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are first detected and the corresponding </a:t>
            </a: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part-specific features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are extracted for </a:t>
            </a: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fine-grained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classification. </a:t>
            </a: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However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, these methods typically treat the part-specific </a:t>
            </a: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featuresof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each image in isolation while neglecting their </a:t>
            </a: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relationships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between different </a:t>
            </a: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images??????</a:t>
            </a:r>
          </a:p>
          <a:p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a cross-layer regularizer that improves the robust-</a:t>
            </a:r>
          </a:p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ness of multi-scale features by matching the prediction dis-</a:t>
            </a:r>
          </a:p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tribution across multiple layers</a:t>
            </a: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.?????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57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6916" y="511277"/>
            <a:ext cx="10586884" cy="5665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i="1">
                <a:latin typeface="+mj-ea"/>
                <a:ea typeface="+mj-ea"/>
                <a:cs typeface="Arial" panose="020B0604020202020204" pitchFamily="34" charset="0"/>
              </a:rPr>
              <a:t>Discriminative </a:t>
            </a:r>
            <a:r>
              <a:rPr lang="en-US" altLang="zh-CN" i="1" smtClean="0">
                <a:latin typeface="+mj-ea"/>
                <a:ea typeface="+mj-ea"/>
                <a:cs typeface="Arial" panose="020B0604020202020204" pitchFamily="34" charset="0"/>
              </a:rPr>
              <a:t>Network</a:t>
            </a: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purpose of our contextual autoencoder is to generate an image that is free from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raindrops</a:t>
            </a: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Multi-scale losses:</a:t>
            </a: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Perceptual loss:</a:t>
            </a: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91-F250-4665-9D39-AD143A54C879}" type="datetime1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2971800"/>
            <a:ext cx="6153150" cy="914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139226"/>
            <a:ext cx="5391150" cy="10572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97" y="4794220"/>
            <a:ext cx="5529373" cy="182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18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2490"/>
            <a:ext cx="10515599" cy="453497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G produces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the attention map via an attentive-recurrent network and applies this map along with the input image to generate a raindrop-free image through a contextual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autoencoder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Our novelty lies on the use of the attention map in both generative and discriminative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199" y="286927"/>
            <a:ext cx="10515600" cy="1325563"/>
          </a:xfrm>
        </p:spPr>
        <p:txBody>
          <a:bodyPr/>
          <a:lstStyle/>
          <a:p>
            <a:r>
              <a:rPr lang="en-US" altLang="zh-CN"/>
              <a:t>Conclusion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6242-6BB1-4F23-BC05-AE138A3086F0}" type="datetime1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52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323" y="393290"/>
            <a:ext cx="11523406" cy="3208748"/>
          </a:xfrm>
        </p:spPr>
        <p:txBody>
          <a:bodyPr>
            <a:normAutofit/>
          </a:bodyPr>
          <a:lstStyle/>
          <a:p>
            <a:r>
              <a:rPr lang="en-US" altLang="zh-CN"/>
              <a:t>Cross-X Learning </a:t>
            </a:r>
            <a:r>
              <a:rPr lang="en-US" altLang="zh-CN" smtClean="0"/>
              <a:t>for</a:t>
            </a:r>
            <a:br>
              <a:rPr lang="en-US" altLang="zh-CN" smtClean="0"/>
            </a:br>
            <a:r>
              <a:rPr lang="en-US" altLang="zh-CN" smtClean="0"/>
              <a:t> </a:t>
            </a:r>
            <a:r>
              <a:rPr lang="en-US" altLang="zh-CN"/>
              <a:t>Fine-Grained </a:t>
            </a:r>
            <a:r>
              <a:rPr lang="en-US" altLang="zh-CN" smtClean="0"/>
              <a:t>Visual </a:t>
            </a:r>
            <a:r>
              <a:rPr lang="en-US" altLang="zh-CN"/>
              <a:t>Categorization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Wei Luo1,2 Xitong Yang2 Xianjie Mo1 Yuheng Lu2,5 Larry S. Davis2 Jun Li3 Jian Yang4 Ser-Nam Lim5 1South China Agricultural University 2University of Maryland, College Park 3MIT 4Nanjing University of Science and Technology 5Facebook AI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A2A72-26DB-48DF-A290-5DA80E9887CD}" type="datetime1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38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Abstract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Q: Recognizing objects from subcategories with very </a:t>
            </a: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subtle differences.</a:t>
            </a:r>
            <a:endParaRPr lang="en-US" altLang="zh-CN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A: Cross-X learning </a:t>
            </a: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that exploits 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the relationships between different images and </a:t>
            </a: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between 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different network layers for robust multi-scale </a:t>
            </a: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feature 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learning. </a:t>
            </a: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Idear: </a:t>
            </a: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 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cross-category cross-semantic regularizer and A</a:t>
            </a: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cross-layer </a:t>
            </a:r>
            <a:r>
              <a:rPr lang="en-US" altLang="zh-CN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regularizer.</a:t>
            </a:r>
            <a:endParaRPr lang="en-US" altLang="zh-CN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EA19-D988-4503-8C2E-7076E3DBCF8E}" type="datetime1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7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Introduction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mtClean="0">
                <a:latin typeface="+mj-ea"/>
                <a:ea typeface="+mj-ea"/>
                <a:cs typeface="Arial" panose="020B0604020202020204" pitchFamily="34" charset="0"/>
              </a:rPr>
              <a:t>weakly-supervised FGVC</a:t>
            </a:r>
            <a:endParaRPr lang="en-US" altLang="zh-CN"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1.exploiting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relationships between fine-grained labels to regularize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。  </a:t>
            </a: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2.localizing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discriminative parts for part-specific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Q:These methods localize semantic parts independently on each image while neglecting the relationships between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part-pecific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features from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different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A:Cross-X learning,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A3F0-5342-4A4B-BB08-871533A31DE1}" type="datetime1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62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Adversarial nets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8195"/>
            <a:ext cx="10515600" cy="48987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b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b="0" smtClean="0">
                <a:cs typeface="Arial" panose="020B0604020202020204" pitchFamily="34" charset="0"/>
              </a:rPr>
              <a:t>	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D9AB-26E7-444E-ABD0-490B0A5E8C59}" type="datetime1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387" y="1420018"/>
            <a:ext cx="8991600" cy="542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058" y="1949700"/>
            <a:ext cx="8054923" cy="445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9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125" y="222307"/>
            <a:ext cx="10734675" cy="594824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0472-E53D-4341-856B-BC341E6250B8}" type="datetime1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04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16076" y="1789471"/>
                <a:ext cx="10537723" cy="438749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i="1">
                    <a:latin typeface="+mj-ea"/>
                    <a:ea typeface="+mj-ea"/>
                    <a:cs typeface="Arial" panose="020B0604020202020204" pitchFamily="34" charset="0"/>
                  </a:rPr>
                  <a:t>Generative </a:t>
                </a:r>
                <a:r>
                  <a:rPr lang="en-US" altLang="zh-CN" i="1" smtClean="0">
                    <a:latin typeface="+mj-ea"/>
                    <a:ea typeface="+mj-ea"/>
                    <a:cs typeface="Arial" panose="020B0604020202020204" pitchFamily="34" charset="0"/>
                  </a:rPr>
                  <a:t>Network</a:t>
                </a:r>
              </a:p>
              <a:p>
                <a:pPr marL="0" indent="0">
                  <a:buNone/>
                </a:pPr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G is consist of attentive-recurrent network and contextual autoencoder</a:t>
                </a:r>
              </a:p>
              <a:p>
                <a:pPr marL="0" indent="0">
                  <a:buNone/>
                </a:pPr>
                <a:endParaRPr lang="en-US" altLang="zh-CN" i="1" smtClean="0">
                  <a:latin typeface="Cambria Math" panose="02040503050406030204" pitchFamily="18" charset="0"/>
                  <a:ea typeface="+mj-ea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zh-CN" i="1" smtClean="0">
                  <a:latin typeface="Cambria Math" panose="02040503050406030204" pitchFamily="18" charset="0"/>
                  <a:ea typeface="+mj-ea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𝐺</m:t>
                    </m:r>
                  </m:oMath>
                </a14:m>
                <a:r>
                  <a:rPr lang="en-US" altLang="zh-CN" smtClean="0">
                    <a:latin typeface="+mj-ea"/>
                    <a:ea typeface="+mj-ea"/>
                    <a:cs typeface="Arial" panose="020B0604020202020204" pitchFamily="34" charset="0"/>
                  </a:rPr>
                  <a:t> :</a:t>
                </a:r>
                <a:r>
                  <a:rPr lang="en-US" altLang="zh-CN" smtClean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generative network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en-US" altLang="zh-CN" smtClean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:discriminat</a:t>
                </a:r>
                <a:endParaRPr lang="en-US" altLang="zh-CN" smtClean="0">
                  <a:latin typeface="+mj-ea"/>
                  <a:ea typeface="+mj-ea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𝐼</m:t>
                    </m:r>
                  </m:oMath>
                </a14:m>
                <a:r>
                  <a:rPr lang="en-US" altLang="zh-CN">
                    <a:latin typeface="+mj-ea"/>
                    <a:ea typeface="+mj-ea"/>
                    <a:cs typeface="Arial" panose="020B0604020202020204" pitchFamily="34" charset="0"/>
                  </a:rPr>
                  <a:t> </a:t>
                </a:r>
                <a:r>
                  <a:rPr lang="en-US" altLang="zh-CN" smtClean="0">
                    <a:latin typeface="+mj-ea"/>
                    <a:ea typeface="+mj-ea"/>
                    <a:cs typeface="Arial" panose="020B0604020202020204" pitchFamily="34" charset="0"/>
                  </a:rPr>
                  <a:t>: </a:t>
                </a:r>
                <a:r>
                  <a:rPr lang="en-US" altLang="zh-CN" smtClean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raindrop images</a:t>
                </a:r>
                <a:endParaRPr lang="en-US" altLang="zh-CN" smtClean="0">
                  <a:latin typeface="+mj-ea"/>
                  <a:ea typeface="+mj-ea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mtClean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R:clear natuarl images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6076" y="1789471"/>
                <a:ext cx="10537723" cy="4387492"/>
              </a:xfrm>
              <a:blipFill>
                <a:blip r:embed="rId2"/>
                <a:stretch>
                  <a:fillRect l="-1215" t="-3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Raindrop Removal using Attentive GAN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E9E8-1CD6-4056-8E09-8F6B5266829B}" type="datetime1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697" y="2874861"/>
            <a:ext cx="52768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26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6916" y="511277"/>
            <a:ext cx="10586884" cy="5665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i="1" smtClean="0">
                <a:latin typeface="+mj-ea"/>
                <a:ea typeface="+mj-ea"/>
                <a:cs typeface="Arial" panose="020B0604020202020204" pitchFamily="34" charset="0"/>
              </a:rPr>
              <a:t>1.Attentive-Recurrent </a:t>
            </a:r>
            <a:r>
              <a:rPr lang="en-US" altLang="zh-CN" i="1">
                <a:latin typeface="+mj-ea"/>
                <a:ea typeface="+mj-ea"/>
                <a:cs typeface="Arial" panose="020B0604020202020204" pitchFamily="34" charset="0"/>
              </a:rPr>
              <a:t>Network </a:t>
            </a:r>
            <a:endParaRPr lang="en-US" altLang="zh-CN" i="1" smtClean="0">
              <a:latin typeface="+mj-ea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attentivere current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network is to find regions in the input image that need to get attention.</a:t>
            </a: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C65B-5D5B-4798-88A5-39C6A04C2701}" type="datetime1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5283738"/>
            <a:ext cx="5419725" cy="962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1815883"/>
            <a:ext cx="6288651" cy="341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0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6916" y="511277"/>
            <a:ext cx="10586884" cy="5665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i="1" smtClean="0">
                <a:latin typeface="+mj-ea"/>
                <a:ea typeface="+mj-ea"/>
                <a:cs typeface="Arial" panose="020B0604020202020204" pitchFamily="34" charset="0"/>
              </a:rPr>
              <a:t>2.Contextual </a:t>
            </a:r>
            <a:r>
              <a:rPr lang="en-US" altLang="zh-CN" i="1">
                <a:latin typeface="+mj-ea"/>
                <a:ea typeface="+mj-ea"/>
                <a:cs typeface="Arial" panose="020B0604020202020204" pitchFamily="34" charset="0"/>
              </a:rPr>
              <a:t>Autoencoder</a:t>
            </a: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The purpose of our contextual autoencoder is to generate an image that is free from 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raindrops</a:t>
            </a: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Multi-scale losses:</a:t>
            </a:r>
          </a:p>
          <a:p>
            <a:pPr marL="0" indent="0">
              <a:buNone/>
            </a:pP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Perceptual loss:</a:t>
            </a:r>
          </a:p>
          <a:p>
            <a:pPr marL="0" indent="0">
              <a:buNone/>
            </a:pP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A91-F250-4665-9D39-AD143A54C879}" type="datetime1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76D00-115A-4E02-B845-A2B55644BEF7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034" y="1795131"/>
            <a:ext cx="3911241" cy="8036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06825"/>
            <a:ext cx="7077075" cy="2914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508" y="2594113"/>
            <a:ext cx="5219700" cy="571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2591" y="2708413"/>
            <a:ext cx="1343025" cy="3429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542" y="5924930"/>
            <a:ext cx="4465991" cy="86283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862329" y="3244334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Discriminative Network</a:t>
            </a:r>
          </a:p>
        </p:txBody>
      </p:sp>
    </p:spTree>
    <p:extLst>
      <p:ext uri="{BB962C8B-B14F-4D97-AF65-F5344CB8AC3E}">
        <p14:creationId xmlns:p14="http://schemas.microsoft.com/office/powerpoint/2010/main" val="575846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26139</TotalTime>
  <Words>385</Words>
  <Application>Microsoft Office PowerPoint</Application>
  <PresentationFormat>宽屏</PresentationFormat>
  <Paragraphs>77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黑体</vt:lpstr>
      <vt:lpstr>Arial</vt:lpstr>
      <vt:lpstr>Cambria Math</vt:lpstr>
      <vt:lpstr>Office 主题​​</vt:lpstr>
      <vt:lpstr>PowerPoint 演示文稿</vt:lpstr>
      <vt:lpstr>Cross-X Learning for  Fine-Grained Visual Categorization</vt:lpstr>
      <vt:lpstr>Abstract</vt:lpstr>
      <vt:lpstr>Introduction</vt:lpstr>
      <vt:lpstr>Adversarial nets</vt:lpstr>
      <vt:lpstr>PowerPoint 演示文稿</vt:lpstr>
      <vt:lpstr>Raindrop Removal using Attentive GAN</vt:lpstr>
      <vt:lpstr>PowerPoint 演示文稿</vt:lpstr>
      <vt:lpstr>PowerPoint 演示文稿</vt:lpstr>
      <vt:lpstr>PowerPoint 演示文稿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Attentive Single-Image Deraining with a High Quality Real Rain Dataset</dc:title>
  <dc:creator>My</dc:creator>
  <cp:lastModifiedBy>My</cp:lastModifiedBy>
  <cp:revision>73</cp:revision>
  <dcterms:created xsi:type="dcterms:W3CDTF">2019-09-29T02:35:22Z</dcterms:created>
  <dcterms:modified xsi:type="dcterms:W3CDTF">2019-11-01T06:48:08Z</dcterms:modified>
</cp:coreProperties>
</file>