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7" r:id="rId6"/>
    <p:sldId id="265" r:id="rId7"/>
    <p:sldId id="266" r:id="rId8"/>
    <p:sldId id="268" r:id="rId9"/>
    <p:sldId id="269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5AF16E8-C5D0-4ED2-A126-2F038BE41F61}">
          <p14:sldIdLst>
            <p14:sldId id="256"/>
          </p14:sldIdLst>
        </p14:section>
        <p14:section name="Abstract" id="{CA1C67D7-F1C4-4271-A4BC-09CAB0EC6B98}">
          <p14:sldIdLst>
            <p14:sldId id="257"/>
          </p14:sldIdLst>
        </p14:section>
        <p14:section name="Introduction" id="{19D62F69-25F5-4170-ABAD-8E14A4CAA97F}">
          <p14:sldIdLst>
            <p14:sldId id="259"/>
          </p14:sldIdLst>
        </p14:section>
        <p14:section name="BACKGROUND" id="{B4B6BDAE-E62B-439A-BEF9-C2D80396824B}">
          <p14:sldIdLst>
            <p14:sldId id="260"/>
            <p14:sldId id="267"/>
          </p14:sldIdLst>
        </p14:section>
        <p14:section name="Joint Rain Streak Detection and Removal" id="{C0C76AE2-CB64-4821-940B-7DFBF78FBA54}">
          <p14:sldIdLst>
            <p14:sldId id="265"/>
            <p14:sldId id="266"/>
            <p14:sldId id="268"/>
            <p14:sldId id="269"/>
          </p14:sldIdLst>
        </p14:section>
        <p14:section name="PROPOSED METHOD" id="{4E46778A-CFC6-4608-ADBF-A8AA20C6ADD9}">
          <p14:sldIdLst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A5BB-2103-4C45-A39E-44BB19C621BE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B034-6D4D-41EB-A1B0-7185CD283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3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第一页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4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第二页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0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88E-FFA4-4AB8-81FC-C3A727AF5EAC}" type="datetime1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8006-F08F-4815-A1B5-18B0A7A7859D}" type="datetime1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5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D59F-E76F-4587-A923-77A7CB0467F2}" type="datetime1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2381-03A5-4EF4-AA42-0B9CD3DFEFB9}" type="datetime1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CF22-3535-40B6-A1DE-DA3B446CB8EE}" type="datetime1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B20F-40B4-4E5C-9E6D-652DB5E88A4E}" type="datetime1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8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2FE5-49FE-4038-B80B-E2F59132E51D}" type="datetime1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4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B73B-C8A1-415A-8001-A768CA262FEB}" type="datetime1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F930-90EF-4A3A-937E-BEB447C3D526}" type="datetime1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AD89-3711-476B-8321-DE709043037B}" type="datetime1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9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75F-7E6A-4CE4-9E20-FBBE117FCD79}" type="datetime1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7E7D-B5B4-4381-B066-B1FE5CCD6608}" type="datetime1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Deep Joint Rain Detection and Removal from a Single Image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Wenhan Yang1, Robby T. Tan2,3, Jiashi Feng2, Jiaying Liu1, Zongming Guo1∗, and Shuicheng Yan4,2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490"/>
            <a:ext cx="10515599" cy="45349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ID-CGAN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generator, discriminator and perceptual loss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199" y="286927"/>
            <a:ext cx="10515600" cy="1325563"/>
          </a:xfrm>
        </p:spPr>
        <p:txBody>
          <a:bodyPr/>
          <a:lstStyle/>
          <a:p>
            <a:r>
              <a:rPr lang="en-US" altLang="zh-CN" smtClean="0"/>
              <a:t>Proposed Method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74" y="1956714"/>
            <a:ext cx="8129330" cy="38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070" y="157316"/>
            <a:ext cx="10478729" cy="60196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j-lt"/>
                <a:ea typeface="黑体" panose="02010609060101010101" pitchFamily="49" charset="-122"/>
                <a:cs typeface="Arial" panose="020B0604020202020204" pitchFamily="34" charset="0"/>
              </a:rPr>
              <a:t>A.GAN Objective Function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Given an input rainy image x, conditional GAN learns a non-linear function to synthesize the output image y by conditioning on the input image x.</a:t>
            </a:r>
          </a:p>
          <a:p>
            <a:pPr marL="0" indent="0">
              <a:buNone/>
            </a:pPr>
            <a:r>
              <a:rPr lang="en-US" altLang="zh-CN" smtClean="0">
                <a:latin typeface="+mj-lt"/>
                <a:cs typeface="Arial" panose="020B0604020202020204" pitchFamily="34" charset="0"/>
              </a:rPr>
              <a:t>B.Generator with symmetric structure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These dense blocks enable strong gradient flow and result in improved parameter efficiency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introduce skip connections across the dense blocks to efficiently leverage features from different levels and guarantee better convergence.</a:t>
            </a:r>
          </a:p>
          <a:p>
            <a:pPr marL="0" indent="0">
              <a:buNone/>
            </a:pPr>
            <a:r>
              <a:rPr lang="en-US" altLang="zh-CN"/>
              <a:t>C. Multi-scale Discriminator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 multi-scale pooling module, which pools features at different scales, is stacked at the end of the discriminator.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5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6581" y="196645"/>
            <a:ext cx="10567219" cy="598031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D. Refined Perceptual Loss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combine pixel-to-pixel Euclidean loss, adversarial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loss and perceptual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 together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with appropriate weights to form our new refined loss function.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8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1" y="1884414"/>
            <a:ext cx="3571875" cy="55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3" y="2339616"/>
            <a:ext cx="6477000" cy="1038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81" y="3427002"/>
            <a:ext cx="7305675" cy="981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3" y="4457238"/>
            <a:ext cx="37433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2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910" y="176981"/>
            <a:ext cx="10527890" cy="59999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j-lt"/>
              </a:rPr>
              <a:t>C.data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One picture with 14 different kinds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350 X 14 = 4900.</a:t>
            </a:r>
          </a:p>
          <a:p>
            <a:pPr marL="0" indent="0">
              <a:buNone/>
            </a:pPr>
            <a:r>
              <a:rPr lang="en-US" altLang="zh-CN" smtClean="0"/>
              <a:t>D.Combining CNN with image enhancement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Use non-linear function to enhance the base layer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0" y="2050333"/>
            <a:ext cx="54102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8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Abstract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We add a binary map that provides rain streak locations to an existing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model(rain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streak layer and a background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layer)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we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developed a fully convolutional network that jointly detect and remove rain.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we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develop a multi-task deep learning architecture that learns the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binary rain streak map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 the appearance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of rain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streaks, and the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clean background.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we introduced an recurrent rain detection and removal network that removes both rain accumulation and heavy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rain.</a:t>
            </a:r>
            <a:endParaRPr lang="en-US" altLang="zh-CN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region-dependent rain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models use a rain-streak binary map(1 indicates rain steaks and 0 otherwise in every pixel)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In this network, the features are extracted and refined progressively by aggregating information from several parallel convolutions with different dilated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multi-scale discriminator is proposed to leverage both local and global information to determine whether the corresponding de-rained image is real or fake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introducing a recurrent rain detection and removal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network to remove rain streak accumulation(fog or mist)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2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Region-Dependent Rain Image Model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631"/>
                <a:ext cx="10515600" cy="433833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i="1" smtClean="0">
                    <a:latin typeface="+mj-ea"/>
                    <a:ea typeface="+mj-ea"/>
                    <a:cs typeface="Arial" panose="020B0604020202020204" pitchFamily="34" charset="0"/>
                  </a:rPr>
                  <a:t>1.Rain </a:t>
                </a:r>
                <a:r>
                  <a:rPr lang="en-US" altLang="zh-CN" i="1">
                    <a:latin typeface="+mj-ea"/>
                    <a:ea typeface="+mj-ea"/>
                    <a:cs typeface="Arial" panose="020B0604020202020204" pitchFamily="34" charset="0"/>
                  </a:rPr>
                  <a:t>Image Formation</a:t>
                </a:r>
                <a:endParaRPr lang="en-US" altLang="zh-CN" i="1" smtClean="0">
                  <a:latin typeface="+mj-ea"/>
                  <a:ea typeface="+mj-ea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altLang="zh-CN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mtClean="0">
                    <a:latin typeface="Arial" panose="020B0604020202020204" pitchFamily="34" charset="0"/>
                    <a:cs typeface="Arial" panose="020B0604020202020204" pitchFamily="34" charset="0"/>
                  </a:rPr>
                  <a:t> it </a:t>
                </a: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is hard to model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altLang="zh-CN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with a uniform sparsity assumption, which is needed for most </a:t>
                </a:r>
                <a:r>
                  <a:rPr lang="en-US" altLang="zh-CN" smtClean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existing sparsitybased methods. </a:t>
                </a:r>
                <a:r>
                  <a:rPr lang="en-US" altLang="zh-CN" smtClean="0">
                    <a:latin typeface="Arial" panose="020B0604020202020204" pitchFamily="34" charset="0"/>
                    <a:cs typeface="Arial" panose="020B0604020202020204" pitchFamily="34" charset="0"/>
                  </a:rPr>
                  <a:t>without </a:t>
                </a: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distinguishing the rain and non-rain regions will cause </a:t>
                </a:r>
                <a:r>
                  <a:rPr lang="en-US" altLang="zh-CN" smtClean="0">
                    <a:latin typeface="Arial" panose="020B0604020202020204" pitchFamily="34" charset="0"/>
                    <a:cs typeface="Arial" panose="020B0604020202020204" pitchFamily="34" charset="0"/>
                  </a:rPr>
                  <a:t>over-smoothness </a:t>
                </a: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on the non-rain regions</a:t>
                </a:r>
                <a:r>
                  <a:rPr lang="en-US" altLang="zh-CN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𝑆𝑅</m:t>
                      </m:r>
                    </m:oMath>
                  </m:oMathPara>
                </a14:m>
                <a:endParaRPr lang="en-US" altLang="zh-CN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 to indicate the locations of </a:t>
                </a:r>
                <a:r>
                  <a:rPr lang="en-US" altLang="zh-CN" smtClean="0">
                    <a:latin typeface="Arial" panose="020B0604020202020204" pitchFamily="34" charset="0"/>
                    <a:cs typeface="Arial" panose="020B0604020202020204" pitchFamily="34" charset="0"/>
                  </a:rPr>
                  <a:t>in ividually </a:t>
                </a: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visible rain streaks,then network to learn about rain streak </a:t>
                </a:r>
                <a:r>
                  <a:rPr lang="en-US" altLang="zh-CN" smtClean="0">
                    <a:latin typeface="Arial" panose="020B0604020202020204" pitchFamily="34" charset="0"/>
                    <a:cs typeface="Arial" panose="020B0604020202020204" pitchFamily="34" charset="0"/>
                  </a:rPr>
                  <a:t>regions and to </a:t>
                </a: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operate differently on rainstreak and non-rain-streak regions, preserving background details.</a:t>
                </a:r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631"/>
                <a:ext cx="10515600" cy="4338331"/>
              </a:xfrm>
              <a:blipFill>
                <a:blip r:embed="rId2"/>
                <a:stretch>
                  <a:fillRect l="-1217" t="-3376" r="-1101" b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99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6916" y="511277"/>
                <a:ext cx="10586884" cy="56656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i="1" smtClean="0">
                    <a:latin typeface="+mj-ea"/>
                    <a:ea typeface="+mj-ea"/>
                    <a:cs typeface="Arial" panose="020B0604020202020204" pitchFamily="34" charset="0"/>
                  </a:rPr>
                  <a:t>2. Rain Accumulation and Heavy Rain</a:t>
                </a:r>
                <a:endParaRPr lang="en-US" altLang="zh-CN" i="1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r>
                        <a:rPr lang="el-GR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l-GR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1 − 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altLang="zh-CN" i="1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smtClean="0">
                    <a:latin typeface="Arial" panose="020B0604020202020204" pitchFamily="34" charset="0"/>
                    <a:cs typeface="Arial" panose="020B0604020202020204" pitchFamily="34" charset="0"/>
                  </a:rPr>
                  <a:t> represent rain streaks have the same direction</a:t>
                </a:r>
                <a:r>
                  <a:rPr lang="zh-CN" alt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mtClean="0"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smtClean="0">
                    <a:latin typeface="Arial" panose="020B0604020202020204" pitchFamily="34" charset="0"/>
                    <a:cs typeface="Arial" panose="020B0604020202020204" pitchFamily="34" charset="0"/>
                  </a:rPr>
                  <a:t> kinds</a:t>
                </a:r>
                <a:r>
                  <a:rPr lang="zh-CN" alt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  <a:endParaRPr lang="en-US" altLang="zh-CN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916" y="511277"/>
                <a:ext cx="10586884" cy="5665685"/>
              </a:xfrm>
              <a:blipFill>
                <a:blip r:embed="rId2"/>
                <a:stretch>
                  <a:fillRect l="-1209" t="-1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40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88" y="913459"/>
            <a:ext cx="10577512" cy="442942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0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6076" y="1789471"/>
                <a:ext cx="10537723" cy="43874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mtClean="0">
                    <a:latin typeface="+mj-ea"/>
                    <a:ea typeface="+mj-ea"/>
                    <a:cs typeface="Arial" panose="020B0604020202020204" pitchFamily="34" charset="0"/>
                  </a:rPr>
                  <a:t>1.Multi-Task Networks </a:t>
                </a:r>
                <a:r>
                  <a:rPr lang="en-US" altLang="zh-CN">
                    <a:latin typeface="+mj-ea"/>
                    <a:ea typeface="+mj-ea"/>
                    <a:cs typeface="Arial" panose="020B0604020202020204" pitchFamily="34" charset="0"/>
                  </a:rPr>
                  <a:t>for Joint Rain Detection and </a:t>
                </a:r>
                <a:r>
                  <a:rPr lang="en-US" altLang="zh-CN" smtClean="0">
                    <a:latin typeface="+mj-ea"/>
                    <a:ea typeface="+mj-ea"/>
                    <a:cs typeface="Arial" panose="020B0604020202020204" pitchFamily="34" charset="0"/>
                  </a:rPr>
                  <a:t>Removal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arg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B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S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R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⁡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||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𝑆𝑅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||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 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r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⁡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>
                  <a:latin typeface="+mj-ea"/>
                  <a:ea typeface="+mj-ea"/>
                  <a:cs typeface="Arial" panose="020B0604020202020204" pitchFamily="34" charset="0"/>
                </a:endParaRPr>
              </a:p>
              <a:p>
                <a:pPr marL="514350" indent="-514350">
                  <a:buAutoNum type="alphaLcPeriod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altLang="zh-CN">
                    <a:latin typeface="+mj-ea"/>
                    <a:ea typeface="+mj-ea"/>
                    <a:cs typeface="Arial" panose="020B0604020202020204" pitchFamily="34" charset="0"/>
                  </a:rPr>
                  <a:t> </a:t>
                </a:r>
                <a:r>
                  <a:rPr lang="en-US" altLang="zh-CN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is estimated from the convolutional process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endParaRPr lang="en-US" altLang="zh-CN" smtClean="0">
                  <a:latin typeface="+mj-ea"/>
                  <a:ea typeface="+mj-ea"/>
                  <a:cs typeface="Arial" panose="020B0604020202020204" pitchFamily="34" charset="0"/>
                </a:endParaRPr>
              </a:p>
              <a:p>
                <a:pPr marL="514350" indent="-514350">
                  <a:buAutoNum type="alphaLcPeriod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altLang="zh-CN">
                    <a:latin typeface="+mj-ea"/>
                    <a:ea typeface="+mj-ea"/>
                    <a:cs typeface="Arial" panose="020B0604020202020204" pitchFamily="34" charset="0"/>
                  </a:rPr>
                  <a:t> </a:t>
                </a:r>
                <a:r>
                  <a:rPr lang="en-US" altLang="zh-CN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is predicted from the convolutional process of the concatenation </a:t>
                </a:r>
                <a:r>
                  <a:rPr lang="en-US" altLang="zh-CN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𝐹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R</m:t>
                            </m:r>
                          </m:e>
                        </m:acc>
                      </m:e>
                    </m:d>
                  </m:oMath>
                </a14:m>
                <a:endParaRPr lang="en-US" altLang="zh-CN" smtClean="0">
                  <a:latin typeface="+mj-ea"/>
                  <a:ea typeface="+mj-ea"/>
                  <a:cs typeface="Arial" panose="020B0604020202020204" pitchFamily="34" charset="0"/>
                </a:endParaRPr>
              </a:p>
              <a:p>
                <a:pPr marL="514350" indent="-514350">
                  <a:buAutoNum type="alphaLcPeriod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altLang="zh-CN">
                    <a:latin typeface="+mj-ea"/>
                    <a:ea typeface="+mj-ea"/>
                    <a:cs typeface="Arial" panose="020B0604020202020204" pitchFamily="34" charset="0"/>
                  </a:rPr>
                  <a:t> </a:t>
                </a:r>
                <a:r>
                  <a:rPr lang="en-US" altLang="zh-CN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is computed from the convolutional process of the concatenation </a:t>
                </a:r>
                <a:r>
                  <a:rPr lang="en-US" altLang="zh-CN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𝐹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R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S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</m:acc>
                      </m:e>
                    </m:d>
                  </m:oMath>
                </a14:m>
                <a:endParaRPr lang="zh-CN" altLang="en-US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076" y="1789471"/>
                <a:ext cx="10537723" cy="4387492"/>
              </a:xfrm>
              <a:blipFill>
                <a:blip r:embed="rId2"/>
                <a:stretch>
                  <a:fillRect l="-1215" t="-2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Joint Rain Streak Detection and </a:t>
            </a:r>
            <a:r>
              <a:rPr lang="en-US" altLang="zh-CN" smtClean="0"/>
              <a:t>Removal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2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6916" y="511277"/>
                <a:ext cx="10586884" cy="56656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i="1" smtClean="0">
                    <a:latin typeface="+mj-ea"/>
                    <a:ea typeface="+mj-ea"/>
                    <a:cs typeface="Arial" panose="020B0604020202020204" pitchFamily="34" charset="0"/>
                  </a:rPr>
                  <a:t>2</a:t>
                </a:r>
                <a:r>
                  <a:rPr lang="en-US" altLang="zh-CN" i="1">
                    <a:latin typeface="+mj-ea"/>
                    <a:ea typeface="+mj-ea"/>
                    <a:cs typeface="Arial" panose="020B0604020202020204" pitchFamily="34" charset="0"/>
                  </a:rPr>
                  <a:t>. Contextualized Dilated Networks</a:t>
                </a:r>
                <a:endParaRPr lang="en-US" altLang="zh-CN" i="1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Through</m:t>
                    </m:r>
                  </m:oMath>
                </a14:m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altLang="zh-CN" smtClean="0">
                    <a:latin typeface="Arial" panose="020B0604020202020204" pitchFamily="34" charset="0"/>
                    <a:cs typeface="Arial" panose="020B0604020202020204" pitchFamily="34" charset="0"/>
                  </a:rPr>
                  <a:t>a recurrent structure provides an increasingly larger receptive field for the subsequent layer</a:t>
                </a:r>
              </a:p>
              <a:p>
                <a:pPr marL="0" indent="0">
                  <a:buNone/>
                </a:pP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in each recurrence, the output features aggregate the representations of the three convolution paths with different dilated factors and receptive fields</a:t>
                </a:r>
                <a:endParaRPr lang="en-US" altLang="zh-CN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916" y="511277"/>
                <a:ext cx="10586884" cy="5665685"/>
              </a:xfrm>
              <a:blipFill>
                <a:blip r:embed="rId2"/>
                <a:stretch>
                  <a:fillRect l="-1209" t="-1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30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916" y="511277"/>
            <a:ext cx="10586884" cy="5665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i="1" smtClean="0">
                <a:latin typeface="+mj-ea"/>
                <a:ea typeface="+mj-ea"/>
                <a:cs typeface="Arial" panose="020B0604020202020204" pitchFamily="34" charset="0"/>
              </a:rPr>
              <a:t>3. Network Training</a:t>
            </a:r>
          </a:p>
          <a:p>
            <a:pPr marL="0" indent="0">
              <a:buNone/>
            </a:pPr>
            <a:endParaRPr lang="en-US" altLang="zh-CN" i="1"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84" y="931299"/>
            <a:ext cx="7845464" cy="38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4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21051</TotalTime>
  <Words>452</Words>
  <Application>Microsoft Office PowerPoint</Application>
  <PresentationFormat>宽屏</PresentationFormat>
  <Paragraphs>78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黑体</vt:lpstr>
      <vt:lpstr>Arial</vt:lpstr>
      <vt:lpstr>Cambria Math</vt:lpstr>
      <vt:lpstr>Office 主题​​</vt:lpstr>
      <vt:lpstr>Deep Joint Rain Detection and Removal from a Single Image</vt:lpstr>
      <vt:lpstr>Abstract</vt:lpstr>
      <vt:lpstr>Introduction</vt:lpstr>
      <vt:lpstr>Region-Dependent Rain Image Model</vt:lpstr>
      <vt:lpstr>PowerPoint 演示文稿</vt:lpstr>
      <vt:lpstr>PowerPoint 演示文稿</vt:lpstr>
      <vt:lpstr>Joint Rain Streak Detection and Removal</vt:lpstr>
      <vt:lpstr>PowerPoint 演示文稿</vt:lpstr>
      <vt:lpstr>PowerPoint 演示文稿</vt:lpstr>
      <vt:lpstr>Proposed Method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Attentive Single-Image Deraining with a High Quality Real Rain Dataset</dc:title>
  <dc:creator>My</dc:creator>
  <cp:lastModifiedBy>My</cp:lastModifiedBy>
  <cp:revision>42</cp:revision>
  <dcterms:created xsi:type="dcterms:W3CDTF">2019-09-29T02:35:22Z</dcterms:created>
  <dcterms:modified xsi:type="dcterms:W3CDTF">2019-10-25T09:02:03Z</dcterms:modified>
</cp:coreProperties>
</file>