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7" r:id="rId6"/>
    <p:sldId id="272" r:id="rId7"/>
    <p:sldId id="274" r:id="rId8"/>
    <p:sldId id="265" r:id="rId9"/>
    <p:sldId id="266" r:id="rId10"/>
    <p:sldId id="268" r:id="rId11"/>
    <p:sldId id="269" r:id="rId12"/>
    <p:sldId id="261" r:id="rId13"/>
    <p:sldId id="262" r:id="rId14"/>
    <p:sldId id="263" r:id="rId15"/>
    <p:sldId id="264"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5AF16E8-C5D0-4ED2-A126-2F038BE41F61}">
          <p14:sldIdLst>
            <p14:sldId id="256"/>
          </p14:sldIdLst>
        </p14:section>
        <p14:section name="Abstract" id="{CA1C67D7-F1C4-4271-A4BC-09CAB0EC6B98}">
          <p14:sldIdLst>
            <p14:sldId id="257"/>
          </p14:sldIdLst>
        </p14:section>
        <p14:section name="Introduction" id="{19D62F69-25F5-4170-ABAD-8E14A4CAA97F}">
          <p14:sldIdLst>
            <p14:sldId id="259"/>
          </p14:sldIdLst>
        </p14:section>
        <p14:section name="RELATEDWORKS" id="{B4B6BDAE-E62B-439A-BEF9-C2D80396824B}">
          <p14:sldIdLst/>
        </p14:section>
        <p14:section name="无标题节" id="{460919C8-9101-42EB-BD9C-994A09144102}">
          <p14:sldIdLst>
            <p14:sldId id="260"/>
            <p14:sldId id="267"/>
            <p14:sldId id="272"/>
            <p14:sldId id="274"/>
          </p14:sldIdLst>
        </p14:section>
        <p14:section name="Joint Rain Streak Detection and Removal" id="{C0C76AE2-CB64-4821-940B-7DFBF78FBA54}">
          <p14:sldIdLst>
            <p14:sldId id="265"/>
            <p14:sldId id="266"/>
            <p14:sldId id="268"/>
            <p14:sldId id="269"/>
          </p14:sldIdLst>
        </p14:section>
        <p14:section name="PROPOSED METHOD" id="{4E46778A-CFC6-4608-ADBF-A8AA20C6ADD9}">
          <p14:sldIdLst>
            <p14:sldId id="261"/>
            <p14:sldId id="262"/>
            <p14:sldId id="263"/>
            <p14:sldId id="264"/>
          </p14:sldIdLst>
        </p14:section>
        <p14:section name="Conclusion" id="{91CE3EE4-7165-4047-9581-74E16E8B8CEF}">
          <p14:sldIdLst>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BA5BB-2103-4C45-A39E-44BB19C621BE}"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7B034-6D4D-41EB-A1B0-7185CD2834B4}" type="slidenum">
              <a:rPr lang="zh-CN" altLang="en-US" smtClean="0"/>
              <a:t>‹#›</a:t>
            </a:fld>
            <a:endParaRPr lang="zh-CN" altLang="en-US"/>
          </a:p>
        </p:txBody>
      </p:sp>
    </p:spTree>
    <p:extLst>
      <p:ext uri="{BB962C8B-B14F-4D97-AF65-F5344CB8AC3E}">
        <p14:creationId xmlns:p14="http://schemas.microsoft.com/office/powerpoint/2010/main" val="169673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a:t>
            </a:r>
            <a:endParaRPr lang="en-US" altLang="zh-CN" smtClean="0"/>
          </a:p>
        </p:txBody>
      </p:sp>
      <p:sp>
        <p:nvSpPr>
          <p:cNvPr id="4" name="灯片编号占位符 3"/>
          <p:cNvSpPr>
            <a:spLocks noGrp="1"/>
          </p:cNvSpPr>
          <p:nvPr>
            <p:ph type="sldNum" sz="quarter" idx="10"/>
          </p:nvPr>
        </p:nvSpPr>
        <p:spPr/>
        <p:txBody>
          <a:bodyPr/>
          <a:lstStyle/>
          <a:p>
            <a:fld id="{1747B034-6D4D-41EB-A1B0-7185CD2834B4}" type="slidenum">
              <a:rPr lang="zh-CN" altLang="en-US" smtClean="0"/>
              <a:t>1</a:t>
            </a:fld>
            <a:endParaRPr lang="zh-CN" altLang="en-US"/>
          </a:p>
        </p:txBody>
      </p:sp>
    </p:spTree>
    <p:extLst>
      <p:ext uri="{BB962C8B-B14F-4D97-AF65-F5344CB8AC3E}">
        <p14:creationId xmlns:p14="http://schemas.microsoft.com/office/powerpoint/2010/main" val="170814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第二页</a:t>
            </a:r>
            <a:endParaRPr lang="zh-CN" altLang="en-US"/>
          </a:p>
        </p:txBody>
      </p:sp>
      <p:sp>
        <p:nvSpPr>
          <p:cNvPr id="4" name="灯片编号占位符 3"/>
          <p:cNvSpPr>
            <a:spLocks noGrp="1"/>
          </p:cNvSpPr>
          <p:nvPr>
            <p:ph type="sldNum" sz="quarter" idx="10"/>
          </p:nvPr>
        </p:nvSpPr>
        <p:spPr/>
        <p:txBody>
          <a:bodyPr/>
          <a:lstStyle/>
          <a:p>
            <a:fld id="{1747B034-6D4D-41EB-A1B0-7185CD2834B4}" type="slidenum">
              <a:rPr lang="zh-CN" altLang="en-US" smtClean="0"/>
              <a:t>2</a:t>
            </a:fld>
            <a:endParaRPr lang="zh-CN" altLang="en-US"/>
          </a:p>
        </p:txBody>
      </p:sp>
    </p:spTree>
    <p:extLst>
      <p:ext uri="{BB962C8B-B14F-4D97-AF65-F5344CB8AC3E}">
        <p14:creationId xmlns:p14="http://schemas.microsoft.com/office/powerpoint/2010/main" val="189289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7B034-6D4D-41EB-A1B0-7185CD2834B4}" type="slidenum">
              <a:rPr lang="zh-CN" altLang="en-US" smtClean="0"/>
              <a:t>12</a:t>
            </a:fld>
            <a:endParaRPr lang="zh-CN" altLang="en-US"/>
          </a:p>
        </p:txBody>
      </p:sp>
    </p:spTree>
    <p:extLst>
      <p:ext uri="{BB962C8B-B14F-4D97-AF65-F5344CB8AC3E}">
        <p14:creationId xmlns:p14="http://schemas.microsoft.com/office/powerpoint/2010/main" val="375210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第二页</a:t>
            </a:r>
            <a:endParaRPr lang="zh-CN" altLang="en-US"/>
          </a:p>
        </p:txBody>
      </p:sp>
      <p:sp>
        <p:nvSpPr>
          <p:cNvPr id="4" name="灯片编号占位符 3"/>
          <p:cNvSpPr>
            <a:spLocks noGrp="1"/>
          </p:cNvSpPr>
          <p:nvPr>
            <p:ph type="sldNum" sz="quarter" idx="10"/>
          </p:nvPr>
        </p:nvSpPr>
        <p:spPr/>
        <p:txBody>
          <a:bodyPr/>
          <a:lstStyle/>
          <a:p>
            <a:fld id="{1747B034-6D4D-41EB-A1B0-7185CD2834B4}" type="slidenum">
              <a:rPr lang="zh-CN" altLang="en-US" smtClean="0"/>
              <a:t>16</a:t>
            </a:fld>
            <a:endParaRPr lang="zh-CN" altLang="en-US"/>
          </a:p>
        </p:txBody>
      </p:sp>
    </p:spTree>
    <p:extLst>
      <p:ext uri="{BB962C8B-B14F-4D97-AF65-F5344CB8AC3E}">
        <p14:creationId xmlns:p14="http://schemas.microsoft.com/office/powerpoint/2010/main" val="78345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07D34BB-A3D9-458A-8136-A71B29700131}" type="datetime1">
              <a:rPr lang="zh-CN" altLang="en-US" smtClean="0"/>
              <a:t>2019/10/24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05349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9F8373-CDC7-480D-8D21-812299AAACB2}" type="datetime1">
              <a:rPr lang="zh-CN" altLang="en-US" smtClean="0"/>
              <a:t>2019/10/24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54385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3EA95E-D200-4AC2-B48D-C77E729CCF8C}" type="datetime1">
              <a:rPr lang="zh-CN" altLang="en-US" smtClean="0"/>
              <a:t>2019/10/24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98757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8DDB4D-947A-4EA4-965E-E1E3A0E8A403}" type="datetime1">
              <a:rPr lang="zh-CN" altLang="en-US" smtClean="0"/>
              <a:t>2019/10/24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289086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A2FB73E-D3F5-4BB2-AE92-92E4D01BC4A1}" type="datetime1">
              <a:rPr lang="zh-CN" altLang="en-US" smtClean="0"/>
              <a:t>2019/10/24</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1676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F95F664-CA4E-41E3-A907-378BE5EDD4CA}" type="datetime1">
              <a:rPr lang="zh-CN" altLang="en-US" smtClean="0"/>
              <a:t>2019/10/24</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77838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AE7CA9-C01B-4016-B7B4-D79440EE6A76}" type="datetime1">
              <a:rPr lang="zh-CN" altLang="en-US" smtClean="0"/>
              <a:t>2019/10/24</a:t>
            </a:fld>
            <a:endParaRPr lang="zh-CN" altLang="en-US"/>
          </a:p>
        </p:txBody>
      </p:sp>
      <p:sp>
        <p:nvSpPr>
          <p:cNvPr id="8" name="页脚占位符 7"/>
          <p:cNvSpPr>
            <a:spLocks noGrp="1"/>
          </p:cNvSpPr>
          <p:nvPr>
            <p:ph type="ftr" sz="quarter" idx="11"/>
          </p:nvPr>
        </p:nvSpPr>
        <p:spPr/>
        <p:txBody>
          <a:bodyPr/>
          <a:lstStyle/>
          <a:p>
            <a:r>
              <a:rPr lang="en-US" altLang="zh-CN" smtClean="0"/>
              <a:t>1</a:t>
            </a:r>
            <a:endParaRPr lang="zh-CN" altLang="en-US"/>
          </a:p>
        </p:txBody>
      </p:sp>
      <p:sp>
        <p:nvSpPr>
          <p:cNvPr id="9" name="灯片编号占位符 8"/>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90834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B3E698-8CB6-4A97-8887-B40A5D47C612}" type="datetime1">
              <a:rPr lang="zh-CN" altLang="en-US" smtClean="0"/>
              <a:t>2019/10/24</a:t>
            </a:fld>
            <a:endParaRPr lang="zh-CN" altLang="en-US"/>
          </a:p>
        </p:txBody>
      </p:sp>
      <p:sp>
        <p:nvSpPr>
          <p:cNvPr id="4" name="页脚占位符 3"/>
          <p:cNvSpPr>
            <a:spLocks noGrp="1"/>
          </p:cNvSpPr>
          <p:nvPr>
            <p:ph type="ftr" sz="quarter" idx="11"/>
          </p:nvPr>
        </p:nvSpPr>
        <p:spPr/>
        <p:txBody>
          <a:bodyPr/>
          <a:lstStyle/>
          <a:p>
            <a:r>
              <a:rPr lang="en-US" altLang="zh-CN" smtClean="0"/>
              <a:t>1</a:t>
            </a:r>
            <a:endParaRPr lang="zh-CN" altLang="en-US"/>
          </a:p>
        </p:txBody>
      </p:sp>
      <p:sp>
        <p:nvSpPr>
          <p:cNvPr id="5" name="灯片编号占位符 4"/>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105883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AB7E3C-D8F3-44CD-B1AB-AD017C37248B}" type="datetime1">
              <a:rPr lang="zh-CN" altLang="en-US" smtClean="0"/>
              <a:t>2019/10/24</a:t>
            </a:fld>
            <a:endParaRPr lang="zh-CN" altLang="en-US"/>
          </a:p>
        </p:txBody>
      </p:sp>
      <p:sp>
        <p:nvSpPr>
          <p:cNvPr id="3" name="页脚占位符 2"/>
          <p:cNvSpPr>
            <a:spLocks noGrp="1"/>
          </p:cNvSpPr>
          <p:nvPr>
            <p:ph type="ftr" sz="quarter" idx="11"/>
          </p:nvPr>
        </p:nvSpPr>
        <p:spPr/>
        <p:txBody>
          <a:bodyPr/>
          <a:lstStyle/>
          <a:p>
            <a:r>
              <a:rPr lang="en-US" altLang="zh-CN" smtClean="0"/>
              <a:t>1</a:t>
            </a:r>
            <a:endParaRPr lang="zh-CN" altLang="en-US"/>
          </a:p>
        </p:txBody>
      </p:sp>
      <p:sp>
        <p:nvSpPr>
          <p:cNvPr id="4" name="灯片编号占位符 3"/>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668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01ADD7C-0DA2-4DDA-B01A-4895DC69B4D5}" type="datetime1">
              <a:rPr lang="zh-CN" altLang="en-US" smtClean="0"/>
              <a:t>2019/10/24</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75639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D85994-73AF-4BE2-AA98-383E24A2900E}" type="datetime1">
              <a:rPr lang="zh-CN" altLang="en-US" smtClean="0"/>
              <a:t>2019/10/24</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26057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D435C-B1F2-403A-AB5B-2018DAA22001}" type="datetime1">
              <a:rPr lang="zh-CN" altLang="en-US" smtClean="0"/>
              <a:t>2019/10/24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1</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72994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t>Residual-Guide Network for Single Image Deraining</a:t>
            </a:r>
            <a:endParaRPr lang="zh-CN" altLang="en-US"/>
          </a:p>
        </p:txBody>
      </p:sp>
      <p:sp>
        <p:nvSpPr>
          <p:cNvPr id="3" name="副标题 2"/>
          <p:cNvSpPr>
            <a:spLocks noGrp="1"/>
          </p:cNvSpPr>
          <p:nvPr>
            <p:ph type="subTitle" idx="1"/>
          </p:nvPr>
        </p:nvSpPr>
        <p:spPr/>
        <p:txBody>
          <a:bodyPr>
            <a:normAutofit lnSpcReduction="10000"/>
          </a:bodyPr>
          <a:lstStyle/>
          <a:p>
            <a:r>
              <a:rPr lang="en-US" altLang="zh-CN"/>
              <a:t>Zhiwen </a:t>
            </a:r>
            <a:r>
              <a:rPr lang="en-US" altLang="zh-CN" smtClean="0"/>
              <a:t>Fan</a:t>
            </a:r>
            <a:r>
              <a:rPr lang="zh-CN" altLang="en-US" smtClean="0"/>
              <a:t>，</a:t>
            </a:r>
            <a:r>
              <a:rPr lang="en-US" altLang="zh-CN" smtClean="0"/>
              <a:t>Huafeng Wu</a:t>
            </a:r>
            <a:r>
              <a:rPr lang="zh-CN" altLang="en-US" smtClean="0"/>
              <a:t>，</a:t>
            </a:r>
            <a:r>
              <a:rPr lang="en-US" altLang="zh-CN"/>
              <a:t>Xueyang </a:t>
            </a:r>
            <a:r>
              <a:rPr lang="en-US" altLang="zh-CN" smtClean="0"/>
              <a:t>Fu</a:t>
            </a:r>
            <a:r>
              <a:rPr lang="zh-CN" altLang="en-US" smtClean="0"/>
              <a:t>，</a:t>
            </a:r>
            <a:endParaRPr lang="en-US" altLang="zh-CN" smtClean="0"/>
          </a:p>
          <a:p>
            <a:r>
              <a:rPr lang="en-US" altLang="zh-CN" smtClean="0"/>
              <a:t>Yue Huang</a:t>
            </a:r>
            <a:r>
              <a:rPr lang="zh-CN" altLang="en-US" smtClean="0"/>
              <a:t>，</a:t>
            </a:r>
            <a:r>
              <a:rPr lang="en-US" altLang="zh-CN"/>
              <a:t>Xinghao Ding </a:t>
            </a:r>
            <a:endParaRPr lang="en-US" altLang="zh-CN" smtClean="0"/>
          </a:p>
          <a:p>
            <a:r>
              <a:rPr lang="en-US" altLang="zh-CN" smtClean="0"/>
              <a:t>School </a:t>
            </a:r>
            <a:r>
              <a:rPr lang="en-US" altLang="zh-CN"/>
              <a:t>of Information Science and</a:t>
            </a:r>
          </a:p>
          <a:p>
            <a:r>
              <a:rPr lang="en-US" altLang="zh-CN"/>
              <a:t>Engineering, Xiamen University, China.</a:t>
            </a:r>
          </a:p>
        </p:txBody>
      </p:sp>
      <p:sp>
        <p:nvSpPr>
          <p:cNvPr id="4" name="日期占位符 3"/>
          <p:cNvSpPr>
            <a:spLocks noGrp="1"/>
          </p:cNvSpPr>
          <p:nvPr>
            <p:ph type="dt" sz="half" idx="10"/>
          </p:nvPr>
        </p:nvSpPr>
        <p:spPr/>
        <p:txBody>
          <a:bodyPr/>
          <a:lstStyle/>
          <a:p>
            <a:fld id="{536EC14D-F5D9-4B33-AABB-88DD46A993DB}" type="datetime1">
              <a:rPr lang="zh-CN" altLang="en-US" smtClean="0"/>
              <a:t>2019/10/25</a:t>
            </a:fld>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1</a:t>
            </a:fld>
            <a:endParaRPr lang="zh-CN" altLang="en-US"/>
          </a:p>
        </p:txBody>
      </p:sp>
    </p:spTree>
    <p:extLst>
      <p:ext uri="{BB962C8B-B14F-4D97-AF65-F5344CB8AC3E}">
        <p14:creationId xmlns:p14="http://schemas.microsoft.com/office/powerpoint/2010/main" val="3310385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66916" y="511277"/>
                <a:ext cx="10586884" cy="5665685"/>
              </a:xfrm>
            </p:spPr>
            <p:txBody>
              <a:bodyPr>
                <a:normAutofit/>
              </a:bodyPr>
              <a:lstStyle/>
              <a:p>
                <a:pPr marL="0" indent="0">
                  <a:buNone/>
                </a:pPr>
                <a:r>
                  <a:rPr lang="en-US" altLang="zh-CN" i="1" smtClean="0">
                    <a:latin typeface="+mj-ea"/>
                    <a:ea typeface="+mj-ea"/>
                    <a:cs typeface="Arial" panose="020B0604020202020204" pitchFamily="34" charset="0"/>
                  </a:rPr>
                  <a:t>2</a:t>
                </a:r>
                <a:r>
                  <a:rPr lang="en-US" altLang="zh-CN" i="1">
                    <a:latin typeface="+mj-ea"/>
                    <a:ea typeface="+mj-ea"/>
                    <a:cs typeface="Arial" panose="020B0604020202020204" pitchFamily="34" charset="0"/>
                  </a:rPr>
                  <a:t>. Contextualized Dilated Networks</a:t>
                </a:r>
                <a:endParaRPr lang="en-US" altLang="zh-CN" i="1" smtClean="0">
                  <a:latin typeface="Cambria Math" panose="02040503050406030204" pitchFamily="18" charset="0"/>
                  <a:cs typeface="Arial" panose="020B0604020202020204" pitchFamily="34" charset="0"/>
                </a:endParaRPr>
              </a:p>
              <a:p>
                <a:pPr marL="0" indent="0">
                  <a:buNone/>
                </a:pPr>
                <a14:m>
                  <m:oMath xmlns:m="http://schemas.openxmlformats.org/officeDocument/2006/math">
                    <m:r>
                      <m:rPr>
                        <m:sty m:val="p"/>
                      </m:rPr>
                      <a:rPr lang="en-US" altLang="zh-CN">
                        <a:latin typeface="Arial" panose="020B0604020202020204" pitchFamily="34" charset="0"/>
                        <a:cs typeface="Arial" panose="020B0604020202020204" pitchFamily="34" charset="0"/>
                      </a:rPr>
                      <m:t>Through</m:t>
                    </m:r>
                  </m:oMath>
                </a14:m>
                <a:r>
                  <a:rPr lang="en-US" altLang="zh-CN">
                    <a:latin typeface="Arial" panose="020B0604020202020204" pitchFamily="34" charset="0"/>
                    <a:cs typeface="Arial" panose="020B0604020202020204" pitchFamily="34" charset="0"/>
                  </a:rPr>
                  <a:t>  </a:t>
                </a:r>
                <a:r>
                  <a:rPr lang="en-US" altLang="zh-CN" smtClean="0">
                    <a:latin typeface="Arial" panose="020B0604020202020204" pitchFamily="34" charset="0"/>
                    <a:cs typeface="Arial" panose="020B0604020202020204" pitchFamily="34" charset="0"/>
                  </a:rPr>
                  <a:t>a recurrent structure provides an increasingly larger receptive field for the subsequent layer</a:t>
                </a:r>
              </a:p>
              <a:p>
                <a:pPr marL="0" indent="0">
                  <a:buNone/>
                </a:pPr>
                <a:r>
                  <a:rPr lang="en-US" altLang="zh-CN">
                    <a:latin typeface="Arial" panose="020B0604020202020204" pitchFamily="34" charset="0"/>
                    <a:cs typeface="Arial" panose="020B0604020202020204" pitchFamily="34" charset="0"/>
                  </a:rPr>
                  <a:t>in each recurrence, the output features aggregate the representations of the three convolution paths with different dilated factors and receptive fields</a:t>
                </a:r>
                <a:endParaRPr lang="en-US" altLang="zh-CN" smtClean="0">
                  <a:latin typeface="Arial" panose="020B0604020202020204" pitchFamily="34" charset="0"/>
                  <a:cs typeface="Arial" panose="020B0604020202020204" pitchFamily="34"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66916" y="511277"/>
                <a:ext cx="10586884" cy="5665685"/>
              </a:xfrm>
              <a:blipFill>
                <a:blip r:embed="rId2"/>
                <a:stretch>
                  <a:fillRect l="-1209" t="-1938"/>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EED1940E-1A05-4BEC-9F90-3F4BC5894CE0}" type="datetime1">
              <a:rPr lang="zh-CN" altLang="en-US" smtClean="0"/>
              <a:t>2019/10/24</a:t>
            </a:fld>
            <a:endParaRPr lang="zh-CN" altLang="en-US"/>
          </a:p>
        </p:txBody>
      </p:sp>
      <p:sp>
        <p:nvSpPr>
          <p:cNvPr id="5" name="灯片编号占位符 4"/>
          <p:cNvSpPr>
            <a:spLocks noGrp="1"/>
          </p:cNvSpPr>
          <p:nvPr>
            <p:ph type="sldNum" sz="quarter" idx="12"/>
          </p:nvPr>
        </p:nvSpPr>
        <p:spPr/>
        <p:txBody>
          <a:bodyPr/>
          <a:lstStyle/>
          <a:p>
            <a:fld id="{77676D00-115A-4E02-B845-A2B55644BEF7}" type="slidenum">
              <a:rPr lang="zh-CN" altLang="en-US" smtClean="0"/>
              <a:t>10</a:t>
            </a:fld>
            <a:endParaRPr lang="zh-CN" altLang="en-US"/>
          </a:p>
        </p:txBody>
      </p:sp>
    </p:spTree>
    <p:extLst>
      <p:ext uri="{BB962C8B-B14F-4D97-AF65-F5344CB8AC3E}">
        <p14:creationId xmlns:p14="http://schemas.microsoft.com/office/powerpoint/2010/main" val="822307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6916" y="511277"/>
            <a:ext cx="10586884" cy="5665685"/>
          </a:xfrm>
        </p:spPr>
        <p:txBody>
          <a:bodyPr>
            <a:normAutofit/>
          </a:bodyPr>
          <a:lstStyle/>
          <a:p>
            <a:pPr marL="0" indent="0">
              <a:buNone/>
            </a:pPr>
            <a:r>
              <a:rPr lang="en-US" altLang="zh-CN" i="1" smtClean="0">
                <a:latin typeface="+mj-ea"/>
                <a:ea typeface="+mj-ea"/>
                <a:cs typeface="Arial" panose="020B0604020202020204" pitchFamily="34" charset="0"/>
              </a:rPr>
              <a:t>3. Network Training</a:t>
            </a:r>
          </a:p>
          <a:p>
            <a:pPr marL="0" indent="0">
              <a:buNone/>
            </a:pPr>
            <a:endParaRPr lang="en-US" altLang="zh-CN" i="1">
              <a:latin typeface="+mj-ea"/>
              <a:ea typeface="+mj-ea"/>
              <a:cs typeface="Arial" panose="020B0604020202020204" pitchFamily="34" charset="0"/>
            </a:endParaRPr>
          </a:p>
          <a:p>
            <a:pPr marL="0" indent="0">
              <a:buNone/>
            </a:pPr>
            <a:endParaRPr lang="en-US" altLang="zh-CN" smtClean="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stretch>
            <a:fillRect/>
          </a:stretch>
        </p:blipFill>
        <p:spPr>
          <a:xfrm>
            <a:off x="1186784" y="931299"/>
            <a:ext cx="7845464" cy="3837346"/>
          </a:xfrm>
          <a:prstGeom prst="rect">
            <a:avLst/>
          </a:prstGeom>
        </p:spPr>
      </p:pic>
      <p:sp>
        <p:nvSpPr>
          <p:cNvPr id="7" name="日期占位符 6"/>
          <p:cNvSpPr>
            <a:spLocks noGrp="1"/>
          </p:cNvSpPr>
          <p:nvPr>
            <p:ph type="dt" sz="half" idx="10"/>
          </p:nvPr>
        </p:nvSpPr>
        <p:spPr/>
        <p:txBody>
          <a:bodyPr/>
          <a:lstStyle/>
          <a:p>
            <a:fld id="{464E64BA-A0A2-47E3-8E20-16C1A3491253}" type="datetime1">
              <a:rPr lang="zh-CN" altLang="en-US" smtClean="0"/>
              <a:t>2019/10/24</a:t>
            </a:fld>
            <a:endParaRPr lang="zh-CN" altLang="en-US"/>
          </a:p>
        </p:txBody>
      </p:sp>
      <p:sp>
        <p:nvSpPr>
          <p:cNvPr id="8" name="灯片编号占位符 7"/>
          <p:cNvSpPr>
            <a:spLocks noGrp="1"/>
          </p:cNvSpPr>
          <p:nvPr>
            <p:ph type="sldNum" sz="quarter" idx="12"/>
          </p:nvPr>
        </p:nvSpPr>
        <p:spPr/>
        <p:txBody>
          <a:bodyPr/>
          <a:lstStyle/>
          <a:p>
            <a:fld id="{77676D00-115A-4E02-B845-A2B55644BEF7}" type="slidenum">
              <a:rPr lang="zh-CN" altLang="en-US" smtClean="0"/>
              <a:t>11</a:t>
            </a:fld>
            <a:endParaRPr lang="zh-CN" altLang="en-US"/>
          </a:p>
        </p:txBody>
      </p:sp>
    </p:spTree>
    <p:extLst>
      <p:ext uri="{BB962C8B-B14F-4D97-AF65-F5344CB8AC3E}">
        <p14:creationId xmlns:p14="http://schemas.microsoft.com/office/powerpoint/2010/main" val="575846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12490"/>
            <a:ext cx="10515599" cy="4534976"/>
          </a:xfrm>
        </p:spPr>
        <p:txBody>
          <a:bodyPr/>
          <a:lstStyle/>
          <a:p>
            <a:pPr marL="0" indent="0">
              <a:buNone/>
            </a:pPr>
            <a:r>
              <a:rPr lang="en-US" altLang="zh-CN" smtClean="0">
                <a:latin typeface="Arial" panose="020B0604020202020204" pitchFamily="34" charset="0"/>
                <a:cs typeface="Arial" panose="020B0604020202020204" pitchFamily="34" charset="0"/>
              </a:rPr>
              <a:t>ID-CGAN</a:t>
            </a:r>
            <a:r>
              <a:rPr lang="zh-CN" altLang="en-US" smtClean="0">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generator, discriminator and perceptual loss </a:t>
            </a:r>
            <a:r>
              <a:rPr lang="en-US" altLang="zh-CN" smtClean="0">
                <a:latin typeface="Arial" panose="020B0604020202020204" pitchFamily="34" charset="0"/>
                <a:cs typeface="Arial" panose="020B0604020202020204" pitchFamily="34" charset="0"/>
              </a:rPr>
              <a:t>function</a:t>
            </a:r>
          </a:p>
          <a:p>
            <a:pPr marL="0" indent="0">
              <a:buNone/>
            </a:pPr>
            <a:endParaRPr lang="en-US" altLang="zh-CN">
              <a:latin typeface="Arial" panose="020B0604020202020204" pitchFamily="34" charset="0"/>
              <a:cs typeface="Arial" panose="020B0604020202020204" pitchFamily="34" charset="0"/>
            </a:endParaRPr>
          </a:p>
          <a:p>
            <a:pPr marL="0" indent="0">
              <a:buNone/>
            </a:pPr>
            <a:endParaRPr lang="en-US" altLang="zh-CN" smtClean="0">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a:p>
            <a:pPr marL="0" indent="0">
              <a:buNone/>
            </a:pPr>
            <a:endParaRPr lang="en-US" altLang="zh-CN" smtClean="0">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a:p>
            <a:pPr marL="0" indent="0">
              <a:buNone/>
            </a:pPr>
            <a:endParaRPr lang="en-US" altLang="zh-CN" smtClean="0">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a:p>
            <a:pPr marL="0" indent="0">
              <a:buNone/>
            </a:pPr>
            <a:endParaRPr lang="en-US" altLang="zh-CN" smtClean="0">
              <a:latin typeface="Arial" panose="020B0604020202020204" pitchFamily="34" charset="0"/>
              <a:cs typeface="Arial" panose="020B0604020202020204" pitchFamily="34" charset="0"/>
            </a:endParaRPr>
          </a:p>
          <a:p>
            <a:pPr marL="0" indent="0">
              <a:buNone/>
            </a:pPr>
            <a:endParaRPr lang="en-US" altLang="zh-CN" smtClean="0">
              <a:latin typeface="Arial" panose="020B0604020202020204" pitchFamily="34" charset="0"/>
              <a:cs typeface="Arial" panose="020B0604020202020204" pitchFamily="34" charset="0"/>
            </a:endParaRPr>
          </a:p>
        </p:txBody>
      </p:sp>
      <p:sp>
        <p:nvSpPr>
          <p:cNvPr id="9" name="标题 1"/>
          <p:cNvSpPr>
            <a:spLocks noGrp="1"/>
          </p:cNvSpPr>
          <p:nvPr>
            <p:ph type="title"/>
          </p:nvPr>
        </p:nvSpPr>
        <p:spPr>
          <a:xfrm>
            <a:off x="838199" y="286927"/>
            <a:ext cx="10515600" cy="1325563"/>
          </a:xfrm>
        </p:spPr>
        <p:txBody>
          <a:bodyPr/>
          <a:lstStyle/>
          <a:p>
            <a:r>
              <a:rPr lang="en-US" altLang="zh-CN" smtClean="0"/>
              <a:t>Proposed Method</a:t>
            </a:r>
            <a:endParaRPr lang="zh-CN" altLang="en-US"/>
          </a:p>
        </p:txBody>
      </p:sp>
      <p:pic>
        <p:nvPicPr>
          <p:cNvPr id="11" name="图片 10"/>
          <p:cNvPicPr>
            <a:picLocks noChangeAspect="1"/>
          </p:cNvPicPr>
          <p:nvPr/>
        </p:nvPicPr>
        <p:blipFill>
          <a:blip r:embed="rId3"/>
          <a:stretch>
            <a:fillRect/>
          </a:stretch>
        </p:blipFill>
        <p:spPr>
          <a:xfrm>
            <a:off x="985174" y="1956714"/>
            <a:ext cx="8129330" cy="3885304"/>
          </a:xfrm>
          <a:prstGeom prst="rect">
            <a:avLst/>
          </a:prstGeom>
        </p:spPr>
      </p:pic>
      <p:sp>
        <p:nvSpPr>
          <p:cNvPr id="2" name="日期占位符 1"/>
          <p:cNvSpPr>
            <a:spLocks noGrp="1"/>
          </p:cNvSpPr>
          <p:nvPr>
            <p:ph type="dt" sz="half" idx="10"/>
          </p:nvPr>
        </p:nvSpPr>
        <p:spPr/>
        <p:txBody>
          <a:bodyPr/>
          <a:lstStyle/>
          <a:p>
            <a:fld id="{8B6AB1F2-5B88-4B61-BC58-E7CFBCACB4CE}" type="datetime1">
              <a:rPr lang="zh-CN" altLang="en-US" smtClean="0"/>
              <a:t>2019/10/24</a:t>
            </a:fld>
            <a:endParaRPr lang="zh-CN" altLang="en-US"/>
          </a:p>
        </p:txBody>
      </p:sp>
      <p:sp>
        <p:nvSpPr>
          <p:cNvPr id="5" name="灯片编号占位符 4"/>
          <p:cNvSpPr>
            <a:spLocks noGrp="1"/>
          </p:cNvSpPr>
          <p:nvPr>
            <p:ph type="sldNum" sz="quarter" idx="12"/>
          </p:nvPr>
        </p:nvSpPr>
        <p:spPr/>
        <p:txBody>
          <a:bodyPr/>
          <a:lstStyle/>
          <a:p>
            <a:fld id="{77676D00-115A-4E02-B845-A2B55644BEF7}" type="slidenum">
              <a:rPr lang="zh-CN" altLang="en-US" smtClean="0"/>
              <a:t>12</a:t>
            </a:fld>
            <a:endParaRPr lang="zh-CN" altLang="en-US"/>
          </a:p>
        </p:txBody>
      </p:sp>
    </p:spTree>
    <p:extLst>
      <p:ext uri="{BB962C8B-B14F-4D97-AF65-F5344CB8AC3E}">
        <p14:creationId xmlns:p14="http://schemas.microsoft.com/office/powerpoint/2010/main" val="39729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070" y="157316"/>
            <a:ext cx="10478729" cy="6019647"/>
          </a:xfrm>
        </p:spPr>
        <p:txBody>
          <a:bodyPr/>
          <a:lstStyle/>
          <a:p>
            <a:pPr marL="0" indent="0">
              <a:buNone/>
            </a:pPr>
            <a:r>
              <a:rPr lang="en-US" altLang="zh-CN" smtClean="0">
                <a:latin typeface="+mj-lt"/>
                <a:ea typeface="黑体" panose="02010609060101010101" pitchFamily="49" charset="-122"/>
                <a:cs typeface="Arial" panose="020B0604020202020204" pitchFamily="34" charset="0"/>
              </a:rPr>
              <a:t>A.GAN Objective Function</a:t>
            </a:r>
          </a:p>
          <a:p>
            <a:pPr marL="0" indent="0">
              <a:buNone/>
            </a:pPr>
            <a:r>
              <a:rPr lang="en-US" altLang="zh-CN" smtClean="0">
                <a:latin typeface="Arial" panose="020B0604020202020204" pitchFamily="34" charset="0"/>
                <a:cs typeface="Arial" panose="020B0604020202020204" pitchFamily="34" charset="0"/>
              </a:rPr>
              <a:t>Given an input rainy image x, conditional GAN learns a non-linear function to synthesize the output image y by conditioning on the input image x.</a:t>
            </a:r>
          </a:p>
          <a:p>
            <a:pPr marL="0" indent="0">
              <a:buNone/>
            </a:pPr>
            <a:r>
              <a:rPr lang="en-US" altLang="zh-CN" smtClean="0">
                <a:latin typeface="+mj-lt"/>
                <a:cs typeface="Arial" panose="020B0604020202020204" pitchFamily="34" charset="0"/>
              </a:rPr>
              <a:t>B.Generator with symmetric structure</a:t>
            </a:r>
          </a:p>
          <a:p>
            <a:pPr marL="0" indent="0">
              <a:buNone/>
            </a:pPr>
            <a:r>
              <a:rPr lang="en-US" altLang="zh-CN">
                <a:latin typeface="Arial" panose="020B0604020202020204" pitchFamily="34" charset="0"/>
                <a:cs typeface="Arial" panose="020B0604020202020204" pitchFamily="34" charset="0"/>
              </a:rPr>
              <a:t>These dense blocks enable strong gradient flow and result in improved parameter efficiency</a:t>
            </a:r>
            <a:r>
              <a:rPr lang="en-US" altLang="zh-CN" smtClean="0">
                <a:latin typeface="Arial" panose="020B0604020202020204" pitchFamily="34" charset="0"/>
                <a:cs typeface="Arial" panose="020B0604020202020204" pitchFamily="34" charset="0"/>
              </a:rPr>
              <a:t>.</a:t>
            </a:r>
          </a:p>
          <a:p>
            <a:pPr marL="0" indent="0">
              <a:buNone/>
            </a:pPr>
            <a:r>
              <a:rPr lang="en-US" altLang="zh-CN">
                <a:latin typeface="Arial" panose="020B0604020202020204" pitchFamily="34" charset="0"/>
                <a:cs typeface="Arial" panose="020B0604020202020204" pitchFamily="34" charset="0"/>
              </a:rPr>
              <a:t>we introduce skip connections across the dense blocks to efficiently leverage features from different levels and guarantee better convergence.</a:t>
            </a:r>
          </a:p>
          <a:p>
            <a:pPr marL="0" indent="0">
              <a:buNone/>
            </a:pPr>
            <a:r>
              <a:rPr lang="en-US" altLang="zh-CN"/>
              <a:t>C. Multi-scale Discriminator</a:t>
            </a:r>
            <a:endParaRPr lang="en-US" altLang="zh-CN" smtClean="0"/>
          </a:p>
          <a:p>
            <a:pPr marL="0" indent="0">
              <a:buNone/>
            </a:pPr>
            <a:r>
              <a:rPr lang="en-US" altLang="zh-CN">
                <a:latin typeface="Arial" panose="020B0604020202020204" pitchFamily="34" charset="0"/>
                <a:cs typeface="Arial" panose="020B0604020202020204" pitchFamily="34" charset="0"/>
              </a:rPr>
              <a:t>a multi-scale pooling module, which pools features at different scales, is stacked at the end of the discriminator.</a:t>
            </a:r>
            <a:endParaRPr lang="zh-CN" altLang="en-US">
              <a:latin typeface="Arial" panose="020B0604020202020204" pitchFamily="34" charset="0"/>
              <a:cs typeface="Arial" panose="020B0604020202020204" pitchFamily="34" charset="0"/>
            </a:endParaRPr>
          </a:p>
        </p:txBody>
      </p:sp>
      <p:sp>
        <p:nvSpPr>
          <p:cNvPr id="2" name="日期占位符 1"/>
          <p:cNvSpPr>
            <a:spLocks noGrp="1"/>
          </p:cNvSpPr>
          <p:nvPr>
            <p:ph type="dt" sz="half" idx="10"/>
          </p:nvPr>
        </p:nvSpPr>
        <p:spPr/>
        <p:txBody>
          <a:bodyPr/>
          <a:lstStyle/>
          <a:p>
            <a:fld id="{CDAF336E-B149-405E-9C53-BEB94BC75882}" type="datetime1">
              <a:rPr lang="zh-CN" altLang="en-US" smtClean="0"/>
              <a:t>2019/10/24</a:t>
            </a:fld>
            <a:endParaRPr lang="zh-CN" altLang="en-US"/>
          </a:p>
        </p:txBody>
      </p:sp>
      <p:sp>
        <p:nvSpPr>
          <p:cNvPr id="5" name="灯片编号占位符 4"/>
          <p:cNvSpPr>
            <a:spLocks noGrp="1"/>
          </p:cNvSpPr>
          <p:nvPr>
            <p:ph type="sldNum" sz="quarter" idx="12"/>
          </p:nvPr>
        </p:nvSpPr>
        <p:spPr/>
        <p:txBody>
          <a:bodyPr/>
          <a:lstStyle/>
          <a:p>
            <a:fld id="{77676D00-115A-4E02-B845-A2B55644BEF7}" type="slidenum">
              <a:rPr lang="zh-CN" altLang="en-US" smtClean="0"/>
              <a:t>13</a:t>
            </a:fld>
            <a:endParaRPr lang="zh-CN" altLang="en-US"/>
          </a:p>
        </p:txBody>
      </p:sp>
    </p:spTree>
    <p:extLst>
      <p:ext uri="{BB962C8B-B14F-4D97-AF65-F5344CB8AC3E}">
        <p14:creationId xmlns:p14="http://schemas.microsoft.com/office/powerpoint/2010/main" val="1798956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6581" y="196645"/>
            <a:ext cx="10567219" cy="5980318"/>
          </a:xfrm>
        </p:spPr>
        <p:txBody>
          <a:bodyPr/>
          <a:lstStyle/>
          <a:p>
            <a:pPr marL="0" indent="0">
              <a:buNone/>
            </a:pPr>
            <a:r>
              <a:rPr lang="en-US" altLang="zh-CN"/>
              <a:t>D. Refined Perceptual Loss</a:t>
            </a:r>
          </a:p>
          <a:p>
            <a:pPr marL="0" indent="0">
              <a:buNone/>
            </a:pPr>
            <a:r>
              <a:rPr lang="en-US" altLang="zh-CN">
                <a:latin typeface="Arial" panose="020B0604020202020204" pitchFamily="34" charset="0"/>
                <a:cs typeface="Arial" panose="020B0604020202020204" pitchFamily="34" charset="0"/>
              </a:rPr>
              <a:t>we combine pixel-to-pixel Euclidean loss, adversarial </a:t>
            </a:r>
            <a:r>
              <a:rPr lang="en-US" altLang="zh-CN" smtClean="0">
                <a:latin typeface="Arial" panose="020B0604020202020204" pitchFamily="34" charset="0"/>
                <a:cs typeface="Arial" panose="020B0604020202020204" pitchFamily="34" charset="0"/>
              </a:rPr>
              <a:t>loss and perceptual </a:t>
            </a:r>
            <a:r>
              <a:rPr lang="en-US" altLang="zh-CN">
                <a:latin typeface="Arial" panose="020B0604020202020204" pitchFamily="34" charset="0"/>
                <a:cs typeface="Arial" panose="020B0604020202020204" pitchFamily="34" charset="0"/>
              </a:rPr>
              <a:t>loss</a:t>
            </a:r>
            <a:r>
              <a:rPr lang="en-US" altLang="zh-CN" smtClean="0">
                <a:latin typeface="Arial" panose="020B0604020202020204" pitchFamily="34" charset="0"/>
                <a:cs typeface="Arial" panose="020B0604020202020204" pitchFamily="34" charset="0"/>
              </a:rPr>
              <a:t> together </a:t>
            </a:r>
            <a:r>
              <a:rPr lang="en-US" altLang="zh-CN">
                <a:latin typeface="Arial" panose="020B0604020202020204" pitchFamily="34" charset="0"/>
                <a:cs typeface="Arial" panose="020B0604020202020204" pitchFamily="34" charset="0"/>
              </a:rPr>
              <a:t>with appropriate weights to form our new refined loss function.</a:t>
            </a:r>
            <a:endParaRPr lang="en-US" altLang="zh-CN" smtClean="0">
              <a:latin typeface="Arial" panose="020B0604020202020204" pitchFamily="34" charset="0"/>
              <a:cs typeface="Arial" panose="020B0604020202020204" pitchFamily="34" charset="0"/>
            </a:endParaRPr>
          </a:p>
          <a:p>
            <a:pPr marL="0" indent="0">
              <a:buNone/>
            </a:pPr>
            <a:endParaRPr lang="en-US" altLang="zh-CN" smtClean="0"/>
          </a:p>
          <a:p>
            <a:pPr marL="0" indent="0">
              <a:buNone/>
            </a:pPr>
            <a:endParaRPr lang="en-US" altLang="zh-CN"/>
          </a:p>
          <a:p>
            <a:pPr marL="0" indent="0">
              <a:buNone/>
            </a:pPr>
            <a:endParaRPr lang="en-US" altLang="zh-CN" smtClean="0"/>
          </a:p>
          <a:p>
            <a:pPr marL="0" indent="0">
              <a:buNone/>
            </a:pPr>
            <a:endParaRPr lang="en-US" altLang="zh-CN"/>
          </a:p>
          <a:p>
            <a:pPr marL="0" indent="0">
              <a:buNone/>
            </a:pPr>
            <a:endParaRPr lang="en-US" altLang="zh-CN" smtClean="0"/>
          </a:p>
          <a:p>
            <a:pPr marL="0" indent="0">
              <a:buNone/>
            </a:pPr>
            <a:endParaRPr lang="en-US" altLang="zh-CN"/>
          </a:p>
          <a:p>
            <a:pPr marL="0" indent="0">
              <a:buNone/>
            </a:pPr>
            <a:endParaRPr lang="en-US" altLang="zh-CN" smtClean="0"/>
          </a:p>
          <a:p>
            <a:pPr marL="0" indent="0">
              <a:buNone/>
            </a:pPr>
            <a:endParaRPr lang="en-US" altLang="zh-CN"/>
          </a:p>
          <a:p>
            <a:pPr marL="0" indent="0">
              <a:buNone/>
            </a:pPr>
            <a:endParaRPr lang="en-US" altLang="zh-CN" smtClean="0"/>
          </a:p>
          <a:p>
            <a:pPr marL="0" indent="0">
              <a:buNone/>
            </a:pPr>
            <a:endParaRPr lang="en-US" altLang="zh-CN"/>
          </a:p>
          <a:p>
            <a:pPr marL="0" indent="0">
              <a:buNone/>
            </a:pPr>
            <a:endParaRPr lang="en-US" altLang="zh-CN" smtClean="0"/>
          </a:p>
          <a:p>
            <a:pPr marL="0" indent="0">
              <a:buNone/>
            </a:pPr>
            <a:endParaRPr lang="zh-CN" altLang="en-US">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2"/>
          <a:stretch>
            <a:fillRect/>
          </a:stretch>
        </p:blipFill>
        <p:spPr>
          <a:xfrm>
            <a:off x="786581" y="1884414"/>
            <a:ext cx="3571875" cy="552450"/>
          </a:xfrm>
          <a:prstGeom prst="rect">
            <a:avLst/>
          </a:prstGeom>
        </p:spPr>
      </p:pic>
      <p:pic>
        <p:nvPicPr>
          <p:cNvPr id="6" name="图片 5"/>
          <p:cNvPicPr>
            <a:picLocks noChangeAspect="1"/>
          </p:cNvPicPr>
          <p:nvPr/>
        </p:nvPicPr>
        <p:blipFill>
          <a:blip r:embed="rId3"/>
          <a:stretch>
            <a:fillRect/>
          </a:stretch>
        </p:blipFill>
        <p:spPr>
          <a:xfrm>
            <a:off x="707923" y="2339616"/>
            <a:ext cx="6477000" cy="1038225"/>
          </a:xfrm>
          <a:prstGeom prst="rect">
            <a:avLst/>
          </a:prstGeom>
        </p:spPr>
      </p:pic>
      <p:pic>
        <p:nvPicPr>
          <p:cNvPr id="8" name="图片 7"/>
          <p:cNvPicPr>
            <a:picLocks noChangeAspect="1"/>
          </p:cNvPicPr>
          <p:nvPr/>
        </p:nvPicPr>
        <p:blipFill>
          <a:blip r:embed="rId4"/>
          <a:stretch>
            <a:fillRect/>
          </a:stretch>
        </p:blipFill>
        <p:spPr>
          <a:xfrm>
            <a:off x="786581" y="3427002"/>
            <a:ext cx="7305675" cy="981075"/>
          </a:xfrm>
          <a:prstGeom prst="rect">
            <a:avLst/>
          </a:prstGeom>
        </p:spPr>
      </p:pic>
      <p:pic>
        <p:nvPicPr>
          <p:cNvPr id="9" name="图片 8"/>
          <p:cNvPicPr>
            <a:picLocks noChangeAspect="1"/>
          </p:cNvPicPr>
          <p:nvPr/>
        </p:nvPicPr>
        <p:blipFill>
          <a:blip r:embed="rId5"/>
          <a:stretch>
            <a:fillRect/>
          </a:stretch>
        </p:blipFill>
        <p:spPr>
          <a:xfrm>
            <a:off x="763383" y="4457238"/>
            <a:ext cx="3743325" cy="962025"/>
          </a:xfrm>
          <a:prstGeom prst="rect">
            <a:avLst/>
          </a:prstGeom>
        </p:spPr>
      </p:pic>
      <p:sp>
        <p:nvSpPr>
          <p:cNvPr id="5" name="日期占位符 4"/>
          <p:cNvSpPr>
            <a:spLocks noGrp="1"/>
          </p:cNvSpPr>
          <p:nvPr>
            <p:ph type="dt" sz="half" idx="10"/>
          </p:nvPr>
        </p:nvSpPr>
        <p:spPr/>
        <p:txBody>
          <a:bodyPr/>
          <a:lstStyle/>
          <a:p>
            <a:fld id="{2891C0C1-F715-43B7-992D-1AA344E180BF}" type="datetime1">
              <a:rPr lang="zh-CN" altLang="en-US" smtClean="0"/>
              <a:t>2019/10/24</a:t>
            </a:fld>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14</a:t>
            </a:fld>
            <a:endParaRPr lang="zh-CN" altLang="en-US"/>
          </a:p>
        </p:txBody>
      </p:sp>
    </p:spTree>
    <p:extLst>
      <p:ext uri="{BB962C8B-B14F-4D97-AF65-F5344CB8AC3E}">
        <p14:creationId xmlns:p14="http://schemas.microsoft.com/office/powerpoint/2010/main" val="3546220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910" y="176981"/>
            <a:ext cx="10527890" cy="5999982"/>
          </a:xfrm>
        </p:spPr>
        <p:txBody>
          <a:bodyPr/>
          <a:lstStyle/>
          <a:p>
            <a:pPr marL="0" indent="0">
              <a:buNone/>
            </a:pPr>
            <a:r>
              <a:rPr lang="en-US" altLang="zh-CN" smtClean="0">
                <a:latin typeface="+mj-lt"/>
              </a:rPr>
              <a:t>C.data</a:t>
            </a:r>
          </a:p>
          <a:p>
            <a:pPr marL="0" indent="0">
              <a:buNone/>
            </a:pPr>
            <a:r>
              <a:rPr lang="en-US" altLang="zh-CN" smtClean="0">
                <a:latin typeface="Arial" panose="020B0604020202020204" pitchFamily="34" charset="0"/>
                <a:cs typeface="Arial" panose="020B0604020202020204" pitchFamily="34" charset="0"/>
              </a:rPr>
              <a:t>One picture with 14 different kinds</a:t>
            </a:r>
            <a:r>
              <a:rPr lang="zh-CN" altLang="en-US" smtClean="0">
                <a:latin typeface="Arial" panose="020B0604020202020204" pitchFamily="34" charset="0"/>
                <a:cs typeface="Arial" panose="020B0604020202020204" pitchFamily="34" charset="0"/>
              </a:rPr>
              <a:t>，</a:t>
            </a:r>
            <a:r>
              <a:rPr lang="en-US" altLang="zh-CN" smtClean="0">
                <a:latin typeface="Arial" panose="020B0604020202020204" pitchFamily="34" charset="0"/>
                <a:cs typeface="Arial" panose="020B0604020202020204" pitchFamily="34" charset="0"/>
              </a:rPr>
              <a:t>350 X 14 = 4900.</a:t>
            </a:r>
          </a:p>
          <a:p>
            <a:pPr marL="0" indent="0">
              <a:buNone/>
            </a:pPr>
            <a:r>
              <a:rPr lang="en-US" altLang="zh-CN" smtClean="0"/>
              <a:t>D.Combining CNN with image enhancement</a:t>
            </a:r>
          </a:p>
          <a:p>
            <a:pPr marL="0" indent="0">
              <a:buNone/>
            </a:pPr>
            <a:r>
              <a:rPr lang="en-US" altLang="zh-CN" smtClean="0">
                <a:latin typeface="Arial" panose="020B0604020202020204" pitchFamily="34" charset="0"/>
                <a:cs typeface="Arial" panose="020B0604020202020204" pitchFamily="34" charset="0"/>
              </a:rPr>
              <a:t>Use non-linear function to enhance the base layer</a:t>
            </a:r>
            <a:endParaRPr lang="zh-CN" altLang="en-US">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825910" y="2050333"/>
            <a:ext cx="5410200" cy="476250"/>
          </a:xfrm>
          <a:prstGeom prst="rect">
            <a:avLst/>
          </a:prstGeom>
        </p:spPr>
      </p:pic>
      <p:sp>
        <p:nvSpPr>
          <p:cNvPr id="2" name="日期占位符 1"/>
          <p:cNvSpPr>
            <a:spLocks noGrp="1"/>
          </p:cNvSpPr>
          <p:nvPr>
            <p:ph type="dt" sz="half" idx="10"/>
          </p:nvPr>
        </p:nvSpPr>
        <p:spPr/>
        <p:txBody>
          <a:bodyPr/>
          <a:lstStyle/>
          <a:p>
            <a:fld id="{05E5C628-3C85-412B-986B-A5DA82794924}" type="datetime1">
              <a:rPr lang="zh-CN" altLang="en-US" smtClean="0"/>
              <a:t>2019/10/24</a:t>
            </a:fld>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15</a:t>
            </a:fld>
            <a:endParaRPr lang="zh-CN" altLang="en-US"/>
          </a:p>
        </p:txBody>
      </p:sp>
    </p:spTree>
    <p:extLst>
      <p:ext uri="{BB962C8B-B14F-4D97-AF65-F5344CB8AC3E}">
        <p14:creationId xmlns:p14="http://schemas.microsoft.com/office/powerpoint/2010/main" val="1123988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Conclusion</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We build our model with several derain sub-networks in a cascaded manner</a:t>
            </a:r>
            <a:r>
              <a:rPr lang="en-US" altLang="zh-CN">
                <a:latin typeface="Arial" panose="020B0604020202020204" pitchFamily="34" charset="0"/>
                <a:ea typeface="黑体" panose="02010609060101010101" pitchFamily="49" charset="-122"/>
                <a:cs typeface="Arial" panose="020B0604020202020204" pitchFamily="34" charset="0"/>
              </a:rPr>
              <a:t>. </a:t>
            </a:r>
            <a:endParaRPr lang="en-US" altLang="zh-CN" smtClean="0">
              <a:latin typeface="Arial" panose="020B0604020202020204" pitchFamily="34" charset="0"/>
              <a:ea typeface="黑体" panose="02010609060101010101" pitchFamily="49" charset="-122"/>
              <a:cs typeface="Arial" panose="020B0604020202020204" pitchFamily="34" charset="0"/>
            </a:endParaRPr>
          </a:p>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By propagating negative residuals in shallow blocks to deeper ones, the deeper blocks effectively extract new information ofnegative rain streak residuals to get rain residual in a coarse to fine fashion.</a:t>
            </a:r>
          </a:p>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The final reconstruction take all intermediate outputs into account to </a:t>
            </a:r>
            <a:r>
              <a:rPr lang="en-US" altLang="zh-CN">
                <a:latin typeface="Arial" panose="020B0604020202020204" pitchFamily="34" charset="0"/>
                <a:ea typeface="黑体" panose="02010609060101010101" pitchFamily="49" charset="-122"/>
                <a:cs typeface="Arial" panose="020B0604020202020204" pitchFamily="34" charset="0"/>
              </a:rPr>
              <a:t>leverage </a:t>
            </a:r>
            <a:r>
              <a:rPr lang="en-US" altLang="zh-CN" smtClean="0">
                <a:latin typeface="Arial" panose="020B0604020202020204" pitchFamily="34" charset="0"/>
                <a:ea typeface="黑体" panose="02010609060101010101" pitchFamily="49" charset="-122"/>
                <a:cs typeface="Arial" panose="020B0604020202020204" pitchFamily="34" charset="0"/>
              </a:rPr>
              <a:t>more informations </a:t>
            </a:r>
            <a:r>
              <a:rPr lang="en-US" altLang="zh-CN">
                <a:latin typeface="Arial" panose="020B0604020202020204" pitchFamily="34" charset="0"/>
                <a:ea typeface="黑体" panose="02010609060101010101" pitchFamily="49" charset="-122"/>
                <a:cs typeface="Arial" panose="020B0604020202020204" pitchFamily="34" charset="0"/>
              </a:rPr>
              <a:t>across blocks which can be viewed as ensemble learning.</a:t>
            </a:r>
          </a:p>
        </p:txBody>
      </p:sp>
      <p:sp>
        <p:nvSpPr>
          <p:cNvPr id="5" name="日期占位符 4"/>
          <p:cNvSpPr>
            <a:spLocks noGrp="1"/>
          </p:cNvSpPr>
          <p:nvPr>
            <p:ph type="dt" sz="half" idx="10"/>
          </p:nvPr>
        </p:nvSpPr>
        <p:spPr/>
        <p:txBody>
          <a:bodyPr/>
          <a:lstStyle/>
          <a:p>
            <a:fld id="{236381C3-F9AE-407C-95A6-B1FD1328CF5E}" type="datetime1">
              <a:rPr lang="zh-CN" altLang="en-US" smtClean="0"/>
              <a:t>2019/10/24</a:t>
            </a:fld>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16</a:t>
            </a:fld>
            <a:endParaRPr lang="zh-CN" altLang="en-US"/>
          </a:p>
        </p:txBody>
      </p:sp>
    </p:spTree>
    <p:extLst>
      <p:ext uri="{BB962C8B-B14F-4D97-AF65-F5344CB8AC3E}">
        <p14:creationId xmlns:p14="http://schemas.microsoft.com/office/powerpoint/2010/main" val="259612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Abstract</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In this paper, we propose a novel residual-guide feature fusion network, called ResGuideNet</a:t>
            </a:r>
            <a:r>
              <a:rPr lang="zh-CN" altLang="en-US" smtClean="0">
                <a:latin typeface="Arial" panose="020B0604020202020204" pitchFamily="34" charset="0"/>
                <a:ea typeface="黑体" panose="02010609060101010101" pitchFamily="49" charset="-122"/>
                <a:cs typeface="Arial" panose="020B0604020202020204" pitchFamily="34" charset="0"/>
              </a:rPr>
              <a:t>。</a:t>
            </a:r>
            <a:endParaRPr lang="en-US" altLang="zh-CN" smtClean="0">
              <a:latin typeface="Arial" panose="020B0604020202020204" pitchFamily="34" charset="0"/>
              <a:ea typeface="黑体" panose="02010609060101010101" pitchFamily="49" charset="-122"/>
              <a:cs typeface="Arial" panose="020B0604020202020204" pitchFamily="34" charset="0"/>
            </a:endParaRPr>
          </a:p>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we propose a cascaded network and adopt residuals generated from shallower blocks to guide </a:t>
            </a:r>
            <a:r>
              <a:rPr lang="en-US" altLang="zh-CN">
                <a:latin typeface="Arial" panose="020B0604020202020204" pitchFamily="34" charset="0"/>
                <a:ea typeface="黑体" panose="02010609060101010101" pitchFamily="49" charset="-122"/>
                <a:cs typeface="Arial" panose="020B0604020202020204" pitchFamily="34" charset="0"/>
              </a:rPr>
              <a:t>deeper </a:t>
            </a:r>
            <a:r>
              <a:rPr lang="en-US" altLang="zh-CN" smtClean="0">
                <a:latin typeface="Arial" panose="020B0604020202020204" pitchFamily="34" charset="0"/>
                <a:ea typeface="黑体" panose="02010609060101010101" pitchFamily="49" charset="-122"/>
                <a:cs typeface="Arial" panose="020B0604020202020204" pitchFamily="34" charset="0"/>
              </a:rPr>
              <a:t>blocks</a:t>
            </a:r>
            <a:r>
              <a:rPr lang="zh-CN" altLang="en-US" smtClean="0">
                <a:latin typeface="Arial" panose="020B0604020202020204" pitchFamily="34" charset="0"/>
                <a:ea typeface="黑体" panose="02010609060101010101" pitchFamily="49" charset="-122"/>
                <a:cs typeface="Arial" panose="020B0604020202020204" pitchFamily="34" charset="0"/>
              </a:rPr>
              <a:t>。</a:t>
            </a:r>
            <a:endParaRPr lang="en-US" altLang="zh-CN">
              <a:latin typeface="Arial" panose="020B0604020202020204" pitchFamily="34" charset="0"/>
              <a:ea typeface="黑体" panose="02010609060101010101" pitchFamily="49" charset="-122"/>
              <a:cs typeface="Arial" panose="020B0604020202020204" pitchFamily="34" charset="0"/>
            </a:endParaRPr>
          </a:p>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The outputs of different blocks are merged into the </a:t>
            </a:r>
            <a:r>
              <a:rPr lang="en-US" altLang="zh-CN">
                <a:latin typeface="Arial" panose="020B0604020202020204" pitchFamily="34" charset="0"/>
                <a:ea typeface="黑体" panose="02010609060101010101" pitchFamily="49" charset="-122"/>
                <a:cs typeface="Arial" panose="020B0604020202020204" pitchFamily="34" charset="0"/>
              </a:rPr>
              <a:t>final </a:t>
            </a:r>
            <a:r>
              <a:rPr lang="en-US" altLang="zh-CN" smtClean="0">
                <a:latin typeface="Arial" panose="020B0604020202020204" pitchFamily="34" charset="0"/>
                <a:ea typeface="黑体" panose="02010609060101010101" pitchFamily="49" charset="-122"/>
                <a:cs typeface="Arial" panose="020B0604020202020204" pitchFamily="34" charset="0"/>
              </a:rPr>
              <a:t>reconstruction.</a:t>
            </a:r>
            <a:endParaRPr lang="en-US" altLang="zh-CN">
              <a:latin typeface="Arial" panose="020B0604020202020204" pitchFamily="34" charset="0"/>
              <a:ea typeface="黑体" panose="02010609060101010101" pitchFamily="49" charset="-122"/>
              <a:cs typeface="Arial" panose="020B0604020202020204" pitchFamily="34" charset="0"/>
            </a:endParaRPr>
          </a:p>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We adopt recursive convolution to build each block and apply supervision to all intermediate results.</a:t>
            </a:r>
          </a:p>
        </p:txBody>
      </p:sp>
      <p:sp>
        <p:nvSpPr>
          <p:cNvPr id="5" name="日期占位符 4"/>
          <p:cNvSpPr>
            <a:spLocks noGrp="1"/>
          </p:cNvSpPr>
          <p:nvPr>
            <p:ph type="dt" sz="half" idx="10"/>
          </p:nvPr>
        </p:nvSpPr>
        <p:spPr/>
        <p:txBody>
          <a:bodyPr/>
          <a:lstStyle/>
          <a:p>
            <a:fld id="{236381C3-F9AE-407C-95A6-B1FD1328CF5E}" type="datetime1">
              <a:rPr lang="zh-CN" altLang="en-US" smtClean="0"/>
              <a:t>2019/10/24</a:t>
            </a:fld>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2</a:t>
            </a:fld>
            <a:endParaRPr lang="zh-CN" altLang="en-US"/>
          </a:p>
        </p:txBody>
      </p:sp>
    </p:spTree>
    <p:extLst>
      <p:ext uri="{BB962C8B-B14F-4D97-AF65-F5344CB8AC3E}">
        <p14:creationId xmlns:p14="http://schemas.microsoft.com/office/powerpoint/2010/main" val="1569271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Introduction</a:t>
            </a:r>
            <a:endParaRPr lang="zh-CN" alt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smtClean="0">
                <a:latin typeface="Arial" panose="020B0604020202020204" pitchFamily="34" charset="0"/>
                <a:cs typeface="Arial" panose="020B0604020202020204" pitchFamily="34" charset="0"/>
              </a:rPr>
              <a:t>Q:per-pixel </a:t>
            </a:r>
            <a:r>
              <a:rPr lang="en-US" altLang="zh-CN">
                <a:latin typeface="Arial" panose="020B0604020202020204" pitchFamily="34" charset="0"/>
                <a:cs typeface="Arial" panose="020B0604020202020204" pitchFamily="34" charset="0"/>
              </a:rPr>
              <a:t>losses do not close to perceptual difference between output and ground-truth </a:t>
            </a:r>
            <a:r>
              <a:rPr lang="en-US" altLang="zh-CN">
                <a:latin typeface="Arial" panose="020B0604020202020204" pitchFamily="34" charset="0"/>
                <a:cs typeface="Arial" panose="020B0604020202020204" pitchFamily="34" charset="0"/>
              </a:rPr>
              <a:t>images </a:t>
            </a:r>
            <a:r>
              <a:rPr lang="zh-CN" altLang="en-US" smtClean="0">
                <a:latin typeface="Arial" panose="020B0604020202020204" pitchFamily="34" charset="0"/>
                <a:cs typeface="Arial" panose="020B0604020202020204" pitchFamily="34" charset="0"/>
              </a:rPr>
              <a:t>。</a:t>
            </a:r>
            <a:endParaRPr lang="en-US" altLang="zh-CN" smtClean="0">
              <a:latin typeface="Arial" panose="020B0604020202020204" pitchFamily="34" charset="0"/>
              <a:cs typeface="Arial" panose="020B0604020202020204" pitchFamily="34" charset="0"/>
            </a:endParaRPr>
          </a:p>
          <a:p>
            <a:pPr marL="0" indent="0">
              <a:buNone/>
            </a:pPr>
            <a:r>
              <a:rPr lang="en-US" altLang="zh-CN" smtClean="0">
                <a:latin typeface="Arial" panose="020B0604020202020204" pitchFamily="34" charset="0"/>
                <a:cs typeface="Arial" panose="020B0604020202020204" pitchFamily="34" charset="0"/>
              </a:rPr>
              <a:t>it </a:t>
            </a:r>
            <a:r>
              <a:rPr lang="en-US" altLang="zh-CN">
                <a:latin typeface="Arial" panose="020B0604020202020204" pitchFamily="34" charset="0"/>
                <a:cs typeface="Arial" panose="020B0604020202020204" pitchFamily="34" charset="0"/>
              </a:rPr>
              <a:t>is wasteful to utilize a resource-hungry model to meet all kinds of demands for rain streak </a:t>
            </a:r>
            <a:r>
              <a:rPr lang="en-US" altLang="zh-CN">
                <a:latin typeface="Arial" panose="020B0604020202020204" pitchFamily="34" charset="0"/>
                <a:cs typeface="Arial" panose="020B0604020202020204" pitchFamily="34" charset="0"/>
              </a:rPr>
              <a:t>removal </a:t>
            </a:r>
            <a:r>
              <a:rPr lang="en-US" altLang="zh-CN" smtClean="0">
                <a:latin typeface="Arial" panose="020B0604020202020204" pitchFamily="34" charset="0"/>
                <a:cs typeface="Arial" panose="020B0604020202020204" pitchFamily="34" charset="0"/>
              </a:rPr>
              <a:t>tasks</a:t>
            </a:r>
            <a:r>
              <a:rPr lang="zh-CN" altLang="en-US">
                <a:latin typeface="Arial" panose="020B0604020202020204" pitchFamily="34" charset="0"/>
                <a:cs typeface="Arial" panose="020B0604020202020204" pitchFamily="34" charset="0"/>
              </a:rPr>
              <a:t>。</a:t>
            </a:r>
            <a:endParaRPr lang="en-US" altLang="zh-CN">
              <a:latin typeface="Arial" panose="020B0604020202020204" pitchFamily="34" charset="0"/>
              <a:cs typeface="Arial" panose="020B0604020202020204" pitchFamily="34" charset="0"/>
            </a:endParaRPr>
          </a:p>
          <a:p>
            <a:pPr marL="0" indent="0">
              <a:buNone/>
            </a:pPr>
            <a:r>
              <a:rPr lang="en-US" altLang="zh-CN" smtClean="0">
                <a:latin typeface="Arial" panose="020B0604020202020204" pitchFamily="34" charset="0"/>
                <a:cs typeface="Arial" panose="020B0604020202020204" pitchFamily="34" charset="0"/>
              </a:rPr>
              <a:t>A</a:t>
            </a:r>
            <a:r>
              <a:rPr lang="zh-CN" altLang="en-US" smtClean="0">
                <a:latin typeface="Arial" panose="020B0604020202020204" pitchFamily="34" charset="0"/>
                <a:cs typeface="Arial" panose="020B0604020202020204" pitchFamily="34" charset="0"/>
              </a:rPr>
              <a:t>：</a:t>
            </a:r>
            <a:r>
              <a:rPr lang="en-US" altLang="zh-CN" smtClean="0">
                <a:latin typeface="Arial" panose="020B0604020202020204" pitchFamily="34" charset="0"/>
                <a:cs typeface="Arial" panose="020B0604020202020204" pitchFamily="34" charset="0"/>
              </a:rPr>
              <a:t>Each block contains a global shortcut to predict residua</a:t>
            </a:r>
            <a:r>
              <a:rPr lang="zh-CN" altLang="en-US" smtClean="0">
                <a:latin typeface="Arial" panose="020B0604020202020204" pitchFamily="34" charset="0"/>
                <a:cs typeface="Arial" panose="020B0604020202020204" pitchFamily="34" charset="0"/>
              </a:rPr>
              <a:t>。</a:t>
            </a:r>
            <a:endParaRPr lang="en-US" altLang="zh-CN" smtClean="0">
              <a:latin typeface="Arial" panose="020B0604020202020204" pitchFamily="34" charset="0"/>
              <a:cs typeface="Arial" panose="020B0604020202020204" pitchFamily="34" charset="0"/>
            </a:endParaRPr>
          </a:p>
          <a:p>
            <a:pPr marL="0" indent="0">
              <a:buNone/>
            </a:pPr>
            <a:r>
              <a:rPr lang="en-US" altLang="zh-CN" smtClean="0">
                <a:latin typeface="Arial" panose="020B0604020202020204" pitchFamily="34" charset="0"/>
                <a:cs typeface="Arial" panose="020B0604020202020204" pitchFamily="34" charset="0"/>
              </a:rPr>
              <a:t>We then proposed to concatenate the predicted residuals from shallower to the deeper blocks</a:t>
            </a:r>
            <a:r>
              <a:rPr lang="zh-CN" altLang="en-US" smtClean="0">
                <a:latin typeface="Arial" panose="020B0604020202020204" pitchFamily="34" charset="0"/>
                <a:cs typeface="Arial" panose="020B0604020202020204" pitchFamily="34" charset="0"/>
              </a:rPr>
              <a:t>。</a:t>
            </a:r>
            <a:r>
              <a:rPr lang="en-US" altLang="zh-CN" smtClean="0">
                <a:latin typeface="Arial" panose="020B0604020202020204" pitchFamily="34" charset="0"/>
                <a:cs typeface="Arial" panose="020B0604020202020204" pitchFamily="34" charset="0"/>
              </a:rPr>
              <a:t>appling </a:t>
            </a:r>
            <a:r>
              <a:rPr lang="en-US" altLang="zh-CN">
                <a:latin typeface="Arial" panose="020B0604020202020204" pitchFamily="34" charset="0"/>
                <a:cs typeface="Arial" panose="020B0604020202020204" pitchFamily="34" charset="0"/>
              </a:rPr>
              <a:t>supervision to all intermediate outputs which can obtain a coarse-to-fine residual as the blocks </a:t>
            </a:r>
            <a:r>
              <a:rPr lang="en-US" altLang="zh-CN">
                <a:latin typeface="Arial" panose="020B0604020202020204" pitchFamily="34" charset="0"/>
                <a:cs typeface="Arial" panose="020B0604020202020204" pitchFamily="34" charset="0"/>
              </a:rPr>
              <a:t>go </a:t>
            </a:r>
            <a:r>
              <a:rPr lang="en-US" altLang="zh-CN" smtClean="0">
                <a:latin typeface="Arial" panose="020B0604020202020204" pitchFamily="34" charset="0"/>
                <a:cs typeface="Arial" panose="020B0604020202020204" pitchFamily="34" charset="0"/>
              </a:rPr>
              <a:t>deeper</a:t>
            </a:r>
            <a:r>
              <a:rPr lang="zh-CN" altLang="en-US" smtClean="0">
                <a:latin typeface="Arial" panose="020B0604020202020204" pitchFamily="34" charset="0"/>
                <a:cs typeface="Arial" panose="020B0604020202020204" pitchFamily="34" charset="0"/>
              </a:rPr>
              <a:t>。</a:t>
            </a:r>
            <a:endParaRPr lang="en-US" altLang="zh-CN">
              <a:latin typeface="Arial" panose="020B0604020202020204" pitchFamily="34" charset="0"/>
              <a:cs typeface="Arial" panose="020B0604020202020204" pitchFamily="34" charset="0"/>
            </a:endParaRPr>
          </a:p>
          <a:p>
            <a:pPr marL="0" indent="0">
              <a:buNone/>
            </a:pPr>
            <a:r>
              <a:rPr lang="en-US" altLang="zh-CN">
                <a:latin typeface="Arial" panose="020B0604020202020204" pitchFamily="34" charset="0"/>
                <a:cs typeface="Arial" panose="020B0604020202020204" pitchFamily="34" charset="0"/>
              </a:rPr>
              <a:t>The final recovered image merges all outputs of </a:t>
            </a:r>
            <a:r>
              <a:rPr lang="en-US" altLang="zh-CN">
                <a:latin typeface="Arial" panose="020B0604020202020204" pitchFamily="34" charset="0"/>
                <a:cs typeface="Arial" panose="020B0604020202020204" pitchFamily="34" charset="0"/>
              </a:rPr>
              <a:t>intermediate </a:t>
            </a:r>
            <a:r>
              <a:rPr lang="en-US" altLang="zh-CN" smtClean="0">
                <a:latin typeface="Arial" panose="020B0604020202020204" pitchFamily="34" charset="0"/>
                <a:cs typeface="Arial" panose="020B0604020202020204" pitchFamily="34" charset="0"/>
              </a:rPr>
              <a:t>reconstruction</a:t>
            </a:r>
            <a:r>
              <a:rPr lang="zh-CN" altLang="en-US" smtClean="0">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5" name="日期占位符 4"/>
          <p:cNvSpPr>
            <a:spLocks noGrp="1"/>
          </p:cNvSpPr>
          <p:nvPr>
            <p:ph type="dt" sz="half" idx="10"/>
          </p:nvPr>
        </p:nvSpPr>
        <p:spPr/>
        <p:txBody>
          <a:bodyPr/>
          <a:lstStyle/>
          <a:p>
            <a:fld id="{8AAFA576-F23E-4ACD-A2F2-67E9957AE97F}" type="datetime1">
              <a:rPr lang="zh-CN" altLang="en-US" smtClean="0"/>
              <a:t>2019/10/24</a:t>
            </a:fld>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3</a:t>
            </a:fld>
            <a:endParaRPr lang="zh-CN" altLang="en-US"/>
          </a:p>
        </p:txBody>
      </p:sp>
    </p:spTree>
    <p:extLst>
      <p:ext uri="{BB962C8B-B14F-4D97-AF65-F5344CB8AC3E}">
        <p14:creationId xmlns:p14="http://schemas.microsoft.com/office/powerpoint/2010/main" val="68262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METHOD</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38631"/>
                <a:ext cx="10515600" cy="4338331"/>
              </a:xfrm>
            </p:spPr>
            <p:txBody>
              <a:bodyPr>
                <a:normAutofit/>
              </a:bodyPr>
              <a:lstStyle/>
              <a:p>
                <a:pPr marL="0" indent="0">
                  <a:buNone/>
                </a:pPr>
                <a:r>
                  <a:rPr lang="en-US" altLang="zh-CN" i="1" smtClean="0">
                    <a:latin typeface="+mj-ea"/>
                    <a:ea typeface="+mj-ea"/>
                    <a:cs typeface="Arial" panose="020B0604020202020204" pitchFamily="34" charset="0"/>
                  </a:rPr>
                  <a:t>1.Motivation</a:t>
                </a:r>
              </a:p>
              <a:p>
                <a:pPr marL="0" indent="0">
                  <a:buNone/>
                </a:pPr>
                <a:r>
                  <a:rPr lang="en-US" altLang="zh-CN" i="1" smtClean="0">
                    <a:latin typeface="+mj-ea"/>
                    <a:ea typeface="+mj-ea"/>
                    <a:cs typeface="Arial" panose="020B0604020202020204" pitchFamily="34" charset="0"/>
                  </a:rPr>
                  <a:t>2.Residual feature reuse</a:t>
                </a:r>
                <a:endParaRPr lang="en-US" altLang="zh-CN" i="1">
                  <a:latin typeface="+mj-ea"/>
                  <a:ea typeface="+mj-ea"/>
                  <a:cs typeface="Arial" panose="020B0604020202020204" pitchFamily="34" charset="0"/>
                </a:endParaRPr>
              </a:p>
              <a:p>
                <a:pPr marL="0" indent="0">
                  <a:buNone/>
                </a:pPr>
                <a:r>
                  <a:rPr lang="en-US" altLang="zh-CN" smtClean="0">
                    <a:latin typeface="Arial" panose="020B0604020202020204" pitchFamily="34" charset="0"/>
                    <a:cs typeface="Arial" panose="020B0604020202020204" pitchFamily="34" charset="0"/>
                  </a:rPr>
                  <a:t>We </a:t>
                </a:r>
                <a:r>
                  <a:rPr lang="en-US" altLang="zh-CN">
                    <a:latin typeface="Arial" panose="020B0604020202020204" pitchFamily="34" charset="0"/>
                    <a:cs typeface="Arial" panose="020B0604020202020204" pitchFamily="34" charset="0"/>
                  </a:rPr>
                  <a:t>conjecture that deeper blocks is difficult to extract new rain streak patterns and the intermediate reconstructions from lower blocks contain valuable information have lost. To deal with this problem, we suggest to integrate information from previous blocks </a:t>
                </a:r>
                <a:r>
                  <a:rPr lang="en-US" altLang="zh-CN">
                    <a:latin typeface="Arial" panose="020B0604020202020204" pitchFamily="34" charset="0"/>
                    <a:cs typeface="Arial" panose="020B0604020202020204" pitchFamily="34" charset="0"/>
                  </a:rPr>
                  <a:t>to </a:t>
                </a:r>
                <a:r>
                  <a:rPr lang="en-US" altLang="zh-CN" smtClean="0">
                    <a:latin typeface="Arial" panose="020B0604020202020204" pitchFamily="34" charset="0"/>
                    <a:cs typeface="Arial" panose="020B0604020202020204" pitchFamily="34" charset="0"/>
                  </a:rPr>
                  <a:t>deeper ones.</a:t>
                </a:r>
              </a:p>
              <a:p>
                <a:pPr marL="0" indent="0">
                  <a:buNone/>
                </a:pPr>
                <a:r>
                  <a:rPr lang="en-US" altLang="zh-CN" i="1" smtClean="0">
                    <a:latin typeface="+mj-ea"/>
                    <a:cs typeface="Arial" panose="020B0604020202020204" pitchFamily="34" charset="0"/>
                  </a:rPr>
                  <a:t>3.Loss Function</a:t>
                </a:r>
              </a:p>
              <a:p>
                <a:pPr marL="0" indent="0">
                  <a:buNone/>
                </a:pPr>
                <a:r>
                  <a:rPr lang="en-US" altLang="zh-CN" b="0" i="1">
                    <a:latin typeface="+mj-ea"/>
                    <a:cs typeface="Arial" panose="020B0604020202020204" pitchFamily="34" charset="0"/>
                  </a:rPr>
                  <a:t>	</a:t>
                </a:r>
                <a14:m>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i="1">
                            <a:latin typeface="Cambria Math" panose="02040503050406030204" pitchFamily="18" charset="0"/>
                            <a:cs typeface="Arial" panose="020B0604020202020204" pitchFamily="34" charset="0"/>
                          </a:rPr>
                          <m:t>𝑙</m:t>
                        </m:r>
                      </m:e>
                      <m:sub>
                        <m:r>
                          <a:rPr lang="en-US" altLang="zh-CN" i="1">
                            <a:latin typeface="Cambria Math" panose="02040503050406030204" pitchFamily="18" charset="0"/>
                            <a:cs typeface="Arial" panose="020B0604020202020204" pitchFamily="34" charset="0"/>
                          </a:rPr>
                          <m:t>2</m:t>
                        </m:r>
                      </m:sub>
                    </m:sSub>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i="1">
                            <a:latin typeface="Cambria Math" panose="02040503050406030204" pitchFamily="18" charset="0"/>
                            <a:cs typeface="Arial" panose="020B0604020202020204" pitchFamily="34" charset="0"/>
                          </a:rPr>
                          <m:t>𝑆𝑆𝐼𝑀</m:t>
                        </m:r>
                      </m:e>
                      <m:sub>
                        <m:r>
                          <a:rPr lang="en-US" altLang="zh-CN" b="0" i="1" smtClean="0">
                            <a:latin typeface="Cambria Math" panose="02040503050406030204" pitchFamily="18" charset="0"/>
                            <a:cs typeface="Arial" panose="020B0604020202020204" pitchFamily="34" charset="0"/>
                          </a:rPr>
                          <m:t>𝑙𝑜𝑠𝑠</m:t>
                        </m:r>
                      </m:sub>
                    </m:sSub>
                  </m:oMath>
                </a14:m>
                <a:endParaRPr lang="en-US" altLang="zh-CN" i="1">
                  <a:latin typeface="+mj-ea"/>
                  <a:cs typeface="Arial" panose="020B0604020202020204" pitchFamily="34"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38631"/>
                <a:ext cx="10515600" cy="4338331"/>
              </a:xfrm>
              <a:blipFill>
                <a:blip r:embed="rId2"/>
                <a:stretch>
                  <a:fillRect l="-1217" t="-2672"/>
                </a:stretch>
              </a:blipFill>
            </p:spPr>
            <p:txBody>
              <a:bodyPr/>
              <a:lstStyle/>
              <a:p>
                <a:r>
                  <a:rPr lang="zh-CN" altLang="en-US">
                    <a:noFill/>
                  </a:rPr>
                  <a:t> </a:t>
                </a:r>
              </a:p>
            </p:txBody>
          </p:sp>
        </mc:Fallback>
      </mc:AlternateContent>
      <p:sp>
        <p:nvSpPr>
          <p:cNvPr id="5" name="日期占位符 4"/>
          <p:cNvSpPr>
            <a:spLocks noGrp="1"/>
          </p:cNvSpPr>
          <p:nvPr>
            <p:ph type="dt" sz="half" idx="10"/>
          </p:nvPr>
        </p:nvSpPr>
        <p:spPr/>
        <p:txBody>
          <a:bodyPr/>
          <a:lstStyle/>
          <a:p>
            <a:fld id="{E5C5179E-3C9E-4928-9C86-87B6EBAE35FD}" type="datetime1">
              <a:rPr lang="zh-CN" altLang="en-US" smtClean="0"/>
              <a:t>2019/10/25</a:t>
            </a:fld>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4</a:t>
            </a:fld>
            <a:endParaRPr lang="zh-CN" altLang="en-US"/>
          </a:p>
        </p:txBody>
      </p:sp>
      <p:pic>
        <p:nvPicPr>
          <p:cNvPr id="7" name="图片 6"/>
          <p:cNvPicPr>
            <a:picLocks noChangeAspect="1"/>
          </p:cNvPicPr>
          <p:nvPr/>
        </p:nvPicPr>
        <p:blipFill>
          <a:blip r:embed="rId3"/>
          <a:stretch>
            <a:fillRect/>
          </a:stretch>
        </p:blipFill>
        <p:spPr>
          <a:xfrm>
            <a:off x="3790950" y="4997450"/>
            <a:ext cx="4819650" cy="1724025"/>
          </a:xfrm>
          <a:prstGeom prst="rect">
            <a:avLst/>
          </a:prstGeom>
        </p:spPr>
      </p:pic>
      <p:pic>
        <p:nvPicPr>
          <p:cNvPr id="8" name="图片 7"/>
          <p:cNvPicPr>
            <a:picLocks noChangeAspect="1"/>
          </p:cNvPicPr>
          <p:nvPr/>
        </p:nvPicPr>
        <p:blipFill>
          <a:blip r:embed="rId4"/>
          <a:stretch>
            <a:fillRect/>
          </a:stretch>
        </p:blipFill>
        <p:spPr>
          <a:xfrm>
            <a:off x="8610600" y="4997450"/>
            <a:ext cx="3314700" cy="914400"/>
          </a:xfrm>
          <a:prstGeom prst="rect">
            <a:avLst/>
          </a:prstGeom>
        </p:spPr>
      </p:pic>
    </p:spTree>
    <p:extLst>
      <p:ext uri="{BB962C8B-B14F-4D97-AF65-F5344CB8AC3E}">
        <p14:creationId xmlns:p14="http://schemas.microsoft.com/office/powerpoint/2010/main" val="3481994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6916" y="511277"/>
            <a:ext cx="10586884" cy="5665685"/>
          </a:xfrm>
        </p:spPr>
        <p:txBody>
          <a:bodyPr>
            <a:normAutofit/>
          </a:bodyPr>
          <a:lstStyle/>
          <a:p>
            <a:pPr marL="0" indent="0">
              <a:buNone/>
            </a:pPr>
            <a:r>
              <a:rPr lang="en-US" altLang="zh-CN" i="1">
                <a:latin typeface="+mj-ea"/>
                <a:ea typeface="+mj-ea"/>
                <a:cs typeface="Arial" panose="020B0604020202020204" pitchFamily="34" charset="0"/>
              </a:rPr>
              <a:t>4</a:t>
            </a:r>
            <a:r>
              <a:rPr lang="en-US" altLang="zh-CN" i="1" smtClean="0">
                <a:latin typeface="+mj-ea"/>
                <a:ea typeface="+mj-ea"/>
                <a:cs typeface="Arial" panose="020B0604020202020204" pitchFamily="34" charset="0"/>
              </a:rPr>
              <a:t>. </a:t>
            </a:r>
            <a:r>
              <a:rPr lang="en-US" altLang="zh-CN" i="1">
                <a:latin typeface="+mj-ea"/>
                <a:ea typeface="+mj-ea"/>
                <a:cs typeface="Arial" panose="020B0604020202020204" pitchFamily="34" charset="0"/>
              </a:rPr>
              <a:t>Recursive </a:t>
            </a:r>
            <a:r>
              <a:rPr lang="en-US" altLang="zh-CN" i="1" smtClean="0">
                <a:latin typeface="+mj-ea"/>
                <a:ea typeface="+mj-ea"/>
                <a:cs typeface="Arial" panose="020B0604020202020204" pitchFamily="34" charset="0"/>
              </a:rPr>
              <a:t>Computation</a:t>
            </a:r>
          </a:p>
          <a:p>
            <a:pPr marL="0" indent="0">
              <a:buNone/>
            </a:pPr>
            <a:r>
              <a:rPr lang="en-US" altLang="zh-CN" i="1">
                <a:latin typeface="Arial" panose="020B0604020202020204" pitchFamily="34" charset="0"/>
                <a:cs typeface="Arial" panose="020B0604020202020204" pitchFamily="34" charset="0"/>
              </a:rPr>
              <a:t>We adopt two convolutional operation in each recursive unit the output feature map of first feature extraction Conv+LReLU structure is fed into all subsequent outputs of recursive </a:t>
            </a:r>
            <a:r>
              <a:rPr lang="en-US" altLang="zh-CN" i="1">
                <a:latin typeface="Arial" panose="020B0604020202020204" pitchFamily="34" charset="0"/>
                <a:cs typeface="Arial" panose="020B0604020202020204" pitchFamily="34" charset="0"/>
              </a:rPr>
              <a:t>blocks</a:t>
            </a:r>
            <a:r>
              <a:rPr lang="en-US" altLang="zh-CN" i="1" smtClean="0">
                <a:latin typeface="Arial" panose="020B0604020202020204" pitchFamily="34" charset="0"/>
                <a:cs typeface="Arial" panose="020B0604020202020204" pitchFamily="34" charset="0"/>
              </a:rPr>
              <a:t>.</a:t>
            </a:r>
          </a:p>
          <a:p>
            <a:pPr marL="0" indent="0">
              <a:buNone/>
            </a:pPr>
            <a:endParaRPr lang="en-US" altLang="zh-CN" i="1" smtClean="0">
              <a:latin typeface="Arial" panose="020B0604020202020204" pitchFamily="34" charset="0"/>
              <a:cs typeface="Arial" panose="020B0604020202020204" pitchFamily="34" charset="0"/>
            </a:endParaRPr>
          </a:p>
          <a:p>
            <a:pPr marL="0" indent="0">
              <a:buNone/>
            </a:pPr>
            <a:endParaRPr lang="en-US" altLang="zh-CN" i="1" smtClean="0">
              <a:latin typeface="Arial" panose="020B0604020202020204" pitchFamily="34" charset="0"/>
              <a:cs typeface="Arial" panose="020B0604020202020204" pitchFamily="34" charset="0"/>
            </a:endParaRPr>
          </a:p>
        </p:txBody>
      </p:sp>
      <p:sp>
        <p:nvSpPr>
          <p:cNvPr id="6" name="日期占位符 5"/>
          <p:cNvSpPr>
            <a:spLocks noGrp="1"/>
          </p:cNvSpPr>
          <p:nvPr>
            <p:ph type="dt" sz="half" idx="10"/>
          </p:nvPr>
        </p:nvSpPr>
        <p:spPr/>
        <p:txBody>
          <a:bodyPr/>
          <a:lstStyle/>
          <a:p>
            <a:fld id="{F47EF75A-B532-4494-8E73-AE97B570459B}" type="datetime1">
              <a:rPr lang="zh-CN" altLang="en-US" smtClean="0"/>
              <a:t>2019/10/25</a:t>
            </a:fld>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5</a:t>
            </a:fld>
            <a:endParaRPr lang="zh-CN" altLang="en-US"/>
          </a:p>
        </p:txBody>
      </p:sp>
      <p:pic>
        <p:nvPicPr>
          <p:cNvPr id="8" name="图片 7"/>
          <p:cNvPicPr>
            <a:picLocks noChangeAspect="1"/>
          </p:cNvPicPr>
          <p:nvPr/>
        </p:nvPicPr>
        <p:blipFill>
          <a:blip r:embed="rId2"/>
          <a:stretch>
            <a:fillRect/>
          </a:stretch>
        </p:blipFill>
        <p:spPr>
          <a:xfrm>
            <a:off x="766916" y="2229772"/>
            <a:ext cx="4543425" cy="628650"/>
          </a:xfrm>
          <a:prstGeom prst="rect">
            <a:avLst/>
          </a:prstGeom>
        </p:spPr>
      </p:pic>
      <p:pic>
        <p:nvPicPr>
          <p:cNvPr id="10" name="图片 9"/>
          <p:cNvPicPr>
            <a:picLocks noChangeAspect="1"/>
          </p:cNvPicPr>
          <p:nvPr/>
        </p:nvPicPr>
        <p:blipFill>
          <a:blip r:embed="rId3"/>
          <a:stretch>
            <a:fillRect/>
          </a:stretch>
        </p:blipFill>
        <p:spPr>
          <a:xfrm>
            <a:off x="838200" y="2665822"/>
            <a:ext cx="9092381" cy="3576143"/>
          </a:xfrm>
          <a:prstGeom prst="rect">
            <a:avLst/>
          </a:prstGeom>
        </p:spPr>
      </p:pic>
    </p:spTree>
    <p:extLst>
      <p:ext uri="{BB962C8B-B14F-4D97-AF65-F5344CB8AC3E}">
        <p14:creationId xmlns:p14="http://schemas.microsoft.com/office/powerpoint/2010/main" val="1346405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6916" y="511277"/>
            <a:ext cx="10586884" cy="5665685"/>
          </a:xfrm>
        </p:spPr>
        <p:txBody>
          <a:bodyPr>
            <a:normAutofit/>
          </a:bodyPr>
          <a:lstStyle/>
          <a:p>
            <a:pPr marL="0" indent="0">
              <a:buNone/>
            </a:pPr>
            <a:r>
              <a:rPr lang="en-US" altLang="zh-CN" i="1" smtClean="0">
                <a:latin typeface="+mj-ea"/>
                <a:ea typeface="+mj-ea"/>
                <a:cs typeface="Arial" panose="020B0604020202020204" pitchFamily="34" charset="0"/>
              </a:rPr>
              <a:t>5 </a:t>
            </a:r>
            <a:r>
              <a:rPr lang="en-US" altLang="zh-CN" i="1">
                <a:latin typeface="+mj-ea"/>
                <a:ea typeface="+mj-ea"/>
                <a:cs typeface="Arial" panose="020B0604020202020204" pitchFamily="34" charset="0"/>
              </a:rPr>
              <a:t>Inter-block Ensemble </a:t>
            </a:r>
            <a:endParaRPr lang="en-US" altLang="zh-CN" i="1" smtClean="0">
              <a:latin typeface="+mj-ea"/>
              <a:ea typeface="+mj-ea"/>
              <a:cs typeface="Arial" panose="020B0604020202020204" pitchFamily="34" charset="0"/>
            </a:endParaRPr>
          </a:p>
          <a:p>
            <a:pPr marL="0" indent="0">
              <a:buNone/>
            </a:pPr>
            <a:r>
              <a:rPr lang="en-US" altLang="zh-CN" smtClean="0">
                <a:latin typeface="Arial" panose="020B0604020202020204" pitchFamily="34" charset="0"/>
                <a:cs typeface="Arial" panose="020B0604020202020204" pitchFamily="34" charset="0"/>
              </a:rPr>
              <a:t>The </a:t>
            </a:r>
            <a:r>
              <a:rPr lang="en-US" altLang="zh-CN">
                <a:latin typeface="Arial" panose="020B0604020202020204" pitchFamily="34" charset="0"/>
                <a:cs typeface="Arial" panose="020B0604020202020204" pitchFamily="34" charset="0"/>
              </a:rPr>
              <a:t>final reconstruction is obtained from the fusion of all intermediate reconstructions by a </a:t>
            </a:r>
            <a:r>
              <a:rPr lang="en-US" altLang="zh-CN">
                <a:latin typeface="Arial" panose="020B0604020202020204" pitchFamily="34" charset="0"/>
                <a:cs typeface="Arial" panose="020B0604020202020204" pitchFamily="34" charset="0"/>
              </a:rPr>
              <a:t>1×1 </a:t>
            </a:r>
            <a:r>
              <a:rPr lang="en-US" altLang="zh-CN" smtClean="0">
                <a:latin typeface="Arial" panose="020B0604020202020204" pitchFamily="34" charset="0"/>
                <a:cs typeface="Arial" panose="020B0604020202020204" pitchFamily="34" charset="0"/>
              </a:rPr>
              <a:t>convolution</a:t>
            </a:r>
          </a:p>
          <a:p>
            <a:pPr marL="0" indent="0">
              <a:buNone/>
            </a:pPr>
            <a:endParaRPr lang="en-US" altLang="zh-CN">
              <a:latin typeface="+mj-ea"/>
              <a:ea typeface="+mj-ea"/>
              <a:cs typeface="Arial" panose="020B0604020202020204" pitchFamily="34" charset="0"/>
            </a:endParaRPr>
          </a:p>
          <a:p>
            <a:pPr marL="0" indent="0">
              <a:buNone/>
            </a:pPr>
            <a:endParaRPr lang="en-US" altLang="zh-CN" smtClean="0">
              <a:latin typeface="+mj-ea"/>
              <a:ea typeface="+mj-ea"/>
              <a:cs typeface="Arial" panose="020B0604020202020204" pitchFamily="34" charset="0"/>
            </a:endParaRPr>
          </a:p>
          <a:p>
            <a:pPr marL="0" indent="0">
              <a:buNone/>
            </a:pPr>
            <a:endParaRPr lang="en-US" altLang="zh-CN">
              <a:latin typeface="+mj-ea"/>
              <a:ea typeface="+mj-ea"/>
              <a:cs typeface="Arial" panose="020B0604020202020204" pitchFamily="34" charset="0"/>
            </a:endParaRPr>
          </a:p>
        </p:txBody>
      </p:sp>
      <p:sp>
        <p:nvSpPr>
          <p:cNvPr id="2" name="日期占位符 1"/>
          <p:cNvSpPr>
            <a:spLocks noGrp="1"/>
          </p:cNvSpPr>
          <p:nvPr>
            <p:ph type="dt" sz="half" idx="10"/>
          </p:nvPr>
        </p:nvSpPr>
        <p:spPr/>
        <p:txBody>
          <a:bodyPr/>
          <a:lstStyle/>
          <a:p>
            <a:fld id="{EED1940E-1A05-4BEC-9F90-3F4BC5894CE0}"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77676D00-115A-4E02-B845-A2B55644BEF7}" type="slidenum">
              <a:rPr lang="zh-CN" altLang="en-US" smtClean="0"/>
              <a:t>6</a:t>
            </a:fld>
            <a:endParaRPr lang="zh-CN" altLang="en-US"/>
          </a:p>
        </p:txBody>
      </p:sp>
      <p:pic>
        <p:nvPicPr>
          <p:cNvPr id="4" name="图片 3"/>
          <p:cNvPicPr>
            <a:picLocks noChangeAspect="1"/>
          </p:cNvPicPr>
          <p:nvPr/>
        </p:nvPicPr>
        <p:blipFill>
          <a:blip r:embed="rId2"/>
          <a:stretch>
            <a:fillRect/>
          </a:stretch>
        </p:blipFill>
        <p:spPr>
          <a:xfrm>
            <a:off x="838200" y="1826766"/>
            <a:ext cx="7470826" cy="1696691"/>
          </a:xfrm>
          <a:prstGeom prst="rect">
            <a:avLst/>
          </a:prstGeom>
        </p:spPr>
      </p:pic>
    </p:spTree>
    <p:extLst>
      <p:ext uri="{BB962C8B-B14F-4D97-AF65-F5344CB8AC3E}">
        <p14:creationId xmlns:p14="http://schemas.microsoft.com/office/powerpoint/2010/main" val="1654718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6916" y="511277"/>
            <a:ext cx="10586884" cy="5665685"/>
          </a:xfrm>
        </p:spPr>
        <p:txBody>
          <a:bodyPr>
            <a:normAutofit/>
          </a:bodyPr>
          <a:lstStyle/>
          <a:p>
            <a:pPr marL="0" indent="0">
              <a:buNone/>
            </a:pPr>
            <a:r>
              <a:rPr lang="en-US" altLang="zh-CN" smtClean="0">
                <a:latin typeface="+mj-ea"/>
                <a:ea typeface="+mj-ea"/>
                <a:cs typeface="Arial" panose="020B0604020202020204" pitchFamily="34" charset="0"/>
              </a:rPr>
              <a:t>6. The proposed Architecture</a:t>
            </a:r>
          </a:p>
          <a:p>
            <a:pPr marL="0" indent="0">
              <a:buNone/>
            </a:pPr>
            <a:r>
              <a:rPr lang="en-US" altLang="zh-CN" smtClean="0">
                <a:latin typeface="Arial" panose="020B0604020202020204" pitchFamily="34" charset="0"/>
                <a:ea typeface="+mj-ea"/>
                <a:cs typeface="Arial" panose="020B0604020202020204" pitchFamily="34" charset="0"/>
              </a:rPr>
              <a:t>Basic network structure:</a:t>
            </a:r>
          </a:p>
          <a:p>
            <a:pPr marL="0" indent="0">
              <a:buNone/>
            </a:pPr>
            <a:endParaRPr lang="en-US" altLang="zh-CN">
              <a:latin typeface="Arial" panose="020B0604020202020204" pitchFamily="34" charset="0"/>
              <a:ea typeface="+mj-ea"/>
              <a:cs typeface="Arial" panose="020B0604020202020204" pitchFamily="34" charset="0"/>
            </a:endParaRPr>
          </a:p>
        </p:txBody>
      </p:sp>
      <p:sp>
        <p:nvSpPr>
          <p:cNvPr id="2" name="日期占位符 1"/>
          <p:cNvSpPr>
            <a:spLocks noGrp="1"/>
          </p:cNvSpPr>
          <p:nvPr>
            <p:ph type="dt" sz="half" idx="10"/>
          </p:nvPr>
        </p:nvSpPr>
        <p:spPr/>
        <p:txBody>
          <a:bodyPr/>
          <a:lstStyle/>
          <a:p>
            <a:fld id="{EED1940E-1A05-4BEC-9F90-3F4BC5894CE0}"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77676D00-115A-4E02-B845-A2B55644BEF7}" type="slidenum">
              <a:rPr lang="zh-CN" altLang="en-US" smtClean="0"/>
              <a:t>7</a:t>
            </a:fld>
            <a:endParaRPr lang="zh-CN" altLang="en-US"/>
          </a:p>
        </p:txBody>
      </p:sp>
      <p:pic>
        <p:nvPicPr>
          <p:cNvPr id="6" name="图片 5"/>
          <p:cNvPicPr>
            <a:picLocks noChangeAspect="1"/>
          </p:cNvPicPr>
          <p:nvPr/>
        </p:nvPicPr>
        <p:blipFill>
          <a:blip r:embed="rId2"/>
          <a:stretch>
            <a:fillRect/>
          </a:stretch>
        </p:blipFill>
        <p:spPr>
          <a:xfrm>
            <a:off x="4792611" y="1083085"/>
            <a:ext cx="3924300" cy="2076450"/>
          </a:xfrm>
          <a:prstGeom prst="rect">
            <a:avLst/>
          </a:prstGeom>
        </p:spPr>
      </p:pic>
      <p:pic>
        <p:nvPicPr>
          <p:cNvPr id="7" name="图片 6"/>
          <p:cNvPicPr>
            <a:picLocks noChangeAspect="1"/>
          </p:cNvPicPr>
          <p:nvPr/>
        </p:nvPicPr>
        <p:blipFill>
          <a:blip r:embed="rId3"/>
          <a:stretch>
            <a:fillRect/>
          </a:stretch>
        </p:blipFill>
        <p:spPr>
          <a:xfrm>
            <a:off x="629266" y="3159535"/>
            <a:ext cx="10749928" cy="1717265"/>
          </a:xfrm>
          <a:prstGeom prst="rect">
            <a:avLst/>
          </a:prstGeom>
        </p:spPr>
      </p:pic>
    </p:spTree>
    <p:extLst>
      <p:ext uri="{BB962C8B-B14F-4D97-AF65-F5344CB8AC3E}">
        <p14:creationId xmlns:p14="http://schemas.microsoft.com/office/powerpoint/2010/main" val="489548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776288" y="913459"/>
            <a:ext cx="10577512" cy="4429420"/>
          </a:xfrm>
          <a:prstGeom prst="rect">
            <a:avLst/>
          </a:prstGeom>
        </p:spPr>
      </p:pic>
      <p:sp>
        <p:nvSpPr>
          <p:cNvPr id="6" name="日期占位符 5"/>
          <p:cNvSpPr>
            <a:spLocks noGrp="1"/>
          </p:cNvSpPr>
          <p:nvPr>
            <p:ph type="dt" sz="half" idx="10"/>
          </p:nvPr>
        </p:nvSpPr>
        <p:spPr/>
        <p:txBody>
          <a:bodyPr/>
          <a:lstStyle/>
          <a:p>
            <a:fld id="{FA2DADEE-E84A-43C3-AA00-D6630482DAD8}" type="datetime1">
              <a:rPr lang="zh-CN" altLang="en-US" smtClean="0"/>
              <a:t>2019/10/24</a:t>
            </a:fld>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8</a:t>
            </a:fld>
            <a:endParaRPr lang="zh-CN" altLang="en-US"/>
          </a:p>
        </p:txBody>
      </p:sp>
    </p:spTree>
    <p:extLst>
      <p:ext uri="{BB962C8B-B14F-4D97-AF65-F5344CB8AC3E}">
        <p14:creationId xmlns:p14="http://schemas.microsoft.com/office/powerpoint/2010/main" val="3256201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16076" y="1789471"/>
                <a:ext cx="10537723" cy="4387492"/>
              </a:xfrm>
            </p:spPr>
            <p:txBody>
              <a:bodyPr/>
              <a:lstStyle/>
              <a:p>
                <a:pPr marL="0" indent="0">
                  <a:buNone/>
                </a:pPr>
                <a:r>
                  <a:rPr lang="en-US" altLang="zh-CN" smtClean="0">
                    <a:latin typeface="+mj-ea"/>
                    <a:ea typeface="+mj-ea"/>
                    <a:cs typeface="Arial" panose="020B0604020202020204" pitchFamily="34" charset="0"/>
                  </a:rPr>
                  <a:t>1.Multi-Task Networks </a:t>
                </a:r>
                <a:r>
                  <a:rPr lang="en-US" altLang="zh-CN">
                    <a:latin typeface="+mj-ea"/>
                    <a:ea typeface="+mj-ea"/>
                    <a:cs typeface="Arial" panose="020B0604020202020204" pitchFamily="34" charset="0"/>
                  </a:rPr>
                  <a:t>for Joint Rain Detection </a:t>
                </a:r>
                <a:r>
                  <a:rPr lang="en-US" altLang="zh-CN">
                    <a:latin typeface="+mj-ea"/>
                    <a:ea typeface="+mj-ea"/>
                    <a:cs typeface="Arial" panose="020B0604020202020204" pitchFamily="34" charset="0"/>
                  </a:rPr>
                  <a:t>and </a:t>
                </a:r>
                <a:r>
                  <a:rPr lang="en-US" altLang="zh-CN" smtClean="0">
                    <a:latin typeface="+mj-ea"/>
                    <a:ea typeface="+mj-ea"/>
                    <a:cs typeface="Arial" panose="020B0604020202020204" pitchFamily="34" charset="0"/>
                  </a:rPr>
                  <a:t>Removal</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mj-ea"/>
                              <a:cs typeface="Arial" panose="020B0604020202020204" pitchFamily="34" charset="0"/>
                            </a:rPr>
                          </m:ctrlPr>
                        </m:sSubPr>
                        <m:e>
                          <m:r>
                            <m:rPr>
                              <m:sty m:val="p"/>
                            </m:rPr>
                            <a:rPr lang="en-US" altLang="zh-CN" i="1">
                              <a:latin typeface="Cambria Math" panose="02040503050406030204" pitchFamily="18" charset="0"/>
                              <a:ea typeface="+mj-ea"/>
                              <a:cs typeface="Arial" panose="020B0604020202020204" pitchFamily="34" charset="0"/>
                            </a:rPr>
                            <m:t>arg</m:t>
                          </m:r>
                          <m:r>
                            <a:rPr lang="en-US" altLang="zh-CN" i="1">
                              <a:latin typeface="Cambria Math" panose="02040503050406030204" pitchFamily="18" charset="0"/>
                              <a:ea typeface="+mj-ea"/>
                              <a:cs typeface="Arial" panose="020B0604020202020204" pitchFamily="34" charset="0"/>
                            </a:rPr>
                            <m:t>⁡</m:t>
                          </m:r>
                          <m:r>
                            <m:rPr>
                              <m:sty m:val="p"/>
                            </m:rPr>
                            <a:rPr lang="en-US" altLang="zh-CN" i="1">
                              <a:latin typeface="Cambria Math" panose="02040503050406030204" pitchFamily="18" charset="0"/>
                              <a:ea typeface="+mj-ea"/>
                              <a:cs typeface="Arial" panose="020B0604020202020204" pitchFamily="34" charset="0"/>
                            </a:rPr>
                            <m:t>min</m:t>
                          </m:r>
                        </m:e>
                        <m:sub>
                          <m:r>
                            <m:rPr>
                              <m:sty m:val="p"/>
                            </m:rPr>
                            <a:rPr lang="en-US" altLang="zh-CN" i="1">
                              <a:latin typeface="Cambria Math" panose="02040503050406030204" pitchFamily="18" charset="0"/>
                              <a:ea typeface="+mj-ea"/>
                              <a:cs typeface="Arial" panose="020B0604020202020204" pitchFamily="34" charset="0"/>
                            </a:rPr>
                            <m:t>B</m:t>
                          </m:r>
                          <m:r>
                            <a:rPr lang="en-US" altLang="zh-CN" i="1">
                              <a:latin typeface="Cambria Math" panose="02040503050406030204" pitchFamily="18" charset="0"/>
                              <a:ea typeface="+mj-ea"/>
                              <a:cs typeface="Arial" panose="020B0604020202020204" pitchFamily="34" charset="0"/>
                            </a:rPr>
                            <m:t>.</m:t>
                          </m:r>
                          <m:r>
                            <m:rPr>
                              <m:sty m:val="p"/>
                            </m:rPr>
                            <a:rPr lang="en-US" altLang="zh-CN" i="1">
                              <a:latin typeface="Cambria Math" panose="02040503050406030204" pitchFamily="18" charset="0"/>
                              <a:ea typeface="+mj-ea"/>
                              <a:cs typeface="Arial" panose="020B0604020202020204" pitchFamily="34" charset="0"/>
                            </a:rPr>
                            <m:t>S</m:t>
                          </m:r>
                          <m:r>
                            <a:rPr lang="en-US" altLang="zh-CN" i="1">
                              <a:latin typeface="Cambria Math" panose="02040503050406030204" pitchFamily="18" charset="0"/>
                              <a:ea typeface="+mj-ea"/>
                              <a:cs typeface="Arial" panose="020B0604020202020204" pitchFamily="34" charset="0"/>
                            </a:rPr>
                            <m:t>.</m:t>
                          </m:r>
                          <m:r>
                            <m:rPr>
                              <m:sty m:val="p"/>
                            </m:rPr>
                            <a:rPr lang="en-US" altLang="zh-CN" i="1">
                              <a:latin typeface="Cambria Math" panose="02040503050406030204" pitchFamily="18" charset="0"/>
                              <a:ea typeface="+mj-ea"/>
                              <a:cs typeface="Arial" panose="020B0604020202020204" pitchFamily="34" charset="0"/>
                            </a:rPr>
                            <m:t>R</m:t>
                          </m:r>
                        </m:sub>
                      </m:sSub>
                      <m:r>
                        <a:rPr lang="en-US" altLang="zh-CN" i="1" smtClean="0">
                          <a:latin typeface="Cambria Math" panose="02040503050406030204" pitchFamily="18" charset="0"/>
                          <a:ea typeface="+mj-ea"/>
                          <a:cs typeface="Arial" panose="020B0604020202020204" pitchFamily="34" charset="0"/>
                        </a:rPr>
                        <m:t>⁡</m:t>
                      </m:r>
                      <m:sSubSup>
                        <m:sSubSupPr>
                          <m:ctrlPr>
                            <a:rPr lang="en-US" altLang="zh-CN" i="1" smtClean="0">
                              <a:latin typeface="Cambria Math" panose="02040503050406030204" pitchFamily="18" charset="0"/>
                              <a:ea typeface="+mj-ea"/>
                              <a:cs typeface="Arial" panose="020B0604020202020204" pitchFamily="34" charset="0"/>
                            </a:rPr>
                          </m:ctrlPr>
                        </m:sSubSupPr>
                        <m:e>
                          <m:r>
                            <a:rPr lang="en-US" altLang="zh-CN" i="1">
                              <a:latin typeface="Cambria Math" panose="02040503050406030204" pitchFamily="18" charset="0"/>
                              <a:ea typeface="+mj-ea"/>
                              <a:cs typeface="Arial" panose="020B0604020202020204" pitchFamily="34" charset="0"/>
                            </a:rPr>
                            <m:t>||</m:t>
                          </m:r>
                          <m:r>
                            <a:rPr lang="en-US" altLang="zh-CN" i="1">
                              <a:latin typeface="Cambria Math" panose="02040503050406030204" pitchFamily="18" charset="0"/>
                              <a:ea typeface="+mj-ea"/>
                              <a:cs typeface="Arial" panose="020B0604020202020204" pitchFamily="34" charset="0"/>
                            </a:rPr>
                            <m:t>𝑂</m:t>
                          </m:r>
                          <m:r>
                            <a:rPr lang="en-US" altLang="zh-CN" i="1">
                              <a:latin typeface="Cambria Math" panose="02040503050406030204" pitchFamily="18" charset="0"/>
                              <a:ea typeface="+mj-ea"/>
                              <a:cs typeface="Arial" panose="020B0604020202020204" pitchFamily="34" charset="0"/>
                            </a:rPr>
                            <m:t>−</m:t>
                          </m:r>
                          <m:r>
                            <a:rPr lang="en-US" altLang="zh-CN" i="1">
                              <a:latin typeface="Cambria Math" panose="02040503050406030204" pitchFamily="18" charset="0"/>
                              <a:ea typeface="+mj-ea"/>
                              <a:cs typeface="Arial" panose="020B0604020202020204" pitchFamily="34" charset="0"/>
                            </a:rPr>
                            <m:t>𝐵</m:t>
                          </m:r>
                          <m:r>
                            <a:rPr lang="en-US" altLang="zh-CN" i="1">
                              <a:latin typeface="Cambria Math" panose="02040503050406030204" pitchFamily="18" charset="0"/>
                              <a:ea typeface="+mj-ea"/>
                              <a:cs typeface="Arial" panose="020B0604020202020204" pitchFamily="34" charset="0"/>
                            </a:rPr>
                            <m:t>−</m:t>
                          </m:r>
                          <m:r>
                            <a:rPr lang="en-US" altLang="zh-CN" i="1">
                              <a:latin typeface="Cambria Math" panose="02040503050406030204" pitchFamily="18" charset="0"/>
                              <a:ea typeface="+mj-ea"/>
                              <a:cs typeface="Arial" panose="020B0604020202020204" pitchFamily="34" charset="0"/>
                            </a:rPr>
                            <m:t>𝑆𝑅</m:t>
                          </m:r>
                          <m:r>
                            <a:rPr lang="en-US" altLang="zh-CN" i="1">
                              <a:latin typeface="Cambria Math" panose="02040503050406030204" pitchFamily="18" charset="0"/>
                              <a:ea typeface="+mj-ea"/>
                              <a:cs typeface="Arial" panose="020B0604020202020204" pitchFamily="34" charset="0"/>
                            </a:rPr>
                            <m:t>||</m:t>
                          </m:r>
                        </m:e>
                        <m:sub>
                          <m:r>
                            <a:rPr lang="en-US" altLang="zh-CN" i="1">
                              <a:latin typeface="Cambria Math" panose="02040503050406030204" pitchFamily="18" charset="0"/>
                              <a:ea typeface="+mj-ea"/>
                              <a:cs typeface="Arial" panose="020B0604020202020204" pitchFamily="34" charset="0"/>
                            </a:rPr>
                            <m:t>2</m:t>
                          </m:r>
                        </m:sub>
                        <m:sup>
                          <m:r>
                            <a:rPr lang="en-US" altLang="zh-CN" i="1">
                              <a:latin typeface="Cambria Math" panose="02040503050406030204" pitchFamily="18" charset="0"/>
                              <a:ea typeface="+mj-ea"/>
                              <a:cs typeface="Arial" panose="020B0604020202020204" pitchFamily="34" charset="0"/>
                            </a:rPr>
                            <m:t>2</m:t>
                          </m:r>
                        </m:sup>
                      </m:sSubSup>
                      <m:r>
                        <a:rPr lang="en-US" altLang="zh-CN" i="1" smtClean="0">
                          <a:latin typeface="Cambria Math" panose="02040503050406030204" pitchFamily="18" charset="0"/>
                          <a:ea typeface="+mj-ea"/>
                          <a:cs typeface="Arial" panose="020B0604020202020204" pitchFamily="34" charset="0"/>
                        </a:rPr>
                        <m:t> +</m:t>
                      </m:r>
                      <m:sSub>
                        <m:sSubPr>
                          <m:ctrlPr>
                            <a:rPr lang="en-US" altLang="zh-CN" i="1" smtClean="0">
                              <a:latin typeface="Cambria Math" panose="02040503050406030204" pitchFamily="18" charset="0"/>
                              <a:ea typeface="+mj-ea"/>
                              <a:cs typeface="Arial" panose="020B0604020202020204" pitchFamily="34" charset="0"/>
                            </a:rPr>
                          </m:ctrlPr>
                        </m:sSubPr>
                        <m:e>
                          <m:r>
                            <a:rPr lang="en-US" altLang="zh-CN" i="1">
                              <a:latin typeface="Cambria Math" panose="02040503050406030204" pitchFamily="18" charset="0"/>
                              <a:ea typeface="+mj-ea"/>
                              <a:cs typeface="Arial" panose="020B0604020202020204" pitchFamily="34" charset="0"/>
                            </a:rPr>
                            <m:t>𝑃</m:t>
                          </m:r>
                        </m:e>
                        <m:sub>
                          <m:r>
                            <a:rPr lang="en-US" altLang="zh-CN" i="1">
                              <a:latin typeface="Cambria Math" panose="02040503050406030204" pitchFamily="18" charset="0"/>
                              <a:ea typeface="+mj-ea"/>
                              <a:cs typeface="Arial" panose="020B0604020202020204" pitchFamily="34" charset="0"/>
                            </a:rPr>
                            <m:t>𝑏</m:t>
                          </m:r>
                        </m:sub>
                      </m:sSub>
                      <m:r>
                        <a:rPr lang="en-US" altLang="zh-CN" i="1" smtClean="0">
                          <a:latin typeface="Cambria Math" panose="02040503050406030204" pitchFamily="18" charset="0"/>
                          <a:ea typeface="+mj-ea"/>
                          <a:cs typeface="Arial" panose="020B0604020202020204" pitchFamily="34" charset="0"/>
                        </a:rPr>
                        <m:t> (</m:t>
                      </m:r>
                      <m:r>
                        <a:rPr lang="en-US" altLang="zh-CN" i="1" smtClean="0">
                          <a:latin typeface="Cambria Math" panose="02040503050406030204" pitchFamily="18" charset="0"/>
                          <a:ea typeface="+mj-ea"/>
                          <a:cs typeface="Arial" panose="020B0604020202020204" pitchFamily="34" charset="0"/>
                        </a:rPr>
                        <m:t>𝐵</m:t>
                      </m:r>
                      <m:r>
                        <a:rPr lang="en-US" altLang="zh-CN" i="1" smtClean="0">
                          <a:latin typeface="Cambria Math" panose="02040503050406030204" pitchFamily="18" charset="0"/>
                          <a:ea typeface="+mj-ea"/>
                          <a:cs typeface="Arial" panose="020B0604020202020204" pitchFamily="34" charset="0"/>
                        </a:rPr>
                        <m:t>)+</m:t>
                      </m:r>
                      <m:sSub>
                        <m:sSubPr>
                          <m:ctrlPr>
                            <a:rPr lang="en-US" altLang="zh-CN" i="1" smtClean="0">
                              <a:latin typeface="Cambria Math" panose="02040503050406030204" pitchFamily="18" charset="0"/>
                              <a:ea typeface="+mj-ea"/>
                              <a:cs typeface="Arial" panose="020B0604020202020204" pitchFamily="34" charset="0"/>
                            </a:rPr>
                          </m:ctrlPr>
                        </m:sSubPr>
                        <m:e>
                          <m:r>
                            <a:rPr lang="en-US" altLang="zh-CN" i="1">
                              <a:latin typeface="Cambria Math" panose="02040503050406030204" pitchFamily="18" charset="0"/>
                              <a:ea typeface="+mj-ea"/>
                              <a:cs typeface="Arial" panose="020B0604020202020204" pitchFamily="34" charset="0"/>
                            </a:rPr>
                            <m:t>𝑃</m:t>
                          </m:r>
                        </m:e>
                        <m:sub>
                          <m:r>
                            <a:rPr lang="en-US" altLang="zh-CN" i="1">
                              <a:latin typeface="Cambria Math" panose="02040503050406030204" pitchFamily="18" charset="0"/>
                              <a:ea typeface="+mj-ea"/>
                              <a:cs typeface="Arial" panose="020B0604020202020204" pitchFamily="34" charset="0"/>
                            </a:rPr>
                            <m:t>𝑠</m:t>
                          </m:r>
                        </m:sub>
                      </m:sSub>
                      <m:r>
                        <a:rPr lang="en-US" altLang="zh-CN" i="1" smtClean="0">
                          <a:latin typeface="Cambria Math" panose="02040503050406030204" pitchFamily="18" charset="0"/>
                          <a:ea typeface="+mj-ea"/>
                          <a:cs typeface="Arial" panose="020B0604020202020204" pitchFamily="34" charset="0"/>
                        </a:rPr>
                        <m:t> (</m:t>
                      </m:r>
                      <m:r>
                        <a:rPr lang="en-US" altLang="zh-CN" i="1" smtClean="0">
                          <a:latin typeface="Cambria Math" panose="02040503050406030204" pitchFamily="18" charset="0"/>
                          <a:ea typeface="+mj-ea"/>
                          <a:cs typeface="Arial" panose="020B0604020202020204" pitchFamily="34" charset="0"/>
                        </a:rPr>
                        <m:t>𝑆</m:t>
                      </m:r>
                      <m:r>
                        <a:rPr lang="en-US" altLang="zh-CN" i="1" smtClean="0">
                          <a:latin typeface="Cambria Math" panose="02040503050406030204" pitchFamily="18" charset="0"/>
                          <a:ea typeface="+mj-ea"/>
                          <a:cs typeface="Arial" panose="020B0604020202020204" pitchFamily="34" charset="0"/>
                        </a:rPr>
                        <m:t>)+</m:t>
                      </m:r>
                      <m:sSub>
                        <m:sSubPr>
                          <m:ctrlPr>
                            <a:rPr lang="en-US" altLang="zh-CN" i="1" smtClean="0">
                              <a:latin typeface="Cambria Math" panose="02040503050406030204" pitchFamily="18" charset="0"/>
                              <a:ea typeface="+mj-ea"/>
                              <a:cs typeface="Arial" panose="020B0604020202020204" pitchFamily="34" charset="0"/>
                            </a:rPr>
                          </m:ctrlPr>
                        </m:sSubPr>
                        <m:e>
                          <m:r>
                            <m:rPr>
                              <m:sty m:val="p"/>
                            </m:rPr>
                            <a:rPr lang="en-US" altLang="zh-CN" i="1">
                              <a:latin typeface="Cambria Math" panose="02040503050406030204" pitchFamily="18" charset="0"/>
                              <a:ea typeface="+mj-ea"/>
                              <a:cs typeface="Arial" panose="020B0604020202020204" pitchFamily="34" charset="0"/>
                            </a:rPr>
                            <m:t>P</m:t>
                          </m:r>
                        </m:e>
                        <m:sub>
                          <m:r>
                            <m:rPr>
                              <m:sty m:val="p"/>
                            </m:rPr>
                            <a:rPr lang="en-US" altLang="zh-CN" i="1">
                              <a:latin typeface="Cambria Math" panose="02040503050406030204" pitchFamily="18" charset="0"/>
                              <a:ea typeface="+mj-ea"/>
                              <a:cs typeface="Arial" panose="020B0604020202020204" pitchFamily="34" charset="0"/>
                            </a:rPr>
                            <m:t>r</m:t>
                          </m:r>
                          <m:r>
                            <a:rPr lang="en-US" altLang="zh-CN" i="1">
                              <a:latin typeface="Cambria Math" panose="02040503050406030204" pitchFamily="18" charset="0"/>
                              <a:ea typeface="+mj-ea"/>
                              <a:cs typeface="Arial" panose="020B0604020202020204" pitchFamily="34" charset="0"/>
                            </a:rPr>
                            <m:t>⁡</m:t>
                          </m:r>
                        </m:sub>
                      </m:sSub>
                      <m:r>
                        <a:rPr lang="en-US" altLang="zh-CN" i="1" smtClean="0">
                          <a:latin typeface="Cambria Math" panose="02040503050406030204" pitchFamily="18" charset="0"/>
                          <a:ea typeface="+mj-ea"/>
                          <a:cs typeface="Arial" panose="020B0604020202020204" pitchFamily="34" charset="0"/>
                        </a:rPr>
                        <m:t> (</m:t>
                      </m:r>
                      <m:r>
                        <a:rPr lang="en-US" altLang="zh-CN" i="1" smtClean="0">
                          <a:latin typeface="Cambria Math" panose="02040503050406030204" pitchFamily="18" charset="0"/>
                          <a:ea typeface="+mj-ea"/>
                          <a:cs typeface="Arial" panose="020B0604020202020204" pitchFamily="34" charset="0"/>
                        </a:rPr>
                        <m:t>𝑅</m:t>
                      </m:r>
                      <m:r>
                        <a:rPr lang="en-US" altLang="zh-CN" i="1" smtClean="0">
                          <a:latin typeface="Cambria Math" panose="02040503050406030204" pitchFamily="18" charset="0"/>
                          <a:ea typeface="+mj-ea"/>
                          <a:cs typeface="Arial" panose="020B0604020202020204" pitchFamily="34" charset="0"/>
                        </a:rPr>
                        <m:t>)</m:t>
                      </m:r>
                    </m:oMath>
                  </m:oMathPara>
                </a14:m>
                <a:endParaRPr lang="en-US" altLang="zh-CN">
                  <a:latin typeface="+mj-ea"/>
                  <a:ea typeface="+mj-ea"/>
                  <a:cs typeface="Arial" panose="020B0604020202020204" pitchFamily="34" charset="0"/>
                </a:endParaRPr>
              </a:p>
              <a:p>
                <a:pPr marL="514350" indent="-514350">
                  <a:buAutoNum type="alphaLcPeriod"/>
                </a:pPr>
                <a14:m>
                  <m:oMath xmlns:m="http://schemas.openxmlformats.org/officeDocument/2006/math">
                    <m:r>
                      <a:rPr lang="en-US" altLang="zh-CN" i="1" smtClean="0">
                        <a:latin typeface="Cambria Math" panose="02040503050406030204" pitchFamily="18" charset="0"/>
                        <a:ea typeface="+mj-ea"/>
                        <a:cs typeface="Arial" panose="020B0604020202020204" pitchFamily="34" charset="0"/>
                      </a:rPr>
                      <m:t>𝑅</m:t>
                    </m:r>
                  </m:oMath>
                </a14:m>
                <a:r>
                  <a:rPr lang="en-US" altLang="zh-CN">
                    <a:latin typeface="+mj-ea"/>
                    <a:ea typeface="+mj-ea"/>
                    <a:cs typeface="Arial" panose="020B0604020202020204" pitchFamily="34" charset="0"/>
                  </a:rPr>
                  <a:t> </a:t>
                </a:r>
                <a:r>
                  <a:rPr lang="en-US" altLang="zh-CN">
                    <a:latin typeface="Arial" panose="020B0604020202020204" pitchFamily="34" charset="0"/>
                    <a:ea typeface="+mj-ea"/>
                    <a:cs typeface="Arial" panose="020B0604020202020204" pitchFamily="34" charset="0"/>
                  </a:rPr>
                  <a:t>is estimated from the convolutional process </a:t>
                </a:r>
                <a:r>
                  <a:rPr lang="en-US" altLang="zh-CN">
                    <a:latin typeface="Arial" panose="020B0604020202020204" pitchFamily="34" charset="0"/>
                    <a:ea typeface="+mj-ea"/>
                    <a:cs typeface="Arial" panose="020B0604020202020204" pitchFamily="34" charset="0"/>
                  </a:rPr>
                  <a:t>of </a:t>
                </a:r>
                <a14:m>
                  <m:oMath xmlns:m="http://schemas.openxmlformats.org/officeDocument/2006/math">
                    <m:r>
                      <a:rPr lang="en-US" altLang="zh-CN" i="1" smtClean="0">
                        <a:latin typeface="Cambria Math" panose="02040503050406030204" pitchFamily="18" charset="0"/>
                        <a:ea typeface="+mj-ea"/>
                        <a:cs typeface="Arial" panose="020B0604020202020204" pitchFamily="34" charset="0"/>
                      </a:rPr>
                      <m:t>𝐹</m:t>
                    </m:r>
                  </m:oMath>
                </a14:m>
                <a:endParaRPr lang="en-US" altLang="zh-CN" smtClean="0">
                  <a:latin typeface="+mj-ea"/>
                  <a:ea typeface="+mj-ea"/>
                  <a:cs typeface="Arial" panose="020B0604020202020204" pitchFamily="34" charset="0"/>
                </a:endParaRPr>
              </a:p>
              <a:p>
                <a:pPr marL="514350" indent="-514350">
                  <a:buAutoNum type="alphaLcPeriod"/>
                </a:pPr>
                <a14:m>
                  <m:oMath xmlns:m="http://schemas.openxmlformats.org/officeDocument/2006/math">
                    <m:r>
                      <a:rPr lang="en-US" altLang="zh-CN" i="1" smtClean="0">
                        <a:latin typeface="Cambria Math" panose="02040503050406030204" pitchFamily="18" charset="0"/>
                        <a:ea typeface="+mj-ea"/>
                        <a:cs typeface="Arial" panose="020B0604020202020204" pitchFamily="34" charset="0"/>
                      </a:rPr>
                      <m:t>𝑆</m:t>
                    </m:r>
                  </m:oMath>
                </a14:m>
                <a:r>
                  <a:rPr lang="en-US" altLang="zh-CN">
                    <a:latin typeface="+mj-ea"/>
                    <a:ea typeface="+mj-ea"/>
                    <a:cs typeface="Arial" panose="020B0604020202020204" pitchFamily="34" charset="0"/>
                  </a:rPr>
                  <a:t> </a:t>
                </a:r>
                <a:r>
                  <a:rPr lang="en-US" altLang="zh-CN">
                    <a:latin typeface="Arial" panose="020B0604020202020204" pitchFamily="34" charset="0"/>
                    <a:ea typeface="+mj-ea"/>
                    <a:cs typeface="Arial" panose="020B0604020202020204" pitchFamily="34" charset="0"/>
                  </a:rPr>
                  <a:t>is predicted from the convolutional process of the </a:t>
                </a:r>
                <a:r>
                  <a:rPr lang="en-US" altLang="zh-CN">
                    <a:latin typeface="Arial" panose="020B0604020202020204" pitchFamily="34" charset="0"/>
                    <a:ea typeface="+mj-ea"/>
                    <a:cs typeface="Arial" panose="020B0604020202020204" pitchFamily="34" charset="0"/>
                  </a:rPr>
                  <a:t>concatenation </a:t>
                </a:r>
                <a:r>
                  <a:rPr lang="en-US" altLang="zh-CN" smtClean="0">
                    <a:latin typeface="Arial" panose="020B0604020202020204" pitchFamily="34" charset="0"/>
                    <a:ea typeface="+mj-ea"/>
                    <a:cs typeface="Arial" panose="020B0604020202020204" pitchFamily="34" charset="0"/>
                  </a:rPr>
                  <a:t>of </a:t>
                </a:r>
                <a14:m>
                  <m:oMath xmlns:m="http://schemas.openxmlformats.org/officeDocument/2006/math">
                    <m:d>
                      <m:dPr>
                        <m:begChr m:val="["/>
                        <m:endChr m:val="]"/>
                        <m:ctrlPr>
                          <a:rPr lang="en-US" altLang="zh-CN" i="1" smtClean="0">
                            <a:latin typeface="Cambria Math" panose="02040503050406030204" pitchFamily="18" charset="0"/>
                            <a:ea typeface="+mj-ea"/>
                            <a:cs typeface="Arial" panose="020B0604020202020204" pitchFamily="34" charset="0"/>
                          </a:rPr>
                        </m:ctrlPr>
                      </m:dPr>
                      <m:e>
                        <m:r>
                          <a:rPr lang="en-US" altLang="zh-CN" i="1">
                            <a:latin typeface="Cambria Math" panose="02040503050406030204" pitchFamily="18" charset="0"/>
                            <a:ea typeface="+mj-ea"/>
                            <a:cs typeface="Arial" panose="020B0604020202020204" pitchFamily="34" charset="0"/>
                          </a:rPr>
                          <m:t>𝐹</m:t>
                        </m:r>
                        <m:r>
                          <a:rPr lang="en-US" altLang="zh-CN" i="1">
                            <a:latin typeface="Cambria Math" panose="02040503050406030204" pitchFamily="18" charset="0"/>
                            <a:ea typeface="+mj-ea"/>
                            <a:cs typeface="Arial" panose="020B0604020202020204" pitchFamily="34" charset="0"/>
                          </a:rPr>
                          <m:t>, </m:t>
                        </m:r>
                        <m:acc>
                          <m:accPr>
                            <m:chr m:val="̂"/>
                            <m:ctrlPr>
                              <a:rPr lang="en-US" altLang="zh-CN" i="1" smtClean="0">
                                <a:latin typeface="Cambria Math" panose="02040503050406030204" pitchFamily="18" charset="0"/>
                                <a:ea typeface="+mj-ea"/>
                                <a:cs typeface="Arial" panose="020B0604020202020204" pitchFamily="34" charset="0"/>
                              </a:rPr>
                            </m:ctrlPr>
                          </m:accPr>
                          <m:e>
                            <m:r>
                              <m:rPr>
                                <m:sty m:val="p"/>
                              </m:rPr>
                              <a:rPr lang="en-US" altLang="zh-CN" i="1">
                                <a:latin typeface="Cambria Math" panose="02040503050406030204" pitchFamily="18" charset="0"/>
                                <a:ea typeface="+mj-ea"/>
                                <a:cs typeface="Arial" panose="020B0604020202020204" pitchFamily="34" charset="0"/>
                              </a:rPr>
                              <m:t>R</m:t>
                            </m:r>
                          </m:e>
                        </m:acc>
                      </m:e>
                    </m:d>
                  </m:oMath>
                </a14:m>
                <a:endParaRPr lang="en-US" altLang="zh-CN" smtClean="0">
                  <a:latin typeface="+mj-ea"/>
                  <a:ea typeface="+mj-ea"/>
                  <a:cs typeface="Arial" panose="020B0604020202020204" pitchFamily="34" charset="0"/>
                </a:endParaRPr>
              </a:p>
              <a:p>
                <a:pPr marL="514350" indent="-514350">
                  <a:buAutoNum type="alphaLcPeriod"/>
                </a:pPr>
                <a14:m>
                  <m:oMath xmlns:m="http://schemas.openxmlformats.org/officeDocument/2006/math">
                    <m:r>
                      <a:rPr lang="en-US" altLang="zh-CN" i="1" smtClean="0">
                        <a:latin typeface="Cambria Math" panose="02040503050406030204" pitchFamily="18" charset="0"/>
                        <a:ea typeface="+mj-ea"/>
                        <a:cs typeface="Arial" panose="020B0604020202020204" pitchFamily="34" charset="0"/>
                      </a:rPr>
                      <m:t>𝐵</m:t>
                    </m:r>
                  </m:oMath>
                </a14:m>
                <a:r>
                  <a:rPr lang="en-US" altLang="zh-CN">
                    <a:latin typeface="+mj-ea"/>
                    <a:ea typeface="+mj-ea"/>
                    <a:cs typeface="Arial" panose="020B0604020202020204" pitchFamily="34" charset="0"/>
                  </a:rPr>
                  <a:t> </a:t>
                </a:r>
                <a:r>
                  <a:rPr lang="en-US" altLang="zh-CN">
                    <a:latin typeface="Arial" panose="020B0604020202020204" pitchFamily="34" charset="0"/>
                    <a:ea typeface="+mj-ea"/>
                    <a:cs typeface="Arial" panose="020B0604020202020204" pitchFamily="34" charset="0"/>
                  </a:rPr>
                  <a:t>is computed from the convolutional process of the </a:t>
                </a:r>
                <a:r>
                  <a:rPr lang="en-US" altLang="zh-CN">
                    <a:latin typeface="Arial" panose="020B0604020202020204" pitchFamily="34" charset="0"/>
                    <a:ea typeface="+mj-ea"/>
                    <a:cs typeface="Arial" panose="020B0604020202020204" pitchFamily="34" charset="0"/>
                  </a:rPr>
                  <a:t>concatenation </a:t>
                </a:r>
                <a:r>
                  <a:rPr lang="en-US" altLang="zh-CN" smtClean="0">
                    <a:latin typeface="Arial" panose="020B0604020202020204" pitchFamily="34" charset="0"/>
                    <a:ea typeface="+mj-ea"/>
                    <a:cs typeface="Arial" panose="020B0604020202020204" pitchFamily="34" charset="0"/>
                  </a:rPr>
                  <a:t>of </a:t>
                </a:r>
                <a14:m>
                  <m:oMath xmlns:m="http://schemas.openxmlformats.org/officeDocument/2006/math">
                    <m:d>
                      <m:dPr>
                        <m:begChr m:val="["/>
                        <m:endChr m:val="]"/>
                        <m:ctrlPr>
                          <a:rPr lang="en-US" altLang="zh-CN" i="1" smtClean="0">
                            <a:latin typeface="Cambria Math" panose="02040503050406030204" pitchFamily="18" charset="0"/>
                            <a:ea typeface="+mj-ea"/>
                            <a:cs typeface="Arial" panose="020B0604020202020204" pitchFamily="34" charset="0"/>
                          </a:rPr>
                        </m:ctrlPr>
                      </m:dPr>
                      <m:e>
                        <m:r>
                          <a:rPr lang="en-US" altLang="zh-CN" i="1">
                            <a:latin typeface="Cambria Math" panose="02040503050406030204" pitchFamily="18" charset="0"/>
                            <a:ea typeface="+mj-ea"/>
                            <a:cs typeface="Arial" panose="020B0604020202020204" pitchFamily="34" charset="0"/>
                          </a:rPr>
                          <m:t>𝐹</m:t>
                        </m:r>
                        <m:r>
                          <a:rPr lang="en-US" altLang="zh-CN" i="1">
                            <a:latin typeface="Cambria Math" panose="02040503050406030204" pitchFamily="18" charset="0"/>
                            <a:ea typeface="+mj-ea"/>
                            <a:cs typeface="Arial" panose="020B0604020202020204" pitchFamily="34" charset="0"/>
                          </a:rPr>
                          <m:t>, </m:t>
                        </m:r>
                        <m:acc>
                          <m:accPr>
                            <m:chr m:val="̂"/>
                            <m:ctrlPr>
                              <a:rPr lang="en-US" altLang="zh-CN" i="1" smtClean="0">
                                <a:latin typeface="Cambria Math" panose="02040503050406030204" pitchFamily="18" charset="0"/>
                                <a:ea typeface="+mj-ea"/>
                                <a:cs typeface="Arial" panose="020B0604020202020204" pitchFamily="34" charset="0"/>
                              </a:rPr>
                            </m:ctrlPr>
                          </m:accPr>
                          <m:e>
                            <m:r>
                              <m:rPr>
                                <m:sty m:val="p"/>
                              </m:rPr>
                              <a:rPr lang="en-US" altLang="zh-CN" i="1">
                                <a:latin typeface="Cambria Math" panose="02040503050406030204" pitchFamily="18" charset="0"/>
                                <a:ea typeface="+mj-ea"/>
                                <a:cs typeface="Arial" panose="020B0604020202020204" pitchFamily="34" charset="0"/>
                              </a:rPr>
                              <m:t>R</m:t>
                            </m:r>
                          </m:e>
                        </m:acc>
                        <m:r>
                          <a:rPr lang="en-US" altLang="zh-CN" b="0" i="1" smtClean="0">
                            <a:latin typeface="Cambria Math" panose="02040503050406030204" pitchFamily="18" charset="0"/>
                            <a:ea typeface="+mj-ea"/>
                            <a:cs typeface="Arial" panose="020B0604020202020204" pitchFamily="34" charset="0"/>
                          </a:rPr>
                          <m:t>, </m:t>
                        </m:r>
                        <m:acc>
                          <m:accPr>
                            <m:chr m:val="̂"/>
                            <m:ctrlPr>
                              <a:rPr lang="en-US" altLang="zh-CN" b="0" i="1" smtClean="0">
                                <a:latin typeface="Cambria Math" panose="02040503050406030204" pitchFamily="18" charset="0"/>
                                <a:ea typeface="+mj-ea"/>
                                <a:cs typeface="Arial" panose="020B0604020202020204" pitchFamily="34" charset="0"/>
                              </a:rPr>
                            </m:ctrlPr>
                          </m:accPr>
                          <m:e>
                            <m:r>
                              <m:rPr>
                                <m:sty m:val="p"/>
                              </m:rPr>
                              <a:rPr lang="en-US" altLang="zh-CN" i="1">
                                <a:latin typeface="Cambria Math" panose="02040503050406030204" pitchFamily="18" charset="0"/>
                                <a:ea typeface="+mj-ea"/>
                                <a:cs typeface="Arial" panose="020B0604020202020204" pitchFamily="34" charset="0"/>
                              </a:rPr>
                              <m:t>S</m:t>
                            </m:r>
                          </m:e>
                        </m:acc>
                        <m:r>
                          <a:rPr lang="en-US" altLang="zh-CN" b="0" i="1" smtClean="0">
                            <a:latin typeface="Cambria Math" panose="02040503050406030204" pitchFamily="18" charset="0"/>
                            <a:ea typeface="+mj-ea"/>
                            <a:cs typeface="Arial" panose="020B0604020202020204" pitchFamily="34" charset="0"/>
                          </a:rPr>
                          <m:t>,</m:t>
                        </m:r>
                        <m:r>
                          <a:rPr lang="en-US" altLang="zh-CN" b="0" i="1" smtClean="0">
                            <a:latin typeface="Cambria Math" panose="02040503050406030204" pitchFamily="18" charset="0"/>
                            <a:ea typeface="+mj-ea"/>
                            <a:cs typeface="Arial" panose="020B0604020202020204" pitchFamily="34" charset="0"/>
                          </a:rPr>
                          <m:t>𝑂</m:t>
                        </m:r>
                        <m:r>
                          <a:rPr lang="en-US" altLang="zh-CN" i="1">
                            <a:latin typeface="Cambria Math" panose="02040503050406030204" pitchFamily="18" charset="0"/>
                            <a:ea typeface="+mj-ea"/>
                            <a:cs typeface="Arial" panose="020B0604020202020204" pitchFamily="34" charset="0"/>
                          </a:rPr>
                          <m:t>−</m:t>
                        </m:r>
                        <m:acc>
                          <m:accPr>
                            <m:chr m:val="̂"/>
                            <m:ctrlPr>
                              <a:rPr lang="en-US" altLang="zh-CN" i="1" smtClean="0">
                                <a:latin typeface="Cambria Math" panose="02040503050406030204" pitchFamily="18" charset="0"/>
                                <a:ea typeface="+mj-ea"/>
                                <a:cs typeface="Arial" panose="020B0604020202020204" pitchFamily="34" charset="0"/>
                              </a:rPr>
                            </m:ctrlPr>
                          </m:accPr>
                          <m:e>
                            <m:r>
                              <a:rPr lang="en-US" altLang="zh-CN" i="1">
                                <a:latin typeface="Cambria Math" panose="02040503050406030204" pitchFamily="18" charset="0"/>
                                <a:ea typeface="+mj-ea"/>
                                <a:cs typeface="Arial" panose="020B0604020202020204" pitchFamily="34" charset="0"/>
                              </a:rPr>
                              <m:t>𝑅</m:t>
                            </m:r>
                          </m:e>
                        </m:acc>
                        <m:acc>
                          <m:accPr>
                            <m:chr m:val="̂"/>
                            <m:ctrlPr>
                              <a:rPr lang="en-US" altLang="zh-CN" i="1" smtClean="0">
                                <a:latin typeface="Cambria Math" panose="02040503050406030204" pitchFamily="18" charset="0"/>
                                <a:ea typeface="+mj-ea"/>
                                <a:cs typeface="Arial" panose="020B0604020202020204" pitchFamily="34" charset="0"/>
                              </a:rPr>
                            </m:ctrlPr>
                          </m:accPr>
                          <m:e>
                            <m:r>
                              <a:rPr lang="en-US" altLang="zh-CN" i="1">
                                <a:latin typeface="Cambria Math" panose="02040503050406030204" pitchFamily="18" charset="0"/>
                                <a:ea typeface="+mj-ea"/>
                                <a:cs typeface="Arial" panose="020B0604020202020204" pitchFamily="34" charset="0"/>
                              </a:rPr>
                              <m:t>𝑆</m:t>
                            </m:r>
                          </m:e>
                        </m:acc>
                      </m:e>
                    </m:d>
                  </m:oMath>
                </a14:m>
                <a:endParaRPr lang="zh-CN" altLang="en-US">
                  <a:latin typeface="Arial" panose="020B0604020202020204" pitchFamily="34" charset="0"/>
                  <a:ea typeface="+mj-ea"/>
                  <a:cs typeface="Arial" panose="020B0604020202020204" pitchFamily="34"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16076" y="1789471"/>
                <a:ext cx="10537723" cy="4387492"/>
              </a:xfrm>
              <a:blipFill>
                <a:blip r:embed="rId2"/>
                <a:stretch>
                  <a:fillRect l="-1215" t="-2643"/>
                </a:stretch>
              </a:blipFill>
            </p:spPr>
            <p:txBody>
              <a:bodyPr/>
              <a:lstStyle/>
              <a:p>
                <a:r>
                  <a:rPr lang="zh-CN" altLang="en-US">
                    <a:noFill/>
                  </a:rPr>
                  <a:t> </a:t>
                </a:r>
              </a:p>
            </p:txBody>
          </p:sp>
        </mc:Fallback>
      </mc:AlternateContent>
      <p:sp>
        <p:nvSpPr>
          <p:cNvPr id="5" name="标题 1"/>
          <p:cNvSpPr>
            <a:spLocks noGrp="1"/>
          </p:cNvSpPr>
          <p:nvPr>
            <p:ph type="title"/>
          </p:nvPr>
        </p:nvSpPr>
        <p:spPr>
          <a:xfrm>
            <a:off x="838200" y="365125"/>
            <a:ext cx="10515600" cy="1325563"/>
          </a:xfrm>
        </p:spPr>
        <p:txBody>
          <a:bodyPr/>
          <a:lstStyle/>
          <a:p>
            <a:r>
              <a:rPr lang="en-US" altLang="zh-CN"/>
              <a:t>Joint Rain Streak Detection </a:t>
            </a:r>
            <a:r>
              <a:rPr lang="en-US" altLang="zh-CN"/>
              <a:t>and </a:t>
            </a:r>
            <a:r>
              <a:rPr lang="en-US" altLang="zh-CN" smtClean="0"/>
              <a:t>Removal</a:t>
            </a:r>
            <a:endParaRPr lang="zh-CN" altLang="en-US"/>
          </a:p>
        </p:txBody>
      </p:sp>
      <p:sp>
        <p:nvSpPr>
          <p:cNvPr id="6" name="日期占位符 5"/>
          <p:cNvSpPr>
            <a:spLocks noGrp="1"/>
          </p:cNvSpPr>
          <p:nvPr>
            <p:ph type="dt" sz="half" idx="10"/>
          </p:nvPr>
        </p:nvSpPr>
        <p:spPr/>
        <p:txBody>
          <a:bodyPr/>
          <a:lstStyle/>
          <a:p>
            <a:fld id="{BE53F117-9668-4C37-AE98-72969F024C1A}" type="datetime1">
              <a:rPr lang="zh-CN" altLang="en-US" smtClean="0"/>
              <a:t>2019/10/24</a:t>
            </a:fld>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9</a:t>
            </a:fld>
            <a:endParaRPr lang="zh-CN" altLang="en-US"/>
          </a:p>
        </p:txBody>
      </p:sp>
    </p:spTree>
    <p:extLst>
      <p:ext uri="{BB962C8B-B14F-4D97-AF65-F5344CB8AC3E}">
        <p14:creationId xmlns:p14="http://schemas.microsoft.com/office/powerpoint/2010/main" val="2527226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22964</TotalTime>
  <Words>630</Words>
  <Application>Microsoft Office PowerPoint</Application>
  <PresentationFormat>宽屏</PresentationFormat>
  <Paragraphs>114</Paragraphs>
  <Slides>16</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黑体</vt:lpstr>
      <vt:lpstr>Arial</vt:lpstr>
      <vt:lpstr>Cambria Math</vt:lpstr>
      <vt:lpstr>Office 主题​​</vt:lpstr>
      <vt:lpstr>Residual-Guide Network for Single Image Deraining</vt:lpstr>
      <vt:lpstr>Abstract</vt:lpstr>
      <vt:lpstr>Introduction</vt:lpstr>
      <vt:lpstr>METHOD</vt:lpstr>
      <vt:lpstr>PowerPoint 演示文稿</vt:lpstr>
      <vt:lpstr>PowerPoint 演示文稿</vt:lpstr>
      <vt:lpstr>PowerPoint 演示文稿</vt:lpstr>
      <vt:lpstr>PowerPoint 演示文稿</vt:lpstr>
      <vt:lpstr>Joint Rain Streak Detection and Removal</vt:lpstr>
      <vt:lpstr>PowerPoint 演示文稿</vt:lpstr>
      <vt:lpstr>PowerPoint 演示文稿</vt:lpstr>
      <vt:lpstr>Proposed Method</vt:lpstr>
      <vt:lpstr>PowerPoint 演示文稿</vt:lpstr>
      <vt:lpstr>PowerPoint 演示文稿</vt:lpstr>
      <vt:lpstr>PowerPoint 演示文稿</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Attentive Single-Image Deraining with a High Quality Real Rain Dataset</dc:title>
  <dc:creator>My</dc:creator>
  <cp:lastModifiedBy>My</cp:lastModifiedBy>
  <cp:revision>58</cp:revision>
  <dcterms:created xsi:type="dcterms:W3CDTF">2019-09-29T02:35:22Z</dcterms:created>
  <dcterms:modified xsi:type="dcterms:W3CDTF">2019-10-25T09:00:47Z</dcterms:modified>
</cp:coreProperties>
</file>