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5AF16E8-C5D0-4ED2-A126-2F038BE41F61}">
          <p14:sldIdLst>
            <p14:sldId id="256"/>
          </p14:sldIdLst>
        </p14:section>
        <p14:section name="Abstract" id="{CA1C67D7-F1C4-4271-A4BC-09CAB0EC6B98}">
          <p14:sldIdLst>
            <p14:sldId id="257"/>
          </p14:sldIdLst>
        </p14:section>
        <p14:section name="Introduction" id="{19D62F69-25F5-4170-ABAD-8E14A4CAA97F}">
          <p14:sldIdLst>
            <p14:sldId id="259"/>
          </p14:sldIdLst>
        </p14:section>
        <p14:section name="related work" id="{0EDA6FD3-2753-4E52-A8F8-06FE34B3747D}">
          <p14:sldIdLst>
            <p14:sldId id="260"/>
          </p14:sldIdLst>
        </p14:section>
        <p14:section name="Methods" id="{E43F3383-6A63-4E51-8E96-8247DF15D1E7}">
          <p14:sldIdLst>
            <p14:sldId id="261"/>
            <p14:sldId id="262"/>
          </p14:sldIdLst>
        </p14:section>
        <p14:section name="Experiments" id="{854CF3B8-FEAD-40A6-927F-BF7214D2FA01}">
          <p14:sldIdLst>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BA5BB-2103-4C45-A39E-44BB19C621BE}" type="datetimeFigureOut">
              <a:rPr lang="zh-CN" altLang="en-US" smtClean="0"/>
              <a:t>2019/10/10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7B034-6D4D-41EB-A1B0-7185CD2834B4}" type="slidenum">
              <a:rPr lang="zh-CN" altLang="en-US" smtClean="0"/>
              <a:t>‹#›</a:t>
            </a:fld>
            <a:endParaRPr lang="zh-CN" altLang="en-US"/>
          </a:p>
        </p:txBody>
      </p:sp>
    </p:spTree>
    <p:extLst>
      <p:ext uri="{BB962C8B-B14F-4D97-AF65-F5344CB8AC3E}">
        <p14:creationId xmlns:p14="http://schemas.microsoft.com/office/powerpoint/2010/main" val="169673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a:t>
            </a:r>
            <a:endParaRPr lang="en-US" altLang="zh-CN" smtClean="0"/>
          </a:p>
        </p:txBody>
      </p:sp>
      <p:sp>
        <p:nvSpPr>
          <p:cNvPr id="4" name="灯片编号占位符 3"/>
          <p:cNvSpPr>
            <a:spLocks noGrp="1"/>
          </p:cNvSpPr>
          <p:nvPr>
            <p:ph type="sldNum" sz="quarter" idx="10"/>
          </p:nvPr>
        </p:nvSpPr>
        <p:spPr/>
        <p:txBody>
          <a:bodyPr/>
          <a:lstStyle/>
          <a:p>
            <a:fld id="{1747B034-6D4D-41EB-A1B0-7185CD2834B4}" type="slidenum">
              <a:rPr lang="zh-CN" altLang="en-US" smtClean="0"/>
              <a:t>1</a:t>
            </a:fld>
            <a:endParaRPr lang="zh-CN" altLang="en-US"/>
          </a:p>
        </p:txBody>
      </p:sp>
    </p:spTree>
    <p:extLst>
      <p:ext uri="{BB962C8B-B14F-4D97-AF65-F5344CB8AC3E}">
        <p14:creationId xmlns:p14="http://schemas.microsoft.com/office/powerpoint/2010/main" val="170814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第二页</a:t>
            </a:r>
            <a:endParaRPr lang="zh-CN" altLang="en-US"/>
          </a:p>
        </p:txBody>
      </p:sp>
      <p:sp>
        <p:nvSpPr>
          <p:cNvPr id="4" name="灯片编号占位符 3"/>
          <p:cNvSpPr>
            <a:spLocks noGrp="1"/>
          </p:cNvSpPr>
          <p:nvPr>
            <p:ph type="sldNum" sz="quarter" idx="10"/>
          </p:nvPr>
        </p:nvSpPr>
        <p:spPr/>
        <p:txBody>
          <a:bodyPr/>
          <a:lstStyle/>
          <a:p>
            <a:fld id="{1747B034-6D4D-41EB-A1B0-7185CD2834B4}" type="slidenum">
              <a:rPr lang="zh-CN" altLang="en-US" smtClean="0"/>
              <a:t>2</a:t>
            </a:fld>
            <a:endParaRPr lang="zh-CN" altLang="en-US"/>
          </a:p>
        </p:txBody>
      </p:sp>
    </p:spTree>
    <p:extLst>
      <p:ext uri="{BB962C8B-B14F-4D97-AF65-F5344CB8AC3E}">
        <p14:creationId xmlns:p14="http://schemas.microsoft.com/office/powerpoint/2010/main" val="189289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83AB88E-FFA4-4AB8-81FC-C3A727AF5EAC}" type="datetime1">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05349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0D8006-F08F-4815-A1B5-18B0A7A7859D}" type="datetime1">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354385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41D59F-E76F-4587-A923-77A7CB0467F2}" type="datetime1">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398757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DA2381-03A5-4EF4-AA42-0B9CD3DFEFB9}" type="datetime1">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289086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829CF22-3535-40B6-A1DE-DA3B446CB8EE}" type="datetime1">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1676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C4B20F-40B4-4E5C-9E6D-652DB5E88A4E}" type="datetime1">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77838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3EB2FE5-49FE-4038-B80B-E2F59132E51D}" type="datetime1">
              <a:rPr lang="zh-CN" altLang="en-US" smtClean="0"/>
              <a:t>2019/10/10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90834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CFB73B-C8A1-415A-8001-A768CA262FEB}" type="datetime1">
              <a:rPr lang="zh-CN" altLang="en-US" smtClean="0"/>
              <a:t>2019/10/10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105883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46F930-90EF-4A3A-937E-BEB447C3D526}" type="datetime1">
              <a:rPr lang="zh-CN" altLang="en-US" smtClean="0"/>
              <a:t>2019/10/10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668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681AD89-3711-476B-8321-DE709043037B}" type="datetime1">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375639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8FE375F-7E6A-4CE4-9E20-FBBE117FCD79}" type="datetime1">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326057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D7E7D-B5B4-4381-B066-B1FE5CCD6608}" type="datetime1">
              <a:rPr lang="zh-CN" altLang="en-US" smtClean="0"/>
              <a:t>2019/10/10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76D00-115A-4E02-B845-A2B55644BEF7}" type="slidenum">
              <a:rPr lang="zh-CN" altLang="en-US" smtClean="0"/>
              <a:t>‹#›</a:t>
            </a:fld>
            <a:endParaRPr lang="zh-CN" altLang="en-US"/>
          </a:p>
        </p:txBody>
      </p:sp>
    </p:spTree>
    <p:extLst>
      <p:ext uri="{BB962C8B-B14F-4D97-AF65-F5344CB8AC3E}">
        <p14:creationId xmlns:p14="http://schemas.microsoft.com/office/powerpoint/2010/main" val="172994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a:t>Selective Kernel Networks</a:t>
            </a:r>
            <a:endParaRPr lang="zh-CN" altLang="en-US"/>
          </a:p>
        </p:txBody>
      </p:sp>
      <p:sp>
        <p:nvSpPr>
          <p:cNvPr id="3" name="副标题 2"/>
          <p:cNvSpPr>
            <a:spLocks noGrp="1"/>
          </p:cNvSpPr>
          <p:nvPr>
            <p:ph type="subTitle" idx="1"/>
          </p:nvPr>
        </p:nvSpPr>
        <p:spPr/>
        <p:txBody>
          <a:bodyPr/>
          <a:lstStyle/>
          <a:p>
            <a:r>
              <a:rPr lang="en-US" altLang="zh-CN"/>
              <a:t>Xiang Li∗1,2, Wenhai Wang†3,2, Xiaolin Hu‡4 and Jian Yang§1</a:t>
            </a:r>
            <a:endParaRPr lang="zh-CN" altLang="en-US"/>
          </a:p>
        </p:txBody>
      </p:sp>
      <p:sp>
        <p:nvSpPr>
          <p:cNvPr id="5" name="页脚占位符 4"/>
          <p:cNvSpPr>
            <a:spLocks noGrp="1"/>
          </p:cNvSpPr>
          <p:nvPr>
            <p:ph type="ftr" sz="quarter" idx="11"/>
          </p:nvPr>
        </p:nvSpPr>
        <p:spPr/>
        <p:txBody>
          <a:bodyPr/>
          <a:lstStyle/>
          <a:p>
            <a:r>
              <a:rPr lang="en-US" altLang="zh-CN" smtClean="0"/>
              <a:t>1</a:t>
            </a:r>
            <a:endParaRPr lang="zh-CN" altLang="en-US"/>
          </a:p>
        </p:txBody>
      </p:sp>
    </p:spTree>
    <p:extLst>
      <p:ext uri="{BB962C8B-B14F-4D97-AF65-F5344CB8AC3E}">
        <p14:creationId xmlns:p14="http://schemas.microsoft.com/office/powerpoint/2010/main" val="3310385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Abstract</a:t>
            </a:r>
            <a:endParaRPr lang="zh-CN" altLang="en-US"/>
          </a:p>
        </p:txBody>
      </p:sp>
      <p:sp>
        <p:nvSpPr>
          <p:cNvPr id="3" name="内容占位符 2"/>
          <p:cNvSpPr>
            <a:spLocks noGrp="1"/>
          </p:cNvSpPr>
          <p:nvPr>
            <p:ph idx="1"/>
          </p:nvPr>
        </p:nvSpPr>
        <p:spPr/>
        <p:txBody>
          <a:bodyPr>
            <a:normAutofit/>
          </a:bodyPr>
          <a:lstStyle/>
          <a:p>
            <a:pPr marL="0" indent="0">
              <a:buNone/>
            </a:pPr>
            <a:r>
              <a:rPr lang="en-US" altLang="zh-CN">
                <a:latin typeface="Arial" panose="020B0604020202020204" pitchFamily="34" charset="0"/>
                <a:ea typeface="黑体" panose="02010609060101010101" pitchFamily="49" charset="-122"/>
                <a:cs typeface="Arial" panose="020B0604020202020204" pitchFamily="34" charset="0"/>
              </a:rPr>
              <a:t>We propose a dynamic selection mechanism in CNNs that allows each neuron to adaptively adjust its receptive field size based on multiple scales of input information</a:t>
            </a:r>
            <a:r>
              <a:rPr lang="en-US" altLang="zh-CN">
                <a:latin typeface="Arial" panose="020B0604020202020204" pitchFamily="34" charset="0"/>
                <a:ea typeface="黑体" panose="02010609060101010101" pitchFamily="49" charset="-122"/>
                <a:cs typeface="Arial" panose="020B0604020202020204" pitchFamily="34" charset="0"/>
              </a:rPr>
              <a:t>. </a:t>
            </a:r>
            <a:endParaRPr lang="en-US" altLang="zh-CN" smtClean="0">
              <a:latin typeface="Arial" panose="020B0604020202020204" pitchFamily="34" charset="0"/>
              <a:ea typeface="黑体" panose="02010609060101010101" pitchFamily="49" charset="-122"/>
              <a:cs typeface="Arial" panose="020B0604020202020204" pitchFamily="34" charset="0"/>
            </a:endParaRPr>
          </a:p>
          <a:p>
            <a:pPr marL="0" indent="0">
              <a:buNone/>
            </a:pPr>
            <a:r>
              <a:rPr lang="en-US" altLang="zh-CN">
                <a:latin typeface="Arial" panose="020B0604020202020204" pitchFamily="34" charset="0"/>
                <a:ea typeface="黑体" panose="02010609060101010101" pitchFamily="49" charset="-122"/>
                <a:cs typeface="Arial" panose="020B0604020202020204" pitchFamily="34" charset="0"/>
              </a:rPr>
              <a:t>Selective Kernel (SK) unit is designed, in which multiple branches with different kernel sizes are fused using softmax attention that is guided by the information in these branches. Different attentions on these branches yield different sizes of the effective receptive fields of neurons in the fusion layer.</a:t>
            </a:r>
            <a:endParaRPr lang="zh-CN" altLang="en-US">
              <a:latin typeface="Arial" panose="020B0604020202020204" pitchFamily="34" charset="0"/>
              <a:ea typeface="黑体" panose="02010609060101010101" pitchFamily="49" charset="-122"/>
              <a:cs typeface="Arial" panose="020B0604020202020204" pitchFamily="34" charset="0"/>
            </a:endParaRPr>
          </a:p>
        </p:txBody>
      </p:sp>
      <p:sp>
        <p:nvSpPr>
          <p:cNvPr id="4" name="页脚占位符 3"/>
          <p:cNvSpPr>
            <a:spLocks noGrp="1"/>
          </p:cNvSpPr>
          <p:nvPr>
            <p:ph type="ftr" sz="quarter" idx="11"/>
          </p:nvPr>
        </p:nvSpPr>
        <p:spPr/>
        <p:txBody>
          <a:bodyPr/>
          <a:lstStyle/>
          <a:p>
            <a:r>
              <a:rPr lang="en-US" altLang="zh-CN" smtClean="0"/>
              <a:t>2</a:t>
            </a:r>
            <a:endParaRPr lang="zh-CN" altLang="en-US"/>
          </a:p>
        </p:txBody>
      </p:sp>
    </p:spTree>
    <p:extLst>
      <p:ext uri="{BB962C8B-B14F-4D97-AF65-F5344CB8AC3E}">
        <p14:creationId xmlns:p14="http://schemas.microsoft.com/office/powerpoint/2010/main" val="1569271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Introduction</a:t>
            </a:r>
            <a:endParaRPr lang="zh-CN" altLang="en-US"/>
          </a:p>
        </p:txBody>
      </p:sp>
      <p:sp>
        <p:nvSpPr>
          <p:cNvPr id="3" name="内容占位符 2"/>
          <p:cNvSpPr>
            <a:spLocks noGrp="1"/>
          </p:cNvSpPr>
          <p:nvPr>
            <p:ph idx="1"/>
          </p:nvPr>
        </p:nvSpPr>
        <p:spPr/>
        <p:txBody>
          <a:bodyPr>
            <a:normAutofit/>
          </a:bodyPr>
          <a:lstStyle/>
          <a:p>
            <a:pPr marL="0" indent="0">
              <a:buNone/>
            </a:pPr>
            <a:r>
              <a:rPr lang="en-US" altLang="zh-CN">
                <a:latin typeface="Arial" panose="020B0604020202020204" pitchFamily="34" charset="0"/>
                <a:cs typeface="Arial" panose="020B0604020202020204" pitchFamily="34" charset="0"/>
              </a:rPr>
              <a:t>(SK) convolution, which consists of a triplet of operators: Split, Fuse and </a:t>
            </a:r>
            <a:r>
              <a:rPr lang="en-US" altLang="zh-CN">
                <a:latin typeface="Arial" panose="020B0604020202020204" pitchFamily="34" charset="0"/>
                <a:cs typeface="Arial" panose="020B0604020202020204" pitchFamily="34" charset="0"/>
              </a:rPr>
              <a:t>Select</a:t>
            </a:r>
            <a:r>
              <a:rPr lang="en-US" altLang="zh-CN" smtClean="0">
                <a:latin typeface="Arial" panose="020B0604020202020204" pitchFamily="34" charset="0"/>
                <a:cs typeface="Arial" panose="020B0604020202020204" pitchFamily="34" charset="0"/>
              </a:rPr>
              <a:t>.</a:t>
            </a:r>
          </a:p>
          <a:p>
            <a:pPr marL="0" indent="0">
              <a:buNone/>
            </a:pPr>
            <a:r>
              <a:rPr lang="en-US" altLang="zh-CN" smtClean="0">
                <a:latin typeface="Arial" panose="020B0604020202020204" pitchFamily="34" charset="0"/>
                <a:cs typeface="Arial" panose="020B0604020202020204" pitchFamily="34" charset="0"/>
              </a:rPr>
              <a:t>Split</a:t>
            </a:r>
            <a:r>
              <a:rPr lang="zh-CN" altLang="en-US" smtClean="0">
                <a:latin typeface="Arial" panose="020B0604020202020204" pitchFamily="34" charset="0"/>
                <a:cs typeface="Arial" panose="020B0604020202020204" pitchFamily="34" charset="0"/>
              </a:rPr>
              <a:t>：</a:t>
            </a:r>
            <a:r>
              <a:rPr lang="en-US" altLang="zh-CN" smtClean="0">
                <a:latin typeface="Arial" panose="020B0604020202020204" pitchFamily="34" charset="0"/>
                <a:cs typeface="Arial" panose="020B0604020202020204" pitchFamily="34" charset="0"/>
              </a:rPr>
              <a:t>generates multiple </a:t>
            </a:r>
            <a:r>
              <a:rPr lang="en-US" altLang="zh-CN">
                <a:latin typeface="Arial" panose="020B0604020202020204" pitchFamily="34" charset="0"/>
                <a:cs typeface="Arial" panose="020B0604020202020204" pitchFamily="34" charset="0"/>
              </a:rPr>
              <a:t>paths with various kernel sizes which correspond to different RF sizes </a:t>
            </a:r>
            <a:r>
              <a:rPr lang="en-US" altLang="zh-CN">
                <a:latin typeface="Arial" panose="020B0604020202020204" pitchFamily="34" charset="0"/>
                <a:cs typeface="Arial" panose="020B0604020202020204" pitchFamily="34" charset="0"/>
              </a:rPr>
              <a:t>of </a:t>
            </a:r>
            <a:r>
              <a:rPr lang="en-US" altLang="zh-CN" smtClean="0">
                <a:latin typeface="Arial" panose="020B0604020202020204" pitchFamily="34" charset="0"/>
                <a:cs typeface="Arial" panose="020B0604020202020204" pitchFamily="34" charset="0"/>
              </a:rPr>
              <a:t>neurons.</a:t>
            </a:r>
          </a:p>
          <a:p>
            <a:pPr marL="0" indent="0">
              <a:buNone/>
            </a:pPr>
            <a:r>
              <a:rPr lang="en-US" altLang="zh-CN">
                <a:latin typeface="Arial" panose="020B0604020202020204" pitchFamily="34" charset="0"/>
                <a:cs typeface="Arial" panose="020B0604020202020204" pitchFamily="34" charset="0"/>
              </a:rPr>
              <a:t>Fuse: combines and aggregates the information from multiple paths to obtain a global and comprehensive representation for selection weights</a:t>
            </a:r>
            <a:r>
              <a:rPr lang="en-US" altLang="zh-CN">
                <a:latin typeface="Arial" panose="020B0604020202020204" pitchFamily="34" charset="0"/>
                <a:cs typeface="Arial" panose="020B0604020202020204" pitchFamily="34" charset="0"/>
              </a:rPr>
              <a:t>. </a:t>
            </a:r>
            <a:endParaRPr lang="en-US" altLang="zh-CN" smtClean="0">
              <a:latin typeface="Arial" panose="020B0604020202020204" pitchFamily="34" charset="0"/>
              <a:cs typeface="Arial" panose="020B0604020202020204" pitchFamily="34" charset="0"/>
            </a:endParaRPr>
          </a:p>
          <a:p>
            <a:pPr marL="0" indent="0">
              <a:buNone/>
            </a:pPr>
            <a:r>
              <a:rPr lang="en-US" altLang="zh-CN">
                <a:latin typeface="Arial" panose="020B0604020202020204" pitchFamily="34" charset="0"/>
                <a:cs typeface="Arial" panose="020B0604020202020204" pitchFamily="34" charset="0"/>
              </a:rPr>
              <a:t>Select: aggregates the feature maps of differently sized kernels according to the selection weights.</a:t>
            </a:r>
          </a:p>
        </p:txBody>
      </p:sp>
      <p:sp>
        <p:nvSpPr>
          <p:cNvPr id="4" name="页脚占位符 3"/>
          <p:cNvSpPr>
            <a:spLocks noGrp="1"/>
          </p:cNvSpPr>
          <p:nvPr>
            <p:ph type="ftr" sz="quarter" idx="11"/>
          </p:nvPr>
        </p:nvSpPr>
        <p:spPr/>
        <p:txBody>
          <a:bodyPr/>
          <a:lstStyle/>
          <a:p>
            <a:r>
              <a:rPr lang="en-US" altLang="zh-CN" smtClean="0"/>
              <a:t>3</a:t>
            </a:r>
            <a:endParaRPr lang="zh-CN" altLang="en-US"/>
          </a:p>
        </p:txBody>
      </p:sp>
    </p:spTree>
    <p:extLst>
      <p:ext uri="{BB962C8B-B14F-4D97-AF65-F5344CB8AC3E}">
        <p14:creationId xmlns:p14="http://schemas.microsoft.com/office/powerpoint/2010/main" val="682621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Related Work</a:t>
            </a:r>
            <a:endParaRPr lang="zh-CN" altLang="en-US"/>
          </a:p>
        </p:txBody>
      </p:sp>
      <p:sp>
        <p:nvSpPr>
          <p:cNvPr id="3" name="内容占位符 2"/>
          <p:cNvSpPr>
            <a:spLocks noGrp="1"/>
          </p:cNvSpPr>
          <p:nvPr>
            <p:ph idx="1"/>
          </p:nvPr>
        </p:nvSpPr>
        <p:spPr/>
        <p:txBody>
          <a:bodyPr>
            <a:normAutofit fontScale="92500" lnSpcReduction="10000"/>
          </a:bodyPr>
          <a:lstStyle/>
          <a:p>
            <a:pPr marL="0" indent="0">
              <a:buNone/>
            </a:pPr>
            <a:r>
              <a:rPr lang="en-US" altLang="zh-CN" smtClean="0"/>
              <a:t>Muti-branch </a:t>
            </a:r>
            <a:r>
              <a:rPr lang="en-US" altLang="zh-CN"/>
              <a:t>convolutional </a:t>
            </a:r>
            <a:r>
              <a:rPr lang="en-US" altLang="zh-CN" smtClean="0"/>
              <a:t>networks:</a:t>
            </a:r>
          </a:p>
          <a:p>
            <a:pPr marL="0" indent="0">
              <a:buNone/>
            </a:pPr>
            <a:r>
              <a:rPr lang="en-US" altLang="zh-CN"/>
              <a:t>Grouped/depthwise/dilated </a:t>
            </a:r>
            <a:r>
              <a:rPr lang="en-US" altLang="zh-CN" smtClean="0"/>
              <a:t>convolutions:</a:t>
            </a:r>
          </a:p>
          <a:p>
            <a:pPr marL="0" indent="0">
              <a:buNone/>
            </a:pPr>
            <a:r>
              <a:rPr lang="en-US" altLang="zh-CN">
                <a:latin typeface="Arial" panose="020B0604020202020204" pitchFamily="34" charset="0"/>
                <a:cs typeface="Arial" panose="020B0604020202020204" pitchFamily="34" charset="0"/>
              </a:rPr>
              <a:t>In SK convolutions, the kernels of larger sizes (e.g., &gt;1) are designed to be integrated with the grouped/depthwise/dilated convolutions, in order </a:t>
            </a:r>
            <a:r>
              <a:rPr lang="en-US" altLang="zh-CN">
                <a:latin typeface="Arial" panose="020B0604020202020204" pitchFamily="34" charset="0"/>
                <a:cs typeface="Arial" panose="020B0604020202020204" pitchFamily="34" charset="0"/>
              </a:rPr>
              <a:t>to </a:t>
            </a:r>
            <a:r>
              <a:rPr lang="en-US" altLang="zh-CN" smtClean="0">
                <a:latin typeface="Arial" panose="020B0604020202020204" pitchFamily="34" charset="0"/>
                <a:cs typeface="Arial" panose="020B0604020202020204" pitchFamily="34" charset="0"/>
              </a:rPr>
              <a:t>avoid </a:t>
            </a:r>
            <a:r>
              <a:rPr lang="en-US" altLang="zh-CN">
                <a:latin typeface="Arial" panose="020B0604020202020204" pitchFamily="34" charset="0"/>
                <a:cs typeface="Arial" panose="020B0604020202020204" pitchFamily="34" charset="0"/>
              </a:rPr>
              <a:t>the heavy </a:t>
            </a:r>
            <a:r>
              <a:rPr lang="en-US" altLang="zh-CN">
                <a:latin typeface="Arial" panose="020B0604020202020204" pitchFamily="34" charset="0"/>
                <a:cs typeface="Arial" panose="020B0604020202020204" pitchFamily="34" charset="0"/>
              </a:rPr>
              <a:t>overheads</a:t>
            </a:r>
            <a:r>
              <a:rPr lang="en-US" altLang="zh-CN" smtClean="0">
                <a:latin typeface="Arial" panose="020B0604020202020204" pitchFamily="34" charset="0"/>
                <a:cs typeface="Arial" panose="020B0604020202020204" pitchFamily="34" charset="0"/>
              </a:rPr>
              <a:t>.</a:t>
            </a:r>
          </a:p>
          <a:p>
            <a:pPr marL="0" indent="0">
              <a:buNone/>
            </a:pPr>
            <a:r>
              <a:rPr lang="en-US" altLang="zh-CN">
                <a:latin typeface="+mj-lt"/>
                <a:cs typeface="Arial" panose="020B0604020202020204" pitchFamily="34" charset="0"/>
              </a:rPr>
              <a:t>Attention </a:t>
            </a:r>
            <a:r>
              <a:rPr lang="en-US" altLang="zh-CN" smtClean="0">
                <a:latin typeface="+mj-lt"/>
                <a:cs typeface="Arial" panose="020B0604020202020204" pitchFamily="34" charset="0"/>
              </a:rPr>
              <a:t>mechanisms:</a:t>
            </a:r>
            <a:endParaRPr lang="en-US" altLang="zh-CN">
              <a:latin typeface="+mj-lt"/>
              <a:cs typeface="Arial" panose="020B0604020202020204" pitchFamily="34" charset="0"/>
            </a:endParaRPr>
          </a:p>
          <a:p>
            <a:pPr marL="0" indent="0">
              <a:buNone/>
            </a:pPr>
            <a:r>
              <a:rPr lang="en-US" altLang="zh-CN" smtClean="0">
                <a:latin typeface="Arial" panose="020B0604020202020204" pitchFamily="34" charset="0"/>
                <a:cs typeface="Arial" panose="020B0604020202020204" pitchFamily="34" charset="0"/>
              </a:rPr>
              <a:t>SENet </a:t>
            </a:r>
            <a:r>
              <a:rPr lang="en-US" altLang="zh-CN">
                <a:latin typeface="Arial" panose="020B0604020202020204" pitchFamily="34" charset="0"/>
                <a:cs typeface="Arial" panose="020B0604020202020204" pitchFamily="34" charset="0"/>
              </a:rPr>
              <a:t>brings an effective, lightweight gating mechanism </a:t>
            </a:r>
            <a:r>
              <a:rPr lang="en-US" altLang="zh-CN">
                <a:latin typeface="Arial" panose="020B0604020202020204" pitchFamily="34" charset="0"/>
                <a:cs typeface="Arial" panose="020B0604020202020204" pitchFamily="34" charset="0"/>
              </a:rPr>
              <a:t>to </a:t>
            </a:r>
            <a:r>
              <a:rPr lang="en-US" altLang="zh-CN" smtClean="0">
                <a:latin typeface="Arial" panose="020B0604020202020204" pitchFamily="34" charset="0"/>
                <a:cs typeface="Arial" panose="020B0604020202020204" pitchFamily="34" charset="0"/>
              </a:rPr>
              <a:t>self-recalibrate </a:t>
            </a:r>
            <a:r>
              <a:rPr lang="en-US" altLang="zh-CN">
                <a:latin typeface="Arial" panose="020B0604020202020204" pitchFamily="34" charset="0"/>
                <a:cs typeface="Arial" panose="020B0604020202020204" pitchFamily="34" charset="0"/>
              </a:rPr>
              <a:t>the feature map via channel-wise </a:t>
            </a:r>
            <a:r>
              <a:rPr lang="en-US" altLang="zh-CN">
                <a:latin typeface="Arial" panose="020B0604020202020204" pitchFamily="34" charset="0"/>
                <a:cs typeface="Arial" panose="020B0604020202020204" pitchFamily="34" charset="0"/>
              </a:rPr>
              <a:t>importances</a:t>
            </a:r>
            <a:r>
              <a:rPr lang="en-US" altLang="zh-CN" smtClean="0">
                <a:latin typeface="Arial" panose="020B0604020202020204" pitchFamily="34" charset="0"/>
                <a:cs typeface="Arial" panose="020B0604020202020204" pitchFamily="34" charset="0"/>
              </a:rPr>
              <a:t>.</a:t>
            </a:r>
          </a:p>
          <a:p>
            <a:pPr marL="0" indent="0">
              <a:buNone/>
            </a:pPr>
            <a:r>
              <a:rPr lang="en-US" altLang="zh-CN">
                <a:latin typeface="+mj-lt"/>
                <a:cs typeface="Arial" panose="020B0604020202020204" pitchFamily="34" charset="0"/>
              </a:rPr>
              <a:t>Dynamic </a:t>
            </a:r>
            <a:r>
              <a:rPr lang="en-US" altLang="zh-CN" smtClean="0">
                <a:latin typeface="+mj-lt"/>
                <a:cs typeface="Arial" panose="020B0604020202020204" pitchFamily="34" charset="0"/>
              </a:rPr>
              <a:t>convolutions:</a:t>
            </a:r>
          </a:p>
          <a:p>
            <a:pPr marL="0" indent="0">
              <a:buNone/>
            </a:pPr>
            <a:r>
              <a:rPr lang="en-US" altLang="zh-CN">
                <a:latin typeface="Arial" panose="020B0604020202020204" pitchFamily="34" charset="0"/>
                <a:cs typeface="Arial" panose="020B0604020202020204" pitchFamily="34" charset="0"/>
              </a:rPr>
              <a:t>SKNet the RF sizes of neurons can adaptively change during inference.</a:t>
            </a:r>
          </a:p>
          <a:p>
            <a:pPr marL="0" indent="0">
              <a:buNone/>
            </a:pPr>
            <a:endParaRPr lang="zh-CN" altLang="en-US">
              <a:latin typeface="+mj-lt"/>
              <a:cs typeface="Arial" panose="020B0604020202020204" pitchFamily="34" charset="0"/>
            </a:endParaRPr>
          </a:p>
        </p:txBody>
      </p:sp>
      <p:sp>
        <p:nvSpPr>
          <p:cNvPr id="4" name="页脚占位符 3"/>
          <p:cNvSpPr>
            <a:spLocks noGrp="1"/>
          </p:cNvSpPr>
          <p:nvPr>
            <p:ph type="ftr" sz="quarter" idx="11"/>
          </p:nvPr>
        </p:nvSpPr>
        <p:spPr/>
        <p:txBody>
          <a:bodyPr/>
          <a:lstStyle/>
          <a:p>
            <a:r>
              <a:rPr lang="en-US" altLang="zh-CN"/>
              <a:t>4</a:t>
            </a:r>
            <a:endParaRPr lang="zh-CN" altLang="en-US"/>
          </a:p>
        </p:txBody>
      </p:sp>
    </p:spTree>
    <p:extLst>
      <p:ext uri="{BB962C8B-B14F-4D97-AF65-F5344CB8AC3E}">
        <p14:creationId xmlns:p14="http://schemas.microsoft.com/office/powerpoint/2010/main" val="3481994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Methods</a:t>
            </a:r>
            <a:endParaRPr lang="zh-CN" altLang="en-US"/>
          </a:p>
        </p:txBody>
      </p:sp>
      <p:sp>
        <p:nvSpPr>
          <p:cNvPr id="4" name="页脚占位符 3"/>
          <p:cNvSpPr>
            <a:spLocks noGrp="1"/>
          </p:cNvSpPr>
          <p:nvPr>
            <p:ph type="ftr" sz="quarter" idx="11"/>
          </p:nvPr>
        </p:nvSpPr>
        <p:spPr/>
        <p:txBody>
          <a:bodyPr/>
          <a:lstStyle/>
          <a:p>
            <a:r>
              <a:rPr lang="en-US" altLang="zh-CN" smtClean="0"/>
              <a:t>5</a:t>
            </a:r>
            <a:endParaRPr lang="zh-CN" altLang="en-US"/>
          </a:p>
        </p:txBody>
      </p:sp>
      <p:pic>
        <p:nvPicPr>
          <p:cNvPr id="6" name="图片 5"/>
          <p:cNvPicPr>
            <a:picLocks noChangeAspect="1"/>
          </p:cNvPicPr>
          <p:nvPr/>
        </p:nvPicPr>
        <p:blipFill>
          <a:blip r:embed="rId2"/>
          <a:stretch>
            <a:fillRect/>
          </a:stretch>
        </p:blipFill>
        <p:spPr>
          <a:xfrm>
            <a:off x="1234764" y="4104253"/>
            <a:ext cx="2353355" cy="338126"/>
          </a:xfrm>
          <a:prstGeom prst="rect">
            <a:avLst/>
          </a:prstGeom>
        </p:spPr>
      </p:pic>
      <p:sp>
        <p:nvSpPr>
          <p:cNvPr id="7" name="内容占位符 6"/>
          <p:cNvSpPr>
            <a:spLocks noGrp="1"/>
          </p:cNvSpPr>
          <p:nvPr>
            <p:ph idx="1"/>
          </p:nvPr>
        </p:nvSpPr>
        <p:spPr>
          <a:xfrm>
            <a:off x="838200" y="1337912"/>
            <a:ext cx="10515599" cy="5018438"/>
          </a:xfrm>
        </p:spPr>
        <p:txBody>
          <a:bodyPr>
            <a:normAutofit/>
          </a:bodyPr>
          <a:lstStyle/>
          <a:p>
            <a:pPr marL="0" indent="0">
              <a:buNone/>
            </a:pPr>
            <a:endParaRPr lang="en-US" altLang="zh-CN" smtClean="0"/>
          </a:p>
          <a:p>
            <a:pPr marL="0" indent="0">
              <a:buNone/>
            </a:pPr>
            <a:endParaRPr lang="en-US" altLang="zh-CN" smtClean="0"/>
          </a:p>
          <a:p>
            <a:pPr marL="0" indent="0">
              <a:buNone/>
            </a:pPr>
            <a:endParaRPr lang="en-US" altLang="zh-CN" smtClean="0"/>
          </a:p>
          <a:p>
            <a:pPr marL="0" indent="0">
              <a:buNone/>
            </a:pPr>
            <a:endParaRPr lang="en-US" altLang="zh-CN" smtClean="0"/>
          </a:p>
          <a:p>
            <a:pPr marL="0" indent="0">
              <a:buNone/>
            </a:pPr>
            <a:endParaRPr lang="en-US" altLang="zh-CN" smtClean="0"/>
          </a:p>
          <a:p>
            <a:pPr marL="0" indent="0">
              <a:buNone/>
            </a:pPr>
            <a:endParaRPr lang="en-US" altLang="zh-CN" smtClean="0"/>
          </a:p>
          <a:p>
            <a:pPr marL="0" indent="0">
              <a:buNone/>
            </a:pPr>
            <a:r>
              <a:rPr lang="en-US" altLang="zh-CN" smtClean="0">
                <a:latin typeface="Arial" panose="020B0604020202020204" pitchFamily="34" charset="0"/>
                <a:cs typeface="Arial" panose="020B0604020202020204" pitchFamily="34" charset="0"/>
              </a:rPr>
              <a:t>r is a control ratio, L denotes the minimal value of d</a:t>
            </a:r>
          </a:p>
          <a:p>
            <a:pPr marL="0" indent="0">
              <a:buNone/>
            </a:pPr>
            <a:endParaRPr lang="en-US" altLang="zh-CN" smtClean="0">
              <a:latin typeface="Arial" panose="020B0604020202020204" pitchFamily="34" charset="0"/>
              <a:cs typeface="Arial" panose="020B0604020202020204" pitchFamily="34" charset="0"/>
            </a:endParaRPr>
          </a:p>
          <a:p>
            <a:pPr marL="0" indent="0">
              <a:buNone/>
            </a:pPr>
            <a:endParaRPr lang="en-US" altLang="zh-CN" smtClean="0">
              <a:latin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3"/>
          <a:stretch>
            <a:fillRect/>
          </a:stretch>
        </p:blipFill>
        <p:spPr>
          <a:xfrm>
            <a:off x="838199" y="1268537"/>
            <a:ext cx="9577137" cy="2641102"/>
          </a:xfrm>
          <a:prstGeom prst="rect">
            <a:avLst/>
          </a:prstGeom>
        </p:spPr>
      </p:pic>
      <p:pic>
        <p:nvPicPr>
          <p:cNvPr id="9" name="图片 8"/>
          <p:cNvPicPr>
            <a:picLocks noChangeAspect="1"/>
          </p:cNvPicPr>
          <p:nvPr/>
        </p:nvPicPr>
        <p:blipFill>
          <a:blip r:embed="rId4"/>
          <a:stretch>
            <a:fillRect/>
          </a:stretch>
        </p:blipFill>
        <p:spPr>
          <a:xfrm>
            <a:off x="3588119" y="4070915"/>
            <a:ext cx="1533525" cy="447675"/>
          </a:xfrm>
          <a:prstGeom prst="rect">
            <a:avLst/>
          </a:prstGeom>
        </p:spPr>
      </p:pic>
      <p:pic>
        <p:nvPicPr>
          <p:cNvPr id="10" name="图片 9"/>
          <p:cNvPicPr>
            <a:picLocks noChangeAspect="1"/>
          </p:cNvPicPr>
          <p:nvPr/>
        </p:nvPicPr>
        <p:blipFill>
          <a:blip r:embed="rId5"/>
          <a:stretch>
            <a:fillRect/>
          </a:stretch>
        </p:blipFill>
        <p:spPr>
          <a:xfrm>
            <a:off x="5292267" y="4004240"/>
            <a:ext cx="2295525" cy="514350"/>
          </a:xfrm>
          <a:prstGeom prst="rect">
            <a:avLst/>
          </a:prstGeom>
        </p:spPr>
      </p:pic>
      <p:pic>
        <p:nvPicPr>
          <p:cNvPr id="12" name="图片 11"/>
          <p:cNvPicPr>
            <a:picLocks noChangeAspect="1"/>
          </p:cNvPicPr>
          <p:nvPr/>
        </p:nvPicPr>
        <p:blipFill>
          <a:blip r:embed="rId6"/>
          <a:stretch>
            <a:fillRect/>
          </a:stretch>
        </p:blipFill>
        <p:spPr>
          <a:xfrm>
            <a:off x="967288" y="4906822"/>
            <a:ext cx="4867275" cy="838200"/>
          </a:xfrm>
          <a:prstGeom prst="rect">
            <a:avLst/>
          </a:prstGeom>
        </p:spPr>
      </p:pic>
      <p:pic>
        <p:nvPicPr>
          <p:cNvPr id="14" name="图片 13"/>
          <p:cNvPicPr>
            <a:picLocks noChangeAspect="1"/>
          </p:cNvPicPr>
          <p:nvPr/>
        </p:nvPicPr>
        <p:blipFill>
          <a:blip r:embed="rId7"/>
          <a:stretch>
            <a:fillRect/>
          </a:stretch>
        </p:blipFill>
        <p:spPr>
          <a:xfrm>
            <a:off x="5788090" y="5255391"/>
            <a:ext cx="1714500" cy="361950"/>
          </a:xfrm>
          <a:prstGeom prst="rect">
            <a:avLst/>
          </a:prstGeom>
        </p:spPr>
      </p:pic>
      <p:pic>
        <p:nvPicPr>
          <p:cNvPr id="15" name="图片 14"/>
          <p:cNvPicPr>
            <a:picLocks noChangeAspect="1"/>
          </p:cNvPicPr>
          <p:nvPr/>
        </p:nvPicPr>
        <p:blipFill>
          <a:blip r:embed="rId8"/>
          <a:stretch>
            <a:fillRect/>
          </a:stretch>
        </p:blipFill>
        <p:spPr>
          <a:xfrm>
            <a:off x="967288" y="5947516"/>
            <a:ext cx="1628775" cy="371475"/>
          </a:xfrm>
          <a:prstGeom prst="rect">
            <a:avLst/>
          </a:prstGeom>
        </p:spPr>
      </p:pic>
      <p:pic>
        <p:nvPicPr>
          <p:cNvPr id="16" name="图片 15"/>
          <p:cNvPicPr>
            <a:picLocks noChangeAspect="1"/>
          </p:cNvPicPr>
          <p:nvPr/>
        </p:nvPicPr>
        <p:blipFill>
          <a:blip r:embed="rId9"/>
          <a:stretch>
            <a:fillRect/>
          </a:stretch>
        </p:blipFill>
        <p:spPr>
          <a:xfrm>
            <a:off x="2607342" y="5890366"/>
            <a:ext cx="2257434" cy="465984"/>
          </a:xfrm>
          <a:prstGeom prst="rect">
            <a:avLst/>
          </a:prstGeom>
        </p:spPr>
      </p:pic>
      <p:pic>
        <p:nvPicPr>
          <p:cNvPr id="17" name="图片 16"/>
          <p:cNvPicPr>
            <a:picLocks noChangeAspect="1"/>
          </p:cNvPicPr>
          <p:nvPr/>
        </p:nvPicPr>
        <p:blipFill>
          <a:blip r:embed="rId10"/>
          <a:stretch>
            <a:fillRect/>
          </a:stretch>
        </p:blipFill>
        <p:spPr>
          <a:xfrm>
            <a:off x="4876055" y="5803078"/>
            <a:ext cx="4648200" cy="581025"/>
          </a:xfrm>
          <a:prstGeom prst="rect">
            <a:avLst/>
          </a:prstGeom>
        </p:spPr>
      </p:pic>
    </p:spTree>
    <p:extLst>
      <p:ext uri="{BB962C8B-B14F-4D97-AF65-F5344CB8AC3E}">
        <p14:creationId xmlns:p14="http://schemas.microsoft.com/office/powerpoint/2010/main" val="1761302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9646" y="134754"/>
            <a:ext cx="10574154" cy="6042209"/>
          </a:xfrm>
        </p:spPr>
        <p:txBody>
          <a:bodyPr/>
          <a:lstStyle/>
          <a:p>
            <a:pPr marL="0" indent="0">
              <a:buNone/>
            </a:pPr>
            <a:r>
              <a:rPr lang="en-US" altLang="zh-CN" smtClean="0">
                <a:latin typeface="+mj-lt"/>
              </a:rPr>
              <a:t>Network Architecture:</a:t>
            </a:r>
          </a:p>
          <a:p>
            <a:pPr marL="0" indent="0">
              <a:buNone/>
            </a:pPr>
            <a:r>
              <a:rPr lang="en-US" altLang="zh-CN" smtClean="0">
                <a:latin typeface="+mj-lt"/>
              </a:rPr>
              <a:t>M:path,  G:conv group number,   r:d reduction ratio</a:t>
            </a:r>
          </a:p>
          <a:p>
            <a:pPr marL="0" indent="0">
              <a:buNone/>
            </a:pPr>
            <a:endParaRPr lang="zh-CN" altLang="en-US">
              <a:latin typeface="+mj-lt"/>
            </a:endParaRPr>
          </a:p>
        </p:txBody>
      </p:sp>
      <p:sp>
        <p:nvSpPr>
          <p:cNvPr id="4" name="页脚占位符 3"/>
          <p:cNvSpPr>
            <a:spLocks noGrp="1"/>
          </p:cNvSpPr>
          <p:nvPr>
            <p:ph type="ftr" sz="quarter" idx="11"/>
          </p:nvPr>
        </p:nvSpPr>
        <p:spPr/>
        <p:txBody>
          <a:bodyPr/>
          <a:lstStyle/>
          <a:p>
            <a:r>
              <a:rPr lang="en-US" altLang="zh-CN" smtClean="0"/>
              <a:t>6</a:t>
            </a:r>
            <a:endParaRPr lang="zh-CN" altLang="en-US"/>
          </a:p>
        </p:txBody>
      </p:sp>
      <p:pic>
        <p:nvPicPr>
          <p:cNvPr id="5" name="图片 4"/>
          <p:cNvPicPr>
            <a:picLocks noChangeAspect="1"/>
          </p:cNvPicPr>
          <p:nvPr/>
        </p:nvPicPr>
        <p:blipFill>
          <a:blip r:embed="rId2"/>
          <a:stretch>
            <a:fillRect/>
          </a:stretch>
        </p:blipFill>
        <p:spPr>
          <a:xfrm>
            <a:off x="904568" y="1181169"/>
            <a:ext cx="9857146" cy="4857374"/>
          </a:xfrm>
          <a:prstGeom prst="rect">
            <a:avLst/>
          </a:prstGeom>
        </p:spPr>
      </p:pic>
    </p:spTree>
    <p:extLst>
      <p:ext uri="{BB962C8B-B14F-4D97-AF65-F5344CB8AC3E}">
        <p14:creationId xmlns:p14="http://schemas.microsoft.com/office/powerpoint/2010/main" val="270839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Experiments</a:t>
            </a:r>
            <a:endParaRPr lang="zh-CN" altLang="en-US"/>
          </a:p>
        </p:txBody>
      </p:sp>
      <p:sp>
        <p:nvSpPr>
          <p:cNvPr id="3" name="内容占位符 2"/>
          <p:cNvSpPr>
            <a:spLocks noGrp="1"/>
          </p:cNvSpPr>
          <p:nvPr>
            <p:ph idx="1"/>
          </p:nvPr>
        </p:nvSpPr>
        <p:spPr/>
        <p:txBody>
          <a:bodyPr/>
          <a:lstStyle/>
          <a:p>
            <a:pPr marL="0" indent="0">
              <a:buNone/>
            </a:pPr>
            <a:r>
              <a:rPr lang="en-US" altLang="zh-CN" smtClean="0"/>
              <a:t>ImageNet Classification</a:t>
            </a:r>
          </a:p>
          <a:p>
            <a:pPr marL="0" indent="0">
              <a:buNone/>
            </a:pPr>
            <a:endParaRPr lang="zh-CN" altLang="en-US"/>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862236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001291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13209</TotalTime>
  <Words>291</Words>
  <Application>Microsoft Office PowerPoint</Application>
  <PresentationFormat>宽屏</PresentationFormat>
  <Paragraphs>41</Paragraphs>
  <Slides>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黑体</vt:lpstr>
      <vt:lpstr>Arial</vt:lpstr>
      <vt:lpstr>Office 主题​​</vt:lpstr>
      <vt:lpstr>Selective Kernel Networks</vt:lpstr>
      <vt:lpstr>Abstract</vt:lpstr>
      <vt:lpstr>Introduction</vt:lpstr>
      <vt:lpstr>Related Work</vt:lpstr>
      <vt:lpstr>Methods</vt:lpstr>
      <vt:lpstr>PowerPoint 演示文稿</vt:lpstr>
      <vt:lpstr>Experiments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Attentive Single-Image Deraining with a High Quality Real Rain Dataset</dc:title>
  <dc:creator>My</dc:creator>
  <cp:lastModifiedBy>My</cp:lastModifiedBy>
  <cp:revision>21</cp:revision>
  <dcterms:created xsi:type="dcterms:W3CDTF">2019-09-29T02:35:22Z</dcterms:created>
  <dcterms:modified xsi:type="dcterms:W3CDTF">2019-10-13T03:08:20Z</dcterms:modified>
</cp:coreProperties>
</file>