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6" r:id="rId4"/>
    <p:sldId id="283" r:id="rId5"/>
    <p:sldId id="275" r:id="rId6"/>
    <p:sldId id="260" r:id="rId7"/>
    <p:sldId id="278" r:id="rId8"/>
    <p:sldId id="261" r:id="rId9"/>
    <p:sldId id="262" r:id="rId10"/>
    <p:sldId id="263" r:id="rId11"/>
    <p:sldId id="264" r:id="rId12"/>
    <p:sldId id="277" r:id="rId13"/>
    <p:sldId id="271" r:id="rId14"/>
    <p:sldId id="272" r:id="rId15"/>
    <p:sldId id="280" r:id="rId16"/>
    <p:sldId id="279" r:id="rId17"/>
    <p:sldId id="270" r:id="rId18"/>
  </p:sldIdLst>
  <p:sldSz cx="9144000" cy="6858000" type="screen4x3"/>
  <p:notesSz cx="6642100" cy="96535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 autoAdjust="0"/>
    <p:restoredTop sz="94164" autoAdjust="0"/>
  </p:normalViewPr>
  <p:slideViewPr>
    <p:cSldViewPr>
      <p:cViewPr varScale="1">
        <p:scale>
          <a:sx n="82" d="100"/>
          <a:sy n="82" d="100"/>
        </p:scale>
        <p:origin x="116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F Fung (CSD)" userId="f1fbcc7d-b65c-4009-a6fb-0bd17f4bf7ea" providerId="ADAL" clId="{C3B182F6-A959-2E4A-BDF6-6EC3FC7CED26}"/>
    <pc:docChg chg="delSld modSld">
      <pc:chgData name="Michael PF Fung (CSD)" userId="f1fbcc7d-b65c-4009-a6fb-0bd17f4bf7ea" providerId="ADAL" clId="{C3B182F6-A959-2E4A-BDF6-6EC3FC7CED26}" dt="2021-08-27T09:13:58.063" v="146" actId="20577"/>
      <pc:docMkLst>
        <pc:docMk/>
      </pc:docMkLst>
      <pc:sldChg chg="modSp mod">
        <pc:chgData name="Michael PF Fung (CSD)" userId="f1fbcc7d-b65c-4009-a6fb-0bd17f4bf7ea" providerId="ADAL" clId="{C3B182F6-A959-2E4A-BDF6-6EC3FC7CED26}" dt="2021-08-27T09:09:36.352" v="60" actId="14100"/>
        <pc:sldMkLst>
          <pc:docMk/>
          <pc:sldMk cId="0" sldId="260"/>
        </pc:sldMkLst>
        <pc:spChg chg="mod">
          <ac:chgData name="Michael PF Fung (CSD)" userId="f1fbcc7d-b65c-4009-a6fb-0bd17f4bf7ea" providerId="ADAL" clId="{C3B182F6-A959-2E4A-BDF6-6EC3FC7CED26}" dt="2021-08-27T09:09:36.352" v="60" actId="14100"/>
          <ac:spMkLst>
            <pc:docMk/>
            <pc:sldMk cId="0" sldId="260"/>
            <ac:spMk id="26626" creationId="{A2F6D8AA-8BA1-1B4D-852A-F22ECFB766BA}"/>
          </ac:spMkLst>
        </pc:spChg>
      </pc:sldChg>
      <pc:sldChg chg="modSp mod">
        <pc:chgData name="Michael PF Fung (CSD)" userId="f1fbcc7d-b65c-4009-a6fb-0bd17f4bf7ea" providerId="ADAL" clId="{C3B182F6-A959-2E4A-BDF6-6EC3FC7CED26}" dt="2021-08-27T09:13:07.177" v="126" actId="20577"/>
        <pc:sldMkLst>
          <pc:docMk/>
          <pc:sldMk cId="0" sldId="263"/>
        </pc:sldMkLst>
        <pc:spChg chg="mod">
          <ac:chgData name="Michael PF Fung (CSD)" userId="f1fbcc7d-b65c-4009-a6fb-0bd17f4bf7ea" providerId="ADAL" clId="{C3B182F6-A959-2E4A-BDF6-6EC3FC7CED26}" dt="2021-08-27T09:13:07.177" v="126" actId="20577"/>
          <ac:spMkLst>
            <pc:docMk/>
            <pc:sldMk cId="0" sldId="263"/>
            <ac:spMk id="33794" creationId="{D9612004-69F4-5E47-9870-FA986C7A3219}"/>
          </ac:spMkLst>
        </pc:spChg>
      </pc:sldChg>
      <pc:sldChg chg="modSp mod">
        <pc:chgData name="Michael PF Fung (CSD)" userId="f1fbcc7d-b65c-4009-a6fb-0bd17f4bf7ea" providerId="ADAL" clId="{C3B182F6-A959-2E4A-BDF6-6EC3FC7CED26}" dt="2021-08-27T09:13:58.063" v="146" actId="20577"/>
        <pc:sldMkLst>
          <pc:docMk/>
          <pc:sldMk cId="0" sldId="264"/>
        </pc:sldMkLst>
        <pc:spChg chg="mod">
          <ac:chgData name="Michael PF Fung (CSD)" userId="f1fbcc7d-b65c-4009-a6fb-0bd17f4bf7ea" providerId="ADAL" clId="{C3B182F6-A959-2E4A-BDF6-6EC3FC7CED26}" dt="2021-08-27T09:13:58.063" v="146" actId="20577"/>
          <ac:spMkLst>
            <pc:docMk/>
            <pc:sldMk cId="0" sldId="264"/>
            <ac:spMk id="35842" creationId="{30A1D396-A1BB-5046-8331-DC494B300F02}"/>
          </ac:spMkLst>
        </pc:spChg>
      </pc:sldChg>
      <pc:sldChg chg="modSp mod">
        <pc:chgData name="Michael PF Fung (CSD)" userId="f1fbcc7d-b65c-4009-a6fb-0bd17f4bf7ea" providerId="ADAL" clId="{C3B182F6-A959-2E4A-BDF6-6EC3FC7CED26}" dt="2021-08-27T09:06:30.460" v="9" actId="20577"/>
        <pc:sldMkLst>
          <pc:docMk/>
          <pc:sldMk cId="0" sldId="275"/>
        </pc:sldMkLst>
        <pc:spChg chg="mod">
          <ac:chgData name="Michael PF Fung (CSD)" userId="f1fbcc7d-b65c-4009-a6fb-0bd17f4bf7ea" providerId="ADAL" clId="{C3B182F6-A959-2E4A-BDF6-6EC3FC7CED26}" dt="2021-08-27T09:06:30.460" v="9" actId="20577"/>
          <ac:spMkLst>
            <pc:docMk/>
            <pc:sldMk cId="0" sldId="275"/>
            <ac:spMk id="22530" creationId="{42573BB7-8BB9-4849-A25C-F1A308D17B79}"/>
          </ac:spMkLst>
        </pc:spChg>
      </pc:sldChg>
      <pc:sldChg chg="modSp mod">
        <pc:chgData name="Michael PF Fung (CSD)" userId="f1fbcc7d-b65c-4009-a6fb-0bd17f4bf7ea" providerId="ADAL" clId="{C3B182F6-A959-2E4A-BDF6-6EC3FC7CED26}" dt="2021-08-27T09:11:32.446" v="119" actId="20577"/>
        <pc:sldMkLst>
          <pc:docMk/>
          <pc:sldMk cId="0" sldId="278"/>
        </pc:sldMkLst>
        <pc:graphicFrameChg chg="mod modGraphic">
          <ac:chgData name="Michael PF Fung (CSD)" userId="f1fbcc7d-b65c-4009-a6fb-0bd17f4bf7ea" providerId="ADAL" clId="{C3B182F6-A959-2E4A-BDF6-6EC3FC7CED26}" dt="2021-08-27T09:11:32.446" v="119" actId="20577"/>
          <ac:graphicFrameMkLst>
            <pc:docMk/>
            <pc:sldMk cId="0" sldId="278"/>
            <ac:graphicFrameMk id="208346" creationId="{D4C5F336-F253-3B45-9218-1A3EA33D5D4A}"/>
          </ac:graphicFrameMkLst>
        </pc:graphicFrameChg>
      </pc:sldChg>
      <pc:sldChg chg="del">
        <pc:chgData name="Michael PF Fung (CSD)" userId="f1fbcc7d-b65c-4009-a6fb-0bd17f4bf7ea" providerId="ADAL" clId="{C3B182F6-A959-2E4A-BDF6-6EC3FC7CED26}" dt="2021-08-27T09:06:49.883" v="10" actId="2696"/>
        <pc:sldMkLst>
          <pc:docMk/>
          <pc:sldMk cId="0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02225C7-D377-A44A-BEA1-9A108E3B6D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l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9EC31CF9-B3F1-1D44-9A7E-43FAD6C572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r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3B77A70A-817A-FA4B-91C0-80230CE21A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l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78FC3AEF-855B-3947-A431-72BB679360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r" defTabSz="896938" eaLnBrk="1" hangingPunct="1">
              <a:defRPr sz="1200"/>
            </a:lvl1pPr>
          </a:lstStyle>
          <a:p>
            <a:fld id="{BD0DFC50-B66F-4D4E-B14F-B6F67F6335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A151085-7A73-9A49-8C57-F5A05340CF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l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3E8A66-A1A0-7044-923E-DE02013523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r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ADA39B9-14F5-434C-AA70-4E6140C1AA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5CB42426-A42F-E94E-86C6-2BD686775C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586288"/>
            <a:ext cx="4873625" cy="434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842A850A-28B6-3944-B212-F399B69B0C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l" defTabSz="896938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FD65DA79-0951-CC46-BF79-A27A12051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r" defTabSz="896938" eaLnBrk="1" hangingPunct="1">
              <a:defRPr sz="1200"/>
            </a:lvl1pPr>
          </a:lstStyle>
          <a:p>
            <a:fld id="{DF42ACD2-8242-2743-81B0-B267133628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24B5FA48-2CEC-374A-A67B-2E5988FE5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D31BBE6-842B-EC40-A20A-C1499977BD9D}" type="slidenum">
              <a:rPr lang="zh-TW" altLang="en-US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B18CE7E-A0D7-5149-A733-9AC3B05CA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2B443B-42DF-F54A-9EBB-E08F88428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60102796-0091-B443-8BD4-3D56F5643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D0CEBF4-ED75-7E46-8CE7-84A8B780CA2E}" type="slidenum">
              <a:rPr lang="zh-TW" altLang="en-US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99A5B94-C2B4-0040-BF5B-DC319A7B81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15F977-7872-FE42-B69A-057FECC5B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3AA0958F-AAE8-2B41-AC3E-BA956FD72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E4F232-F5E4-044B-9D7A-4EFEE1A42888}" type="slidenum">
              <a:rPr lang="zh-TW" altLang="en-US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EDCFE4C-EEF8-DE48-93F6-D329E130D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4CE1969-2B5F-FD41-92FF-35B897F70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62AA0AA-FB6B-1041-8A4A-264EF32AB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4E56A43-B913-834A-AFF3-8419E04E272C}" type="slidenum">
              <a:rPr lang="zh-TW" altLang="en-US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F93475D-9433-7446-890B-0EE0B9ED3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2EC4C88-2047-7D47-A136-E74618AAA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CA2CAC1-0959-AB48-9940-E27438B11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665D314-6DEA-4840-B436-814EAA32568B}" type="slidenum">
              <a:rPr lang="zh-TW" altLang="en-US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F68C0EC-6078-764F-957B-7DF96B0D4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90185ED-A9A2-DE4B-AEFE-B7B10CDBB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669ABDEA-DF0D-E747-B341-119759935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9D8CB64-E441-2C44-B812-9D779573590C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25A06B-4A41-A448-B1F0-A0B16EEEA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CB981F7-3048-3741-96D2-6820A9BFE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8357EF0-68A4-2E4B-9652-E27299675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B8971D-C25F-064E-9F05-FADBD457B849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84956A4-E12B-1B41-973E-8EDA675F1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F567D71-78D0-E64D-AD1D-CB70AE3B1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D689E9E-78B1-1E44-9942-3F9F30AF4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FBAB07-BC46-C842-B502-12DD7C61AC20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253209E-96C7-734D-8B4C-4B28BD281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5BFF2D8-247A-1145-97E1-389CE316C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72100A8-D677-574E-965D-4BBD5D5B4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354B104-4C92-804F-AF74-1A099ECBA353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D26CC8F-FD35-7E4B-BF81-03F5ED8AD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8DBF58-FF2C-164A-83A1-A59A7B34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8119AD17-E6DD-2646-AC8E-B9DE63D8B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837590-09EA-ED49-B4FE-CC08F42534C1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F9F7F0E-0247-4F40-B24A-B2163E26E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AC03B8-B01E-D041-A907-003A3A682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B25CD738-F65F-344D-BCCE-5E69D54CB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B907551-A8CC-BD4A-A12D-EC8A058D970C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A62DD3C-8173-C24B-BC76-A17BE1121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7AB3C4D-8A4E-C747-9EF1-39022AAF8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>
            <a:extLst>
              <a:ext uri="{FF2B5EF4-FFF2-40B4-BE49-F238E27FC236}">
                <a16:creationId xmlns:a16="http://schemas.microsoft.com/office/drawing/2014/main" id="{0A73DF4B-AD51-2C4F-A389-D1E4B706DB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093200" cy="6856413"/>
            <a:chOff x="0" y="0"/>
            <a:chExt cx="5728" cy="4319"/>
          </a:xfrm>
        </p:grpSpPr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B60F1887-8414-7A4A-969D-984C1000C76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2" y="1947"/>
              <a:ext cx="4766" cy="119"/>
              <a:chOff x="993" y="1028"/>
              <a:chExt cx="4766" cy="119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098DE420-7BDD-7D4D-9F94-0328E3BCA0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67858BEC-D0F9-D54F-B6C6-4217BC3B45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386DF661-11AB-F94C-9333-BD768C7F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884C61A-7855-A14A-9CBF-29A82353DF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2C59D287-CCC2-EA47-A723-3A0B9F6029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4EE56CC3-0FA1-6042-9F4F-493FB8A8CAF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993" y="1028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736631FE-669C-5F4B-8704-446190F690B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928" cy="4319"/>
              <a:chOff x="0" y="0"/>
              <a:chExt cx="928" cy="4319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6B47233-51C6-984C-947A-041291B809E9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r"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8" name="Group 22">
                <a:extLst>
                  <a:ext uri="{FF2B5EF4-FFF2-40B4-BE49-F238E27FC236}">
                    <a16:creationId xmlns:a16="http://schemas.microsoft.com/office/drawing/2014/main" id="{59C3C0C6-DF31-9644-9983-A9E6F413A18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41"/>
                <a:ext cx="928" cy="4035"/>
                <a:chOff x="0" y="41"/>
                <a:chExt cx="928" cy="4035"/>
              </a:xfrm>
            </p:grpSpPr>
            <p:pic>
              <p:nvPicPr>
                <p:cNvPr id="9" name="Picture 5">
                  <a:extLst>
                    <a:ext uri="{FF2B5EF4-FFF2-40B4-BE49-F238E27FC236}">
                      <a16:creationId xmlns:a16="http://schemas.microsoft.com/office/drawing/2014/main" id="{4A7D3EB3-1E32-0143-8092-B4F0AE8517C9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ltGray">
                <a:xfrm>
                  <a:off x="0" y="1014"/>
                  <a:ext cx="920" cy="9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29B6D111-A70D-6242-AAE7-AC6BF1A3322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8" y="41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D82076C7-4A1C-6A41-9696-EE78CD81360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" y="2087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FAB81050-D8C0-9F40-8103-C48720CEFB5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" y="3160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" name="AutoShape 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E1C542-6226-E740-9F1F-55B7EE7312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2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956758-4E10-7D46-95A9-52BAF081AC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21" name="AutoShape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335D191-DB67-CA42-8361-C26329AB53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22" name="AutoShape 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034CB29-DD23-634A-AFBA-6DFB63C21B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652588" y="1806575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CD50CA9-9E9A-7A42-A674-5581EBF784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350000"/>
            <a:ext cx="20574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41CE4F4C-AFC9-B04A-B50D-1ECDEE46FB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43313" y="6350000"/>
            <a:ext cx="4052887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C7E305F-B462-1A46-AE87-A561AF562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350000"/>
            <a:ext cx="1266825" cy="457200"/>
          </a:xfrm>
        </p:spPr>
        <p:txBody>
          <a:bodyPr anchor="b"/>
          <a:lstStyle>
            <a:lvl1pPr>
              <a:defRPr/>
            </a:lvl1pPr>
          </a:lstStyle>
          <a:p>
            <a:fld id="{9241EEC1-C973-C442-9364-34045762D7F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8718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8FD0153-F159-9B4C-B153-384E0AFF4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4361734-45DD-DF48-A9F2-784BB9313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1542B04-B3D9-194D-AFB2-769ED6443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68B83-A081-3B4F-A0D2-886358A3D23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79776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065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9550" y="304800"/>
            <a:ext cx="5567363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8BDB39D-A3D8-8D4B-9EEC-08E433CAA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E588A29-EB75-D24D-B14E-C58D91A4F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48FCA9AC-ADB3-4648-B32B-71FAAC5CC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CD8A5-2B32-9C4F-82F6-059A9960FF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1210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763" y="304800"/>
            <a:ext cx="75644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79550" y="1981200"/>
            <a:ext cx="762635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6F30F0F-FEE6-9941-8933-EA789A575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CD3495B-E61D-6F4E-B10B-0B4305280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244F4EA-D828-4D4F-9D46-333C38A639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2170C-D4F4-3243-8B33-8D08361A23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0996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A6949E9-183C-4841-A7B0-372FE2491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7A02AC2-57CF-504F-9927-20C2E6B8C4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FF32823-E642-8E4A-A5AB-E96F21686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E5EEE-B8A7-6B44-8615-4ADF683B94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4183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8377866-9E70-D744-9DD6-1A5B3F36A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3465DB4-EC7E-A44D-87D1-552DE95F4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7D2A0D7-7A15-F84C-836F-C54FA782E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33271-E8B5-F94A-948F-EE89630DE60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918465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9550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925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9E8DEFE-FD1F-6842-84D9-4DECED8EF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B9D0ECC-D134-9646-9B6F-EA59E05BA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4562D49-DC0B-7548-BCE2-80618E0DE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C1B49-B46D-A64A-939A-6F592BDD63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493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AA9A502-08CC-0243-AA3B-68F91F356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34FCC00-9450-AA42-8B25-19F1876EDA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8184BB0C-ED57-C848-9AD2-746292C51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A7F25-10F8-D14E-B7AE-F7B5A04638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9271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312D3606-D5F1-4F4D-81BB-1C0104777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166EC01-D54F-6B48-8740-92F4EC144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AF0D347-14CA-EB41-BDF3-7AE419FA2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35E57-9CAC-C94E-8317-F3EBBCA751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2964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FB669C5F-CAA5-6144-9C00-CDCA1E5CF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AB039910-C235-7B49-87EF-C97AD7D936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52F20C71-3EFC-E14F-82A7-6F7607234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EF0DA-C3C3-CD4C-9669-997F6CEDA0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076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CD650BE-5210-344A-9958-5BAFC5256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62C77C6-1BA3-1644-A03B-43EE76288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AD61FAD-946D-C54F-A0D1-951CB5781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86522-6A95-6E4E-B7A8-F44FB7467D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52640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148F36D-AF22-6746-B126-F001DAD40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8FEDA81-36FF-E94E-94DE-3DB2DB3BD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B2AD062-58A5-6F4D-AF21-6EE8F36D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6C775-D302-8A42-BB90-29E830F5B4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55497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>
            <a:extLst>
              <a:ext uri="{FF2B5EF4-FFF2-40B4-BE49-F238E27FC236}">
                <a16:creationId xmlns:a16="http://schemas.microsoft.com/office/drawing/2014/main" id="{E5B7B511-5643-5D48-986A-CF95A25DA7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36" name="Group 1024">
              <a:extLst>
                <a:ext uri="{FF2B5EF4-FFF2-40B4-BE49-F238E27FC236}">
                  <a16:creationId xmlns:a16="http://schemas.microsoft.com/office/drawing/2014/main" id="{2AA81DF9-1C33-3D40-8F38-01D32153B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3067464C-DE43-0642-9105-A2E4CC74220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r" eaLnBrk="1" hangingPunct="1">
                  <a:defRPr/>
                </a:pPr>
                <a:endParaRPr lang="en-US" altLang="en-US"/>
              </a:p>
            </p:txBody>
          </p:sp>
          <p:pic>
            <p:nvPicPr>
              <p:cNvPr id="1045" name="Picture 3">
                <a:extLst>
                  <a:ext uri="{FF2B5EF4-FFF2-40B4-BE49-F238E27FC236}">
                    <a16:creationId xmlns:a16="http://schemas.microsoft.com/office/drawing/2014/main" id="{C33349A9-009F-BA41-889F-2CF7296C852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6" name="Freeform 4">
                <a:extLst>
                  <a:ext uri="{FF2B5EF4-FFF2-40B4-BE49-F238E27FC236}">
                    <a16:creationId xmlns:a16="http://schemas.microsoft.com/office/drawing/2014/main" id="{057733EB-D2BD-8346-8227-D12BBD90A3D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5">
                <a:extLst>
                  <a:ext uri="{FF2B5EF4-FFF2-40B4-BE49-F238E27FC236}">
                    <a16:creationId xmlns:a16="http://schemas.microsoft.com/office/drawing/2014/main" id="{3BE8FB42-8C7D-4F47-96EB-ED3B5FC431D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6">
                <a:extLst>
                  <a:ext uri="{FF2B5EF4-FFF2-40B4-BE49-F238E27FC236}">
                    <a16:creationId xmlns:a16="http://schemas.microsoft.com/office/drawing/2014/main" id="{03920529-A55F-8042-8EA2-F96E44BC46B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" name="Group 1025">
              <a:extLst>
                <a:ext uri="{FF2B5EF4-FFF2-40B4-BE49-F238E27FC236}">
                  <a16:creationId xmlns:a16="http://schemas.microsoft.com/office/drawing/2014/main" id="{AEF2F401-124B-2B46-A1BB-715C8BDEB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993" y="1028"/>
              <a:chExt cx="4766" cy="119"/>
            </a:xfrm>
          </p:grpSpPr>
          <p:sp>
            <p:nvSpPr>
              <p:cNvPr id="1038" name="Rectangle 8">
                <a:extLst>
                  <a:ext uri="{FF2B5EF4-FFF2-40B4-BE49-F238E27FC236}">
                    <a16:creationId xmlns:a16="http://schemas.microsoft.com/office/drawing/2014/main" id="{AC537F92-FF5F-6740-ABAD-E2C7670C963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039" name="Line 9">
                <a:extLst>
                  <a:ext uri="{FF2B5EF4-FFF2-40B4-BE49-F238E27FC236}">
                    <a16:creationId xmlns:a16="http://schemas.microsoft.com/office/drawing/2014/main" id="{C60C7272-B35B-D343-A209-6E2F461CC44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10">
                <a:extLst>
                  <a:ext uri="{FF2B5EF4-FFF2-40B4-BE49-F238E27FC236}">
                    <a16:creationId xmlns:a16="http://schemas.microsoft.com/office/drawing/2014/main" id="{95136EB2-B6CB-FD49-96BD-C5DBCB2AFA2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11">
                <a:extLst>
                  <a:ext uri="{FF2B5EF4-FFF2-40B4-BE49-F238E27FC236}">
                    <a16:creationId xmlns:a16="http://schemas.microsoft.com/office/drawing/2014/main" id="{E21F0927-7FF9-CB4E-84FA-6F0313E8D35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2">
                <a:extLst>
                  <a:ext uri="{FF2B5EF4-FFF2-40B4-BE49-F238E27FC236}">
                    <a16:creationId xmlns:a16="http://schemas.microsoft.com/office/drawing/2014/main" id="{BE93C98C-4387-A54E-8517-76E5250A74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8617EBBC-AEC1-B84E-A5DB-80EBA0A42B2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93" y="1028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16">
            <a:extLst>
              <a:ext uri="{FF2B5EF4-FFF2-40B4-BE49-F238E27FC236}">
                <a16:creationId xmlns:a16="http://schemas.microsoft.com/office/drawing/2014/main" id="{6D9AD930-40C1-EB4D-A0C5-9AABFBFF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8763" y="304800"/>
            <a:ext cx="7564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3E229139-9365-BB41-9C99-7DE10A4AE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9550" y="1981200"/>
            <a:ext cx="7626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86A558C0-5955-3E47-BCCF-33B132C8E4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81138" y="6248400"/>
            <a:ext cx="2100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HK" altLang="zh-HK"/>
              <a:t>2021-22 About the course</a:t>
            </a:r>
            <a:endParaRPr lang="en-US" altLang="zh-TW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346EDA5F-02E3-1A4A-AD48-D90DCF6DE7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4203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HK" altLang="zh-TW"/>
              <a:t>Faculty of Engineering, CUHK</a:t>
            </a:r>
            <a:endParaRPr lang="en-US" altLang="zh-TW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B2B1DEF9-10FE-BA49-B376-7EF9C3B968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977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E79FD413-4AF9-3E4C-BB3B-57FC4DD8196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2" name="AutoShape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F7B5DEF-7D9F-0A4D-BC75-A55099394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1033" name="AutoShap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0A1C66-8AD5-3347-99AD-BAC44DA2A0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1034" name="AutoShape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48DD72A-E580-0C4E-BB4A-58A4266CA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1035" name="AutoShape 2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D5C0AEA-0E3F-3C43-BA47-0FCFED8B1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g.cuhk.edu.hk/erg/AcademicHonesty" TargetMode="External"/><Relationship Id="rId2" Type="http://schemas.openxmlformats.org/officeDocument/2006/relationships/hyperlink" Target="http://www.cuhk.edu.hk/policy/academichones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6-downloa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download/nb124/nb12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s://docs.oracle.com/javase/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tutorialLearningPath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ffung@cse.cuhk.edu.h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csci1130@cse.cuhk.edu.h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" TargetMode="External"/><Relationship Id="rId4" Type="http://schemas.openxmlformats.org/officeDocument/2006/relationships/hyperlink" Target="https://www.oracle.com/java/technolog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E818D48-4988-4146-871E-C6238312BB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zh-TW"/>
              <a:t>CSC</a:t>
            </a:r>
            <a:r>
              <a:rPr lang="en-US" altLang="zh-HK"/>
              <a:t>I </a:t>
            </a:r>
            <a:r>
              <a:rPr lang="en-US" altLang="zh-TW"/>
              <a:t>1130</a:t>
            </a:r>
            <a:br>
              <a:rPr lang="en-US" altLang="zh-TW"/>
            </a:br>
            <a:r>
              <a:rPr lang="en-US" altLang="zh-TW"/>
              <a:t>Introduction to Computing Using Java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34519B3-99E2-514B-9CDB-1F78D17D1A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613" y="3559175"/>
            <a:ext cx="7011987" cy="1752600"/>
          </a:xfrm>
        </p:spPr>
        <p:txBody>
          <a:bodyPr/>
          <a:lstStyle/>
          <a:p>
            <a:pPr eaLnBrk="1" hangingPunct="1"/>
            <a:r>
              <a:rPr lang="en-US" altLang="zh-TW" sz="2800"/>
              <a:t>Dept of Computer Science and Engineering</a:t>
            </a:r>
          </a:p>
          <a:p>
            <a:pPr eaLnBrk="1" hangingPunct="1"/>
            <a:r>
              <a:rPr lang="en-US" altLang="zh-TW" sz="2800"/>
              <a:t>The Chinese University of Hong Kong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3B2864C-5DE6-8B47-8C59-4F82CE6A1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Course Web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D9612004-69F4-5E47-9870-FA986C7A3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HK" dirty="0" err="1"/>
              <a:t>BlackBoard</a:t>
            </a:r>
            <a:r>
              <a:rPr lang="en-US" altLang="zh-HK" dirty="0"/>
              <a:t> Course Site (https://</a:t>
            </a:r>
            <a:r>
              <a:rPr lang="en-US" altLang="zh-HK" b="1" dirty="0" err="1"/>
              <a:t>blackboard</a:t>
            </a:r>
            <a:r>
              <a:rPr lang="en-US" altLang="zh-HK" dirty="0" err="1"/>
              <a:t>.cuhk.edu.hk</a:t>
            </a:r>
            <a:r>
              <a:rPr lang="en-US" altLang="zh-HK" dirty="0"/>
              <a:t>) 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Lecture notes</a:t>
            </a:r>
          </a:p>
          <a:p>
            <a:pPr lvl="1" eaLnBrk="1" hangingPunct="1"/>
            <a:r>
              <a:rPr lang="en-US" altLang="zh-TW" dirty="0"/>
              <a:t>Tutorial notes</a:t>
            </a:r>
          </a:p>
          <a:p>
            <a:pPr lvl="1" eaLnBrk="1" hangingPunct="1"/>
            <a:r>
              <a:rPr lang="en-US" altLang="zh-TW" dirty="0"/>
              <a:t>Discussion board</a:t>
            </a:r>
          </a:p>
          <a:p>
            <a:pPr lvl="1" eaLnBrk="1" hangingPunct="1"/>
            <a:r>
              <a:rPr lang="en-US" altLang="zh-TW" dirty="0"/>
              <a:t>Assignment specifications</a:t>
            </a:r>
          </a:p>
          <a:p>
            <a:pPr lvl="1" eaLnBrk="1" hangingPunct="1"/>
            <a:r>
              <a:rPr lang="en-US" altLang="zh-TW" dirty="0"/>
              <a:t>Assignment online submission and grades</a:t>
            </a:r>
          </a:p>
          <a:p>
            <a:pPr lvl="1" eaLnBrk="1" hangingPunct="1"/>
            <a:r>
              <a:rPr lang="en-US" altLang="zh-TW" dirty="0"/>
              <a:t>Reading list </a:t>
            </a:r>
            <a:r>
              <a:rPr lang="en-US" altLang="zh-TW"/>
              <a:t>on library</a:t>
            </a:r>
            <a:endParaRPr lang="en-US" altLang="zh-TW" dirty="0"/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E6D761A8-80DB-D84A-A663-E1F7B0C8C8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3796" name="Footer Placeholder 4">
            <a:extLst>
              <a:ext uri="{FF2B5EF4-FFF2-40B4-BE49-F238E27FC236}">
                <a16:creationId xmlns:a16="http://schemas.microsoft.com/office/drawing/2014/main" id="{D7555430-B578-F74B-ACC9-EF36C750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672EB474-7A31-D346-BFDA-03834EB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AAE4B4-BDBC-BB47-8429-50EDCB26D478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64F766D-CFE3-6947-B1D6-1999BCD2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Assessment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30A1D396-A1BB-5046-8331-DC494B300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9550" y="1772816"/>
            <a:ext cx="7626350" cy="447198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Assignments (5-6 pieces)			(35%)</a:t>
            </a:r>
          </a:p>
          <a:p>
            <a:pPr eaLnBrk="1" hangingPunct="1"/>
            <a:r>
              <a:rPr lang="en-US" altLang="zh-TW" sz="2800" dirty="0"/>
              <a:t>Midterm						(25%)</a:t>
            </a:r>
          </a:p>
          <a:p>
            <a:pPr eaLnBrk="1" hangingPunct="1"/>
            <a:r>
              <a:rPr lang="en-US" altLang="zh-TW" sz="2800" dirty="0"/>
              <a:t>Final Examination			 	(40%)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We </a:t>
            </a:r>
            <a:r>
              <a:rPr lang="en-US" altLang="zh-TW" sz="2800" i="1" dirty="0"/>
              <a:t>DO</a:t>
            </a:r>
            <a:r>
              <a:rPr lang="en-US" altLang="zh-TW" sz="2800" dirty="0"/>
              <a:t> hope all of </a:t>
            </a:r>
            <a:r>
              <a:rPr lang="en-US" altLang="zh-TW" sz="2800" i="1" dirty="0"/>
              <a:t>us</a:t>
            </a:r>
            <a:r>
              <a:rPr lang="en-US" altLang="zh-TW" sz="2800" dirty="0"/>
              <a:t> learn something meaningful in this course, meanwhile, fulfilling all the assessments and getting credits.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7E44BF2E-C4B7-7749-90CA-D27C88688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909CF6EF-2186-7A45-B73A-AE0E8DBB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E35711BF-326B-F343-8C49-B406125B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A7AA1D-BE93-3948-8DA2-4BF802D3BFD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pic>
        <p:nvPicPr>
          <p:cNvPr id="35846" name="Picture 4" descr="stupid1">
            <a:extLst>
              <a:ext uri="{FF2B5EF4-FFF2-40B4-BE49-F238E27FC236}">
                <a16:creationId xmlns:a16="http://schemas.microsoft.com/office/drawing/2014/main" id="{7EAEB487-78AC-BA49-ACA1-32F0AE83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152400"/>
            <a:ext cx="8477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29397A9-A54D-5543-A409-F74CFD26F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4000"/>
              <a:t>Faculty Guidelines &amp; Expectations</a:t>
            </a:r>
            <a:endParaRPr lang="en-US" altLang="zh-TW" sz="400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60BA035B-C83C-864E-B8FB-966CF2F4F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Must Read: </a:t>
            </a:r>
            <a:r>
              <a:rPr lang="en-US" altLang="zh-HK" sz="2800" b="1" dirty="0"/>
              <a:t>Honesty in </a:t>
            </a:r>
            <a:r>
              <a:rPr lang="en-US" altLang="en-US" sz="2800" b="1" dirty="0"/>
              <a:t>Academic Work</a:t>
            </a:r>
            <a:endParaRPr lang="en-US" altLang="en-US" sz="2800" dirty="0"/>
          </a:p>
          <a:p>
            <a:pPr lvl="1">
              <a:defRPr/>
            </a:pPr>
            <a:r>
              <a:rPr lang="en-US" altLang="zh-HK" sz="2400" dirty="0">
                <a:hlinkClick r:id="rId2"/>
              </a:rPr>
              <a:t>http://www.cuhk.edu.hk/policy/academichonesty</a:t>
            </a:r>
            <a:r>
              <a:rPr lang="en-US" altLang="zh-HK" sz="2400" dirty="0"/>
              <a:t> (CUHK)</a:t>
            </a:r>
          </a:p>
          <a:p>
            <a:pPr lvl="1">
              <a:defRPr/>
            </a:pPr>
            <a:endParaRPr lang="en-US" altLang="zh-HK" sz="2400" dirty="0">
              <a:hlinkClick r:id="rId3"/>
            </a:endParaRPr>
          </a:p>
          <a:p>
            <a:pPr lvl="1">
              <a:defRPr/>
            </a:pPr>
            <a:r>
              <a:rPr lang="en-US" altLang="zh-HK" sz="2400" dirty="0">
                <a:hlinkClick r:id="rId3"/>
              </a:rPr>
              <a:t>https://www.erg.cuhk.edu.hk/erg/AcademicHonesty</a:t>
            </a:r>
            <a:r>
              <a:rPr lang="en-US" altLang="zh-HK" sz="2400" dirty="0"/>
              <a:t> (ERG)</a:t>
            </a:r>
          </a:p>
          <a:p>
            <a:pPr eaLnBrk="1" hangingPunct="1">
              <a:defRPr/>
            </a:pPr>
            <a:endParaRPr lang="en-US" altLang="zh-HK" sz="2800" dirty="0"/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2702C52A-597D-CA43-AE1D-B2FE632BCD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9940" name="Footer Placeholder 4">
            <a:extLst>
              <a:ext uri="{FF2B5EF4-FFF2-40B4-BE49-F238E27FC236}">
                <a16:creationId xmlns:a16="http://schemas.microsoft.com/office/drawing/2014/main" id="{6E4C7D33-1294-FF4C-A90E-0A8C6FDD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4BCBD176-DADC-5743-AB6B-BBE7F056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C674F-84FF-4C46-9061-220E81F9037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B9C8FD6-236E-0C43-B286-2B1F1D4BC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Tools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4F4B2FE-13DE-6D45-8074-B521DBC0E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Java SE (Standard Edition)</a:t>
            </a:r>
            <a:endParaRPr lang="en-US" altLang="zh-TW" sz="2800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sz="2400" dirty="0"/>
              <a:t>Java Development Kit (JDK)</a:t>
            </a:r>
          </a:p>
          <a:p>
            <a:pPr lvl="1" eaLnBrk="1" hangingPunct="1"/>
            <a:r>
              <a:rPr lang="en-US" altLang="zh-TW" sz="2400" dirty="0"/>
              <a:t>Necessary tools</a:t>
            </a:r>
          </a:p>
          <a:p>
            <a:pPr lvl="1" eaLnBrk="1" hangingPunct="1"/>
            <a:r>
              <a:rPr lang="en-US" altLang="zh-TW" sz="2400" dirty="0"/>
              <a:t>For </a:t>
            </a:r>
            <a:r>
              <a:rPr lang="en-US" altLang="zh-TW" sz="2400" i="1" dirty="0"/>
              <a:t>most </a:t>
            </a:r>
            <a:r>
              <a:rPr lang="en-US" altLang="zh-TW" sz="2400" dirty="0"/>
              <a:t>platforms (computer systems)</a:t>
            </a:r>
          </a:p>
          <a:p>
            <a:pPr lvl="1" eaLnBrk="1" hangingPunct="1"/>
            <a:r>
              <a:rPr lang="en-US" altLang="zh-TW" sz="2400" dirty="0"/>
              <a:t>Download from Oracle </a:t>
            </a:r>
            <a:r>
              <a:rPr lang="en-US" altLang="zh-TW" sz="2400" i="1" dirty="0"/>
              <a:t>for Personal Use</a:t>
            </a:r>
          </a:p>
          <a:p>
            <a:pPr lvl="2" eaLnBrk="1" hangingPunct="1"/>
            <a:r>
              <a:rPr lang="en-US" altLang="zh-TW" sz="1600" dirty="0">
                <a:hlinkClick r:id="rId3"/>
              </a:rPr>
              <a:t>https://www.oracle.com/java/technologies/javase-jdk16-downloads.html</a:t>
            </a:r>
            <a:endParaRPr lang="en-US" altLang="zh-TW" sz="1600" dirty="0"/>
          </a:p>
          <a:p>
            <a:pPr lvl="2" eaLnBrk="1" hangingPunct="1"/>
            <a:r>
              <a:rPr lang="en-US" altLang="en-US" sz="2000" dirty="0"/>
              <a:t>Download JDK 16 under Java SE 16.x.y</a:t>
            </a:r>
          </a:p>
          <a:p>
            <a:pPr lvl="2" eaLnBrk="1" hangingPunct="1"/>
            <a:r>
              <a:rPr lang="en-US" altLang="zh-TW" sz="2000" dirty="0"/>
              <a:t>Note: We need the JDK</a:t>
            </a:r>
          </a:p>
          <a:p>
            <a:pPr lvl="2" eaLnBrk="1" hangingPunct="1"/>
            <a:r>
              <a:rPr lang="en-US" altLang="zh-TW" sz="2000" dirty="0"/>
              <a:t>NOT (just) the JRE (Java Runtime Environment) !!!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A305A989-A983-604B-8CE8-3AA2A555CD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0A425032-B44F-4448-ABEE-240F431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5414322B-A593-1742-BE40-C9DD902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8B7FE-C3DD-5B47-933E-9FA7A0200AEF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73932CBC-FE44-2340-B3D4-813CD357E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Tools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7FA42776-C875-DA45-B54F-4DDA085DB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9550" y="1981200"/>
            <a:ext cx="76644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/>
              <a:t>Apache NetBeans (</a:t>
            </a:r>
            <a:r>
              <a:rPr lang="en-US" altLang="zh-TW" sz="2800" dirty="0">
                <a:hlinkClick r:id="rId3"/>
              </a:rPr>
              <a:t>https://netbeans.apache.org/</a:t>
            </a:r>
            <a:r>
              <a:rPr lang="en-US" altLang="zh-TW" sz="28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It is an </a:t>
            </a:r>
            <a:r>
              <a:rPr lang="en-US" altLang="zh-TW" sz="2400" b="1" u="sng" dirty="0"/>
              <a:t>I</a:t>
            </a:r>
            <a:r>
              <a:rPr lang="en-US" altLang="zh-TW" sz="2400" dirty="0"/>
              <a:t>ntegrated </a:t>
            </a:r>
            <a:r>
              <a:rPr lang="en-US" altLang="zh-TW" sz="2400" b="1" u="sng" dirty="0"/>
              <a:t>D</a:t>
            </a:r>
            <a:r>
              <a:rPr lang="en-US" altLang="zh-TW" sz="2400" dirty="0"/>
              <a:t>evelopment </a:t>
            </a:r>
            <a:r>
              <a:rPr lang="en-US" altLang="zh-TW" sz="2400" b="1" u="sng" dirty="0"/>
              <a:t>E</a:t>
            </a:r>
            <a:r>
              <a:rPr lang="en-US" altLang="zh-TW" sz="2400" dirty="0"/>
              <a:t>nvironment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Latest version 12.4 as of September 2021</a:t>
            </a:r>
            <a:endParaRPr lang="en-US" altLang="zh-TW" sz="240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It </a:t>
            </a:r>
            <a:r>
              <a:rPr lang="en-US" altLang="zh-TW" sz="2400" b="1" dirty="0"/>
              <a:t>works with </a:t>
            </a:r>
            <a:r>
              <a:rPr lang="en-US" altLang="zh-TW" sz="2400" dirty="0"/>
              <a:t>JDK (they should </a:t>
            </a:r>
            <a:r>
              <a:rPr lang="en-US" altLang="zh-TW" sz="2400" dirty="0">
                <a:solidFill>
                  <a:srgbClr val="FF3300"/>
                </a:solidFill>
              </a:rPr>
              <a:t>co-exist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b="1" u="sng" dirty="0"/>
              <a:t>G</a:t>
            </a:r>
            <a:r>
              <a:rPr lang="en-US" altLang="zh-TW" sz="2400" dirty="0"/>
              <a:t>raphical </a:t>
            </a:r>
            <a:r>
              <a:rPr lang="en-US" altLang="zh-TW" sz="2400" b="1" u="sng" dirty="0"/>
              <a:t>U</a:t>
            </a:r>
            <a:r>
              <a:rPr lang="en-US" altLang="zh-TW" sz="2400" dirty="0"/>
              <a:t>ser </a:t>
            </a:r>
            <a:r>
              <a:rPr lang="en-US" altLang="zh-TW" sz="2400" b="1" u="sng" dirty="0"/>
              <a:t>I</a:t>
            </a:r>
            <a:r>
              <a:rPr lang="en-US" altLang="zh-TW" sz="2400" dirty="0"/>
              <a:t>nterface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i="1" dirty="0"/>
              <a:t>Free</a:t>
            </a:r>
            <a:r>
              <a:rPr lang="en-US" altLang="zh-TW" sz="2400" dirty="0"/>
              <a:t> for download</a:t>
            </a:r>
          </a:p>
          <a:p>
            <a:pPr marL="857250" lvl="2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hlinkClick r:id="rId4"/>
              </a:rPr>
              <a:t>https://netbeans.apache.org/download/nb124/nb124.html</a:t>
            </a:r>
            <a:r>
              <a:rPr lang="en-US" altLang="en-US" sz="1800" dirty="0"/>
              <a:t> </a:t>
            </a:r>
            <a:endParaRPr lang="en-US" altLang="zh-TW" sz="1800" dirty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411E8063-04FF-E147-8F94-4DCDE73AAF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FC2E20E8-05B0-5845-B47C-EFD64DC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2D702172-2307-264E-8010-EDC05C2C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C6A15-08F3-7649-8D02-BACEE761FEA4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3014" name="AutoShape 4">
            <a:extLst>
              <a:ext uri="{FF2B5EF4-FFF2-40B4-BE49-F238E27FC236}">
                <a16:creationId xmlns:a16="http://schemas.microsoft.com/office/drawing/2014/main" id="{56D6D634-483C-BA48-A6AE-D7F4685B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60" y="3645024"/>
            <a:ext cx="1011238" cy="1176337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C66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63500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CD935577-30CC-A542-ABEB-6AE4D614B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Resources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7A3BF0F2-BD0F-8642-991B-845D0753C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Java Documentation</a:t>
            </a:r>
          </a:p>
          <a:p>
            <a:pPr lvl="1" eaLnBrk="1" hangingPunct="1"/>
            <a:r>
              <a:rPr lang="en-US" altLang="en-US" sz="2400" dirty="0"/>
              <a:t>Online: </a:t>
            </a:r>
            <a:r>
              <a:rPr lang="en-US" altLang="en-US" sz="2400" dirty="0">
                <a:hlinkClick r:id="rId2"/>
              </a:rPr>
              <a:t>https://docs.oracle.com/javase/16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dirty="0"/>
              <a:t>API Documentation is the most useful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Self-learning Java Tutorials:</a:t>
            </a:r>
          </a:p>
          <a:p>
            <a:pPr lvl="1" eaLnBrk="1" hangingPunct="1"/>
            <a:r>
              <a:rPr lang="en-US" altLang="en-US" sz="2400" dirty="0">
                <a:hlinkClick r:id="rId3"/>
              </a:rPr>
              <a:t>https://docs.oracle.com/javase/tutorial/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000" dirty="0">
                <a:hlinkClick r:id="rId4"/>
              </a:rPr>
              <a:t>https://docs.oracle.com/javase/tutorial/tutorialLearningPaths.html</a:t>
            </a:r>
            <a:r>
              <a:rPr lang="en-US" altLang="en-US" sz="2000" dirty="0"/>
              <a:t> </a:t>
            </a:r>
          </a:p>
        </p:txBody>
      </p:sp>
      <p:sp>
        <p:nvSpPr>
          <p:cNvPr id="45059" name="Date Placeholder 3">
            <a:extLst>
              <a:ext uri="{FF2B5EF4-FFF2-40B4-BE49-F238E27FC236}">
                <a16:creationId xmlns:a16="http://schemas.microsoft.com/office/drawing/2014/main" id="{9820B0E3-11E9-B34B-9C78-E7FBF4CAB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5060" name="Footer Placeholder 4">
            <a:extLst>
              <a:ext uri="{FF2B5EF4-FFF2-40B4-BE49-F238E27FC236}">
                <a16:creationId xmlns:a16="http://schemas.microsoft.com/office/drawing/2014/main" id="{8CFEDF65-A461-974B-A305-0BB6A498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02A45E46-1A0F-BD45-881C-1A2DB1D3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036AC-E86C-414E-8A55-9C2395DB356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F3A62FA9-042F-AF40-B80A-F3A04E77A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Topics</a:t>
            </a:r>
            <a:endParaRPr lang="en-US" altLang="zh-TW"/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46083A1E-1774-8A42-8810-281788252C6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First Java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Introduction to Object-Oriented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Java Language Basics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Primitive Data Types and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Branching: if and if/else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Repetition: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Method and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Object </a:t>
            </a:r>
            <a:r>
              <a:rPr lang="en-US" altLang="zh-HK" sz="2000"/>
              <a:t>R</a:t>
            </a:r>
            <a:r>
              <a:rPr lang="en-US" altLang="zh-TW" sz="2000"/>
              <a:t>eference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0C6C41C4-836D-EE41-BE98-B2CD06AAE3B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File and More 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Exception Handling</a:t>
            </a:r>
            <a:r>
              <a:rPr lang="zh-TW" altLang="en-US" sz="2000"/>
              <a:t>　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Package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Scoping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Char and switch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Array and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Inheritance and Access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Polymorphism and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GUI and Applet</a:t>
            </a:r>
            <a:r>
              <a:rPr lang="en-US" altLang="zh-HK" sz="2000"/>
              <a:t> (optional)</a:t>
            </a:r>
            <a:endParaRPr lang="zh-TW" altLang="en-US" sz="2000"/>
          </a:p>
          <a:p>
            <a:pPr eaLnBrk="1" hangingPunct="1">
              <a:lnSpc>
                <a:spcPct val="90000"/>
              </a:lnSpc>
            </a:pPr>
            <a:endParaRPr lang="zh-TW" altLang="en-US" sz="2000"/>
          </a:p>
        </p:txBody>
      </p:sp>
      <p:sp>
        <p:nvSpPr>
          <p:cNvPr id="46084" name="Date Placeholder 4">
            <a:extLst>
              <a:ext uri="{FF2B5EF4-FFF2-40B4-BE49-F238E27FC236}">
                <a16:creationId xmlns:a16="http://schemas.microsoft.com/office/drawing/2014/main" id="{D74035B5-C367-B74E-AD6C-F9A9031484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5" name="Footer Placeholder 5">
            <a:extLst>
              <a:ext uri="{FF2B5EF4-FFF2-40B4-BE49-F238E27FC236}">
                <a16:creationId xmlns:a16="http://schemas.microsoft.com/office/drawing/2014/main" id="{6FD6B3CB-D563-1542-BF97-483BB9CB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6" name="Slide Number Placeholder 6">
            <a:extLst>
              <a:ext uri="{FF2B5EF4-FFF2-40B4-BE49-F238E27FC236}">
                <a16:creationId xmlns:a16="http://schemas.microsoft.com/office/drawing/2014/main" id="{05BF068C-2D23-B94D-B20E-36E4CF8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2B660-045B-7E49-9190-98B0DF2DCDCE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5B36156B-7521-F845-8369-BFB32A045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Any Enquiry?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14FD4B3-C156-C74F-958A-8F4B69DCD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7107" name="Date Placeholder 3">
            <a:extLst>
              <a:ext uri="{FF2B5EF4-FFF2-40B4-BE49-F238E27FC236}">
                <a16:creationId xmlns:a16="http://schemas.microsoft.com/office/drawing/2014/main" id="{FAF22E29-A266-034E-9406-AF070CC995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C112883B-8AB1-1A44-B2E8-EFEE700A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66B13556-ADCC-9843-8E47-B6687B49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78B999-609E-EF45-96B2-9513D0B7AF12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7110" name="AutoShape 4">
            <a:extLst>
              <a:ext uri="{FF2B5EF4-FFF2-40B4-BE49-F238E27FC236}">
                <a16:creationId xmlns:a16="http://schemas.microsoft.com/office/drawing/2014/main" id="{67263442-A876-6F44-A28A-9566CAF2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2514600" cy="32766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C66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63500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FD0F422-74A4-9845-88A3-1CA70FB38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Objective</a:t>
            </a:r>
            <a:r>
              <a:rPr lang="en-US" altLang="zh-HK"/>
              <a:t>s</a:t>
            </a:r>
            <a:endParaRPr lang="en-US" altLang="zh-TW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235227A-24BB-6347-9FEF-34A1C635B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HK" sz="2400"/>
              <a:t>To do hands-on Computer Programming</a:t>
            </a:r>
            <a:endParaRPr lang="en-US" altLang="zh-TW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/>
              <a:t>To understand Object-Oriented Programming concepts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/>
              <a:t>To learn Structured Programming constructs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/>
              <a:t>To learn problem solving through programming in a modern Object-Oriented Programming language, Java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/>
              <a:t>This course is primarily designed for students with elementary programming background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A0A57C0A-2D30-F044-98CF-08D00903F7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CDFEFFCD-7FB2-5B4C-A364-D9D08643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61240B37-692B-0E40-B963-1D52E7E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7EB697-448A-B24E-A87F-E79ECE88000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873E618-043D-8140-B1FD-00DFD6EFC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Course Description</a:t>
            </a:r>
            <a:endParaRPr lang="en-US" altLang="zh-TW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7710FD0-80F3-CD4B-BF62-BCEF543E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This course aims at providing students with the basic knowledge of computer programming.</a:t>
            </a:r>
            <a:endParaRPr lang="en-US" altLang="zh-HK" sz="2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2800"/>
              <a:t>In particular, programming methodologies such as object-oriented programming and structured programming.</a:t>
            </a:r>
            <a:endParaRPr lang="en-US" altLang="zh-HK" sz="2800"/>
          </a:p>
          <a:p>
            <a:pPr eaLnBrk="1" hangingPunct="1"/>
            <a:endParaRPr lang="en-US" altLang="zh-HK" sz="1800"/>
          </a:p>
          <a:p>
            <a:pPr eaLnBrk="1" hangingPunct="1"/>
            <a:r>
              <a:rPr lang="en-US" altLang="zh-HK" sz="2800"/>
              <a:t>And t</a:t>
            </a:r>
            <a:r>
              <a:rPr lang="en-US" altLang="zh-TW" sz="2800"/>
              <a:t>he use of abstract data types will be illustrated using high-level programming languages</a:t>
            </a:r>
            <a:r>
              <a:rPr lang="en-US" altLang="zh-HK" sz="2800"/>
              <a:t>,</a:t>
            </a:r>
            <a:r>
              <a:rPr lang="en-US" altLang="zh-TW" sz="2800"/>
              <a:t> Java.</a:t>
            </a:r>
            <a:endParaRPr lang="zh-TW" altLang="en-US" sz="2800"/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5A9D79B5-5D2F-3644-ABE8-87B2740488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20D64D2F-5503-B849-8F70-B1CF0BA2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A5D40A97-BB86-FC4B-B27E-54E7A15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9E5D7-FE8B-C546-A7E9-A6FFE1FF863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46B8B2F9-BC79-5349-9F92-AB044E36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Teacher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DF75EB-8CC6-A948-B1C5-AD73F6E86E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238" y="2408238"/>
          <a:ext cx="83915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Section</a:t>
                      </a:r>
                    </a:p>
                  </a:txBody>
                  <a:tcPr marL="91424" marR="9142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Teacher</a:t>
                      </a:r>
                    </a:p>
                  </a:txBody>
                  <a:tcPr marL="91424" marR="9142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Office Location</a:t>
                      </a:r>
                    </a:p>
                  </a:txBody>
                  <a:tcPr marL="91424" marR="9142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altLang="zh-HK" sz="2800" dirty="0">
                          <a:latin typeface="+mn-lt"/>
                        </a:rPr>
                        <a:t>Mr. FUNG Ping Fu, Michael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800" dirty="0">
                          <a:latin typeface="+mn-lt"/>
                        </a:rPr>
                        <a:t>YIA 1207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baseline="0" noProof="0" dirty="0">
                          <a:latin typeface="+mn-lt"/>
                        </a:rPr>
                        <a:t>Dr. CHUI </a:t>
                      </a:r>
                      <a:r>
                        <a:rPr lang="en-US" sz="2800" b="0" i="0" u="none" strike="noStrike" baseline="0" noProof="0" dirty="0" err="1">
                          <a:latin typeface="+mn-lt"/>
                        </a:rPr>
                        <a:t>Yim</a:t>
                      </a:r>
                      <a:r>
                        <a:rPr lang="en-US" sz="2800" b="0" i="0" u="none" strike="noStrike" baseline="0" noProof="0" dirty="0">
                          <a:latin typeface="+mn-lt"/>
                        </a:rPr>
                        <a:t> Pan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+mn-lt"/>
                        </a:rPr>
                        <a:t>SHB 126</a:t>
                      </a:r>
                      <a:endParaRPr lang="en-US" dirty="0">
                        <a:latin typeface="+mn-lt"/>
                      </a:endParaRP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4" name="Date Placeholder 5">
            <a:extLst>
              <a:ext uri="{FF2B5EF4-FFF2-40B4-BE49-F238E27FC236}">
                <a16:creationId xmlns:a16="http://schemas.microsoft.com/office/drawing/2014/main" id="{A295EB99-8FB9-5641-AB3A-39FDFFAFA8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400">
                <a:solidFill>
                  <a:schemeClr val="tx2"/>
                </a:solidFill>
              </a:rPr>
              <a:t>2021-22 About the course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1525" name="Footer Placeholder 6">
            <a:extLst>
              <a:ext uri="{FF2B5EF4-FFF2-40B4-BE49-F238E27FC236}">
                <a16:creationId xmlns:a16="http://schemas.microsoft.com/office/drawing/2014/main" id="{3FFF154B-2AEF-104F-8B8A-C8B79E75E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Faculty of Engineering, CUHK</a:t>
            </a:r>
          </a:p>
        </p:txBody>
      </p:sp>
      <p:sp>
        <p:nvSpPr>
          <p:cNvPr id="21526" name="Slide Number Placeholder 3">
            <a:extLst>
              <a:ext uri="{FF2B5EF4-FFF2-40B4-BE49-F238E27FC236}">
                <a16:creationId xmlns:a16="http://schemas.microsoft.com/office/drawing/2014/main" id="{B22D06CF-F290-1547-B6CE-41DD35348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DBFF60-8C2A-0842-90F2-5DFED942F154}" type="slidenum">
              <a:rPr lang="en-US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1B374B-84C5-5F44-99A7-B2BDEA8742EA}"/>
              </a:ext>
            </a:extLst>
          </p:cNvPr>
          <p:cNvSpPr/>
          <p:nvPr/>
        </p:nvSpPr>
        <p:spPr>
          <a:xfrm>
            <a:off x="1835150" y="4953000"/>
            <a:ext cx="64770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By the way, you can contact us through the “</a:t>
            </a:r>
            <a:r>
              <a:rPr lang="en-US" sz="2000" b="1" dirty="0"/>
              <a:t>Email</a:t>
            </a:r>
            <a:r>
              <a:rPr lang="en-US" sz="2000" dirty="0"/>
              <a:t>” function in Blackboard or CUSIS</a:t>
            </a:r>
          </a:p>
        </p:txBody>
      </p:sp>
      <p:sp>
        <p:nvSpPr>
          <p:cNvPr id="8" name="Rounded Rectangle 7" hidden="1">
            <a:extLst>
              <a:ext uri="{FF2B5EF4-FFF2-40B4-BE49-F238E27FC236}">
                <a16:creationId xmlns:a16="http://schemas.microsoft.com/office/drawing/2014/main" id="{9EFC0A72-50A1-8447-8241-BC9D6A05B029}"/>
              </a:ext>
            </a:extLst>
          </p:cNvPr>
          <p:cNvSpPr/>
          <p:nvPr/>
        </p:nvSpPr>
        <p:spPr>
          <a:xfrm>
            <a:off x="376238" y="3840163"/>
            <a:ext cx="8391525" cy="51911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0D70C75-6D01-134F-90A7-78C5EF674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People – CSCI 1130 A</a:t>
            </a:r>
            <a:endParaRPr lang="en-US" altLang="zh-TW"/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2573BB7-8BB9-4849-A25C-F1A308D17B7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03350" y="1981200"/>
            <a:ext cx="39909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dirty="0"/>
              <a:t>Lecturer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FUNG</a:t>
            </a:r>
            <a:r>
              <a:rPr lang="zh-TW" altLang="en-US" sz="2000" dirty="0"/>
              <a:t> </a:t>
            </a:r>
            <a:r>
              <a:rPr lang="en-US" altLang="zh-TW" sz="2000" dirty="0"/>
              <a:t>Ping</a:t>
            </a:r>
            <a:r>
              <a:rPr lang="en-US" altLang="zh-HK" sz="2000" dirty="0"/>
              <a:t> </a:t>
            </a:r>
            <a:r>
              <a:rPr lang="en-US" altLang="zh-TW" sz="2000" dirty="0"/>
              <a:t>Fu,</a:t>
            </a:r>
            <a:r>
              <a:rPr lang="zh-TW" altLang="en-US" sz="2000" dirty="0"/>
              <a:t> </a:t>
            </a:r>
            <a:r>
              <a:rPr lang="en-US" altLang="zh-TW" sz="2000" dirty="0"/>
              <a:t>Michael</a:t>
            </a:r>
            <a:br>
              <a:rPr lang="en-US" altLang="zh-TW" sz="2000" dirty="0"/>
            </a:br>
            <a:r>
              <a:rPr lang="zh-TW" altLang="en-US" sz="2000" dirty="0"/>
              <a:t>馮 炳 富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endParaRPr lang="en-US" altLang="zh-HK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Office: YIA 1207, 12/F, </a:t>
            </a:r>
            <a:r>
              <a:rPr lang="en-US" altLang="zh-TW" sz="2000" dirty="0" err="1"/>
              <a:t>Yasumoto</a:t>
            </a:r>
            <a:r>
              <a:rPr lang="en-US" altLang="zh-TW" sz="2000" dirty="0"/>
              <a:t> Int’l Academic Park</a:t>
            </a:r>
          </a:p>
          <a:p>
            <a:pPr eaLnBrk="1" hangingPunct="1">
              <a:lnSpc>
                <a:spcPct val="90000"/>
              </a:lnSpc>
            </a:pPr>
            <a:endParaRPr lang="en-US" altLang="zh-HK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Student Consultation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600" dirty="0"/>
              <a:t>Tue 11:00 – 13:00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Email: </a:t>
            </a:r>
            <a:r>
              <a:rPr lang="en-US" altLang="zh-TW" sz="2000" dirty="0">
                <a:hlinkClick r:id="rId3"/>
              </a:rPr>
              <a:t>pffung@cse.cuhk.edu.hk</a:t>
            </a:r>
            <a:endParaRPr lang="zh-TW" altLang="en-US" sz="2000" dirty="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D5CDB3A-6BF9-D64D-9512-AA906C87836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260975" y="1989138"/>
            <a:ext cx="3631506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HK" dirty="0"/>
              <a:t>Tutors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Course email: </a:t>
            </a:r>
            <a:r>
              <a:rPr lang="en-US" altLang="en-US" sz="2000" dirty="0">
                <a:hlinkClick r:id="rId4"/>
              </a:rPr>
              <a:t>csci1130@cse.cuhk.edu.hk</a:t>
            </a:r>
            <a:r>
              <a:rPr lang="en-US" altLang="en-US" sz="2000" dirty="0"/>
              <a:t> </a:t>
            </a:r>
          </a:p>
        </p:txBody>
      </p:sp>
      <p:sp>
        <p:nvSpPr>
          <p:cNvPr id="22532" name="Date Placeholder 4">
            <a:extLst>
              <a:ext uri="{FF2B5EF4-FFF2-40B4-BE49-F238E27FC236}">
                <a16:creationId xmlns:a16="http://schemas.microsoft.com/office/drawing/2014/main" id="{4CF0C993-1C2F-194D-9B31-3B28CF792F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2533" name="Footer Placeholder 5">
            <a:extLst>
              <a:ext uri="{FF2B5EF4-FFF2-40B4-BE49-F238E27FC236}">
                <a16:creationId xmlns:a16="http://schemas.microsoft.com/office/drawing/2014/main" id="{796A9485-31A2-3949-8380-2F4FCB0E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 dirty="0">
                <a:solidFill>
                  <a:schemeClr val="tx2"/>
                </a:solidFill>
              </a:rPr>
              <a:t>Faculty of Engineering, CUHK</a:t>
            </a:r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22534" name="Slide Number Placeholder 6">
            <a:extLst>
              <a:ext uri="{FF2B5EF4-FFF2-40B4-BE49-F238E27FC236}">
                <a16:creationId xmlns:a16="http://schemas.microsoft.com/office/drawing/2014/main" id="{7B9B925F-E182-DA4B-B100-91132276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1553E-80E3-B54B-8355-AC15AEA9D74F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78818"/>
              </p:ext>
            </p:extLst>
          </p:nvPr>
        </p:nvGraphicFramePr>
        <p:xfrm>
          <a:off x="5316748" y="2636912"/>
          <a:ext cx="3647740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740">
                  <a:extLst>
                    <a:ext uri="{9D8B030D-6E8A-4147-A177-3AD203B41FA5}">
                      <a16:colId xmlns:a16="http://schemas.microsoft.com/office/drawing/2014/main" val="300679491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ZHENG Wu ( wuzheng@cse.cuhk.edu.hk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27587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LIU Siting ( stliu@cse.cuhk.edu.hk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8033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CHEN Wanli ( wlchen@cse.cuhk.edu.hk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49215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 Yichen ( ycli21@cse.cuhk.edu.hk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9656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C702441-63A7-5C49-A52C-8EACE0493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and Where?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A2F6D8AA-8BA1-1B4D-852A-F22ECFB76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989138"/>
            <a:ext cx="7519988" cy="439261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Section A by Michael and TAs</a:t>
            </a:r>
          </a:p>
          <a:p>
            <a:pPr lvl="1" eaLnBrk="1" hangingPunct="1"/>
            <a:r>
              <a:rPr lang="en-US" altLang="zh-HK" sz="2400" dirty="0"/>
              <a:t>M5-6 [12:30] </a:t>
            </a:r>
            <a:r>
              <a:rPr lang="en-US" altLang="zh-TW" sz="2400" dirty="0"/>
              <a:t>Lecture @ SC L1</a:t>
            </a:r>
            <a:endParaRPr lang="en-US" altLang="zh-HK" sz="2400" dirty="0"/>
          </a:p>
          <a:p>
            <a:pPr lvl="1" eaLnBrk="1" hangingPunct="1"/>
            <a:r>
              <a:rPr lang="en-US" altLang="zh-TW" sz="2400" dirty="0"/>
              <a:t>T8  [15:30] Lecture @ YIA LT1</a:t>
            </a:r>
          </a:p>
          <a:p>
            <a:pPr lvl="1" eaLnBrk="1" hangingPunct="1"/>
            <a:r>
              <a:rPr lang="en-US" altLang="zh-TW" sz="2400" dirty="0"/>
              <a:t>T9  [16:30] </a:t>
            </a:r>
            <a:r>
              <a:rPr lang="en-US" altLang="zh-TW" sz="2400"/>
              <a:t>Parallel Tutorials </a:t>
            </a:r>
            <a:r>
              <a:rPr lang="en-US" altLang="zh-TW" sz="2400" dirty="0">
                <a:solidFill>
                  <a:srgbClr val="FF0000"/>
                </a:solidFill>
              </a:rPr>
              <a:t>@ YIA LT1 </a:t>
            </a:r>
            <a:r>
              <a:rPr lang="en-US" altLang="zh-TW" sz="2400">
                <a:solidFill>
                  <a:srgbClr val="FF0000"/>
                </a:solidFill>
              </a:rPr>
              <a:t>&amp; LT7</a:t>
            </a:r>
            <a:endParaRPr lang="en-US" altLang="zh-TW" sz="2400" dirty="0"/>
          </a:p>
          <a:p>
            <a:pPr marL="0" indent="0" eaLnBrk="1" hangingPunct="1">
              <a:buNone/>
            </a:pPr>
            <a:endParaRPr lang="en-US" altLang="zh-HK" sz="2400" dirty="0"/>
          </a:p>
          <a:p>
            <a:pPr eaLnBrk="1" hangingPunct="1"/>
            <a:r>
              <a:rPr lang="en-US" altLang="zh-TW" sz="2800" dirty="0"/>
              <a:t>Section B by Dr CHUI and TAs</a:t>
            </a:r>
          </a:p>
          <a:p>
            <a:pPr lvl="1" eaLnBrk="1" hangingPunct="1"/>
            <a:r>
              <a:rPr lang="en-HK" altLang="zh-TW" sz="2400" dirty="0"/>
              <a:t>T2-3  [09:30] Lecture</a:t>
            </a:r>
            <a:r>
              <a:rPr lang="en-US" altLang="zh-HK" sz="2400" dirty="0"/>
              <a:t> + Tutorial </a:t>
            </a:r>
            <a:r>
              <a:rPr lang="en-US" altLang="zh-HK" sz="2400" dirty="0">
                <a:solidFill>
                  <a:srgbClr val="FF0000"/>
                </a:solidFill>
              </a:rPr>
              <a:t>Bundle</a:t>
            </a:r>
            <a:endParaRPr lang="en-US" altLang="zh-HK" sz="2400" dirty="0"/>
          </a:p>
          <a:p>
            <a:pPr lvl="1" eaLnBrk="1" hangingPunct="1"/>
            <a:r>
              <a:rPr lang="en-US" altLang="zh-HK" sz="2400" dirty="0"/>
              <a:t>W2-3 [09:30] Lecture</a:t>
            </a:r>
            <a:endParaRPr lang="en-US" altLang="zh-HK" sz="2000" dirty="0"/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D7BB4DBC-0ABB-404F-81C9-6EB017873A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13B2F5FC-7559-924D-83B2-57BD8293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9E016A5B-7E23-0045-8B5E-A42773C9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CC061-D29A-CF46-B446-AC63AC28F21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6630" name="Rounded Rectangle 1">
            <a:extLst>
              <a:ext uri="{FF2B5EF4-FFF2-40B4-BE49-F238E27FC236}">
                <a16:creationId xmlns:a16="http://schemas.microsoft.com/office/drawing/2014/main" id="{7588A76D-A731-4844-A391-A41DCBDF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431800"/>
            <a:ext cx="3097213" cy="97155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Attend either one of the tutorials each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AC3D42BE-1A2B-DB46-8725-358E1CA01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/>
              <a:t>Class Arrangement</a:t>
            </a:r>
            <a:endParaRPr lang="en-US" altLang="zh-TW" dirty="0"/>
          </a:p>
        </p:txBody>
      </p:sp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DCA9B284-52B2-DB44-9728-72E8B192B0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6E357706-5C77-2A48-8B98-C845C2BE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211C4204-0821-8845-9DC4-10A90DF7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A3FDD3-8BDB-124C-8AF1-06C1185C700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graphicFrame>
        <p:nvGraphicFramePr>
          <p:cNvPr id="208346" name="Group 474">
            <a:extLst>
              <a:ext uri="{FF2B5EF4-FFF2-40B4-BE49-F238E27FC236}">
                <a16:creationId xmlns:a16="http://schemas.microsoft.com/office/drawing/2014/main" id="{D4C5F336-F253-3B45-9218-1A3EA33D5D4A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07535820"/>
              </p:ext>
            </p:extLst>
          </p:nvPr>
        </p:nvGraphicFramePr>
        <p:xfrm>
          <a:off x="0" y="1390751"/>
          <a:ext cx="9093200" cy="4943860"/>
        </p:xfrm>
        <a:graphic>
          <a:graphicData uri="http://schemas.openxmlformats.org/drawingml/2006/table">
            <a:tbl>
              <a:tblPr/>
              <a:tblGrid>
                <a:gridCol w="58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738">
                <a:tc gridSpan="9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CSCI 1130 A/B Teaching Time Table (students should 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attend just ONE tutorial 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each week)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Mon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Tue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Wed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Thu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Fri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9:30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1130B 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Lect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1130B </a:t>
                      </a:r>
                      <a:r>
                        <a:rPr kumimoji="0" lang="en-US" altLang="zh-TW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Lect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9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Tutorial B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1130B </a:t>
                      </a:r>
                      <a:r>
                        <a:rPr kumimoji="0" lang="en-US" altLang="zh-TW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Lect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9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12:30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1130A </a:t>
                      </a:r>
                      <a:r>
                        <a:rPr kumimoji="0" lang="en-US" altLang="zh-TW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Lect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9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1130A </a:t>
                      </a:r>
                      <a:r>
                        <a:rPr kumimoji="0" lang="en-US" altLang="zh-TW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Lect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4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820738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228725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36713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15:30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16:30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820738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228725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36713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1130A </a:t>
                      </a:r>
                      <a:r>
                        <a:rPr kumimoji="0" lang="en-US" altLang="zh-TW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Lect</a:t>
                      </a: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16:30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820738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228725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36713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新細明體" pitchFamily="18" charset="-120"/>
                          <a:cs typeface="+mn-cs"/>
                        </a:rPr>
                        <a:t>Tutorial A1 and A2</a:t>
                      </a: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sz="180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67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18:30</a:t>
                      </a: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sz="1800" dirty="0"/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2466CAB-5E86-CE4B-9C59-2DB420644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85DAFE94-53A5-2449-8C91-25DDCECFF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Text Book (e-copy available on CU Library System)</a:t>
            </a:r>
          </a:p>
          <a:p>
            <a:pPr lvl="1" eaLnBrk="1" hangingPunct="1">
              <a:defRPr/>
            </a:pPr>
            <a:r>
              <a:rPr lang="en-US" altLang="zh-TW" sz="2000" i="1" dirty="0"/>
              <a:t>Java Software Solutions:</a:t>
            </a:r>
            <a:br>
              <a:rPr lang="en-US" altLang="zh-TW" sz="2000" i="1" dirty="0"/>
            </a:br>
            <a:r>
              <a:rPr lang="en-US" altLang="zh-TW" sz="2000" i="1" dirty="0"/>
              <a:t>		foundations of program design, 9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ed.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b="1" dirty="0"/>
              <a:t>John LEWIS and William LOFTUS</a:t>
            </a:r>
            <a:r>
              <a:rPr lang="en-US" altLang="zh-TW" sz="2000" dirty="0"/>
              <a:t>, </a:t>
            </a:r>
            <a:br>
              <a:rPr lang="en-US" altLang="zh-TW" sz="2000" dirty="0"/>
            </a:br>
            <a:r>
              <a:rPr lang="en-US" altLang="zh-TW" sz="2000" dirty="0"/>
              <a:t>Addison Wesley</a:t>
            </a:r>
            <a:r>
              <a:rPr lang="en-US" altLang="zh-HK" sz="2000" dirty="0"/>
              <a:t>/ Pearson</a:t>
            </a:r>
            <a:r>
              <a:rPr lang="en-US" altLang="zh-TW" sz="2000" dirty="0"/>
              <a:t>, 20</a:t>
            </a:r>
            <a:r>
              <a:rPr lang="en-US" altLang="zh-HK" sz="2000" dirty="0"/>
              <a:t>18</a:t>
            </a:r>
            <a:r>
              <a:rPr lang="en-US" altLang="zh-TW" sz="2000" dirty="0"/>
              <a:t>.</a:t>
            </a:r>
            <a:br>
              <a:rPr lang="en-US" altLang="zh-TW" sz="2000" dirty="0"/>
            </a:br>
            <a:r>
              <a:rPr lang="en-US" altLang="zh-TW" sz="2000" dirty="0"/>
              <a:t>(well, previous editions are also ok)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400" dirty="0"/>
              <a:t>Reference Book (e-copy available on CU Library System)</a:t>
            </a:r>
          </a:p>
          <a:p>
            <a:pPr lvl="1" eaLnBrk="1" hangingPunct="1">
              <a:defRPr/>
            </a:pPr>
            <a:r>
              <a:rPr lang="en-US" altLang="zh-TW" sz="2000" i="1" dirty="0"/>
              <a:t>Java How to Program, Early Objects, 11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sz="2000" b="1" dirty="0"/>
              <a:t>	Harvey DEITEL and Paul DEITEL</a:t>
            </a:r>
            <a:r>
              <a:rPr lang="en-US" altLang="zh-TW" sz="2000" dirty="0"/>
              <a:t>,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sz="2000" b="1" dirty="0"/>
              <a:t>	</a:t>
            </a:r>
            <a:r>
              <a:rPr lang="en-US" altLang="zh-TW" sz="2000" dirty="0"/>
              <a:t>Pearson, 2017.</a:t>
            </a:r>
            <a:br>
              <a:rPr lang="en-US" altLang="zh-TW" sz="2000" dirty="0"/>
            </a:br>
            <a:endParaRPr lang="en-US" altLang="zh-TW" sz="2000" dirty="0"/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A6E58313-12E6-4646-AB1C-BECE45B040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BC6379F6-50B3-9A4B-84E9-6B913A47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534E40C2-A34E-EF43-8A98-DEE95E0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950E34-0862-5B42-B193-897C236C6594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B563774-F673-1546-9960-BA6A93E6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203E935-C79D-6C47-956C-08ED519DE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9550" y="1981200"/>
            <a:ext cx="7435850" cy="4114800"/>
          </a:xfrm>
        </p:spPr>
        <p:txBody>
          <a:bodyPr/>
          <a:lstStyle/>
          <a:p>
            <a:pPr eaLnBrk="1" hangingPunct="1"/>
            <a:r>
              <a:rPr lang="en-US" altLang="zh-TW" dirty="0"/>
              <a:t>References</a:t>
            </a:r>
          </a:p>
          <a:p>
            <a:pPr lvl="1" eaLnBrk="1" hangingPunct="1"/>
            <a:r>
              <a:rPr lang="en-US" altLang="zh-TW" dirty="0"/>
              <a:t>The official Java site from Oracle (Sun)</a:t>
            </a:r>
          </a:p>
          <a:p>
            <a:pPr lvl="2" eaLnBrk="1" hangingPunct="1"/>
            <a:r>
              <a:rPr lang="en-US" altLang="zh-TW" dirty="0">
                <a:hlinkClick r:id="rId3"/>
              </a:rPr>
              <a:t>http://java.sun.com</a:t>
            </a:r>
            <a:r>
              <a:rPr lang="en-US" altLang="zh-TW" dirty="0"/>
              <a:t> (short and simple)</a:t>
            </a:r>
            <a:endParaRPr lang="en-US" altLang="zh-HK" dirty="0"/>
          </a:p>
          <a:p>
            <a:pPr lvl="2" eaLnBrk="1" hangingPunct="1"/>
            <a:r>
              <a:rPr lang="en-US" altLang="zh-HK" dirty="0">
                <a:sym typeface="Wingdings" pitchFamily="2" charset="2"/>
              </a:rPr>
              <a:t> </a:t>
            </a:r>
            <a:r>
              <a:rPr lang="en-HK" dirty="0">
                <a:hlinkClick r:id="rId4"/>
              </a:rPr>
              <a:t>https://www.oracle.com/java/technologies/</a:t>
            </a:r>
            <a:r>
              <a:rPr lang="en-US" altLang="zh-TW" dirty="0"/>
              <a:t> 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The Java Tutorials (Core Language Features)</a:t>
            </a:r>
          </a:p>
          <a:p>
            <a:pPr lvl="2" eaLnBrk="1" hangingPunct="1"/>
            <a:r>
              <a:rPr lang="en-US" altLang="zh-TW" dirty="0">
                <a:hlinkClick r:id="rId5"/>
              </a:rPr>
              <a:t>http://docs.oracle.com/javase/tutorial/</a:t>
            </a:r>
            <a:r>
              <a:rPr lang="en-US" altLang="zh-TW" dirty="0"/>
              <a:t> 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C3C2FC93-6556-7046-B1E0-704780C563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HK" sz="1400">
                <a:solidFill>
                  <a:schemeClr val="tx2"/>
                </a:solidFill>
              </a:rPr>
              <a:t>2021-22 About the course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734171BE-3888-494E-A607-0A369C1F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Faculty of Engineering, CUHK</a:t>
            </a:r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BFB1D36E-6292-574C-A1B6-10A02702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3E9A2-F457-A749-B53B-F891CF3A74F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ny Days">
  <a:themeElements>
    <a:clrScheme name="Sunny 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CCCCCC"/>
      </a:accent2>
      <a:accent3>
        <a:srgbClr val="FFE2B8"/>
      </a:accent3>
      <a:accent4>
        <a:srgbClr val="000000"/>
      </a:accent4>
      <a:accent5>
        <a:srgbClr val="FFCAAD"/>
      </a:accent5>
      <a:accent6>
        <a:srgbClr val="B9B9B9"/>
      </a:accent6>
      <a:hlink>
        <a:srgbClr val="CC9900"/>
      </a:hlink>
      <a:folHlink>
        <a:srgbClr val="993366"/>
      </a:folHlink>
    </a:clrScheme>
    <a:fontScheme name="Sunny Day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unny 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ny Days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943</Words>
  <Application>Microsoft Office PowerPoint</Application>
  <PresentationFormat>如螢幕大小 (4:3)</PresentationFormat>
  <Paragraphs>262</Paragraphs>
  <Slides>17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Sunny Days</vt:lpstr>
      <vt:lpstr>CSCI 1130 Introduction to Computing Using Java</vt:lpstr>
      <vt:lpstr>Course Objectives</vt:lpstr>
      <vt:lpstr>Course Description</vt:lpstr>
      <vt:lpstr>Teacher</vt:lpstr>
      <vt:lpstr>People – CSCI 1130 A</vt:lpstr>
      <vt:lpstr>When and Where?</vt:lpstr>
      <vt:lpstr>Class Arrangement</vt:lpstr>
      <vt:lpstr>Course Material</vt:lpstr>
      <vt:lpstr>Course Material</vt:lpstr>
      <vt:lpstr>Course Web</vt:lpstr>
      <vt:lpstr>Assessment</vt:lpstr>
      <vt:lpstr>Faculty Guidelines &amp; Expectations</vt:lpstr>
      <vt:lpstr>Programming Tools</vt:lpstr>
      <vt:lpstr>Programming Tools</vt:lpstr>
      <vt:lpstr>Java Resources</vt:lpstr>
      <vt:lpstr>Topics</vt:lpstr>
      <vt:lpstr>Any Enquiry?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CSC1130 Introduction to Computing Using Java</dc:title>
  <dc:creator>Michael Fung</dc:creator>
  <cp:lastModifiedBy>TAM, Rocky Lok Ki</cp:lastModifiedBy>
  <cp:revision>264</cp:revision>
  <cp:lastPrinted>1601-01-01T00:00:00Z</cp:lastPrinted>
  <dcterms:created xsi:type="dcterms:W3CDTF">2000-08-03T09:52:12Z</dcterms:created>
  <dcterms:modified xsi:type="dcterms:W3CDTF">2021-09-07T10:30:52Z</dcterms:modified>
</cp:coreProperties>
</file>