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3"/>
  </p:notesMasterIdLst>
  <p:handoutMasterIdLst>
    <p:handoutMasterId r:id="rId24"/>
  </p:handoutMasterIdLst>
  <p:sldIdLst>
    <p:sldId id="357" r:id="rId2"/>
    <p:sldId id="259" r:id="rId3"/>
    <p:sldId id="328" r:id="rId4"/>
    <p:sldId id="365" r:id="rId5"/>
    <p:sldId id="364" r:id="rId6"/>
    <p:sldId id="260" r:id="rId7"/>
    <p:sldId id="308" r:id="rId8"/>
    <p:sldId id="327" r:id="rId9"/>
    <p:sldId id="307" r:id="rId10"/>
    <p:sldId id="363" r:id="rId11"/>
    <p:sldId id="360" r:id="rId12"/>
    <p:sldId id="359" r:id="rId13"/>
    <p:sldId id="362" r:id="rId14"/>
    <p:sldId id="263" r:id="rId15"/>
    <p:sldId id="311" r:id="rId16"/>
    <p:sldId id="264" r:id="rId17"/>
    <p:sldId id="366" r:id="rId18"/>
    <p:sldId id="329" r:id="rId19"/>
    <p:sldId id="265" r:id="rId20"/>
    <p:sldId id="312" r:id="rId21"/>
    <p:sldId id="267" r:id="rId22"/>
  </p:sldIdLst>
  <p:sldSz cx="9144000" cy="6858000" type="screen4x3"/>
  <p:notesSz cx="6946900" cy="9232900"/>
  <p:custDataLst>
    <p:tags r:id="rId2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000000"/>
    <a:srgbClr val="FFF8D9"/>
    <a:srgbClr val="FFE1C3"/>
    <a:srgbClr val="CCCCFF"/>
    <a:srgbClr val="000066"/>
    <a:srgbClr val="0000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52" autoAdjust="0"/>
  </p:normalViewPr>
  <p:slideViewPr>
    <p:cSldViewPr>
      <p:cViewPr varScale="1">
        <p:scale>
          <a:sx n="100" d="100"/>
          <a:sy n="100" d="100"/>
        </p:scale>
        <p:origin x="11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6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, Rocky Lok Ki" userId="3eefe509-ccf2-4984-a774-f0c7890c102b" providerId="ADAL" clId="{3280ACE4-1CBD-1744-9FB4-6523509DE042}"/>
    <pc:docChg chg="custSel modSld">
      <pc:chgData name="TAM, Rocky Lok Ki" userId="3eefe509-ccf2-4984-a774-f0c7890c102b" providerId="ADAL" clId="{3280ACE4-1CBD-1744-9FB4-6523509DE042}" dt="2021-09-06T04:50:54.985" v="0" actId="7634"/>
      <pc:docMkLst>
        <pc:docMk/>
      </pc:docMkLst>
      <pc:sldChg chg="addSp">
        <pc:chgData name="TAM, Rocky Lok Ki" userId="3eefe509-ccf2-4984-a774-f0c7890c102b" providerId="ADAL" clId="{3280ACE4-1CBD-1744-9FB4-6523509DE042}" dt="2021-09-06T04:50:54.985" v="0" actId="7634"/>
        <pc:sldMkLst>
          <pc:docMk/>
          <pc:sldMk cId="0" sldId="357"/>
        </pc:sldMkLst>
        <pc:inkChg chg="add">
          <ac:chgData name="TAM, Rocky Lok Ki" userId="3eefe509-ccf2-4984-a774-f0c7890c102b" providerId="ADAL" clId="{3280ACE4-1CBD-1744-9FB4-6523509DE042}" dt="2021-09-06T04:50:54.985" v="0" actId="7634"/>
          <ac:inkMkLst>
            <pc:docMk/>
            <pc:sldMk cId="0" sldId="357"/>
            <ac:inkMk id="2" creationId="{E9B51C54-2246-3E45-9CFD-299A67FE991C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6BA2A18-5853-4870-9490-8EA05279A9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defTabSz="923925">
              <a:spcBef>
                <a:spcPct val="50000"/>
              </a:spcBef>
              <a:defRPr sz="1200" b="1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8F2F5F1-F712-4028-83DD-6CD0E2D564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50000"/>
              </a:spcBef>
              <a:defRPr sz="1200" b="1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87FC6F36-4F2C-4962-8D9D-5BF0F989B78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defTabSz="923925">
              <a:spcBef>
                <a:spcPct val="50000"/>
              </a:spcBef>
              <a:defRPr sz="1200" b="1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A2D611D0-C057-48D9-920B-7818B663338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50000"/>
              </a:spcBef>
              <a:defRPr sz="1200" b="1">
                <a:latin typeface="Helvetica" panose="020B0604020202020204" pitchFamily="34" charset="0"/>
              </a:defRPr>
            </a:lvl1pPr>
          </a:lstStyle>
          <a:p>
            <a:fld id="{B95D3DB9-F950-45B8-9C0E-784CB5C66EC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>
            <a:extLst>
              <a:ext uri="{FF2B5EF4-FFF2-40B4-BE49-F238E27FC236}">
                <a16:creationId xmlns:a16="http://schemas.microsoft.com/office/drawing/2014/main" id="{2627D5C7-EC82-4E1C-BEDC-238574DBE4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 b="1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1027">
            <a:extLst>
              <a:ext uri="{FF2B5EF4-FFF2-40B4-BE49-F238E27FC236}">
                <a16:creationId xmlns:a16="http://schemas.microsoft.com/office/drawing/2014/main" id="{CC9CD8E3-87AD-4621-9356-0842F0EAEBA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b="1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1028">
            <a:extLst>
              <a:ext uri="{FF2B5EF4-FFF2-40B4-BE49-F238E27FC236}">
                <a16:creationId xmlns:a16="http://schemas.microsoft.com/office/drawing/2014/main" id="{70ECEC6A-32FE-4437-B9E4-5AEF19D4004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1029">
            <a:extLst>
              <a:ext uri="{FF2B5EF4-FFF2-40B4-BE49-F238E27FC236}">
                <a16:creationId xmlns:a16="http://schemas.microsoft.com/office/drawing/2014/main" id="{27BF5282-2B71-463B-8357-F84FF1B19EA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0182" name="Rectangle 1030">
            <a:extLst>
              <a:ext uri="{FF2B5EF4-FFF2-40B4-BE49-F238E27FC236}">
                <a16:creationId xmlns:a16="http://schemas.microsoft.com/office/drawing/2014/main" id="{5A145396-7559-4CC8-88C1-2D1D1843E19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 b="1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1031">
            <a:extLst>
              <a:ext uri="{FF2B5EF4-FFF2-40B4-BE49-F238E27FC236}">
                <a16:creationId xmlns:a16="http://schemas.microsoft.com/office/drawing/2014/main" id="{B9B134F4-46CF-4C6F-8984-11095ACD5F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b="1">
                <a:latin typeface="Helvetica" panose="020B0604020202020204" pitchFamily="34" charset="0"/>
              </a:defRPr>
            </a:lvl1pPr>
          </a:lstStyle>
          <a:p>
            <a:fld id="{9916F73F-C275-456C-9B6E-1B24819DC68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31">
            <a:extLst>
              <a:ext uri="{FF2B5EF4-FFF2-40B4-BE49-F238E27FC236}">
                <a16:creationId xmlns:a16="http://schemas.microsoft.com/office/drawing/2014/main" id="{6406A77D-E57B-44B4-BF64-D5F6E1E16B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38E6C5D-9C7C-47B5-B9B6-B1DE5381038B}" type="slidenum">
              <a:rPr lang="zh-TW" altLang="en-US">
                <a:latin typeface="Helvetica" panose="020B0604020202020204" pitchFamily="34" charset="0"/>
              </a:rPr>
              <a:pPr/>
              <a:t>2</a:t>
            </a:fld>
            <a:endParaRPr lang="en-US" altLang="zh-TW">
              <a:latin typeface="Helvetica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1AF500C-4905-49C7-9A3B-713A267E8D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A04D2FF-7E80-45E7-91B4-5EE087B4A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1">
            <a:extLst>
              <a:ext uri="{FF2B5EF4-FFF2-40B4-BE49-F238E27FC236}">
                <a16:creationId xmlns:a16="http://schemas.microsoft.com/office/drawing/2014/main" id="{A9CC8574-A4F7-4024-8983-7EC6002686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0C77D78-23B6-4382-B48F-D4100CE28CFD}" type="slidenum">
              <a:rPr lang="zh-TW" altLang="en-US">
                <a:latin typeface="Helvetica" panose="020B0604020202020204" pitchFamily="34" charset="0"/>
              </a:rPr>
              <a:pPr/>
              <a:t>13</a:t>
            </a:fld>
            <a:endParaRPr lang="en-US" altLang="zh-TW">
              <a:latin typeface="Helvetica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AE5D900-F292-4ABA-93A1-834F319EB7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874417CC-B9A7-458E-AE93-D9D03410D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2C08C564-BB28-47B4-AEF8-E3A2ABF5B3DF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72F7BD8D-0758-4F47-B85F-9D96274F6D5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zh-TW" altLang="en-US" sz="2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C67F40AD-F295-424D-B38D-EC4CD0E3534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zh-TW" altLang="en-US" sz="2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8F83D887-3BE6-42B9-AE4B-D0BE6F9D09D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zh-TW" altLang="en-US" sz="2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6F3331E9-FF0D-4D22-B77C-9CF63D5FA12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zh-TW" altLang="en-US" sz="2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21A47CAA-FCA7-49BA-A4FB-C96B59CE8AD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zh-TW" altLang="en-US" sz="2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C81D24F8-EC4F-42DF-AE96-0A3FF7A7636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zh-TW" altLang="en-US" sz="2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297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297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07A0682-AF73-4AFB-BF35-5F674B7650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8843A09A-BEE6-4696-ADA4-A5EBF9EF88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4D693661-D0D4-4962-B7D2-7C1A4B0E86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136D47-DF67-4347-B753-8A4EF42470D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629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7BE5FD6-A4B9-4259-B5DC-02AC8A91AC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4576133-B87D-4A63-AD5F-36240B7775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5B62641-1482-4C94-9D7E-48FF03F1E4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157BA4-7523-4921-A58B-09ADD40AA7B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74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AD125A1-D303-4945-8058-58E73719CE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BEAE106-1E4C-4ACC-9A0F-CF373BDC07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24DFA85-A7D1-484E-A7CA-64E43261EF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093BC3-4710-4ABA-8B77-502B766317E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287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120370E-1600-4678-8E61-2AD7ACC094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5928003-FE27-4C4D-8B70-84C9E3F90A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2EC4C7B-162A-40B0-AD87-324271524E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E6407B-C513-41DE-B33F-95533D2A881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166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4A213BA-8532-47F2-B511-CA7DE9A8DF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1C70879-C3A6-4E71-A2D3-E97FA0AC82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4D13913-025B-45F0-973D-204170B8FD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A10FC7-D86C-4E16-8F72-346653E55E8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355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635BFDC-F319-45A6-9D50-1B01997720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3491FAE-0E21-47CB-A39B-31ACEB634D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3AA15A0-BD9E-4AA6-9F95-9503937F9E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B99249-EE74-4DB1-B1B1-0FD91152106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933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E433896-393F-4AB4-926A-3857BF3BF1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7D055452-78C6-4AB5-A206-5052894BD6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2654A1D5-6788-482B-842D-EC4A887A96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9F8B3F-715D-4E66-B0F3-5367DFCF7A0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257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A8FF6CAC-242A-4C4B-AA2F-926A42A40B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724BDE1-ED42-42C2-997D-879C10FD52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A75915B-6295-4B08-A260-22BB981D16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F0CEE7-984E-4FD2-9D15-8832DAB0186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070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92563ED-0C3D-42E1-BF20-8684BB1B27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0CDA3DCD-0AB5-4B4C-9442-0863DE1A69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C089605-1245-4FF9-8448-0CBA4D97C5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485B62-A530-4D00-B0CE-49BCE7645DC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457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3DA700F-37F5-4059-9242-883CC90B95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45EA486-D213-4A7D-BBF3-64B75ED610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74E447B-5E43-4BCE-9AE0-882B08FECA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46FCA5-7292-4DF3-98EB-2343AEF72A5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039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64CF46B-9F7C-4604-8002-B7693CE612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5DC15C7-9C56-4479-A9CD-1830A97E21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2F0E523-1A92-44D2-87BB-E126F304D8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8EA853-E08F-403F-9C10-A98DCD7F228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986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9698F059-1DBF-4A14-BF03-EEDEF4A18923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4DD097AB-6A1C-43B7-9F5B-33119618C69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zh-TW" altLang="en-US" sz="2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03174B99-34B5-4080-8EC6-BEDD594EBF5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zh-TW" altLang="en-US" sz="2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25DA3FB9-B90A-4DEF-9F98-2C4A372451F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zh-TW" altLang="en-US" sz="2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DE63058B-3722-4F81-B42E-3DC3B1FC575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zh-TW" altLang="en-US" sz="2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6950EDE0-C6C5-4A41-9DE2-2E782375552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zh-TW" altLang="en-US" sz="2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02407441-9916-43E8-9DD8-67CDC6D686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296969" name="Rectangle 9">
            <a:extLst>
              <a:ext uri="{FF2B5EF4-FFF2-40B4-BE49-F238E27FC236}">
                <a16:creationId xmlns:a16="http://schemas.microsoft.com/office/drawing/2014/main" id="{029CEAAC-8745-41DF-AA87-4ACE54E528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96970" name="Rectangle 10">
            <a:extLst>
              <a:ext uri="{FF2B5EF4-FFF2-40B4-BE49-F238E27FC236}">
                <a16:creationId xmlns:a16="http://schemas.microsoft.com/office/drawing/2014/main" id="{95D9F9AB-8A28-4324-9B74-130FC2178B3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96971" name="Rectangle 11">
            <a:extLst>
              <a:ext uri="{FF2B5EF4-FFF2-40B4-BE49-F238E27FC236}">
                <a16:creationId xmlns:a16="http://schemas.microsoft.com/office/drawing/2014/main" id="{C7F4620A-7657-41B1-BF37-B8213FCB34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新細明體" panose="02020500000000000000" pitchFamily="18" charset="-120"/>
              </a:defRPr>
            </a:lvl1pPr>
          </a:lstStyle>
          <a:p>
            <a:fld id="{1638FF94-3AB3-44C8-85F0-21F6F9F73288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8CD51EE1-7B27-4B55-B86F-39DDE1AB8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>
            <a:extLst>
              <a:ext uri="{FF2B5EF4-FFF2-40B4-BE49-F238E27FC236}">
                <a16:creationId xmlns:a16="http://schemas.microsoft.com/office/drawing/2014/main" id="{941AD610-CD9A-4746-8E42-7E4AACA1EB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8837EC9-C364-4CB3-BCD6-95E52C016951}" type="slidenum">
              <a:rPr lang="zh-TW" altLang="en-US" sz="100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TW" sz="10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E4EC6A1-D9E4-432A-A0DA-59EEF81383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Introduction to Computing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D569002-2121-40AC-8449-3968FA3E21B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36220C7F-B220-4C48-945E-4458B436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85964F-AC71-4726-8372-B22FA02A8D8E}" type="slidenum">
              <a:rPr lang="zh-TW" altLang="en-US" sz="10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TW" sz="10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04895AE-B03D-45CF-B8C5-154A715EC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Computer Organization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A1BDED75-F8F5-4B96-A366-8FE09128F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Communication unit/ device/ technology</a:t>
            </a:r>
          </a:p>
          <a:p>
            <a:pPr lvl="1" eaLnBrk="1" hangingPunct="1"/>
            <a:r>
              <a:rPr lang="en-US" altLang="zh-TW" sz="2300">
                <a:ea typeface="新細明體" panose="02020500000000000000" pitchFamily="18" charset="-120"/>
              </a:rPr>
              <a:t>Ethernet (IEEE 802.3)</a:t>
            </a:r>
          </a:p>
          <a:p>
            <a:pPr lvl="1" eaLnBrk="1" hangingPunct="1"/>
            <a:r>
              <a:rPr lang="en-US" altLang="zh-TW" sz="2300">
                <a:ea typeface="新細明體" panose="02020500000000000000" pitchFamily="18" charset="-120"/>
              </a:rPr>
              <a:t>Blue-tooth, NFC, RFID, …</a:t>
            </a:r>
          </a:p>
          <a:p>
            <a:pPr lvl="1" eaLnBrk="1" hangingPunct="1"/>
            <a:r>
              <a:rPr lang="en-US" altLang="zh-TW" sz="2300">
                <a:ea typeface="新細明體" panose="02020500000000000000" pitchFamily="18" charset="-120"/>
              </a:rPr>
              <a:t>Wi-Fi (IEEE 802.11a/b/g/n/ac)</a:t>
            </a:r>
          </a:p>
          <a:p>
            <a:pPr lvl="1" eaLnBrk="1" hangingPunct="1"/>
            <a:r>
              <a:rPr lang="en-US" altLang="zh-TW" sz="2300">
                <a:ea typeface="新細明體" panose="02020500000000000000" pitchFamily="18" charset="-120"/>
              </a:rPr>
              <a:t>Wi-Max</a:t>
            </a:r>
          </a:p>
          <a:p>
            <a:pPr lvl="1" eaLnBrk="1" hangingPunct="1"/>
            <a:r>
              <a:rPr lang="en-US" altLang="zh-TW" sz="2300">
                <a:ea typeface="新細明體" panose="02020500000000000000" pitchFamily="18" charset="-120"/>
              </a:rPr>
              <a:t>Infra-red</a:t>
            </a:r>
          </a:p>
          <a:p>
            <a:pPr lvl="1" eaLnBrk="1" hangingPunct="1"/>
            <a:r>
              <a:rPr lang="en-US" altLang="zh-TW" sz="2300">
                <a:ea typeface="新細明體" panose="02020500000000000000" pitchFamily="18" charset="-120"/>
              </a:rPr>
              <a:t>Fibre-optics</a:t>
            </a:r>
          </a:p>
          <a:p>
            <a:pPr lvl="1" eaLnBrk="1" hangingPunct="1"/>
            <a:r>
              <a:rPr lang="en-US" altLang="zh-TW" sz="2300">
                <a:ea typeface="新細明體" panose="02020500000000000000" pitchFamily="18" charset="-120"/>
              </a:rPr>
              <a:t>GSM, 3G, 4G, 5G, …</a:t>
            </a:r>
          </a:p>
          <a:p>
            <a:pPr lvl="1" eaLnBrk="1" hangingPunct="1"/>
            <a:endParaRPr lang="en-US" altLang="zh-TW" sz="230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300">
                <a:ea typeface="新細明體" panose="02020500000000000000" pitchFamily="18" charset="-120"/>
              </a:rPr>
              <a:t>HTTP/S, FTP, BT, SSH, 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2FE5B9EA-5D6A-405F-ADC5-E9475D6C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0EA7E33-2812-450A-BDA8-B2798D924633}" type="slidenum">
              <a:rPr lang="zh-TW" altLang="en-US" sz="10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TW" sz="10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EE10301-A00E-48B4-90E5-47D79607C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Memory Organization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4F3995F-58CA-4B60-AD44-8F862F3771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85913"/>
            <a:ext cx="8229600" cy="46847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In the lowest level, computers understand only 0's and 1's.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Computer memory stores a sequence of 0's and 1's.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Each such storage unit is called a </a:t>
            </a:r>
            <a:r>
              <a:rPr lang="en-US" altLang="zh-TW" sz="2800" i="1">
                <a:solidFill>
                  <a:srgbClr val="CC0000"/>
                </a:solidFill>
                <a:ea typeface="新細明體" panose="02020500000000000000" pitchFamily="18" charset="-120"/>
              </a:rPr>
              <a:t>bit</a:t>
            </a:r>
            <a:r>
              <a:rPr lang="en-US" altLang="zh-TW" sz="2800">
                <a:ea typeface="新細明體" panose="02020500000000000000" pitchFamily="18" charset="-12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Eight bits are grouped together to form a larger storage unit called a </a:t>
            </a:r>
            <a:r>
              <a:rPr lang="en-US" altLang="zh-TW" sz="2800" i="1">
                <a:solidFill>
                  <a:srgbClr val="CC0000"/>
                </a:solidFill>
                <a:ea typeface="新細明體" panose="02020500000000000000" pitchFamily="18" charset="-120"/>
              </a:rPr>
              <a:t>byte</a:t>
            </a:r>
            <a:r>
              <a:rPr lang="en-US" altLang="zh-TW" sz="2800">
                <a:ea typeface="新細明體" panose="02020500000000000000" pitchFamily="18" charset="-120"/>
              </a:rPr>
              <a:t>.</a:t>
            </a:r>
            <a:endParaRPr lang="zh-TW" altLang="en-US" sz="28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FB446EE4-2B3E-4EBA-AF34-E82AF7A4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D07352-537A-4FA3-A835-0EED030FA8F9}" type="slidenum">
              <a:rPr lang="zh-TW" altLang="en-US" sz="10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7870D79-8D23-4C19-8A67-C14AA7872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Memory Organization (con't)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FBD7FC1-634C-4210-BAF8-84343520E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887913"/>
            <a:ext cx="8229600" cy="1536700"/>
          </a:xfrm>
        </p:spPr>
        <p:txBody>
          <a:bodyPr/>
          <a:lstStyle/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Each byte has a unique address for identification.</a:t>
            </a:r>
          </a:p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Computer memory can thus be viewed as a series of bytes.</a:t>
            </a:r>
            <a:endParaRPr lang="zh-TW" altLang="en-US" sz="2800">
              <a:ea typeface="新細明體" panose="02020500000000000000" pitchFamily="18" charset="-120"/>
            </a:endParaRPr>
          </a:p>
        </p:txBody>
      </p:sp>
      <p:pic>
        <p:nvPicPr>
          <p:cNvPr id="17413" name="Picture 4" descr="Clipboard">
            <a:extLst>
              <a:ext uri="{FF2B5EF4-FFF2-40B4-BE49-F238E27FC236}">
                <a16:creationId xmlns:a16="http://schemas.microsoft.com/office/drawing/2014/main" id="{55E155F4-3FCA-4FEC-94D8-459CA376B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63" y="1470025"/>
            <a:ext cx="54197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A70EBCEB-2B96-4DFC-9EE9-D54CA737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86C700-D7CD-436A-BDB7-06E7DD265AD1}" type="slidenum">
              <a:rPr lang="zh-TW" altLang="en-US" sz="10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95E57F5-CB54-4233-B7D1-D211D40B73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What is a Computer Program?</a:t>
            </a:r>
          </a:p>
        </p:txBody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4C46A265-EF70-454C-A0C8-F39EB6972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Computer programs</a:t>
            </a:r>
          </a:p>
          <a:p>
            <a:pPr lvl="1" eaLnBrk="1" hangingPunct="1"/>
            <a:r>
              <a:rPr lang="en-US" altLang="zh-TW" sz="2800">
                <a:ea typeface="新細明體" panose="02020500000000000000" pitchFamily="18" charset="-120"/>
              </a:rPr>
              <a:t>Sets of instructions that tells the computer how to process the data</a:t>
            </a:r>
          </a:p>
          <a:p>
            <a:pPr lvl="1" eaLnBrk="1" hangingPunct="1"/>
            <a:endParaRPr lang="en-US" altLang="zh-TW" sz="280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Writing computer programs means writing sets of instructions in some </a:t>
            </a:r>
            <a:r>
              <a:rPr lang="en-US" altLang="zh-TW" i="1">
                <a:solidFill>
                  <a:srgbClr val="CC0000"/>
                </a:solidFill>
                <a:ea typeface="新細明體" panose="02020500000000000000" pitchFamily="18" charset="-120"/>
              </a:rPr>
              <a:t>languages</a:t>
            </a:r>
            <a:r>
              <a:rPr lang="en-US" altLang="zh-TW">
                <a:ea typeface="新細明體" panose="02020500000000000000" pitchFamily="18" charset="-120"/>
              </a:rPr>
              <a:t> that tell the computer what to do.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215479DE-FBD7-4C08-AE18-6E54A3A4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4488C6-4ADE-45C8-AAAF-D5CF2AA2F38B}" type="slidenum">
              <a:rPr lang="zh-TW" altLang="en-US" sz="10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TW" sz="10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11E5A21-448A-4819-834D-8F9F69D72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1775" y="1431925"/>
            <a:ext cx="8718550" cy="5068888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zh-TW" sz="2600">
                <a:ea typeface="新細明體" panose="02020500000000000000" pitchFamily="18" charset="-120"/>
              </a:rPr>
              <a:t>Language that a computer </a:t>
            </a:r>
            <a:r>
              <a:rPr lang="en-US" altLang="zh-TW" sz="2600">
                <a:solidFill>
                  <a:srgbClr val="FF0000"/>
                </a:solidFill>
                <a:ea typeface="新細明體" panose="02020500000000000000" pitchFamily="18" charset="-120"/>
              </a:rPr>
              <a:t>directly understands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TW" sz="2600">
                <a:ea typeface="新細明體" panose="02020500000000000000" pitchFamily="18" charset="-120"/>
              </a:rPr>
              <a:t>Defined by hardware design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en-US" altLang="zh-TW" sz="2100">
                <a:solidFill>
                  <a:srgbClr val="FF0000"/>
                </a:solidFill>
                <a:ea typeface="新細明體" panose="02020500000000000000" pitchFamily="18" charset="-120"/>
              </a:rPr>
              <a:t>Machine-dependent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TW" sz="2500">
                <a:ea typeface="新細明體" panose="02020500000000000000" pitchFamily="18" charset="-120"/>
              </a:rPr>
              <a:t>Made up of 0s and 1s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TW" sz="2500">
                <a:ea typeface="新細明體" panose="02020500000000000000" pitchFamily="18" charset="-120"/>
              </a:rPr>
              <a:t>Instruct computers to perform elementary operations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en-US" altLang="zh-TW" sz="2100">
                <a:ea typeface="新細明體" panose="02020500000000000000" pitchFamily="18" charset="-120"/>
              </a:rPr>
              <a:t>One at a time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TW" sz="2500">
                <a:ea typeface="新細明體" panose="02020500000000000000" pitchFamily="18" charset="-120"/>
              </a:rPr>
              <a:t>Example:</a:t>
            </a:r>
          </a:p>
          <a:p>
            <a:pPr marL="1295400" lvl="2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900" b="1">
                <a:latin typeface="Courier New" panose="02070309020205020404" pitchFamily="49" charset="0"/>
                <a:ea typeface="新細明體" panose="02020500000000000000" pitchFamily="18" charset="-120"/>
              </a:rPr>
              <a:t>	00010101000101010100010110000001 means add a &amp; b</a:t>
            </a:r>
          </a:p>
          <a:p>
            <a:pPr marL="1295400" lvl="2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900" b="1">
                <a:latin typeface="Courier New" panose="02070309020205020404" pitchFamily="49" charset="0"/>
                <a:ea typeface="新細明體" panose="02020500000000000000" pitchFamily="18" charset="-120"/>
              </a:rPr>
              <a:t>	10100101011010101010101010101010 means jmp loc</a:t>
            </a:r>
          </a:p>
          <a:p>
            <a:pPr marL="1295400" lvl="2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900" b="1">
                <a:latin typeface="Courier New" panose="02070309020205020404" pitchFamily="49" charset="0"/>
                <a:ea typeface="新細明體" panose="02020500000000000000" pitchFamily="18" charset="-120"/>
              </a:rPr>
              <a:t>	00000011111100000011111100000010 means int 21h</a:t>
            </a:r>
          </a:p>
          <a:p>
            <a:pPr marL="1295400" lvl="2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1900" b="1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TW" sz="2500">
                <a:ea typeface="新細明體" panose="02020500000000000000" pitchFamily="18" charset="-120"/>
              </a:rPr>
              <a:t>Cumbersome for humans</a:t>
            </a:r>
            <a:endParaRPr lang="en-US" altLang="zh-TW" sz="2600" b="1"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22AE8D31-B94D-4CA0-A243-04C9259F0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Machine Languages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7DA73EB2-89B2-420D-B74A-C25D8BCE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AEDD5F-BEF7-46FB-98BA-D24C2E92A91B}" type="slidenum">
              <a:rPr lang="zh-TW" altLang="en-US" sz="10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TW" sz="10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2416F17-0C39-4033-96C2-5D2194ECF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Assembly Languages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0191302-6F4B-4979-B1F0-4D6A30776E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31925"/>
            <a:ext cx="8229600" cy="5146675"/>
          </a:xfrm>
        </p:spPr>
        <p:txBody>
          <a:bodyPr/>
          <a:lstStyle/>
          <a:p>
            <a:pPr marL="533400" indent="-533400" eaLnBrk="1" hangingPunct="1"/>
            <a:r>
              <a:rPr lang="en-US" altLang="zh-TW" sz="2900">
                <a:ea typeface="新細明體" panose="02020500000000000000" pitchFamily="18" charset="-120"/>
              </a:rPr>
              <a:t>English-like abbreviations representing elementary computer operations </a:t>
            </a:r>
          </a:p>
          <a:p>
            <a:pPr marL="533400" indent="-533400" eaLnBrk="1" hangingPunct="1"/>
            <a:r>
              <a:rPr lang="en-US" altLang="zh-TW" sz="2900">
                <a:ea typeface="新細明體" panose="02020500000000000000" pitchFamily="18" charset="-120"/>
              </a:rPr>
              <a:t>Easier for humans to read and write</a:t>
            </a:r>
          </a:p>
          <a:p>
            <a:pPr marL="533400" indent="-533400" eaLnBrk="1" hangingPunct="1"/>
            <a:r>
              <a:rPr lang="en-US" altLang="zh-TW" sz="2900">
                <a:ea typeface="新細明體" panose="02020500000000000000" pitchFamily="18" charset="-120"/>
              </a:rPr>
              <a:t>Incomprehensible to computers</a:t>
            </a:r>
          </a:p>
          <a:p>
            <a:pPr marL="876300" lvl="1" indent="-419100" eaLnBrk="1" hangingPunct="1"/>
            <a:r>
              <a:rPr lang="en-US" altLang="zh-TW">
                <a:ea typeface="新細明體" panose="02020500000000000000" pitchFamily="18" charset="-120"/>
              </a:rPr>
              <a:t>Translator programs (assemblers)</a:t>
            </a:r>
          </a:p>
          <a:p>
            <a:pPr marL="1295400" lvl="2" indent="-381000" eaLnBrk="1" hangingPunct="1"/>
            <a:r>
              <a:rPr lang="en-US" altLang="zh-TW">
                <a:ea typeface="新細明體" panose="02020500000000000000" pitchFamily="18" charset="-120"/>
              </a:rPr>
              <a:t>Convert to machine language</a:t>
            </a:r>
          </a:p>
          <a:p>
            <a:pPr marL="876300" lvl="1" indent="-419100" eaLnBrk="1" hangingPunct="1"/>
            <a:r>
              <a:rPr lang="en-US" altLang="zh-TW" sz="2900">
                <a:ea typeface="新細明體" panose="02020500000000000000" pitchFamily="18" charset="-120"/>
              </a:rPr>
              <a:t>Example:</a:t>
            </a:r>
            <a:r>
              <a:rPr lang="en-US" altLang="zh-TW" sz="2900" b="1">
                <a:latin typeface="Times" panose="02020603050405020304" pitchFamily="18" charset="0"/>
                <a:ea typeface="新細明體" panose="02020500000000000000" pitchFamily="18" charset="-120"/>
              </a:rPr>
              <a:t> </a:t>
            </a:r>
          </a:p>
          <a:p>
            <a:pPr marL="1752600" lvl="3" indent="-381000" eaLnBrk="1" hangingPunct="1">
              <a:buFontTx/>
              <a:buNone/>
            </a:pP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	LOAD	BASEPAY</a:t>
            </a:r>
            <a:b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</a:b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ADD 	OVERPAY</a:t>
            </a:r>
            <a:b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</a:b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STORE 	GROSSPAY</a:t>
            </a:r>
          </a:p>
          <a:p>
            <a:pPr marL="533400" indent="-533400" eaLnBrk="1" hangingPunct="1"/>
            <a:r>
              <a:rPr lang="en-US" altLang="zh-TW">
                <a:ea typeface="新細明體" panose="02020500000000000000" pitchFamily="18" charset="-120"/>
              </a:rPr>
              <a:t>Still quite troublesome to use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968DD8FC-D81E-46FC-8B91-F10F930E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1FBD6E-01BB-46CA-B5D7-46412F1A86E3}" type="slidenum">
              <a:rPr lang="zh-TW" altLang="en-US" sz="10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TW" sz="10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4D311D4-E5EF-491C-8B50-681056A798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High-Level Languages (HLL)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659DC25-83A6-4795-A0AE-4C533CE87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93825"/>
            <a:ext cx="8229600" cy="5146675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More English-like, use common mathematical notations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zh-TW" sz="2800">
              <a:ea typeface="新細明體" panose="02020500000000000000" pitchFamily="18" charset="-12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Single statements accomplish substantial tasks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Assembly language requires many instructions to accomplish simple tasks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zh-TW" sz="2800">
              <a:ea typeface="新細明體" panose="02020500000000000000" pitchFamily="18" charset="-12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An example HLL statement: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</a:pPr>
            <a:r>
              <a:rPr lang="en-US" altLang="zh-TW" sz="1800" b="1">
                <a:latin typeface="Courier New" panose="02070309020205020404" pitchFamily="49" charset="0"/>
                <a:ea typeface="新細明體" panose="02020500000000000000" pitchFamily="18" charset="-120"/>
              </a:rPr>
              <a:t>grossPay = basePay + overTimePay</a:t>
            </a:r>
            <a:endParaRPr lang="en-US" altLang="zh-TW" sz="18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C0BBB1DD-B97F-47DF-9D48-651ECCD6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D8FC66-2406-4E14-BC3A-4AFD4923A2E2}" type="slidenum">
              <a:rPr lang="zh-TW" altLang="en-US" sz="10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TW" sz="10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3F398F3-69CA-4998-BAD4-18283D4D4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High-Level Languages (HLL)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4808821-41AD-450E-AF7D-C7F2D43DB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93825"/>
            <a:ext cx="8229600" cy="5146675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HLL Compilation and Interpretation</a:t>
            </a:r>
          </a:p>
          <a:p>
            <a:pPr marL="933450" lvl="1" indent="-533400" eaLnBrk="1" hangingPunct="1">
              <a:lnSpc>
                <a:spcPct val="90000"/>
              </a:lnSpc>
            </a:pP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The process of translating HLL programs to machine code </a:t>
            </a:r>
            <a:r>
              <a:rPr lang="en-US" altLang="zh-TW" sz="2400" i="1">
                <a:solidFill>
                  <a:srgbClr val="FF0000"/>
                </a:solidFill>
                <a:ea typeface="新細明體" panose="02020500000000000000" pitchFamily="18" charset="-120"/>
              </a:rPr>
              <a:t>(or object code, intermediate code, binary code)</a:t>
            </a:r>
          </a:p>
          <a:p>
            <a:pPr marL="933450" lvl="1" indent="-533400" eaLnBrk="1" hangingPunct="1"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933450" lvl="1" indent="-533400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Done by Hand! – during early development phases</a:t>
            </a:r>
          </a:p>
          <a:p>
            <a:pPr marL="933450" lvl="1" indent="-533400" eaLnBrk="1" hangingPunct="1"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933450" lvl="1" indent="-533400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Done by Compilers – software translator</a:t>
            </a:r>
          </a:p>
          <a:p>
            <a:pPr marL="1333500" lvl="2" indent="-533400"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Result is usually saved in a </a:t>
            </a:r>
            <a:r>
              <a:rPr lang="en-US" altLang="zh-TW" sz="2000" i="1">
                <a:ea typeface="新細明體" panose="02020500000000000000" pitchFamily="18" charset="-120"/>
              </a:rPr>
              <a:t>binary file, e.g., object file</a:t>
            </a:r>
          </a:p>
          <a:p>
            <a:pPr marL="933450" lvl="1" indent="-533400" eaLnBrk="1" hangingPunct="1"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933450" lvl="1" indent="-533400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Interpreters – a special form of compiler</a:t>
            </a:r>
          </a:p>
          <a:p>
            <a:pPr marL="1333500" lvl="2" indent="-533400"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Translate high-level language programs AND</a:t>
            </a:r>
          </a:p>
          <a:p>
            <a:pPr marL="1333500" lvl="2" indent="-533400" eaLnBrk="1" hangingPunct="1">
              <a:lnSpc>
                <a:spcPct val="90000"/>
              </a:lnSpc>
            </a:pPr>
            <a:r>
              <a:rPr lang="en-US" altLang="zh-TW" sz="2000" i="1">
                <a:ea typeface="新細明體" panose="02020500000000000000" pitchFamily="18" charset="-120"/>
              </a:rPr>
              <a:t>Execute (run) directly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50AEF177-766D-4DFA-AB22-A85FDA23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6CAF5C-B339-4A19-85DC-33CAD2D45B79}" type="slidenum">
              <a:rPr lang="zh-TW" altLang="en-US" sz="10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TW" sz="10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588E024-68D0-4A21-9FF5-8FC91004C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High Level Languages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86E849C-0C16-45FE-BE58-8884A3E22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Different high-level languages were designed to serve different purposes</a:t>
            </a:r>
          </a:p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Basic, Pascal, C, C++, C#, Java, Fortran, Perl, Lisp, Cobol, PHP, JavaScript, …</a:t>
            </a:r>
          </a:p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8C1C456D-FCD7-4067-ABA0-8223CD40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BBF17CB-166F-4B20-B4F8-AE1636895F26}" type="slidenum">
              <a:rPr lang="zh-TW" altLang="en-US" sz="10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TW" sz="10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DA74AE7-A2AA-4B73-8844-991461275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History of C and C++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23602D9-4789-4B11-A0F9-7D4B611BE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History of C</a:t>
            </a:r>
          </a:p>
          <a:p>
            <a:pPr lvl="1" eaLnBrk="1" hangingPunct="1"/>
            <a:r>
              <a:rPr lang="en-US" altLang="zh-TW" sz="2000">
                <a:ea typeface="新細明體" panose="02020500000000000000" pitchFamily="18" charset="-120"/>
              </a:rPr>
              <a:t>Evolved from two other programming languages</a:t>
            </a:r>
          </a:p>
          <a:p>
            <a:pPr lvl="2" eaLnBrk="1" hangingPunct="1"/>
            <a:r>
              <a:rPr lang="en-US" altLang="zh-TW" sz="1800">
                <a:ea typeface="新細明體" panose="02020500000000000000" pitchFamily="18" charset="-120"/>
              </a:rPr>
              <a:t>BCPL and B</a:t>
            </a:r>
          </a:p>
          <a:p>
            <a:pPr lvl="1" eaLnBrk="1" hangingPunct="1"/>
            <a:r>
              <a:rPr lang="en-US" altLang="zh-TW" sz="2000">
                <a:ea typeface="新細明體" panose="02020500000000000000" pitchFamily="18" charset="-120"/>
              </a:rPr>
              <a:t>Dennis Ritchie (Bell Laboratories)</a:t>
            </a:r>
          </a:p>
          <a:p>
            <a:pPr lvl="2" eaLnBrk="1" hangingPunct="1"/>
            <a:r>
              <a:rPr lang="en-US" altLang="zh-TW" sz="1800">
                <a:ea typeface="新細明體" panose="02020500000000000000" pitchFamily="18" charset="-120"/>
              </a:rPr>
              <a:t>Added data typing, other features</a:t>
            </a:r>
          </a:p>
          <a:p>
            <a:pPr lvl="1" eaLnBrk="1" hangingPunct="1"/>
            <a:r>
              <a:rPr lang="en-US" altLang="zh-TW" sz="2000">
                <a:ea typeface="新細明體" panose="02020500000000000000" pitchFamily="18" charset="-120"/>
              </a:rPr>
              <a:t>Development language of UNIX</a:t>
            </a:r>
          </a:p>
          <a:p>
            <a:pPr lvl="1" eaLnBrk="1" hangingPunct="1"/>
            <a:r>
              <a:rPr lang="en-US" altLang="zh-TW" sz="2000">
                <a:ea typeface="新細明體" panose="02020500000000000000" pitchFamily="18" charset="-120"/>
              </a:rPr>
              <a:t>Hardware independent</a:t>
            </a:r>
          </a:p>
          <a:p>
            <a:pPr lvl="2" eaLnBrk="1" hangingPunct="1"/>
            <a:r>
              <a:rPr lang="en-US" altLang="zh-TW" sz="1800">
                <a:ea typeface="新細明體" panose="02020500000000000000" pitchFamily="18" charset="-120"/>
              </a:rPr>
              <a:t>Portable programs</a:t>
            </a:r>
          </a:p>
          <a:p>
            <a:pPr lvl="1" eaLnBrk="1" hangingPunct="1"/>
            <a:r>
              <a:rPr lang="en-US" altLang="zh-TW" sz="2000">
                <a:ea typeface="新細明體" panose="02020500000000000000" pitchFamily="18" charset="-120"/>
              </a:rPr>
              <a:t>1989: ANSI standard</a:t>
            </a:r>
          </a:p>
          <a:p>
            <a:pPr lvl="1" eaLnBrk="1" hangingPunct="1"/>
            <a:r>
              <a:rPr lang="en-US" altLang="zh-TW" sz="2000">
                <a:ea typeface="新細明體" panose="02020500000000000000" pitchFamily="18" charset="-120"/>
              </a:rPr>
              <a:t>1990: ANSI and ISO standard published</a:t>
            </a:r>
          </a:p>
          <a:p>
            <a:pPr lvl="2" eaLnBrk="1" hangingPunct="1"/>
            <a:r>
              <a:rPr lang="en-US" altLang="zh-TW" sz="1800">
                <a:ea typeface="新細明體" panose="02020500000000000000" pitchFamily="18" charset="-120"/>
              </a:rPr>
              <a:t>ANSI/ISO 9899: 1990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EB0EAD77-9BDF-495C-8CED-234676BB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4E0629-2C3A-40B6-9D06-129914891CA8}" type="slidenum">
              <a:rPr lang="zh-TW" altLang="en-US" sz="10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0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EDF4FFF-0A5F-48F4-989C-65A398EF93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What is a Computer?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D9549C4D-257E-4068-8278-4F6471FC2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70025"/>
            <a:ext cx="8229600" cy="4660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Computer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Device capable of performing computations and making logical decisions</a:t>
            </a:r>
            <a:r>
              <a:rPr lang="en-US" altLang="zh-HK" sz="2800">
                <a:ea typeface="新細明體" panose="02020500000000000000" pitchFamily="18" charset="-120"/>
              </a:rPr>
              <a:t> (i.e. executing instructions)</a:t>
            </a:r>
            <a:endParaRPr lang="en-US" altLang="zh-TW" sz="2800">
              <a:ea typeface="新細明體" panose="02020500000000000000" pitchFamily="18" charset="-12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Super computers, PC, mobile phones, microwave ovens,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…</a:t>
            </a:r>
            <a:endParaRPr lang="en-US" altLang="zh-TW" sz="2400">
              <a:ea typeface="新細明體" panose="02020500000000000000" pitchFamily="18" charset="-120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zh-TW">
              <a:ea typeface="新細明體" panose="02020500000000000000" pitchFamily="18" charset="-12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Vary mainly in terms of speed and resources available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>
              <a:ea typeface="新細明體" panose="02020500000000000000" pitchFamily="18" charset="-12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Same fundamental design</a:t>
            </a:r>
            <a:endParaRPr lang="en-US" altLang="zh-TW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C29B3BC2-C9E3-4D34-A354-16BB52EF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27B054-9544-4ED0-84BC-83F93631B9A6}" type="slidenum">
              <a:rPr lang="zh-TW" altLang="en-US" sz="10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TW" sz="10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D919790-AFD8-48B2-832A-3587FDCA3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History of C and C++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1D49FEE-D9AF-4A55-B324-DEAE27A32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History of C++ </a:t>
            </a:r>
          </a:p>
          <a:p>
            <a:pPr lvl="1" eaLnBrk="1" hangingPunct="1"/>
            <a:r>
              <a:rPr lang="en-US" altLang="zh-TW" sz="2000">
                <a:ea typeface="新細明體" panose="02020500000000000000" pitchFamily="18" charset="-120"/>
              </a:rPr>
              <a:t>Extension of C</a:t>
            </a:r>
          </a:p>
          <a:p>
            <a:pPr lvl="1" eaLnBrk="1" hangingPunct="1"/>
            <a:r>
              <a:rPr lang="en-US" altLang="zh-TW" sz="2000">
                <a:ea typeface="新細明體" panose="02020500000000000000" pitchFamily="18" charset="-120"/>
              </a:rPr>
              <a:t>Early 1980s: Bjarne Stroustrup (Bell Laboratories)</a:t>
            </a:r>
          </a:p>
          <a:p>
            <a:pPr lvl="1" eaLnBrk="1" hangingPunct="1"/>
            <a:r>
              <a:rPr lang="en-US" altLang="zh-TW" sz="2000">
                <a:ea typeface="新細明體" panose="02020500000000000000" pitchFamily="18" charset="-120"/>
              </a:rPr>
              <a:t>Provides capabilities for object-oriented programming (OOP)</a:t>
            </a:r>
          </a:p>
          <a:p>
            <a:pPr lvl="2" eaLnBrk="1" hangingPunct="1"/>
            <a:r>
              <a:rPr lang="en-US" altLang="zh-TW" sz="1800">
                <a:ea typeface="新細明體" panose="02020500000000000000" pitchFamily="18" charset="-120"/>
              </a:rPr>
              <a:t>Objects: reusable software components </a:t>
            </a:r>
          </a:p>
          <a:p>
            <a:pPr lvl="3" eaLnBrk="1" hangingPunct="1"/>
            <a:r>
              <a:rPr lang="en-US" altLang="zh-TW" sz="1600">
                <a:ea typeface="新細明體" panose="02020500000000000000" pitchFamily="18" charset="-120"/>
              </a:rPr>
              <a:t>Model items in real world</a:t>
            </a:r>
          </a:p>
          <a:p>
            <a:pPr lvl="2" eaLnBrk="1" hangingPunct="1"/>
            <a:r>
              <a:rPr lang="en-US" altLang="zh-TW" sz="1800">
                <a:ea typeface="新細明體" panose="02020500000000000000" pitchFamily="18" charset="-120"/>
              </a:rPr>
              <a:t>Object-oriented programs</a:t>
            </a:r>
          </a:p>
          <a:p>
            <a:pPr lvl="3" eaLnBrk="1" hangingPunct="1"/>
            <a:r>
              <a:rPr lang="en-US" altLang="zh-TW" sz="1600">
                <a:ea typeface="新細明體" panose="02020500000000000000" pitchFamily="18" charset="-120"/>
              </a:rPr>
              <a:t>Easy to understand, correct and modify</a:t>
            </a:r>
          </a:p>
          <a:p>
            <a:pPr lvl="1" eaLnBrk="1" hangingPunct="1"/>
            <a:r>
              <a:rPr lang="en-US" altLang="zh-TW" sz="2000">
                <a:ea typeface="新細明體" panose="02020500000000000000" pitchFamily="18" charset="-120"/>
              </a:rPr>
              <a:t>Hybrid language</a:t>
            </a:r>
          </a:p>
          <a:p>
            <a:pPr lvl="2" eaLnBrk="1" hangingPunct="1"/>
            <a:r>
              <a:rPr lang="en-US" altLang="zh-TW" sz="1800">
                <a:ea typeface="新細明體" panose="02020500000000000000" pitchFamily="18" charset="-120"/>
              </a:rPr>
              <a:t>C-like style</a:t>
            </a:r>
          </a:p>
          <a:p>
            <a:pPr lvl="2" eaLnBrk="1" hangingPunct="1"/>
            <a:r>
              <a:rPr lang="en-US" altLang="zh-TW" sz="1800">
                <a:ea typeface="新細明體" panose="02020500000000000000" pitchFamily="18" charset="-120"/>
              </a:rPr>
              <a:t>Object-oriented style</a:t>
            </a:r>
          </a:p>
          <a:p>
            <a:pPr lvl="2" eaLnBrk="1" hangingPunct="1"/>
            <a:r>
              <a:rPr lang="en-US" altLang="zh-TW" sz="1800">
                <a:ea typeface="新細明體" panose="02020500000000000000" pitchFamily="18" charset="-120"/>
              </a:rPr>
              <a:t>Both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EB6FA522-C6EC-4450-B39E-8D0E182B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042A5D5-6DF2-4DEE-BBA8-7C38F85EC00C}" type="slidenum">
              <a:rPr lang="zh-TW" altLang="en-US" sz="10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TW" sz="10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E8E7C27-A07B-42E9-87E6-C0AE6AC7D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Other High Level Languages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A6B7AFA-AC93-4F9E-AA65-D2F639283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Java (now under Oracle Corporation)</a:t>
            </a:r>
          </a:p>
          <a:p>
            <a:pPr lvl="1" eaLnBrk="1" hangingPunct="1"/>
            <a:r>
              <a:rPr lang="en-US" altLang="zh-TW" sz="2300">
                <a:ea typeface="新細明體" panose="02020500000000000000" pitchFamily="18" charset="-120"/>
              </a:rPr>
              <a:t>1991: Sun Microsystems </a:t>
            </a:r>
          </a:p>
          <a:p>
            <a:pPr lvl="2" eaLnBrk="1" hangingPunct="1"/>
            <a:r>
              <a:rPr lang="en-US" altLang="zh-TW" sz="2100">
                <a:ea typeface="新細明體" panose="02020500000000000000" pitchFamily="18" charset="-120"/>
              </a:rPr>
              <a:t>Green project</a:t>
            </a:r>
          </a:p>
          <a:p>
            <a:pPr lvl="1" eaLnBrk="1" hangingPunct="1"/>
            <a:r>
              <a:rPr lang="en-US" altLang="zh-TW" sz="2300">
                <a:ea typeface="新細明體" panose="02020500000000000000" pitchFamily="18" charset="-120"/>
              </a:rPr>
              <a:t>1995: Sun Microsystems</a:t>
            </a:r>
          </a:p>
          <a:p>
            <a:pPr lvl="2" eaLnBrk="1" hangingPunct="1"/>
            <a:r>
              <a:rPr lang="en-US" altLang="zh-TW" sz="2100">
                <a:ea typeface="新細明體" panose="02020500000000000000" pitchFamily="18" charset="-120"/>
              </a:rPr>
              <a:t>Formally announced Java at trade show</a:t>
            </a:r>
          </a:p>
          <a:p>
            <a:pPr lvl="1" eaLnBrk="1" hangingPunct="1"/>
            <a:r>
              <a:rPr lang="en-US" altLang="zh-TW" sz="2300">
                <a:ea typeface="新細明體" panose="02020500000000000000" pitchFamily="18" charset="-120"/>
              </a:rPr>
              <a:t>OOP, C-like syntax, compact, portable, rich set of libraries, and secure.</a:t>
            </a:r>
          </a:p>
          <a:p>
            <a:pPr lvl="2" eaLnBrk="1" hangingPunct="1"/>
            <a:r>
              <a:rPr lang="en-US" altLang="zh-TW" sz="2100">
                <a:ea typeface="新細明體" panose="02020500000000000000" pitchFamily="18" charset="-120"/>
              </a:rPr>
              <a:t>Web pages with dynamic and interactive content (Applet)</a:t>
            </a:r>
          </a:p>
          <a:p>
            <a:pPr lvl="2" eaLnBrk="1" hangingPunct="1"/>
            <a:r>
              <a:rPr lang="en-US" altLang="zh-TW" sz="2100">
                <a:ea typeface="新細明體" panose="02020500000000000000" pitchFamily="18" charset="-120"/>
              </a:rPr>
              <a:t>Develop large-scale enterprise applications</a:t>
            </a:r>
          </a:p>
          <a:p>
            <a:pPr lvl="2" eaLnBrk="1" hangingPunct="1"/>
            <a:r>
              <a:rPr lang="en-US" altLang="zh-TW" sz="2100">
                <a:ea typeface="新細明體" panose="02020500000000000000" pitchFamily="18" charset="-120"/>
              </a:rPr>
              <a:t>Enhance functionality of web servers</a:t>
            </a:r>
          </a:p>
          <a:p>
            <a:pPr lvl="2" eaLnBrk="1" hangingPunct="1"/>
            <a:r>
              <a:rPr lang="en-US" altLang="zh-TW" sz="2100">
                <a:ea typeface="新細明體" panose="02020500000000000000" pitchFamily="18" charset="-120"/>
              </a:rPr>
              <a:t>Provide applications for consumer devices </a:t>
            </a:r>
          </a:p>
          <a:p>
            <a:pPr lvl="3" eaLnBrk="1" hangingPunct="1"/>
            <a:r>
              <a:rPr lang="en-US" altLang="zh-TW" sz="1800">
                <a:ea typeface="新細明體" panose="02020500000000000000" pitchFamily="18" charset="-120"/>
              </a:rPr>
              <a:t>Cell phones, pagers, personal digital assistants, </a:t>
            </a: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…</a:t>
            </a:r>
            <a:endParaRPr lang="en-US" altLang="zh-TW" sz="18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06492696-FD43-47CE-A7C5-58FBF0EC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933D97-0EBE-48C5-8E96-5EB5905927FC}" type="slidenum">
              <a:rPr lang="zh-TW" altLang="en-US" sz="10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000"/>
          </a:p>
        </p:txBody>
      </p:sp>
      <p:sp>
        <p:nvSpPr>
          <p:cNvPr id="8195" name="Rectangle 12">
            <a:extLst>
              <a:ext uri="{FF2B5EF4-FFF2-40B4-BE49-F238E27FC236}">
                <a16:creationId xmlns:a16="http://schemas.microsoft.com/office/drawing/2014/main" id="{FB5CA156-0892-44D7-AC71-B397FD8D7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" y="2487613"/>
            <a:ext cx="1612900" cy="2670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1">
                <a:ea typeface="新細明體" panose="02020500000000000000" pitchFamily="18" charset="-120"/>
              </a:rPr>
              <a:t>CPU</a:t>
            </a: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A671BD43-C448-41AF-A171-1EF3A2E4B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Computer Organization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C69AA9A9-A70C-48CA-BAAA-A6BD4D69C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277938"/>
            <a:ext cx="2065338" cy="652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1">
                <a:ea typeface="新細明體" panose="02020500000000000000" pitchFamily="18" charset="-120"/>
              </a:rPr>
              <a:t>Input Unit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2135BB12-A05F-45D9-9DF8-8E9EC4310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913438"/>
            <a:ext cx="2065338" cy="703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1">
                <a:ea typeface="新細明體" panose="02020500000000000000" pitchFamily="18" charset="-120"/>
              </a:rPr>
              <a:t>Output Unit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60811D88-C60C-45CE-AE52-A153B653A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121025"/>
            <a:ext cx="2065338" cy="1123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1">
                <a:solidFill>
                  <a:srgbClr val="CC0000"/>
                </a:solidFill>
                <a:ea typeface="新細明體" panose="02020500000000000000" pitchFamily="18" charset="-120"/>
              </a:rPr>
              <a:t>Memory Unit</a:t>
            </a:r>
          </a:p>
        </p:txBody>
      </p:sp>
      <p:sp>
        <p:nvSpPr>
          <p:cNvPr id="8200" name="Rectangle 9">
            <a:extLst>
              <a:ext uri="{FF2B5EF4-FFF2-40B4-BE49-F238E27FC236}">
                <a16:creationId xmlns:a16="http://schemas.microsoft.com/office/drawing/2014/main" id="{3DB21DC5-CB1F-428F-9A39-941B8407F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888" y="3927475"/>
            <a:ext cx="2611437" cy="1114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1">
                <a:ea typeface="新細明體" panose="02020500000000000000" pitchFamily="18" charset="-120"/>
              </a:rPr>
              <a:t>Communication Unit</a:t>
            </a:r>
          </a:p>
        </p:txBody>
      </p:sp>
      <p:sp>
        <p:nvSpPr>
          <p:cNvPr id="8201" name="Rectangle 10">
            <a:extLst>
              <a:ext uri="{FF2B5EF4-FFF2-40B4-BE49-F238E27FC236}">
                <a16:creationId xmlns:a16="http://schemas.microsoft.com/office/drawing/2014/main" id="{D670B824-2DBA-4B17-869C-447F13DAE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4084638"/>
            <a:ext cx="1287462" cy="925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1800">
                <a:ea typeface="新細明體" panose="02020500000000000000" pitchFamily="18" charset="-120"/>
              </a:rPr>
              <a:t>Control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1800">
                <a:ea typeface="新細明體" panose="02020500000000000000" pitchFamily="18" charset="-120"/>
              </a:rPr>
              <a:t>Unit</a:t>
            </a:r>
          </a:p>
        </p:txBody>
      </p:sp>
      <p:sp>
        <p:nvSpPr>
          <p:cNvPr id="8202" name="Rectangle 11">
            <a:extLst>
              <a:ext uri="{FF2B5EF4-FFF2-40B4-BE49-F238E27FC236}">
                <a16:creationId xmlns:a16="http://schemas.microsoft.com/office/drawing/2014/main" id="{532EC105-60F9-4717-BE49-933CCA143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3006725"/>
            <a:ext cx="1287462" cy="9255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1800">
                <a:ea typeface="新細明體" panose="02020500000000000000" pitchFamily="18" charset="-120"/>
              </a:rPr>
              <a:t>Arithmetic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1800">
                <a:ea typeface="新細明體" panose="02020500000000000000" pitchFamily="18" charset="-120"/>
              </a:rPr>
              <a:t>&amp; Logic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1800">
                <a:ea typeface="新細明體" panose="02020500000000000000" pitchFamily="18" charset="-120"/>
              </a:rPr>
              <a:t>Unit</a:t>
            </a:r>
          </a:p>
        </p:txBody>
      </p:sp>
      <p:sp>
        <p:nvSpPr>
          <p:cNvPr id="8203" name="Line 13">
            <a:extLst>
              <a:ext uri="{FF2B5EF4-FFF2-40B4-BE49-F238E27FC236}">
                <a16:creationId xmlns:a16="http://schemas.microsoft.com/office/drawing/2014/main" id="{C4B29E47-C98A-46E8-9A4F-4F37C6C99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50" y="3505200"/>
            <a:ext cx="123825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4" name="Line 14">
            <a:extLst>
              <a:ext uri="{FF2B5EF4-FFF2-40B4-BE49-F238E27FC236}">
                <a16:creationId xmlns:a16="http://schemas.microsoft.com/office/drawing/2014/main" id="{1000D845-5F2F-4D10-AE32-FBBDF042A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50" y="3889375"/>
            <a:ext cx="123825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5" name="Line 15">
            <a:extLst>
              <a:ext uri="{FF2B5EF4-FFF2-40B4-BE49-F238E27FC236}">
                <a16:creationId xmlns:a16="http://schemas.microsoft.com/office/drawing/2014/main" id="{88F64B2F-A31A-44CE-B5EF-C5A3F622B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4338" y="4043363"/>
            <a:ext cx="84455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6" name="Line 17">
            <a:extLst>
              <a:ext uri="{FF2B5EF4-FFF2-40B4-BE49-F238E27FC236}">
                <a16:creationId xmlns:a16="http://schemas.microsoft.com/office/drawing/2014/main" id="{3916BF0F-6350-4829-B457-3EC4952AF1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8013" y="1931988"/>
            <a:ext cx="0" cy="118745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7" name="Line 18">
            <a:extLst>
              <a:ext uri="{FF2B5EF4-FFF2-40B4-BE49-F238E27FC236}">
                <a16:creationId xmlns:a16="http://schemas.microsoft.com/office/drawing/2014/main" id="{29EFB805-E67F-4C7B-9112-26A8412B99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8013" y="4225925"/>
            <a:ext cx="0" cy="1738313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8" name="Line 20">
            <a:extLst>
              <a:ext uri="{FF2B5EF4-FFF2-40B4-BE49-F238E27FC236}">
                <a16:creationId xmlns:a16="http://schemas.microsoft.com/office/drawing/2014/main" id="{22B6095A-ABCC-4B2A-8ADD-F50475E3D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1313" y="5394325"/>
            <a:ext cx="123825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9" name="Text Box 21">
            <a:extLst>
              <a:ext uri="{FF2B5EF4-FFF2-40B4-BE49-F238E27FC236}">
                <a16:creationId xmlns:a16="http://schemas.microsoft.com/office/drawing/2014/main" id="{739A2D99-89A3-49DB-BB51-81B491379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9238" y="5461000"/>
            <a:ext cx="14414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1800">
                <a:ea typeface="新細明體" panose="02020500000000000000" pitchFamily="18" charset="-120"/>
              </a:rPr>
              <a:t>Flow of data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1800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1800">
                <a:ea typeface="新細明體" panose="02020500000000000000" pitchFamily="18" charset="-120"/>
              </a:rPr>
              <a:t>Bus(es)</a:t>
            </a:r>
          </a:p>
        </p:txBody>
      </p:sp>
      <p:sp>
        <p:nvSpPr>
          <p:cNvPr id="8210" name="Rectangle 22">
            <a:extLst>
              <a:ext uri="{FF2B5EF4-FFF2-40B4-BE49-F238E27FC236}">
                <a16:creationId xmlns:a16="http://schemas.microsoft.com/office/drawing/2014/main" id="{CFED4725-68F4-4929-BB29-06CF09E35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988" y="2622550"/>
            <a:ext cx="2165350" cy="1114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1">
                <a:ea typeface="新細明體" panose="02020500000000000000" pitchFamily="18" charset="-120"/>
              </a:rPr>
              <a:t>Storage Unit</a:t>
            </a:r>
          </a:p>
        </p:txBody>
      </p:sp>
      <p:sp>
        <p:nvSpPr>
          <p:cNvPr id="8211" name="Line 23">
            <a:extLst>
              <a:ext uri="{FF2B5EF4-FFF2-40B4-BE49-F238E27FC236}">
                <a16:creationId xmlns:a16="http://schemas.microsoft.com/office/drawing/2014/main" id="{B7A72B92-ED55-4B2E-B63B-345056099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4338" y="4197350"/>
            <a:ext cx="84455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12" name="Line 24">
            <a:extLst>
              <a:ext uri="{FF2B5EF4-FFF2-40B4-BE49-F238E27FC236}">
                <a16:creationId xmlns:a16="http://schemas.microsoft.com/office/drawing/2014/main" id="{188439D4-F627-46DE-9A11-CFA703059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4338" y="3313113"/>
            <a:ext cx="88265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13" name="Line 25">
            <a:extLst>
              <a:ext uri="{FF2B5EF4-FFF2-40B4-BE49-F238E27FC236}">
                <a16:creationId xmlns:a16="http://schemas.microsoft.com/office/drawing/2014/main" id="{5596AD1C-5940-4DB5-A6BF-69BF8B7C0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4338" y="3467100"/>
            <a:ext cx="88265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4B07CB0-13E2-4EA7-A65B-D915696D465E}"/>
              </a:ext>
            </a:extLst>
          </p:cNvPr>
          <p:cNvSpPr/>
          <p:nvPr/>
        </p:nvSpPr>
        <p:spPr bwMode="auto">
          <a:xfrm>
            <a:off x="193675" y="2225675"/>
            <a:ext cx="5799138" cy="3200400"/>
          </a:xfrm>
          <a:prstGeom prst="roundRect">
            <a:avLst/>
          </a:prstGeom>
          <a:noFill/>
          <a:ln w="38100">
            <a:solidFill>
              <a:srgbClr val="CC0000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8215" name="Rectangle 12">
            <a:extLst>
              <a:ext uri="{FF2B5EF4-FFF2-40B4-BE49-F238E27FC236}">
                <a16:creationId xmlns:a16="http://schemas.microsoft.com/office/drawing/2014/main" id="{79CC413B-F169-4294-BE4D-F9F09927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963" y="1581150"/>
            <a:ext cx="952500" cy="476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1">
                <a:ea typeface="新細明體" panose="02020500000000000000" pitchFamily="18" charset="-120"/>
              </a:rPr>
              <a:t>GPU</a:t>
            </a:r>
          </a:p>
        </p:txBody>
      </p:sp>
      <p:sp>
        <p:nvSpPr>
          <p:cNvPr id="8216" name="Rectangle 12">
            <a:extLst>
              <a:ext uri="{FF2B5EF4-FFF2-40B4-BE49-F238E27FC236}">
                <a16:creationId xmlns:a16="http://schemas.microsoft.com/office/drawing/2014/main" id="{F4C2B3B3-5054-46ED-9636-ED4D3D72B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550" y="401638"/>
            <a:ext cx="952500" cy="477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1">
                <a:ea typeface="新細明體" panose="02020500000000000000" pitchFamily="18" charset="-120"/>
              </a:rPr>
              <a:t>TPU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DFBB2AE-2024-4EEF-B839-438927D86B06}"/>
              </a:ext>
            </a:extLst>
          </p:cNvPr>
          <p:cNvSpPr/>
          <p:nvPr/>
        </p:nvSpPr>
        <p:spPr bwMode="auto">
          <a:xfrm>
            <a:off x="6184900" y="1312863"/>
            <a:ext cx="2501900" cy="1039812"/>
          </a:xfrm>
          <a:prstGeom prst="roundRect">
            <a:avLst/>
          </a:prstGeom>
          <a:noFill/>
          <a:ln w="38100">
            <a:solidFill>
              <a:srgbClr val="CC0000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8218" name="Rectangle 7">
            <a:extLst>
              <a:ext uri="{FF2B5EF4-FFF2-40B4-BE49-F238E27FC236}">
                <a16:creationId xmlns:a16="http://schemas.microsoft.com/office/drawing/2014/main" id="{C2D4B0FD-C2F3-4D7B-B0C4-A28157EAD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488" y="1560513"/>
            <a:ext cx="1190625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1600" b="1">
                <a:solidFill>
                  <a:srgbClr val="CC0000"/>
                </a:solidFill>
                <a:ea typeface="新細明體" panose="02020500000000000000" pitchFamily="18" charset="-120"/>
              </a:rPr>
              <a:t>GPU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1600" b="1">
                <a:solidFill>
                  <a:srgbClr val="CC0000"/>
                </a:solidFill>
                <a:ea typeface="新細明體" panose="02020500000000000000" pitchFamily="18" charset="-120"/>
              </a:rPr>
              <a:t>Memory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978AC80-0CEC-49FA-82AA-6BEC2D176FE3}"/>
              </a:ext>
            </a:extLst>
          </p:cNvPr>
          <p:cNvSpPr/>
          <p:nvPr/>
        </p:nvSpPr>
        <p:spPr bwMode="auto">
          <a:xfrm>
            <a:off x="6184900" y="120650"/>
            <a:ext cx="2501900" cy="1039813"/>
          </a:xfrm>
          <a:prstGeom prst="roundRect">
            <a:avLst/>
          </a:prstGeom>
          <a:noFill/>
          <a:ln w="38100">
            <a:solidFill>
              <a:srgbClr val="CC0000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8220" name="Rectangle 7">
            <a:extLst>
              <a:ext uri="{FF2B5EF4-FFF2-40B4-BE49-F238E27FC236}">
                <a16:creationId xmlns:a16="http://schemas.microsoft.com/office/drawing/2014/main" id="{26232EEA-39D4-44D6-9579-0C8B4004E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488" y="382588"/>
            <a:ext cx="1190625" cy="5159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1600" b="1">
                <a:solidFill>
                  <a:srgbClr val="CC0000"/>
                </a:solidFill>
                <a:ea typeface="新細明體" panose="02020500000000000000" pitchFamily="18" charset="-120"/>
              </a:rPr>
              <a:t>TPU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1600" b="1">
                <a:solidFill>
                  <a:srgbClr val="CC0000"/>
                </a:solidFill>
                <a:ea typeface="新細明體" panose="02020500000000000000" pitchFamily="18" charset="-120"/>
              </a:rPr>
              <a:t>Memory</a:t>
            </a:r>
          </a:p>
        </p:txBody>
      </p:sp>
      <p:sp>
        <p:nvSpPr>
          <p:cNvPr id="8221" name="Line 24">
            <a:extLst>
              <a:ext uri="{FF2B5EF4-FFF2-40B4-BE49-F238E27FC236}">
                <a16:creationId xmlns:a16="http://schemas.microsoft.com/office/drawing/2014/main" id="{F43D5D25-D15B-4558-9B0E-AE54972064DC}"/>
              </a:ext>
            </a:extLst>
          </p:cNvPr>
          <p:cNvSpPr>
            <a:spLocks noChangeShapeType="1"/>
          </p:cNvSpPr>
          <p:nvPr/>
        </p:nvSpPr>
        <p:spPr bwMode="auto">
          <a:xfrm rot="19320000" flipV="1">
            <a:off x="4875213" y="2616200"/>
            <a:ext cx="1466850" cy="635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22" name="Line 25">
            <a:extLst>
              <a:ext uri="{FF2B5EF4-FFF2-40B4-BE49-F238E27FC236}">
                <a16:creationId xmlns:a16="http://schemas.microsoft.com/office/drawing/2014/main" id="{97B7EBD6-B4D0-4A8D-8CB2-FAA227F6A693}"/>
              </a:ext>
            </a:extLst>
          </p:cNvPr>
          <p:cNvSpPr>
            <a:spLocks noChangeShapeType="1"/>
          </p:cNvSpPr>
          <p:nvPr/>
        </p:nvSpPr>
        <p:spPr bwMode="auto">
          <a:xfrm rot="19320000" flipV="1">
            <a:off x="5043488" y="2679700"/>
            <a:ext cx="1289050" cy="20638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4F7DF927-C22D-4A1E-93C2-50EF5A50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EB018F-5CF3-4685-90BF-A2CD26AFD54F}" type="slidenum">
              <a:rPr lang="zh-TW" altLang="en-US" sz="10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0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02D6DE6-B3EE-4978-B315-7A33CDE85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>
                <a:ea typeface="新細明體" panose="02020500000000000000" pitchFamily="18" charset="-120"/>
              </a:rPr>
              <a:t>Concept of Stored Program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9C3D724-8F2C-4BC9-AD0D-0B3031D95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HK" sz="2800">
                <a:ea typeface="新細明體" panose="02020500000000000000" pitchFamily="18" charset="-120"/>
              </a:rPr>
              <a:t>A set of computer instructions forms a program</a:t>
            </a:r>
          </a:p>
          <a:p>
            <a:pPr eaLnBrk="1" hangingPunct="1">
              <a:lnSpc>
                <a:spcPct val="90000"/>
              </a:lnSpc>
            </a:pPr>
            <a:endParaRPr lang="en-US" altLang="zh-HK" sz="280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HK" sz="2800">
                <a:ea typeface="新細明體" panose="02020500000000000000" pitchFamily="18" charset="-120"/>
              </a:rPr>
              <a:t>Programs can be stored in some form for future use and for repeated invocation</a:t>
            </a:r>
          </a:p>
          <a:p>
            <a:pPr eaLnBrk="1" hangingPunct="1">
              <a:lnSpc>
                <a:spcPct val="90000"/>
              </a:lnSpc>
            </a:pPr>
            <a:endParaRPr lang="en-US" altLang="zh-HK" sz="280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HK" sz="2800">
                <a:ea typeface="新細明體" panose="02020500000000000000" pitchFamily="18" charset="-120"/>
              </a:rPr>
              <a:t>Early computers could not store a program, thus operators had to issue instructions repeatedly</a:t>
            </a:r>
          </a:p>
          <a:p>
            <a:pPr eaLnBrk="1" hangingPunct="1">
              <a:lnSpc>
                <a:spcPct val="90000"/>
              </a:lnSpc>
            </a:pPr>
            <a:endParaRPr lang="en-US" altLang="zh-HK" sz="280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HK" sz="2800">
                <a:ea typeface="新細明體" panose="02020500000000000000" pitchFamily="18" charset="-120"/>
              </a:rPr>
              <a:t>Later on, programs can be stored using devices and circuits</a:t>
            </a:r>
            <a:endParaRPr lang="en-US" altLang="zh-TW" sz="28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DFA4735D-48EC-412D-9C6F-7123D3EC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725B17-DDB0-463C-9647-0A59DE73EDB8}" type="slidenum">
              <a:rPr lang="zh-TW" altLang="en-US" sz="10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0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59CB01D8-DBE3-49A1-848C-C7EB29E95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>
                <a:ea typeface="新細明體" panose="02020500000000000000" pitchFamily="18" charset="-120"/>
              </a:rPr>
              <a:t>von Neumann Architecture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899C6BC-3827-4AA9-AC7B-9E8CAF64AF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HK">
                <a:ea typeface="新細明體" panose="02020500000000000000" pitchFamily="18" charset="-120"/>
              </a:rPr>
              <a:t>Basis of modern computer design</a:t>
            </a:r>
          </a:p>
          <a:p>
            <a:pPr eaLnBrk="1" hangingPunct="1"/>
            <a:endParaRPr lang="en-US" altLang="zh-HK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HK">
                <a:ea typeface="新細明體" panose="02020500000000000000" pitchFamily="18" charset="-120"/>
              </a:rPr>
              <a:t>Data and program are both stored in the computer's memory in the same address space</a:t>
            </a:r>
          </a:p>
          <a:p>
            <a:pPr eaLnBrk="1" hangingPunct="1"/>
            <a:endParaRPr lang="en-US" altLang="zh-HK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HK">
                <a:ea typeface="新細明體" panose="02020500000000000000" pitchFamily="18" charset="-120"/>
              </a:rPr>
              <a:t>Memory centric</a:t>
            </a:r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AAE9E082-0AE9-4245-AEFD-A9BB47F0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A075B61-5DC8-41A5-AB41-32AA5BEC1F4C}" type="slidenum">
              <a:rPr lang="zh-TW" altLang="en-US" sz="10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TW" sz="10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67795C2D-78DC-4C5E-B561-0BA51B645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Computer Organization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0C71804-8EAD-4E70-8C81-1AC5B21CF7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20813"/>
            <a:ext cx="8339138" cy="4887912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altLang="zh-HK">
                <a:ea typeface="新細明體" panose="02020500000000000000" pitchFamily="18" charset="-120"/>
              </a:rPr>
              <a:t>1.	</a:t>
            </a:r>
            <a:r>
              <a:rPr lang="en-US" altLang="zh-TW">
                <a:ea typeface="新細明體" panose="02020500000000000000" pitchFamily="18" charset="-120"/>
              </a:rPr>
              <a:t>Input unit</a:t>
            </a:r>
          </a:p>
          <a:p>
            <a:pPr marL="876300" lvl="1" indent="-419100" eaLnBrk="1" hangingPunct="1"/>
            <a:r>
              <a:rPr lang="en-US" altLang="zh-TW" sz="2900">
                <a:ea typeface="新細明體" panose="02020500000000000000" pitchFamily="18" charset="-120"/>
              </a:rPr>
              <a:t>Obtains information from input devices </a:t>
            </a:r>
          </a:p>
          <a:p>
            <a:pPr marL="1295400" lvl="2" indent="-381000" eaLnBrk="1" hangingPunct="1"/>
            <a:r>
              <a:rPr lang="en-US" altLang="zh-TW">
                <a:ea typeface="新細明體" panose="02020500000000000000" pitchFamily="18" charset="-120"/>
              </a:rPr>
              <a:t>Keyboard, mouse, microphone, scanner, camera, </a:t>
            </a:r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…</a:t>
            </a:r>
            <a:endParaRPr lang="en-US" altLang="zh-TW">
              <a:ea typeface="新細明體" panose="02020500000000000000" pitchFamily="18" charset="-120"/>
            </a:endParaRPr>
          </a:p>
          <a:p>
            <a:pPr marL="1752600" lvl="3" indent="-381000" eaLnBrk="1" hangingPunct="1"/>
            <a:endParaRPr lang="en-US" altLang="zh-TW" sz="1600">
              <a:ea typeface="新細明體" panose="02020500000000000000" pitchFamily="18" charset="-120"/>
            </a:endParaRPr>
          </a:p>
          <a:p>
            <a:pPr marL="533400" indent="-533400" eaLnBrk="1" hangingPunct="1">
              <a:buFontTx/>
              <a:buNone/>
            </a:pPr>
            <a:r>
              <a:rPr lang="en-US" altLang="zh-HK">
                <a:ea typeface="新細明體" panose="02020500000000000000" pitchFamily="18" charset="-120"/>
              </a:rPr>
              <a:t>2.	</a:t>
            </a:r>
            <a:r>
              <a:rPr lang="en-US" altLang="zh-TW">
                <a:ea typeface="新細明體" panose="02020500000000000000" pitchFamily="18" charset="-120"/>
              </a:rPr>
              <a:t>Output unit  </a:t>
            </a:r>
          </a:p>
          <a:p>
            <a:pPr marL="876300" lvl="1" indent="-419100" eaLnBrk="1" hangingPunct="1"/>
            <a:r>
              <a:rPr lang="en-US" altLang="zh-TW" sz="2900">
                <a:ea typeface="新細明體" panose="02020500000000000000" pitchFamily="18" charset="-120"/>
              </a:rPr>
              <a:t>Takes information processed by computer</a:t>
            </a:r>
          </a:p>
          <a:p>
            <a:pPr marL="876300" lvl="1" indent="-419100" eaLnBrk="1" hangingPunct="1"/>
            <a:r>
              <a:rPr lang="en-US" altLang="zh-TW" sz="2900">
                <a:ea typeface="新細明體" panose="02020500000000000000" pitchFamily="18" charset="-120"/>
              </a:rPr>
              <a:t>Places information on output devices</a:t>
            </a:r>
          </a:p>
          <a:p>
            <a:pPr marL="1295400" lvl="2" indent="-381000" eaLnBrk="1" hangingPunct="1"/>
            <a:r>
              <a:rPr lang="en-US" altLang="zh-TW">
                <a:ea typeface="新細明體" panose="02020500000000000000" pitchFamily="18" charset="-120"/>
              </a:rPr>
              <a:t>Screen, printer, 3D printer, speaker, </a:t>
            </a:r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…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</a:p>
          <a:p>
            <a:pPr marL="1295400" lvl="2" indent="-381000" eaLnBrk="1" hangingPunct="1"/>
            <a:r>
              <a:rPr lang="en-US" altLang="zh-TW">
                <a:ea typeface="新細明體" panose="02020500000000000000" pitchFamily="18" charset="-120"/>
              </a:rPr>
              <a:t>Information used to control other devices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A6AF0E37-289E-4BF6-A502-FA02A8A8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AA0FD07-152C-411F-8F26-2DD537A5B3BE}" type="slidenum">
              <a:rPr lang="zh-TW" altLang="en-US" sz="10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TW" sz="10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0D55305-A4EF-45F7-AD07-53356B40F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Computer Organization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DE9841E-B61E-475B-AAC9-4AC68662C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Clr>
                <a:schemeClr val="tx1"/>
              </a:buClr>
              <a:buFontTx/>
              <a:buAutoNum type="arabicPeriod" startAt="3"/>
            </a:pPr>
            <a:r>
              <a:rPr lang="en-US" altLang="zh-TW">
                <a:ea typeface="新細明體" panose="02020500000000000000" pitchFamily="18" charset="-120"/>
              </a:rPr>
              <a:t>Central processing unit (CPU)</a:t>
            </a:r>
          </a:p>
          <a:p>
            <a:pPr marL="990600" lvl="1" indent="-533400" eaLnBrk="1" hangingPunct="1"/>
            <a:r>
              <a:rPr lang="en-US" altLang="zh-TW" sz="2900">
                <a:ea typeface="新細明體" panose="02020500000000000000" pitchFamily="18" charset="-120"/>
              </a:rPr>
              <a:t>CU (Control Units)</a:t>
            </a:r>
          </a:p>
          <a:p>
            <a:pPr marL="1371600" lvl="2" indent="-457200" eaLnBrk="1" hangingPunct="1"/>
            <a:r>
              <a:rPr lang="en-US" altLang="zh-TW">
                <a:ea typeface="新細明體" panose="02020500000000000000" pitchFamily="18" charset="-120"/>
              </a:rPr>
              <a:t>Supervises and coordinates other sections of computer</a:t>
            </a:r>
          </a:p>
          <a:p>
            <a:pPr marL="1752600" lvl="3" indent="-381000" eaLnBrk="1" hangingPunct="1"/>
            <a:endParaRPr lang="en-US" altLang="zh-TW">
              <a:ea typeface="新細明體" panose="02020500000000000000" pitchFamily="18" charset="-120"/>
            </a:endParaRPr>
          </a:p>
          <a:p>
            <a:pPr marL="990600" lvl="1" indent="-533400" eaLnBrk="1" hangingPunct="1"/>
            <a:r>
              <a:rPr lang="en-US" altLang="zh-TW" sz="2900">
                <a:ea typeface="新細明體" panose="02020500000000000000" pitchFamily="18" charset="-120"/>
              </a:rPr>
              <a:t>Arithmetic and logic unit (ALU) </a:t>
            </a:r>
          </a:p>
          <a:p>
            <a:pPr marL="1371600" lvl="2" indent="-457200" eaLnBrk="1" hangingPunct="1"/>
            <a:r>
              <a:rPr lang="en-US" altLang="zh-TW">
                <a:ea typeface="新細明體" panose="02020500000000000000" pitchFamily="18" charset="-120"/>
              </a:rPr>
              <a:t>Performs </a:t>
            </a:r>
            <a:r>
              <a:rPr lang="en-US" altLang="zh-TW" i="1">
                <a:ea typeface="新細明體" panose="02020500000000000000" pitchFamily="18" charset="-120"/>
              </a:rPr>
              <a:t>arithmetic</a:t>
            </a:r>
            <a:r>
              <a:rPr lang="en-US" altLang="zh-TW">
                <a:ea typeface="新細明體" panose="02020500000000000000" pitchFamily="18" charset="-120"/>
              </a:rPr>
              <a:t> calculations and </a:t>
            </a:r>
            <a:r>
              <a:rPr lang="en-US" altLang="zh-TW" i="1">
                <a:ea typeface="新細明體" panose="02020500000000000000" pitchFamily="18" charset="-120"/>
              </a:rPr>
              <a:t>logic</a:t>
            </a:r>
            <a:r>
              <a:rPr lang="en-US" altLang="zh-TW">
                <a:ea typeface="新細明體" panose="02020500000000000000" pitchFamily="18" charset="-120"/>
              </a:rPr>
              <a:t> decisions</a:t>
            </a:r>
          </a:p>
          <a:p>
            <a:pPr marL="1752600" lvl="3" indent="-381000" eaLnBrk="1" hangingPunct="1">
              <a:buFontTx/>
              <a:buNone/>
            </a:pPr>
            <a:endParaRPr lang="en-US" altLang="zh-TW">
              <a:ea typeface="新細明體" panose="02020500000000000000" pitchFamily="18" charset="-120"/>
            </a:endParaRPr>
          </a:p>
          <a:p>
            <a:pPr marL="990600" lvl="1" indent="-533400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zh-TW" altLang="en-US" sz="28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5DE6B3E2-CD18-4CF5-963F-C03E274C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63574D-2D1D-413E-A2B2-1664D855D78D}" type="slidenum">
              <a:rPr lang="zh-TW" altLang="en-US" sz="10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TW" sz="10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C0EE195-5431-4B6A-B388-638431D9D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Computer Organization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B5EB442A-00D9-4506-B4FC-F00882142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9563" y="1355725"/>
            <a:ext cx="8602662" cy="4775200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FontTx/>
              <a:buAutoNum type="arabicPeriod" startAt="4"/>
            </a:pPr>
            <a:r>
              <a:rPr lang="en-US" altLang="zh-TW" sz="2800">
                <a:ea typeface="新細明體" panose="02020500000000000000" pitchFamily="18" charset="-120"/>
              </a:rPr>
              <a:t>Memory unit (= Primary Memory = Main Memory)</a:t>
            </a:r>
          </a:p>
          <a:p>
            <a:pPr marL="990600" lvl="1" indent="-533400" eaLnBrk="1" hangingPunct="1"/>
            <a:r>
              <a:rPr lang="en-US" altLang="zh-TW" sz="2400">
                <a:ea typeface="新細明體" panose="02020500000000000000" pitchFamily="18" charset="-120"/>
              </a:rPr>
              <a:t>Rapid access, relatively low capacity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 sz="2400">
                <a:ea typeface="新細明體" panose="02020500000000000000" pitchFamily="18" charset="-120"/>
              </a:rPr>
              <a:t>warehouse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”</a:t>
            </a:r>
            <a:r>
              <a:rPr lang="en-US" altLang="zh-TW" sz="2400">
                <a:ea typeface="新細明體" panose="02020500000000000000" pitchFamily="18" charset="-120"/>
              </a:rPr>
              <a:t> section </a:t>
            </a:r>
          </a:p>
          <a:p>
            <a:pPr marL="990600" lvl="1" indent="-533400" eaLnBrk="1" hangingPunct="1"/>
            <a:endParaRPr lang="en-US" altLang="zh-TW" sz="1600">
              <a:ea typeface="新細明體" panose="02020500000000000000" pitchFamily="18" charset="-120"/>
            </a:endParaRPr>
          </a:p>
          <a:p>
            <a:pPr marL="990600" lvl="1" indent="-533400" eaLnBrk="1" hangingPunct="1"/>
            <a:r>
              <a:rPr lang="en-US" altLang="zh-TW" sz="2400">
                <a:ea typeface="新細明體" panose="02020500000000000000" pitchFamily="18" charset="-120"/>
              </a:rPr>
              <a:t>Retains information from input/ storage/ communication unit</a:t>
            </a:r>
          </a:p>
          <a:p>
            <a:pPr marL="1371600" lvl="2" indent="-457200" eaLnBrk="1" hangingPunct="1"/>
            <a:r>
              <a:rPr lang="en-US" altLang="zh-TW" sz="2100">
                <a:ea typeface="新細明體" panose="02020500000000000000" pitchFamily="18" charset="-120"/>
              </a:rPr>
              <a:t>Immediately available for processing</a:t>
            </a:r>
          </a:p>
          <a:p>
            <a:pPr marL="1371600" lvl="2" indent="-457200" eaLnBrk="1" hangingPunct="1"/>
            <a:endParaRPr lang="en-US" altLang="zh-TW" sz="1600">
              <a:ea typeface="新細明體" panose="02020500000000000000" pitchFamily="18" charset="-120"/>
            </a:endParaRPr>
          </a:p>
          <a:p>
            <a:pPr marL="990600" lvl="1" indent="-533400" eaLnBrk="1" hangingPunct="1"/>
            <a:r>
              <a:rPr lang="en-US" altLang="zh-TW" sz="2400">
                <a:ea typeface="新細明體" panose="02020500000000000000" pitchFamily="18" charset="-120"/>
              </a:rPr>
              <a:t>Retains processed information</a:t>
            </a:r>
          </a:p>
          <a:p>
            <a:pPr marL="1371600" lvl="2" indent="-457200" eaLnBrk="1" hangingPunct="1"/>
            <a:r>
              <a:rPr lang="en-US" altLang="zh-TW" sz="2100">
                <a:ea typeface="新細明體" panose="02020500000000000000" pitchFamily="18" charset="-120"/>
              </a:rPr>
              <a:t>Until placed on output/ storage/ communication devices</a:t>
            </a:r>
          </a:p>
          <a:p>
            <a:pPr marL="1371600" lvl="2" indent="-457200" eaLnBrk="1" hangingPunct="1"/>
            <a:endParaRPr lang="en-US" altLang="zh-TW" sz="1600">
              <a:ea typeface="新細明體" panose="02020500000000000000" pitchFamily="18" charset="-120"/>
            </a:endParaRPr>
          </a:p>
          <a:p>
            <a:pPr marL="990600" lvl="1" indent="-533400" eaLnBrk="1" hangingPunct="1"/>
            <a:r>
              <a:rPr lang="en-US" altLang="zh-TW" sz="2400">
                <a:ea typeface="新細明體" panose="02020500000000000000" pitchFamily="18" charset="-120"/>
              </a:rPr>
              <a:t>Refers to the Random Access Memory (RAM)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7DF283E4-8FE4-4923-8201-FDBDFDAA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76A6FE-1D97-4BE7-B413-667D6F04B9B7}" type="slidenum">
              <a:rPr lang="zh-TW" altLang="en-US" sz="10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0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B69917F-E5E4-4D03-AA10-B61A0E1CD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Computer Organization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24DEF754-977F-469C-974D-547F86F16F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1775" y="1239838"/>
            <a:ext cx="8642350" cy="4891087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FontTx/>
              <a:buAutoNum type="arabicPeriod" startAt="5"/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Secondary storage unit  </a:t>
            </a:r>
          </a:p>
          <a:p>
            <a:pPr marL="990600" lvl="1" indent="-533400" eaLnBrk="1" hangingPunct="1"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Long-term, high-capacity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 sz="2400" dirty="0">
                <a:ea typeface="新細明體" panose="02020500000000000000" pitchFamily="18" charset="-120"/>
              </a:rPr>
              <a:t>warehouse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”</a:t>
            </a:r>
            <a:r>
              <a:rPr lang="en-US" altLang="zh-TW" sz="2400" dirty="0">
                <a:ea typeface="新細明體" panose="02020500000000000000" pitchFamily="18" charset="-120"/>
              </a:rPr>
              <a:t> section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marL="990600" lvl="1" indent="-533400" eaLnBrk="1" hangingPunct="1"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Storage</a:t>
            </a:r>
          </a:p>
          <a:p>
            <a:pPr marL="1371600" lvl="2" indent="-457200" eaLnBrk="1" hangingPunct="1"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Data and programs that are not immediately needed</a:t>
            </a:r>
            <a:endParaRPr lang="en-US" altLang="zh-TW" sz="1400" dirty="0">
              <a:ea typeface="新細明體" panose="02020500000000000000" pitchFamily="18" charset="-120"/>
            </a:endParaRPr>
          </a:p>
          <a:p>
            <a:pPr marL="990600" lvl="1" indent="-533400" eaLnBrk="1" hangingPunct="1"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Secondary storage devices</a:t>
            </a:r>
          </a:p>
          <a:p>
            <a:pPr marL="1371600" lvl="2" indent="-457200" eaLnBrk="1" hangingPunct="1"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Disks, Optical discs, Solid-state memory drive</a:t>
            </a:r>
          </a:p>
          <a:p>
            <a:pPr marL="990600" lvl="1" indent="-533400" eaLnBrk="1" hangingPunct="1">
              <a:defRPr/>
            </a:pPr>
            <a:endParaRPr lang="en-US" altLang="zh-TW" sz="1600" dirty="0">
              <a:ea typeface="新細明體" panose="02020500000000000000" pitchFamily="18" charset="-120"/>
            </a:endParaRPr>
          </a:p>
          <a:p>
            <a:pPr marL="990600" lvl="1" indent="-533400" eaLnBrk="1" hangingPunct="1"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Longer to access than primary memory</a:t>
            </a:r>
          </a:p>
          <a:p>
            <a:pPr marL="1390650" lvl="2" indent="-533400" eaLnBrk="1" hangingPunct="1"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Speed: MB/s;   Latency: </a:t>
            </a:r>
            <a:r>
              <a:rPr lang="en-US" altLang="zh-TW" sz="2000" dirty="0" err="1">
                <a:ea typeface="新細明體" panose="02020500000000000000" pitchFamily="18" charset="-120"/>
              </a:rPr>
              <a:t>ms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990600" lvl="1" indent="-533400" eaLnBrk="1" hangingPunct="1"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Less expensive per unit than primary memory</a:t>
            </a:r>
          </a:p>
          <a:p>
            <a:pPr marL="1390650" lvl="2" indent="-533400" eaLnBrk="1" hangingPunct="1"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Cost: $/GB</a:t>
            </a:r>
            <a:endParaRPr lang="zh-TW" altLang="en-US" sz="20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8/26/2004 12:54:09 PM&quot;&gt;&lt;Slide id=&quot;325&quot; dur=&quot;1.375&quot;/&gt;&lt;/Timings&gt;&lt;/WMTools&gt;"/>
</p:tagLst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1922</TotalTime>
  <Words>880</Words>
  <Application>Microsoft Office PowerPoint</Application>
  <PresentationFormat>如螢幕大小 (4:3)</PresentationFormat>
  <Paragraphs>218</Paragraphs>
  <Slides>21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Watermark</vt:lpstr>
      <vt:lpstr>Introduction to Computing</vt:lpstr>
      <vt:lpstr>What is a Computer?</vt:lpstr>
      <vt:lpstr>Computer Organization</vt:lpstr>
      <vt:lpstr>Concept of Stored Program</vt:lpstr>
      <vt:lpstr>von Neumann Architecture</vt:lpstr>
      <vt:lpstr>Computer Organization</vt:lpstr>
      <vt:lpstr>Computer Organization</vt:lpstr>
      <vt:lpstr>Computer Organization</vt:lpstr>
      <vt:lpstr>Computer Organization</vt:lpstr>
      <vt:lpstr>Computer Organization</vt:lpstr>
      <vt:lpstr>Memory Organization</vt:lpstr>
      <vt:lpstr>Memory Organization (con't)</vt:lpstr>
      <vt:lpstr>What is a Computer Program?</vt:lpstr>
      <vt:lpstr>Machine Languages</vt:lpstr>
      <vt:lpstr>Assembly Languages</vt:lpstr>
      <vt:lpstr>High-Level Languages (HLL)</vt:lpstr>
      <vt:lpstr>High-Level Languages (HLL)</vt:lpstr>
      <vt:lpstr>High Level Languages</vt:lpstr>
      <vt:lpstr>History of C and C++</vt:lpstr>
      <vt:lpstr>History of C and C++</vt:lpstr>
      <vt:lpstr>Other High Level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Computing</dc:title>
  <dc:subject>Introduction</dc:subject>
  <dc:creator>Michael FUNG</dc:creator>
  <cp:lastModifiedBy>TAM, Rocky Lok Ki</cp:lastModifiedBy>
  <cp:revision>197</cp:revision>
  <dcterms:created xsi:type="dcterms:W3CDTF">2002-07-31T20:42:50Z</dcterms:created>
  <dcterms:modified xsi:type="dcterms:W3CDTF">2021-09-06T04:53:38Z</dcterms:modified>
</cp:coreProperties>
</file>