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302" r:id="rId3"/>
    <p:sldId id="308" r:id="rId4"/>
    <p:sldId id="313" r:id="rId5"/>
    <p:sldId id="312" r:id="rId6"/>
    <p:sldId id="314" r:id="rId7"/>
    <p:sldId id="279" r:id="rId8"/>
    <p:sldId id="301" r:id="rId9"/>
    <p:sldId id="300" r:id="rId10"/>
    <p:sldId id="257" r:id="rId11"/>
    <p:sldId id="259" r:id="rId12"/>
    <p:sldId id="262" r:id="rId13"/>
    <p:sldId id="281" r:id="rId14"/>
    <p:sldId id="283" r:id="rId15"/>
    <p:sldId id="260" r:id="rId16"/>
    <p:sldId id="261" r:id="rId17"/>
    <p:sldId id="285" r:id="rId18"/>
    <p:sldId id="282" r:id="rId19"/>
    <p:sldId id="299" r:id="rId20"/>
    <p:sldId id="321" r:id="rId21"/>
    <p:sldId id="322" r:id="rId22"/>
    <p:sldId id="324" r:id="rId23"/>
    <p:sldId id="325" r:id="rId24"/>
    <p:sldId id="326" r:id="rId25"/>
    <p:sldId id="330" r:id="rId26"/>
    <p:sldId id="284" r:id="rId27"/>
    <p:sldId id="294" r:id="rId28"/>
    <p:sldId id="280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5018" autoAdjust="0"/>
  </p:normalViewPr>
  <p:slideViewPr>
    <p:cSldViewPr snapToGrid="0">
      <p:cViewPr varScale="1">
        <p:scale>
          <a:sx n="72" d="100"/>
          <a:sy n="72" d="100"/>
        </p:scale>
        <p:origin x="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m Pan Chui, Dr. (CSD)" userId="06f431c5-cc1a-4439-a61b-5f3af947c103" providerId="ADAL" clId="{B2BB0941-B4B0-47B4-A0BC-81E0966B91C4}"/>
    <pc:docChg chg="modSld">
      <pc:chgData name="Yim Pan Chui, Dr. (CSD)" userId="06f431c5-cc1a-4439-a61b-5f3af947c103" providerId="ADAL" clId="{B2BB0941-B4B0-47B4-A0BC-81E0966B91C4}" dt="2021-10-09T09:39:37.166" v="19" actId="20577"/>
      <pc:docMkLst>
        <pc:docMk/>
      </pc:docMkLst>
      <pc:sldChg chg="modSp mod">
        <pc:chgData name="Yim Pan Chui, Dr. (CSD)" userId="06f431c5-cc1a-4439-a61b-5f3af947c103" providerId="ADAL" clId="{B2BB0941-B4B0-47B4-A0BC-81E0966B91C4}" dt="2021-10-09T09:38:30.034" v="11" actId="20577"/>
        <pc:sldMkLst>
          <pc:docMk/>
          <pc:sldMk cId="2878788219" sldId="326"/>
        </pc:sldMkLst>
        <pc:spChg chg="mod">
          <ac:chgData name="Yim Pan Chui, Dr. (CSD)" userId="06f431c5-cc1a-4439-a61b-5f3af947c103" providerId="ADAL" clId="{B2BB0941-B4B0-47B4-A0BC-81E0966B91C4}" dt="2021-10-09T09:38:30.034" v="11" actId="20577"/>
          <ac:spMkLst>
            <pc:docMk/>
            <pc:sldMk cId="2878788219" sldId="326"/>
            <ac:spMk id="2" creationId="{A0ACDBA7-854F-4BAB-BEE6-36954044BF2F}"/>
          </ac:spMkLst>
        </pc:spChg>
      </pc:sldChg>
      <pc:sldChg chg="modSp mod">
        <pc:chgData name="Yim Pan Chui, Dr. (CSD)" userId="06f431c5-cc1a-4439-a61b-5f3af947c103" providerId="ADAL" clId="{B2BB0941-B4B0-47B4-A0BC-81E0966B91C4}" dt="2021-10-09T09:39:37.166" v="19" actId="20577"/>
        <pc:sldMkLst>
          <pc:docMk/>
          <pc:sldMk cId="1028165299" sldId="330"/>
        </pc:sldMkLst>
        <pc:spChg chg="mod">
          <ac:chgData name="Yim Pan Chui, Dr. (CSD)" userId="06f431c5-cc1a-4439-a61b-5f3af947c103" providerId="ADAL" clId="{B2BB0941-B4B0-47B4-A0BC-81E0966B91C4}" dt="2021-10-09T09:39:37.166" v="19" actId="20577"/>
          <ac:spMkLst>
            <pc:docMk/>
            <pc:sldMk cId="1028165299" sldId="330"/>
            <ac:spMk id="2" creationId="{A0ACDBA7-854F-4BAB-BEE6-36954044BF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FB820-5F5E-4537-910A-850DC99D8EBF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7116-5ADB-47FF-AD79-DC5847870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7116-5ADB-47FF-AD79-DC5847870C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7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37615-E504-4306-B2E8-D4236FB8288F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393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PRNG is a Pseudo-random Number generator, it uses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mathematical</a:t>
            </a:r>
            <a:r>
              <a:rPr lang="en-US" sz="1200" dirty="0"/>
              <a:t> algorithm to generate random number. On the other hand, TRNG is generator for true random number, it uses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unpredictable physical means like atmospheric noise to generate random number.</a:t>
            </a: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17116-5ADB-47FF-AD79-DC5847870C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4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Random number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generators have </a:t>
            </a:r>
            <a:r>
              <a:rPr lang="en-US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 statistical sampling, computer simulation and other areas where producing an unpredictable result is desirable.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17116-5ADB-47FF-AD79-DC5847870C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2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true random number is difficult to obtain, we mainly use (Pseudo) Random Number. There are two ways to generate (Pseudo) Random Number in java.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17116-5ADB-47FF-AD79-DC5847870C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8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() generates a random number between 0 and 1. the type of return value is double.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17116-5ADB-47FF-AD79-DC5847870C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17116-5ADB-47FF-AD79-DC5847870CA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8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6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8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37" y="1059679"/>
            <a:ext cx="7886700" cy="51702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F69B-A48F-4F42-93CF-221488B7C76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6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6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0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4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7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1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52C82A-A303-4FDD-BDF5-9C05A7EBC5D4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638911-CFB8-4AA6-95E3-AEAD34D374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commons.wikimedia.org/wiki/File:Atlasnye_playing_cards_deck.sv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x&#8211;Muller_transform" TargetMode="External"/><Relationship Id="rId2" Type="http://schemas.openxmlformats.org/officeDocument/2006/relationships/hyperlink" Target="https://en.wikipedia.org/wiki/Ziggurat_algorith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7200" dirty="0"/>
              <a:t>Tutorial 6</a:t>
            </a:r>
            <a:endParaRPr lang="zh-CN" alt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 err="1"/>
              <a:t>JOPtionpane</a:t>
            </a:r>
            <a:r>
              <a:rPr lang="en-GB" altLang="zh-CN" dirty="0"/>
              <a:t>, random number generation</a:t>
            </a:r>
          </a:p>
          <a:p>
            <a:r>
              <a:rPr lang="en-GB" altLang="zh-CN" dirty="0"/>
              <a:t>CSCI1130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6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252644"/>
            <a:ext cx="7543800" cy="1084996"/>
          </a:xfrm>
        </p:spPr>
        <p:txBody>
          <a:bodyPr/>
          <a:lstStyle/>
          <a:p>
            <a:r>
              <a:rPr lang="en-GB" altLang="zh-CN" b="1" dirty="0" err="1"/>
              <a:t>Math.random</a:t>
            </a:r>
            <a:r>
              <a:rPr lang="en-GB" altLang="zh-CN" b="1" dirty="0"/>
              <a:t>()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64564"/>
            <a:ext cx="6841671" cy="4593288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en-GB" altLang="zh-CN" sz="2400" dirty="0"/>
              <a:t>Input Arguments</a:t>
            </a:r>
          </a:p>
          <a:p>
            <a:pPr lvl="1">
              <a:lnSpc>
                <a:spcPts val="1500"/>
              </a:lnSpc>
              <a:spcAft>
                <a:spcPts val="1200"/>
              </a:spcAft>
            </a:pPr>
            <a:r>
              <a:rPr lang="en-GB" altLang="zh-CN" dirty="0"/>
              <a:t>None</a:t>
            </a:r>
          </a:p>
          <a:p>
            <a:pPr>
              <a:lnSpc>
                <a:spcPts val="1500"/>
              </a:lnSpc>
            </a:pPr>
            <a:r>
              <a:rPr lang="en-GB" altLang="zh-CN" sz="2400" dirty="0"/>
              <a:t>Return</a:t>
            </a:r>
          </a:p>
          <a:p>
            <a:pPr lvl="1">
              <a:lnSpc>
                <a:spcPts val="1500"/>
              </a:lnSpc>
              <a:spcAft>
                <a:spcPts val="1200"/>
              </a:spcAft>
            </a:pPr>
            <a:r>
              <a:rPr lang="en-US" altLang="zh-CN" dirty="0"/>
              <a:t>A random number in a uniform distribution</a:t>
            </a:r>
          </a:p>
          <a:p>
            <a:pPr lvl="1">
              <a:lnSpc>
                <a:spcPts val="1500"/>
              </a:lnSpc>
              <a:spcAft>
                <a:spcPts val="1200"/>
              </a:spcAft>
            </a:pPr>
            <a:r>
              <a:rPr lang="en-US" altLang="zh-CN" dirty="0"/>
              <a:t>Data type: double</a:t>
            </a:r>
          </a:p>
          <a:p>
            <a:pPr lvl="1">
              <a:lnSpc>
                <a:spcPts val="1500"/>
              </a:lnSpc>
              <a:spcAft>
                <a:spcPts val="1200"/>
              </a:spcAft>
            </a:pPr>
            <a:r>
              <a:rPr lang="en-US" altLang="zh-CN" dirty="0"/>
              <a:t>Range: </a:t>
            </a:r>
            <a:r>
              <a:rPr lang="en-GB" altLang="zh-CN" dirty="0"/>
              <a:t>[0.0, 1.0) ; </a:t>
            </a:r>
            <a:r>
              <a:rPr lang="en-GB" altLang="zh-CN" dirty="0">
                <a:solidFill>
                  <a:srgbClr val="FF0000"/>
                </a:solidFill>
              </a:rPr>
              <a:t>Excluding 1.0</a:t>
            </a:r>
          </a:p>
          <a:p>
            <a:pPr lvl="1">
              <a:lnSpc>
                <a:spcPts val="1500"/>
              </a:lnSpc>
              <a:spcAft>
                <a:spcPts val="1200"/>
              </a:spcAft>
            </a:pPr>
            <a:r>
              <a:rPr lang="en-GB" altLang="zh-CN" dirty="0"/>
              <a:t>Can be considered as a probability value</a:t>
            </a:r>
          </a:p>
          <a:p>
            <a:pPr>
              <a:lnSpc>
                <a:spcPts val="1500"/>
              </a:lnSpc>
            </a:pPr>
            <a:r>
              <a:rPr lang="en-GB" altLang="zh-CN" sz="2400" dirty="0"/>
              <a:t>To generate a random number within [m, n)</a:t>
            </a:r>
            <a:endParaRPr lang="en-GB" altLang="zh-CN" sz="2400" i="1" dirty="0"/>
          </a:p>
          <a:p>
            <a:pPr lvl="1">
              <a:lnSpc>
                <a:spcPts val="1500"/>
              </a:lnSpc>
            </a:pPr>
            <a:r>
              <a:rPr lang="en-GB" altLang="zh-CN" dirty="0"/>
              <a:t>Apply a scaling factor of (n-m) with an offset value m</a:t>
            </a:r>
          </a:p>
          <a:p>
            <a:pPr marL="457200" lvl="1" indent="0">
              <a:lnSpc>
                <a:spcPts val="1500"/>
              </a:lnSpc>
              <a:buNone/>
            </a:pPr>
            <a:endParaRPr lang="en-GB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rgbClr val="987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2.6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8.3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rgbClr val="987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089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1600" dirty="0" err="1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CE6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>
                <a:solidFill>
                  <a:srgbClr val="C5C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C5C8C6"/>
              </a:solidFill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67244-E339-2F4C-93FD-5D73F053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63" y="2307574"/>
            <a:ext cx="3096337" cy="30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-164671"/>
            <a:ext cx="7543800" cy="1450757"/>
          </a:xfrm>
        </p:spPr>
        <p:txBody>
          <a:bodyPr/>
          <a:lstStyle/>
          <a:p>
            <a:r>
              <a:rPr lang="en-US" altLang="zh-CN" b="1" dirty="0"/>
              <a:t>Class Random()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69" y="159903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java.util.Random</a:t>
            </a:r>
            <a:r>
              <a:rPr lang="en-US" altLang="zh-CN" sz="2400" dirty="0"/>
              <a:t>;</a:t>
            </a:r>
          </a:p>
          <a:p>
            <a:pPr lvl="1"/>
            <a:r>
              <a:rPr lang="en-US" altLang="zh-CN" sz="2000" dirty="0"/>
              <a:t>An instance of this class can be used for generating a stream of </a:t>
            </a:r>
            <a:r>
              <a:rPr lang="en-US" altLang="zh-CN" sz="2000" dirty="0">
                <a:solidFill>
                  <a:srgbClr val="FF0000"/>
                </a:solidFill>
              </a:rPr>
              <a:t>pseudo-random</a:t>
            </a:r>
            <a:r>
              <a:rPr lang="en-US" altLang="zh-CN" sz="2000" dirty="0"/>
              <a:t> numbers.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Constructor Random( )</a:t>
            </a:r>
          </a:p>
          <a:p>
            <a:pPr lvl="1"/>
            <a:r>
              <a:rPr lang="en-US" altLang="zh-CN" sz="2000" dirty="0"/>
              <a:t>For creating a new random number generator object with auto-seeding.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Overloaded Constructor Random( long seed )</a:t>
            </a:r>
          </a:p>
          <a:p>
            <a:pPr lvl="1"/>
            <a:r>
              <a:rPr lang="en-US" altLang="zh-CN" sz="2000" dirty="0"/>
              <a:t>For creating a new random number generator object with a long integer-type </a:t>
            </a:r>
            <a:r>
              <a:rPr lang="en-US" altLang="zh-CN" sz="2000" dirty="0">
                <a:solidFill>
                  <a:srgbClr val="FF0000"/>
                </a:solidFill>
              </a:rPr>
              <a:t>parameter seed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1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7361"/>
            <a:ext cx="7886700" cy="42662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Random </a:t>
            </a:r>
            <a:r>
              <a:rPr lang="en-US" altLang="zh-CN" sz="2400" dirty="0" err="1"/>
              <a:t>rngObj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new</a:t>
            </a:r>
            <a:r>
              <a:rPr lang="en-US" altLang="zh-CN" sz="2400" dirty="0"/>
              <a:t> Random(20161001);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result = </a:t>
            </a:r>
            <a:r>
              <a:rPr lang="en-US" altLang="zh-CN" sz="2400" dirty="0" err="1"/>
              <a:t>rngObj.nextInt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000" dirty="0"/>
              <a:t>Get the next pseudorandom, </a:t>
            </a:r>
            <a:r>
              <a:rPr lang="en-US" altLang="zh-CN" sz="2000" dirty="0">
                <a:solidFill>
                  <a:srgbClr val="FF0000"/>
                </a:solidFill>
              </a:rPr>
              <a:t>uniformly distributed 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value</a:t>
            </a:r>
            <a:r>
              <a:rPr lang="en-US" altLang="zh-CN" sz="2000" dirty="0"/>
              <a:t> from this random number generator object's sequence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result = </a:t>
            </a:r>
            <a:r>
              <a:rPr lang="en-US" altLang="zh-CN" sz="2400" dirty="0" err="1"/>
              <a:t>rngObj.nextInt</a:t>
            </a:r>
            <a:r>
              <a:rPr lang="en-US" altLang="zh-CN" sz="2400" dirty="0"/>
              <a:t>(10);</a:t>
            </a:r>
          </a:p>
          <a:p>
            <a:pPr lvl="1"/>
            <a:r>
              <a:rPr lang="en-US" altLang="zh-CN" sz="2000" dirty="0"/>
              <a:t>Get the next pseudorandom, uniformly distributed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value </a:t>
            </a:r>
            <a:r>
              <a:rPr lang="en-US" altLang="zh-CN" sz="2000" dirty="0">
                <a:solidFill>
                  <a:srgbClr val="FF0000"/>
                </a:solidFill>
              </a:rPr>
              <a:t>within 0 to 9 (note that 10 is excluded.)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0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7361"/>
            <a:ext cx="7886700" cy="468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Random </a:t>
            </a:r>
            <a:r>
              <a:rPr lang="en-US" altLang="zh-CN" sz="2400" dirty="0" err="1"/>
              <a:t>rngObj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0070C0"/>
                </a:solidFill>
              </a:rPr>
              <a:t>new</a:t>
            </a:r>
            <a:r>
              <a:rPr lang="en-US" altLang="zh-CN" sz="2400" dirty="0"/>
              <a:t> Random(20161001);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result = </a:t>
            </a:r>
            <a:r>
              <a:rPr lang="en-US" altLang="zh-CN" sz="2400" dirty="0" err="1"/>
              <a:t>rngObj.nextDouble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000" dirty="0"/>
              <a:t>Get the next pseudorandom, </a:t>
            </a:r>
            <a:r>
              <a:rPr lang="en-US" altLang="zh-CN" sz="2000" dirty="0">
                <a:solidFill>
                  <a:srgbClr val="FF0000"/>
                </a:solidFill>
              </a:rPr>
              <a:t>uniformly distributed </a:t>
            </a:r>
            <a:r>
              <a:rPr lang="en-US" altLang="zh-CN" sz="2000" dirty="0"/>
              <a:t>double value between </a:t>
            </a:r>
            <a:r>
              <a:rPr lang="en-US" altLang="zh-CN" sz="2000" dirty="0">
                <a:solidFill>
                  <a:srgbClr val="FF0000"/>
                </a:solidFill>
              </a:rPr>
              <a:t>0.0</a:t>
            </a:r>
            <a:r>
              <a:rPr lang="en-US" altLang="zh-CN" sz="2000" dirty="0"/>
              <a:t> (inclusive) and </a:t>
            </a:r>
            <a:r>
              <a:rPr lang="en-US" altLang="zh-CN" sz="2000" dirty="0">
                <a:solidFill>
                  <a:srgbClr val="FF0000"/>
                </a:solidFill>
              </a:rPr>
              <a:t>1.0</a:t>
            </a:r>
            <a:r>
              <a:rPr lang="en-US" altLang="zh-CN" sz="2000" dirty="0"/>
              <a:t> (exclusive)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result = </a:t>
            </a:r>
            <a:r>
              <a:rPr lang="en-US" altLang="zh-CN" sz="2400" dirty="0" err="1"/>
              <a:t>rngObj.nextGaussian</a:t>
            </a:r>
            <a:r>
              <a:rPr lang="en-US" altLang="zh-CN" sz="2400" dirty="0"/>
              <a:t>();</a:t>
            </a:r>
          </a:p>
          <a:p>
            <a:pPr lvl="1"/>
            <a:r>
              <a:rPr lang="en-US" altLang="zh-CN" sz="2000" dirty="0"/>
              <a:t>Returns the next pseudorandom, </a:t>
            </a:r>
            <a:r>
              <a:rPr lang="en-US" altLang="zh-CN" sz="2000" dirty="0">
                <a:solidFill>
                  <a:srgbClr val="FF0000"/>
                </a:solidFill>
              </a:rPr>
              <a:t>Gaussian </a:t>
            </a:r>
            <a:r>
              <a:rPr lang="en-US" altLang="zh-CN" sz="2000" dirty="0"/>
              <a:t>("normally") </a:t>
            </a:r>
            <a:r>
              <a:rPr lang="en-US" altLang="zh-CN" sz="2000" dirty="0">
                <a:solidFill>
                  <a:srgbClr val="FF0000"/>
                </a:solidFill>
              </a:rPr>
              <a:t>distributed</a:t>
            </a:r>
            <a:r>
              <a:rPr lang="en-US" altLang="zh-CN" sz="2000" dirty="0"/>
              <a:t> double value with </a:t>
            </a:r>
            <a:r>
              <a:rPr lang="en-US" altLang="zh-CN" sz="2000" dirty="0">
                <a:solidFill>
                  <a:srgbClr val="FF0000"/>
                </a:solidFill>
              </a:rPr>
              <a:t>mean 0.0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standard deviation 1.0</a:t>
            </a:r>
            <a:r>
              <a:rPr lang="en-US" altLang="zh-CN" sz="2000" dirty="0"/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710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Output Range Control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1050" cy="4351338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nextInt</a:t>
            </a:r>
            <a:r>
              <a:rPr lang="en-US" altLang="zh-CN" sz="2400" dirty="0">
                <a:solidFill>
                  <a:srgbClr val="FF0000"/>
                </a:solidFill>
              </a:rPr>
              <a:t>() returns an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in [-2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</a:rPr>
              <a:t>, +2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nextInt</a:t>
            </a:r>
            <a:r>
              <a:rPr lang="en-US" altLang="zh-CN" sz="2400" dirty="0">
                <a:solidFill>
                  <a:srgbClr val="FF0000"/>
                </a:solidFill>
              </a:rPr>
              <a:t>(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bound )</a:t>
            </a:r>
            <a:r>
              <a:rPr lang="en-US" altLang="zh-CN" sz="2400" dirty="0"/>
              <a:t> returns an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 [0, bound-1]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excluding</a:t>
            </a:r>
            <a:r>
              <a:rPr lang="en-US" altLang="zh-CN" sz="2400" dirty="0"/>
              <a:t> the upper bound value</a:t>
            </a:r>
          </a:p>
          <a:p>
            <a:pPr lvl="1"/>
            <a:r>
              <a:rPr lang="en-US" altLang="zh-CN" sz="2800" dirty="0"/>
              <a:t>e.g.</a:t>
            </a:r>
          </a:p>
          <a:p>
            <a:pPr marL="914400" lvl="2" indent="0">
              <a:buNone/>
            </a:pPr>
            <a:r>
              <a:rPr lang="en-US" altLang="zh-CN" sz="2400" dirty="0"/>
              <a:t>[a, b]		</a:t>
            </a:r>
            <a:r>
              <a:rPr lang="en-US" altLang="zh-CN" sz="2400" dirty="0" err="1"/>
              <a:t>rngObj.nextInt</a:t>
            </a:r>
            <a:r>
              <a:rPr lang="en-US" altLang="zh-CN" sz="2400" dirty="0"/>
              <a:t>( b - a + 1) + a;</a:t>
            </a:r>
          </a:p>
          <a:p>
            <a:pPr marL="914400" lvl="2" indent="0">
              <a:buNone/>
            </a:pPr>
            <a:r>
              <a:rPr lang="en-US" altLang="zh-CN" sz="2400" dirty="0"/>
              <a:t>(a, b]		</a:t>
            </a:r>
            <a:r>
              <a:rPr lang="en-US" altLang="zh-CN" sz="2400" dirty="0" err="1"/>
              <a:t>rngObj.nextInt</a:t>
            </a:r>
            <a:r>
              <a:rPr lang="en-US" altLang="zh-CN" sz="2400" dirty="0"/>
              <a:t>( b - a ) + a + 1;</a:t>
            </a:r>
          </a:p>
          <a:p>
            <a:pPr marL="914400" lvl="2" indent="0">
              <a:buNone/>
            </a:pPr>
            <a:r>
              <a:rPr lang="en-US" altLang="zh-CN" sz="2400" dirty="0"/>
              <a:t>[a, b)		</a:t>
            </a:r>
            <a:r>
              <a:rPr lang="en-US" altLang="zh-CN" sz="2400" dirty="0" err="1"/>
              <a:t>rngObj.nextInt</a:t>
            </a:r>
            <a:r>
              <a:rPr lang="en-US" altLang="zh-CN" sz="2400" dirty="0"/>
              <a:t>( b - a ) + a;</a:t>
            </a:r>
          </a:p>
          <a:p>
            <a:pPr marL="914400" lvl="2" indent="0">
              <a:buNone/>
            </a:pPr>
            <a:r>
              <a:rPr lang="en-US" altLang="zh-CN" sz="2400" dirty="0"/>
              <a:t>(a, b)		</a:t>
            </a:r>
            <a:r>
              <a:rPr lang="en-US" altLang="zh-CN" sz="2400" dirty="0" err="1"/>
              <a:t>rngObj.nextInt</a:t>
            </a:r>
            <a:r>
              <a:rPr lang="en-US" altLang="zh-CN" sz="2400" dirty="0"/>
              <a:t>( b - a - 1 ) + a + 1 ;</a:t>
            </a:r>
          </a:p>
        </p:txBody>
      </p:sp>
    </p:spTree>
    <p:extLst>
      <p:ext uri="{BB962C8B-B14F-4D97-AF65-F5344CB8AC3E}">
        <p14:creationId xmlns:p14="http://schemas.microsoft.com/office/powerpoint/2010/main" val="288350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-44342"/>
            <a:ext cx="7543800" cy="1450757"/>
          </a:xfrm>
        </p:spPr>
        <p:txBody>
          <a:bodyPr/>
          <a:lstStyle/>
          <a:p>
            <a:r>
              <a:rPr lang="en-US" altLang="zh-CN" b="1" dirty="0"/>
              <a:t>Random Seed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771872"/>
            <a:ext cx="8181863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 </a:t>
            </a:r>
            <a:r>
              <a:rPr lang="en-US" altLang="zh-CN" sz="2400" b="1" dirty="0"/>
              <a:t>random seed</a:t>
            </a:r>
            <a:r>
              <a:rPr lang="en-US" altLang="zh-CN" sz="2400" dirty="0"/>
              <a:t> is a number used for initializing a </a:t>
            </a:r>
            <a:r>
              <a:rPr lang="en-US" altLang="zh-CN" sz="2400" dirty="0">
                <a:solidFill>
                  <a:srgbClr val="FF0000"/>
                </a:solidFill>
              </a:rPr>
              <a:t>pseudo-random number generator</a:t>
            </a:r>
            <a:r>
              <a:rPr lang="en-US" altLang="zh-CN" sz="2400" dirty="0"/>
              <a:t>.  The seed governs the behavior of the PRNG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PRNG objects created with the </a:t>
            </a:r>
            <a:r>
              <a:rPr lang="en-US" altLang="zh-CN" sz="2400" dirty="0">
                <a:solidFill>
                  <a:srgbClr val="FF0000"/>
                </a:solidFill>
              </a:rPr>
              <a:t>same</a:t>
            </a:r>
            <a:r>
              <a:rPr lang="en-US" altLang="zh-CN" sz="2400" dirty="0"/>
              <a:t> random seed will produce </a:t>
            </a:r>
            <a:r>
              <a:rPr lang="en-US" altLang="zh-CN" sz="2400" dirty="0">
                <a:solidFill>
                  <a:srgbClr val="FF0000"/>
                </a:solidFill>
              </a:rPr>
              <a:t>identical</a:t>
            </a:r>
            <a:r>
              <a:rPr lang="en-US" altLang="zh-CN" sz="2400" dirty="0"/>
              <a:t> pseudo-random number sequences.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EEB78-A5A5-6E44-AFA6-A4B691952273}"/>
              </a:ext>
            </a:extLst>
          </p:cNvPr>
          <p:cNvSpPr txBox="1"/>
          <p:nvPr/>
        </p:nvSpPr>
        <p:spPr>
          <a:xfrm>
            <a:off x="822960" y="6488668"/>
            <a:ext cx="44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30000" dirty="0"/>
              <a:t>*</a:t>
            </a:r>
            <a:r>
              <a:rPr lang="en-US" altLang="zh-CN" dirty="0"/>
              <a:t> PRNG: Pseudo-Random Number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2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36" y="-142981"/>
            <a:ext cx="7543800" cy="1450757"/>
          </a:xfrm>
        </p:spPr>
        <p:txBody>
          <a:bodyPr/>
          <a:lstStyle/>
          <a:p>
            <a:r>
              <a:rPr lang="en-US" altLang="zh-CN" b="1" dirty="0"/>
              <a:t>Random Seed (Example)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3136" y="1689731"/>
            <a:ext cx="4999980" cy="45858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seed = 11;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rngObj1 =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rngObj2 =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rngObj3 =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CN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"%12d\n"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rngObj1.nextInt()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CN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"%.2f\n"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rngObj1.nextFloat()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CN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"%12d\n"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rngObj2.nextInt()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CN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"%.2f\n"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rngObj2.nextFloat()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CN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"%12d\n"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rngObj3.nextInt() );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CN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"%.2f\n"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rngObj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.nextFloat()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030" y="1977639"/>
            <a:ext cx="2812834" cy="17543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-1158177819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0.71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-1158177819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0.71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1856327341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0.34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Output Range Control (Examples)</a:t>
            </a:r>
            <a:endParaRPr lang="zh-CN" alt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[-10, 15]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rngObj.nextInt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(26) - 10;</a:t>
            </a:r>
          </a:p>
          <a:p>
            <a:r>
              <a:rPr lang="en-US" altLang="zh-CN" sz="2400" dirty="0"/>
              <a:t>(-10, 15]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rngObj.nextInt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(25) - 9;</a:t>
            </a:r>
          </a:p>
          <a:p>
            <a:r>
              <a:rPr lang="en-US" altLang="zh-CN" sz="2400" dirty="0"/>
              <a:t>[10, 15)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rngObj.nextInt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 + 10;</a:t>
            </a:r>
          </a:p>
          <a:p>
            <a:r>
              <a:rPr lang="en-US" altLang="zh-CN" sz="2400" dirty="0"/>
              <a:t>(10, 15)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rngObj.nextInt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 + 11;</a:t>
            </a:r>
          </a:p>
          <a:p>
            <a:endParaRPr lang="en-US" altLang="zh-CN" sz="2400" dirty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314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Exercise: Allow/ Avoid Duplication</a:t>
            </a:r>
            <a:endParaRPr lang="zh-C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87" y="1845733"/>
            <a:ext cx="8262256" cy="44081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allow or avoid</a:t>
            </a:r>
            <a:r>
              <a:rPr lang="en-US" altLang="zh-CN" sz="2400" dirty="0"/>
              <a:t> duplications between 3 random numbers?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we allow duplication,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Simply generate 3 random numbers </a:t>
            </a:r>
            <a:r>
              <a:rPr lang="en-US" altLang="zh-CN" sz="2000" dirty="0">
                <a:solidFill>
                  <a:srgbClr val="FF0000"/>
                </a:solidFill>
              </a:rPr>
              <a:t>independently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Example: 4,2,4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If we need avoid duplication,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Perform comparisons; </a:t>
            </a:r>
            <a:r>
              <a:rPr lang="en-US" altLang="zh-CN" sz="2000" dirty="0">
                <a:solidFill>
                  <a:srgbClr val="FF0000"/>
                </a:solidFill>
              </a:rPr>
              <a:t>reject ties and re-generate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Example: 4,2,6</a:t>
            </a:r>
          </a:p>
        </p:txBody>
      </p:sp>
    </p:spTree>
    <p:extLst>
      <p:ext uri="{BB962C8B-B14F-4D97-AF65-F5344CB8AC3E}">
        <p14:creationId xmlns:p14="http://schemas.microsoft.com/office/powerpoint/2010/main" val="83281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Exercise: Avoid Duplication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Draft your solution.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Communicate your idea with peers.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Share with the class.</a:t>
            </a:r>
          </a:p>
        </p:txBody>
      </p:sp>
    </p:spTree>
    <p:extLst>
      <p:ext uri="{BB962C8B-B14F-4D97-AF65-F5344CB8AC3E}">
        <p14:creationId xmlns:p14="http://schemas.microsoft.com/office/powerpoint/2010/main" val="185375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4CF2-1016-2241-B5F9-8CC6E209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2EF9-7DB3-D04B-A06F-97391499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612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JOptionPane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Introduction to Random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Applications of Random Number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Method of Generation</a:t>
            </a:r>
          </a:p>
          <a:p>
            <a:pPr lvl="2"/>
            <a:r>
              <a:rPr lang="en-GB" altLang="zh-CN" sz="2000" dirty="0"/>
              <a:t> </a:t>
            </a:r>
            <a:r>
              <a:rPr lang="en-GB" altLang="zh-CN" sz="2000" dirty="0" err="1"/>
              <a:t>Math.random</a:t>
            </a:r>
            <a:r>
              <a:rPr lang="en-GB" altLang="zh-CN" sz="2000" dirty="0"/>
              <a:t>()</a:t>
            </a:r>
          </a:p>
          <a:p>
            <a:pPr lvl="2"/>
            <a:r>
              <a:rPr lang="en-US" altLang="zh-CN" sz="2000" dirty="0"/>
              <a:t> Class Random()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Random Seed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Exercise: Allow/ Avoid 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211035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CDBA7-854F-4BAB-BEE6-36954044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7" y="1212083"/>
            <a:ext cx="7886700" cy="517020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r>
              <a:rPr lang="en-HK" dirty="0"/>
              <a:t>Main task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Create a Java application for a vending machine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It allows user to </a:t>
            </a:r>
            <a:r>
              <a:rPr lang="en-HK" b="1" dirty="0"/>
              <a:t>buy snack</a:t>
            </a:r>
            <a:endParaRPr lang="en-HK" dirty="0"/>
          </a:p>
          <a:p>
            <a:pPr lvl="1">
              <a:lnSpc>
                <a:spcPct val="100000"/>
              </a:lnSpc>
            </a:pPr>
            <a:r>
              <a:rPr lang="en-HK" dirty="0"/>
              <a:t>When user click/input cancel, show ending message and exit</a:t>
            </a:r>
          </a:p>
          <a:p>
            <a:pPr lvl="1">
              <a:lnSpc>
                <a:spcPct val="100000"/>
              </a:lnSpc>
            </a:pPr>
            <a:endParaRPr lang="en-HK" dirty="0"/>
          </a:p>
          <a:p>
            <a:pPr lvl="1">
              <a:lnSpc>
                <a:spcPct val="100000"/>
              </a:lnSpc>
            </a:pP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DB143-8BAF-4E13-B0F2-050D9B952AB5}"/>
              </a:ext>
            </a:extLst>
          </p:cNvPr>
          <p:cNvSpPr txBox="1"/>
          <p:nvPr/>
        </p:nvSpPr>
        <p:spPr>
          <a:xfrm>
            <a:off x="804913" y="1036781"/>
            <a:ext cx="707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Assignment 3: Snack Time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CE257A-CA8E-447E-829A-B519BE66BF33}"/>
              </a:ext>
            </a:extLst>
          </p:cNvPr>
          <p:cNvSpPr txBox="1"/>
          <p:nvPr/>
        </p:nvSpPr>
        <p:spPr>
          <a:xfrm>
            <a:off x="666025" y="5881951"/>
            <a:ext cx="200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interface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5E1EA-B053-4077-95B5-E0D2BF5E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15" y="3907360"/>
            <a:ext cx="3133725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25E17-9037-4DC1-95A8-BE96E4F8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3" y="3251954"/>
            <a:ext cx="3486146" cy="2653278"/>
          </a:xfrm>
          <a:prstGeom prst="rect">
            <a:avLst/>
          </a:prstGeom>
        </p:spPr>
      </p:pic>
      <p:cxnSp>
        <p:nvCxnSpPr>
          <p:cNvPr id="7" name="AutoShape 69">
            <a:extLst>
              <a:ext uri="{FF2B5EF4-FFF2-40B4-BE49-F238E27FC236}">
                <a16:creationId xmlns:a16="http://schemas.microsoft.com/office/drawing/2014/main" id="{85083824-5CB3-4BF8-8800-BCCD4848B8EF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3300919" y="4626498"/>
            <a:ext cx="1973796" cy="856030"/>
          </a:xfrm>
          <a:prstGeom prst="straightConnector1">
            <a:avLst/>
          </a:prstGeom>
          <a:noFill/>
          <a:ln w="635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8E478E5-A6D3-45D9-B7B3-EBEA3966D22F}"/>
              </a:ext>
            </a:extLst>
          </p:cNvPr>
          <p:cNvSpPr/>
          <p:nvPr/>
        </p:nvSpPr>
        <p:spPr>
          <a:xfrm>
            <a:off x="2141758" y="5359521"/>
            <a:ext cx="3795252" cy="873623"/>
          </a:xfrm>
          <a:custGeom>
            <a:avLst/>
            <a:gdLst>
              <a:gd name="connsiteX0" fmla="*/ 0 w 3795252"/>
              <a:gd name="connsiteY0" fmla="*/ 403122 h 873623"/>
              <a:gd name="connsiteX1" fmla="*/ 835742 w 3795252"/>
              <a:gd name="connsiteY1" fmla="*/ 845574 h 873623"/>
              <a:gd name="connsiteX2" fmla="*/ 2890684 w 3795252"/>
              <a:gd name="connsiteY2" fmla="*/ 737419 h 873623"/>
              <a:gd name="connsiteX3" fmla="*/ 3795252 w 3795252"/>
              <a:gd name="connsiteY3" fmla="*/ 0 h 8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5252" h="873623">
                <a:moveTo>
                  <a:pt x="0" y="403122"/>
                </a:moveTo>
                <a:cubicBezTo>
                  <a:pt x="176980" y="596490"/>
                  <a:pt x="353961" y="789858"/>
                  <a:pt x="835742" y="845574"/>
                </a:cubicBezTo>
                <a:cubicBezTo>
                  <a:pt x="1317523" y="901290"/>
                  <a:pt x="2397432" y="878348"/>
                  <a:pt x="2890684" y="737419"/>
                </a:cubicBezTo>
                <a:cubicBezTo>
                  <a:pt x="3383936" y="596490"/>
                  <a:pt x="3589594" y="298245"/>
                  <a:pt x="3795252" y="0"/>
                </a:cubicBezTo>
              </a:path>
            </a:pathLst>
          </a:custGeom>
          <a:ln w="317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C27292EE-311B-4176-9E45-017D9EE036AD}"/>
              </a:ext>
            </a:extLst>
          </p:cNvPr>
          <p:cNvSpPr>
            <a:spLocks/>
          </p:cNvSpPr>
          <p:nvPr/>
        </p:nvSpPr>
        <p:spPr bwMode="auto">
          <a:xfrm>
            <a:off x="3971368" y="6107346"/>
            <a:ext cx="225425" cy="194756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0" tIns="0" rIns="0" bIns="0" anchor="t" anchorCtr="0" upright="1">
            <a:spAutoFit/>
          </a:bodyPr>
          <a:lstStyle/>
          <a:p>
            <a:pPr algn="ctr"/>
            <a:r>
              <a:rPr lang="en-US" altLang="zh-CN" sz="9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endParaRPr lang="zh-CN" sz="1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36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D1735-641E-497D-9B6D-DFD2D8A3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49" y="5133008"/>
            <a:ext cx="2543598" cy="11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E7168-992A-4F63-8E4C-2F09A185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28" y="3623418"/>
            <a:ext cx="2514600" cy="172402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CDBA7-854F-4BAB-BEE6-36954044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7" y="1194497"/>
            <a:ext cx="7886700" cy="517020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r>
              <a:rPr lang="en-HK" dirty="0"/>
              <a:t>Buy snack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Generate random price for each kind of snack when program starts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Request user input to select which snack to buy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Ask user whether to insert a $20 banknote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Show change </a:t>
            </a:r>
            <a:r>
              <a:rPr lang="en-US" altLang="zh-CN" dirty="0"/>
              <a:t>in coins ($10, $5, $2, $1, 50c)</a:t>
            </a:r>
            <a:endParaRPr lang="en-HK" dirty="0"/>
          </a:p>
          <a:p>
            <a:pPr lvl="1">
              <a:lnSpc>
                <a:spcPct val="100000"/>
              </a:lnSpc>
            </a:pPr>
            <a:endParaRPr lang="en-HK" dirty="0"/>
          </a:p>
          <a:p>
            <a:pPr lvl="1">
              <a:lnSpc>
                <a:spcPct val="100000"/>
              </a:lnSpc>
            </a:pPr>
            <a:endParaRPr lang="en-HK" dirty="0"/>
          </a:p>
        </p:txBody>
      </p:sp>
      <p:cxnSp>
        <p:nvCxnSpPr>
          <p:cNvPr id="36" name="AutoShape 69">
            <a:extLst>
              <a:ext uri="{FF2B5EF4-FFF2-40B4-BE49-F238E27FC236}">
                <a16:creationId xmlns:a16="http://schemas.microsoft.com/office/drawing/2014/main" id="{5A6F3513-70F7-4236-B4F8-7BCDEF92A30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41637" y="5043408"/>
            <a:ext cx="1736240" cy="843589"/>
          </a:xfrm>
          <a:prstGeom prst="straightConnector1">
            <a:avLst/>
          </a:prstGeom>
          <a:noFill/>
          <a:ln w="635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9" name="AutoShape 69">
            <a:extLst>
              <a:ext uri="{FF2B5EF4-FFF2-40B4-BE49-F238E27FC236}">
                <a16:creationId xmlns:a16="http://schemas.microsoft.com/office/drawing/2014/main" id="{6DC2611C-7116-4EFF-82E3-C85051AD5783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4455267" y="4485431"/>
            <a:ext cx="1888661" cy="1401566"/>
          </a:xfrm>
          <a:prstGeom prst="straightConnector1">
            <a:avLst/>
          </a:prstGeom>
          <a:noFill/>
          <a:ln w="635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42" name="AutoShape 69">
            <a:extLst>
              <a:ext uri="{FF2B5EF4-FFF2-40B4-BE49-F238E27FC236}">
                <a16:creationId xmlns:a16="http://schemas.microsoft.com/office/drawing/2014/main" id="{05047C94-9140-4BE8-A44B-E5AE0AABDF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41637" y="4224042"/>
            <a:ext cx="4251383" cy="783838"/>
          </a:xfrm>
          <a:prstGeom prst="straightConnector1">
            <a:avLst/>
          </a:prstGeom>
          <a:noFill/>
          <a:ln w="635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4E166F-0C83-4DC0-AC24-3A643071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11" y="3464495"/>
            <a:ext cx="2790825" cy="2124075"/>
          </a:xfrm>
          <a:prstGeom prst="rect">
            <a:avLst/>
          </a:prstGeom>
        </p:spPr>
      </p:pic>
      <p:cxnSp>
        <p:nvCxnSpPr>
          <p:cNvPr id="17" name="Curved Connector 104">
            <a:extLst>
              <a:ext uri="{FF2B5EF4-FFF2-40B4-BE49-F238E27FC236}">
                <a16:creationId xmlns:a16="http://schemas.microsoft.com/office/drawing/2014/main" id="{C3FE675E-EDB8-40DC-8869-24247267CD0F}"/>
              </a:ext>
            </a:extLst>
          </p:cNvPr>
          <p:cNvCxnSpPr>
            <a:cxnSpLocks/>
          </p:cNvCxnSpPr>
          <p:nvPr/>
        </p:nvCxnSpPr>
        <p:spPr>
          <a:xfrm>
            <a:off x="1439692" y="5484430"/>
            <a:ext cx="1999958" cy="229603"/>
          </a:xfrm>
          <a:prstGeom prst="curvedConnector3">
            <a:avLst>
              <a:gd name="adj1" fmla="val 64"/>
            </a:avLst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73">
            <a:extLst>
              <a:ext uri="{FF2B5EF4-FFF2-40B4-BE49-F238E27FC236}">
                <a16:creationId xmlns:a16="http://schemas.microsoft.com/office/drawing/2014/main" id="{8FA3C48D-EE38-4121-9CA8-0374334AC3F7}"/>
              </a:ext>
            </a:extLst>
          </p:cNvPr>
          <p:cNvSpPr>
            <a:spLocks/>
          </p:cNvSpPr>
          <p:nvPr/>
        </p:nvSpPr>
        <p:spPr bwMode="auto">
          <a:xfrm>
            <a:off x="2363277" y="5609893"/>
            <a:ext cx="225425" cy="20828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="horz" wrap="square" lIns="0" tIns="0" rIns="0" bIns="0" anchor="t" anchorCtr="0" upright="1">
            <a:spAutoFit/>
          </a:bodyPr>
          <a:lstStyle/>
          <a:p>
            <a:pPr algn="ctr"/>
            <a:r>
              <a:rPr lang="en-US" sz="900" b="1">
                <a:effectLst/>
                <a:ea typeface="PMingLiU" panose="02020500000000000000" pitchFamily="18" charset="-120"/>
              </a:rPr>
              <a:t>1</a:t>
            </a:r>
            <a:endParaRPr lang="zh-CN" sz="100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BC7A-8305-4F95-A9FD-4AD629C252B3}"/>
              </a:ext>
            </a:extLst>
          </p:cNvPr>
          <p:cNvSpPr txBox="1"/>
          <p:nvPr/>
        </p:nvSpPr>
        <p:spPr>
          <a:xfrm>
            <a:off x="804913" y="1036781"/>
            <a:ext cx="707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Assignment 3: Snack Time</a:t>
            </a:r>
          </a:p>
        </p:txBody>
      </p:sp>
    </p:spTree>
    <p:extLst>
      <p:ext uri="{BB962C8B-B14F-4D97-AF65-F5344CB8AC3E}">
        <p14:creationId xmlns:p14="http://schemas.microsoft.com/office/powerpoint/2010/main" val="355579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CDBA7-854F-4BAB-BEE6-36954044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7" y="848661"/>
            <a:ext cx="7886700" cy="517020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r>
              <a:rPr lang="en-HK" dirty="0"/>
              <a:t>Handing invalid inputs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Pop up a warning dialog “Invalid input” for receiving an invalid choice or out-of-range number from user; </a:t>
            </a:r>
            <a:br>
              <a:rPr lang="en-US" dirty="0"/>
            </a:br>
            <a:r>
              <a:rPr lang="en-US" dirty="0"/>
              <a:t>then return to the main interface. </a:t>
            </a:r>
          </a:p>
          <a:p>
            <a:pPr lvl="1">
              <a:lnSpc>
                <a:spcPct val="100000"/>
              </a:lnSpc>
            </a:pPr>
            <a:endParaRPr lang="en-HK" dirty="0"/>
          </a:p>
          <a:p>
            <a:pPr lvl="1">
              <a:lnSpc>
                <a:spcPct val="100000"/>
              </a:lnSpc>
            </a:pP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E1BDA-FAFF-4DB3-A1AC-F286017E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44" y="4228289"/>
            <a:ext cx="2825525" cy="1305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2D009-6CD5-4154-A49F-135B5EC84BED}"/>
              </a:ext>
            </a:extLst>
          </p:cNvPr>
          <p:cNvSpPr txBox="1"/>
          <p:nvPr/>
        </p:nvSpPr>
        <p:spPr>
          <a:xfrm>
            <a:off x="804913" y="1036781"/>
            <a:ext cx="707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Assignment 3: Snack Time</a:t>
            </a:r>
          </a:p>
        </p:txBody>
      </p:sp>
    </p:spTree>
    <p:extLst>
      <p:ext uri="{BB962C8B-B14F-4D97-AF65-F5344CB8AC3E}">
        <p14:creationId xmlns:p14="http://schemas.microsoft.com/office/powerpoint/2010/main" val="414244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CDBA7-854F-4BAB-BEE6-36954044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7" y="1241392"/>
            <a:ext cx="7886700" cy="517020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r>
              <a:rPr lang="en-HK" dirty="0"/>
              <a:t>Program flow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It’s recommended to draft the program flow to make the programming clear before you start coding.</a:t>
            </a:r>
          </a:p>
          <a:p>
            <a:pPr lvl="1">
              <a:lnSpc>
                <a:spcPct val="100000"/>
              </a:lnSpc>
            </a:pPr>
            <a:r>
              <a:rPr lang="en-HK" dirty="0"/>
              <a:t>Example (main interface):</a:t>
            </a:r>
          </a:p>
          <a:p>
            <a:pPr lvl="1">
              <a:lnSpc>
                <a:spcPct val="100000"/>
              </a:lnSpc>
            </a:pP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4D7BF-B69A-418A-ACBA-6E609AAB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" y="2609976"/>
            <a:ext cx="7201297" cy="3453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FCB08-A798-4A40-BAC1-6BDFF90A1293}"/>
              </a:ext>
            </a:extLst>
          </p:cNvPr>
          <p:cNvSpPr txBox="1"/>
          <p:nvPr/>
        </p:nvSpPr>
        <p:spPr>
          <a:xfrm>
            <a:off x="804913" y="1036781"/>
            <a:ext cx="707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Assignment 3: Snack Time</a:t>
            </a:r>
          </a:p>
        </p:txBody>
      </p:sp>
    </p:spTree>
    <p:extLst>
      <p:ext uri="{BB962C8B-B14F-4D97-AF65-F5344CB8AC3E}">
        <p14:creationId xmlns:p14="http://schemas.microsoft.com/office/powerpoint/2010/main" val="1752011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CDBA7-854F-4BAB-BEE6-36954044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7" y="1059679"/>
            <a:ext cx="7886700" cy="56394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/>
              <a:t>String.format</a:t>
            </a:r>
            <a:r>
              <a:rPr lang="en-US" altLang="zh-CN" dirty="0"/>
              <a:t> to get the formatted string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format, Object ...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/>
              <a:t>e.g.</a:t>
            </a:r>
          </a:p>
          <a:p>
            <a:pPr marL="45720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("%s spent %.2f dollars on books.",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123.4567)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Joe spent 123.46 dollars on books.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22A9D-1177-4F92-BDC8-6CC03C91F266}"/>
              </a:ext>
            </a:extLst>
          </p:cNvPr>
          <p:cNvSpPr txBox="1"/>
          <p:nvPr/>
        </p:nvSpPr>
        <p:spPr>
          <a:xfrm>
            <a:off x="804913" y="1036781"/>
            <a:ext cx="707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Assignment 3: Snack Time</a:t>
            </a:r>
          </a:p>
        </p:txBody>
      </p:sp>
    </p:spTree>
    <p:extLst>
      <p:ext uri="{BB962C8B-B14F-4D97-AF65-F5344CB8AC3E}">
        <p14:creationId xmlns:p14="http://schemas.microsoft.com/office/powerpoint/2010/main" val="287878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CDBA7-854F-4BAB-BEE6-36954044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7" y="813491"/>
            <a:ext cx="7886700" cy="5639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endParaRPr lang="en-HK" dirty="0"/>
          </a:p>
          <a:p>
            <a:pPr>
              <a:lnSpc>
                <a:spcPct val="100000"/>
              </a:lnSpc>
            </a:pPr>
            <a:r>
              <a:rPr lang="en-HK" dirty="0"/>
              <a:t>Use </a:t>
            </a:r>
            <a:r>
              <a:rPr lang="en-HK" dirty="0" err="1"/>
              <a:t>Integer.parseInt</a:t>
            </a:r>
            <a:r>
              <a:rPr lang="en-HK" dirty="0"/>
              <a:t> to convert a string that contains an </a:t>
            </a:r>
            <a:r>
              <a:rPr lang="en-HK" dirty="0" err="1"/>
              <a:t>interger</a:t>
            </a:r>
            <a:r>
              <a:rPr lang="en-HK" dirty="0"/>
              <a:t> to an int variable</a:t>
            </a:r>
            <a:br>
              <a:rPr lang="en-HK" dirty="0"/>
            </a:b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s).</a:t>
            </a:r>
            <a:b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/>
              <a:t>e.g.</a:t>
            </a:r>
            <a:br>
              <a:rPr lang="en-HK" dirty="0"/>
            </a:b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</a:t>
            </a: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("123"); =&gt; a=123</a:t>
            </a:r>
          </a:p>
          <a:p>
            <a:pPr>
              <a:lnSpc>
                <a:spcPct val="80000"/>
              </a:lnSpc>
            </a:pPr>
            <a:r>
              <a:rPr lang="en-HK" dirty="0"/>
              <a:t>How to deal with strings not containing an integer?</a:t>
            </a:r>
            <a:br>
              <a:rPr lang="en-HK" dirty="0"/>
            </a:br>
            <a:r>
              <a:rPr lang="en-HK" dirty="0"/>
              <a:t>Answer: use exception handling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String s = "not an integer";</a:t>
            </a:r>
            <a:br>
              <a:rPr lang="en-HK" dirty="0"/>
            </a:br>
            <a:r>
              <a:rPr lang="en-HK" dirty="0"/>
              <a:t>     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H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-100; // -100 should not be in the valid range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5EE17-EBFE-468B-AF21-6A17F069BB17}"/>
              </a:ext>
            </a:extLst>
          </p:cNvPr>
          <p:cNvSpPr txBox="1"/>
          <p:nvPr/>
        </p:nvSpPr>
        <p:spPr>
          <a:xfrm>
            <a:off x="804913" y="1036781"/>
            <a:ext cx="707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Assignment 3: Snack Time</a:t>
            </a:r>
          </a:p>
        </p:txBody>
      </p:sp>
    </p:spTree>
    <p:extLst>
      <p:ext uri="{BB962C8B-B14F-4D97-AF65-F5344CB8AC3E}">
        <p14:creationId xmlns:p14="http://schemas.microsoft.com/office/powerpoint/2010/main" val="1028165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Appendix: </a:t>
            </a:r>
            <a:br>
              <a:rPr lang="en-US" altLang="zh-CN" sz="4000" b="1" dirty="0"/>
            </a:br>
            <a:r>
              <a:rPr lang="en-US" altLang="zh-CN" sz="4000" b="1" dirty="0"/>
              <a:t>Application1 Mark Six</a:t>
            </a:r>
            <a:endParaRPr lang="zh-CN" altLang="en-US" sz="4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6 </a:t>
            </a:r>
            <a:r>
              <a:rPr lang="en-US" i="1" u="sng" dirty="0"/>
              <a:t>unique</a:t>
            </a:r>
            <a:r>
              <a:rPr lang="en-US" dirty="0"/>
              <a:t> random numbers in the range of [1 – 49]?</a:t>
            </a:r>
          </a:p>
          <a:p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4" y="2806700"/>
            <a:ext cx="5273524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0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Appendix: </a:t>
            </a:r>
            <a:br>
              <a:rPr lang="en-US" altLang="zh-CN" sz="4000" b="1" dirty="0"/>
            </a:br>
            <a:r>
              <a:rPr lang="en-US" altLang="zh-CN" sz="4000" b="1" dirty="0"/>
              <a:t>Application2 Shuffling</a:t>
            </a:r>
            <a:endParaRPr lang="zh-CN" altLang="en-US" sz="40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to shuffle a deck of playing cards randomly?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thumb/5/55/Atlasnye_playing_cards_deck.svg/1024px-Atlasnye_playing_cards_de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" y="2356990"/>
            <a:ext cx="8728075" cy="39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413500"/>
            <a:ext cx="800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https://commons.wikimedia.org/wiki/File:Atlasnye_playing_cards_deck.svg</a:t>
            </a:r>
            <a:r>
              <a:rPr lang="en-US" dirty="0"/>
              <a:t> </a:t>
            </a:r>
          </a:p>
        </p:txBody>
      </p:sp>
      <p:pic>
        <p:nvPicPr>
          <p:cNvPr id="1030" name="Picture 6" descr="Creative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83" y="6465332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C-Zer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65332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4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Further Reading </a:t>
            </a:r>
            <a:endParaRPr lang="zh-CN" alt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Ziggurat algorithm</a:t>
            </a:r>
          </a:p>
          <a:p>
            <a:pPr lvl="1">
              <a:lnSpc>
                <a:spcPct val="150000"/>
              </a:lnSpc>
            </a:pPr>
            <a:r>
              <a:rPr lang="en-US" altLang="zh-CN" sz="2400" u="sng" dirty="0">
                <a:hlinkClick r:id="rId2"/>
              </a:rPr>
              <a:t>https://en.wikipedia.org/wiki/Ziggurat_algorithm</a:t>
            </a:r>
            <a:r>
              <a:rPr lang="en-US" altLang="zh-CN" sz="2400" u="sng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Box–Muller transform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https://en.wikipedia.org/wiki/Box–</a:t>
            </a:r>
            <a:r>
              <a:rPr lang="en-US" altLang="zh-CN" sz="2400" dirty="0" err="1">
                <a:hlinkClick r:id="rId3"/>
              </a:rPr>
              <a:t>Muller_transform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310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65" y="270555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END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2750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75E8F2-069A-AE40-99F3-E7AEFFCB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37" y="1083158"/>
            <a:ext cx="8790223" cy="5170205"/>
          </a:xfrm>
        </p:spPr>
        <p:txBody>
          <a:bodyPr/>
          <a:lstStyle/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(Component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parentComponent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message)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dirty="0"/>
              <a:t>Tell the user about something that has happened.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null,"This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message");</a:t>
            </a:r>
          </a:p>
          <a:p>
            <a:pPr marL="0" indent="0">
              <a:buNone/>
            </a:pPr>
            <a:endParaRPr lang="en-US" sz="3200" dirty="0"/>
          </a:p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D6E6A-7ABC-DE44-8A1D-AA0796F28BF6}"/>
              </a:ext>
            </a:extLst>
          </p:cNvPr>
          <p:cNvSpPr txBox="1"/>
          <p:nvPr/>
        </p:nvSpPr>
        <p:spPr>
          <a:xfrm>
            <a:off x="812939" y="1152276"/>
            <a:ext cx="707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JOptionPane.showMessageDialog</a:t>
            </a:r>
            <a:r>
              <a:rPr lang="en-HK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85249-9776-FC49-B557-6B32E27A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70" y="3881572"/>
            <a:ext cx="4497994" cy="19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75E8F2-069A-AE40-99F3-E7AEFFCB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059679"/>
            <a:ext cx="8286698" cy="5170205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(Component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b="1" dirty="0" err="1">
                <a:solidFill>
                  <a:srgbClr val="157C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message, String title, int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optionType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/>
          </a:p>
          <a:p>
            <a:r>
              <a:rPr lang="en-US" dirty="0"/>
              <a:t>Asks a confirming question, like yes/no/cancel.</a:t>
            </a:r>
          </a:p>
          <a:p>
            <a:r>
              <a:rPr lang="en-US" dirty="0"/>
              <a:t>The returned int indicates </a:t>
            </a:r>
            <a:r>
              <a:rPr lang="en-US" altLang="zh-CN" dirty="0"/>
              <a:t>index of </a:t>
            </a:r>
            <a:r>
              <a:rPr lang="en-US" dirty="0"/>
              <a:t>selected option. </a:t>
            </a:r>
            <a:br>
              <a:rPr lang="en-US" dirty="0"/>
            </a:br>
            <a:r>
              <a:rPr lang="en-US" dirty="0"/>
              <a:t>In this example, Yes: 0, No: 1</a:t>
            </a:r>
            <a:r>
              <a:rPr lang="en-HK" dirty="0"/>
              <a:t>,</a:t>
            </a:r>
            <a:r>
              <a:rPr lang="zh-CN" altLang="en-US" dirty="0"/>
              <a:t> </a:t>
            </a:r>
            <a:r>
              <a:rPr lang="en-HK" altLang="zh-CN" dirty="0"/>
              <a:t>close dialog button: -1.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JOptionPane.showConfirmDialog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(null,"sure?","warning",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JOptionPane.YES_NO_OPTION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/>
          </a:p>
          <a:p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D6E6A-7ABC-DE44-8A1D-AA0796F28BF6}"/>
              </a:ext>
            </a:extLst>
          </p:cNvPr>
          <p:cNvSpPr txBox="1"/>
          <p:nvPr/>
        </p:nvSpPr>
        <p:spPr>
          <a:xfrm>
            <a:off x="814843" y="1154019"/>
            <a:ext cx="707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JOptionPane.showConfirmDialog</a:t>
            </a:r>
            <a:r>
              <a:rPr lang="en-HK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88E49-E310-7540-B928-5EDB9092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56" y="4796543"/>
            <a:ext cx="3368630" cy="1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75E8F2-069A-AE40-99F3-E7AEFFCB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16" y="1008360"/>
            <a:ext cx="8954430" cy="5170205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message)</a:t>
            </a:r>
          </a:p>
          <a:p>
            <a:r>
              <a:rPr lang="en-US" dirty="0"/>
              <a:t>Shows a question-message dialog requesting input from the user.</a:t>
            </a:r>
          </a:p>
          <a:p>
            <a:r>
              <a:rPr lang="en-US" dirty="0"/>
              <a:t>The return value is the string input by user.</a:t>
            </a:r>
          </a:p>
          <a:p>
            <a:r>
              <a:rPr lang="en-US" dirty="0"/>
              <a:t>If Cancel or close dialog button is clicked, return null.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D6E6A-7ABC-DE44-8A1D-AA0796F28BF6}"/>
              </a:ext>
            </a:extLst>
          </p:cNvPr>
          <p:cNvSpPr txBox="1"/>
          <p:nvPr/>
        </p:nvSpPr>
        <p:spPr>
          <a:xfrm>
            <a:off x="806078" y="1143176"/>
            <a:ext cx="707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JOptionPane.showInputDialog</a:t>
            </a:r>
            <a:r>
              <a:rPr lang="en-HK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725C5C-9704-D346-8A39-8AA5F4F5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2" y="4257945"/>
            <a:ext cx="4440888" cy="180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0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75E8F2-069A-AE40-99F3-E7AEFFCB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9" y="1006921"/>
            <a:ext cx="8806278" cy="5170205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message,Object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initialSelectionValue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Shows a question-message dialog requesting input from the user, with the input value initialized to </a:t>
            </a:r>
            <a:r>
              <a:rPr lang="en-US" dirty="0" err="1"/>
              <a:t>initialSelectionValue</a:t>
            </a:r>
            <a:r>
              <a:rPr lang="en-US" dirty="0"/>
              <a:t>.</a:t>
            </a:r>
          </a:p>
          <a:p>
            <a:r>
              <a:rPr lang="en-US" dirty="0"/>
              <a:t>The return value is the string input by user.</a:t>
            </a: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"initial value");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339063-18BC-B34B-9248-C4FF1BAF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03" y="4398983"/>
            <a:ext cx="3887593" cy="158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EE877-E74B-4999-97ED-3E09CB95324E}"/>
              </a:ext>
            </a:extLst>
          </p:cNvPr>
          <p:cNvSpPr txBox="1"/>
          <p:nvPr/>
        </p:nvSpPr>
        <p:spPr>
          <a:xfrm>
            <a:off x="806078" y="1143176"/>
            <a:ext cx="707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JOptionPane.showInputDialog</a:t>
            </a:r>
            <a:r>
              <a:rPr lang="en-HK" sz="3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56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Introduction to Random Number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 Definition</a:t>
            </a:r>
            <a:r>
              <a:rPr lang="en-US" altLang="zh-CN" sz="2800" baseline="30000" dirty="0"/>
              <a:t>[1]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400" b="1" dirty="0"/>
              <a:t>Random Number: </a:t>
            </a:r>
            <a:r>
              <a:rPr lang="en-US" sz="2400" dirty="0"/>
              <a:t>Numbers that cannot be reasonably predicted better than by a random chance.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2400" b="1" dirty="0"/>
              <a:t> Pseudo-random Number: </a:t>
            </a:r>
            <a:r>
              <a:rPr lang="en-US" altLang="zh-CN" sz="2400" dirty="0"/>
              <a:t>N</a:t>
            </a:r>
            <a:r>
              <a:rPr lang="en-US" sz="2400" dirty="0"/>
              <a:t>umbers that look random, but are actually deterministic, and can be reproduced if the state of the PRNG is known</a:t>
            </a:r>
            <a:endParaRPr lang="en-US" altLang="zh-CN" sz="24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8B816-4E8E-944B-8B53-A47838D294DC}"/>
              </a:ext>
            </a:extLst>
          </p:cNvPr>
          <p:cNvSpPr txBox="1"/>
          <p:nvPr/>
        </p:nvSpPr>
        <p:spPr>
          <a:xfrm>
            <a:off x="489856" y="6488668"/>
            <a:ext cx="629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Random_number_generation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647-DFA2-6043-9461-54750076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Applications of Random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88E7-5495-BB41-85F2-1A9BCCAF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42795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Divination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Games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Political use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/>
              <a:t>Athenian democracy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Modern use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Science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/>
              <a:t>Statistical sampling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/>
              <a:t>Analysis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/>
              <a:t>Simulation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Literature, music and art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5D2C9-483A-B246-BA24-2992345DC83F}"/>
              </a:ext>
            </a:extLst>
          </p:cNvPr>
          <p:cNvSpPr txBox="1"/>
          <p:nvPr/>
        </p:nvSpPr>
        <p:spPr>
          <a:xfrm>
            <a:off x="669471" y="6463321"/>
            <a:ext cx="599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Applications_of_randomness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905AD-6313-7F49-A4B2-2412B3C8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57" y="3223525"/>
            <a:ext cx="1954159" cy="13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(Pseudo) Random Number Generation</a:t>
            </a:r>
            <a:endParaRPr lang="zh-CN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Methods</a:t>
            </a:r>
            <a:r>
              <a:rPr lang="en-US" altLang="zh-CN" sz="3200" b="1" dirty="0"/>
              <a:t>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/>
              <a:t>Math.random</a:t>
            </a:r>
            <a:r>
              <a:rPr lang="en-US" altLang="zh-CN" sz="2400" dirty="0"/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Using class Random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510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6083</TotalTime>
  <Words>1638</Words>
  <Application>Microsoft Office PowerPoint</Application>
  <PresentationFormat>On-screen Show (4:3)</PresentationFormat>
  <Paragraphs>224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Menlo</vt:lpstr>
      <vt:lpstr>Arial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Tutorial 6</vt:lpstr>
      <vt:lpstr>Content</vt:lpstr>
      <vt:lpstr>PowerPoint Presentation</vt:lpstr>
      <vt:lpstr>PowerPoint Presentation</vt:lpstr>
      <vt:lpstr>PowerPoint Presentation</vt:lpstr>
      <vt:lpstr>PowerPoint Presentation</vt:lpstr>
      <vt:lpstr>Introduction to Random Number</vt:lpstr>
      <vt:lpstr>Applications of Random Number</vt:lpstr>
      <vt:lpstr>(Pseudo) Random Number Generation</vt:lpstr>
      <vt:lpstr>Math.random()</vt:lpstr>
      <vt:lpstr>Class Random()</vt:lpstr>
      <vt:lpstr>Methods</vt:lpstr>
      <vt:lpstr>Methods</vt:lpstr>
      <vt:lpstr>Output Range Control</vt:lpstr>
      <vt:lpstr>Random Seed</vt:lpstr>
      <vt:lpstr>Random Seed (Example)</vt:lpstr>
      <vt:lpstr>Output Range Control (Examples)</vt:lpstr>
      <vt:lpstr>Exercise: Allow/ Avoid Duplication</vt:lpstr>
      <vt:lpstr>Exercise: Avoid Duplication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 Application1 Mark Six</vt:lpstr>
      <vt:lpstr>Appendix:  Application2 Shuffling</vt:lpstr>
      <vt:lpstr>Further Reading </vt:lpstr>
      <vt:lpstr>END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han</dc:creator>
  <cp:lastModifiedBy>Yim Pan Chui, Dr. (CSD)</cp:lastModifiedBy>
  <cp:revision>319</cp:revision>
  <dcterms:created xsi:type="dcterms:W3CDTF">2014-09-23T15:39:24Z</dcterms:created>
  <dcterms:modified xsi:type="dcterms:W3CDTF">2021-10-09T09:40:01Z</dcterms:modified>
</cp:coreProperties>
</file>