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64" r:id="rId2"/>
    <p:sldId id="365" r:id="rId3"/>
    <p:sldId id="380" r:id="rId4"/>
    <p:sldId id="289" r:id="rId5"/>
    <p:sldId id="397" r:id="rId6"/>
    <p:sldId id="399" r:id="rId7"/>
    <p:sldId id="403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413" r:id="rId23"/>
    <p:sldId id="418" r:id="rId24"/>
    <p:sldId id="419" r:id="rId25"/>
    <p:sldId id="420" r:id="rId26"/>
    <p:sldId id="421" r:id="rId27"/>
    <p:sldId id="422" r:id="rId28"/>
    <p:sldId id="423" r:id="rId29"/>
    <p:sldId id="417" r:id="rId30"/>
    <p:sldId id="427" r:id="rId31"/>
    <p:sldId id="414" r:id="rId32"/>
    <p:sldId id="426" r:id="rId33"/>
    <p:sldId id="415" r:id="rId34"/>
    <p:sldId id="416" r:id="rId35"/>
    <p:sldId id="428" r:id="rId36"/>
    <p:sldId id="429" r:id="rId37"/>
    <p:sldId id="430" r:id="rId38"/>
    <p:sldId id="431" r:id="rId39"/>
    <p:sldId id="408" r:id="rId40"/>
    <p:sldId id="410" r:id="rId41"/>
    <p:sldId id="409" r:id="rId42"/>
    <p:sldId id="41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05E14-9381-7B4C-BA27-80470F91E765}" v="4" dt="2020-10-19T12:19:21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1" autoAdjust="0"/>
    <p:restoredTop sz="95255" autoAdjust="0"/>
  </p:normalViewPr>
  <p:slideViewPr>
    <p:cSldViewPr snapToGrid="0">
      <p:cViewPr varScale="1">
        <p:scale>
          <a:sx n="83" d="100"/>
          <a:sy n="83" d="100"/>
        </p:scale>
        <p:origin x="1058" y="26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F Fung (CSD)" userId="f1fbcc7d-b65c-4009-a6fb-0bd17f4bf7ea" providerId="ADAL" clId="{6D805E14-9381-7B4C-BA27-80470F91E765}"/>
    <pc:docChg chg="undo custSel addSld delSld modSld">
      <pc:chgData name="Michael PF Fung (CSD)" userId="f1fbcc7d-b65c-4009-a6fb-0bd17f4bf7ea" providerId="ADAL" clId="{6D805E14-9381-7B4C-BA27-80470F91E765}" dt="2020-10-19T12:20:15.558" v="326" actId="20577"/>
      <pc:docMkLst>
        <pc:docMk/>
      </pc:docMkLst>
      <pc:sldChg chg="modSp">
        <pc:chgData name="Michael PF Fung (CSD)" userId="f1fbcc7d-b65c-4009-a6fb-0bd17f4bf7ea" providerId="ADAL" clId="{6D805E14-9381-7B4C-BA27-80470F91E765}" dt="2020-10-19T12:12:36.607" v="25" actId="20577"/>
        <pc:sldMkLst>
          <pc:docMk/>
          <pc:sldMk cId="380101137" sldId="363"/>
        </pc:sldMkLst>
        <pc:spChg chg="mod">
          <ac:chgData name="Michael PF Fung (CSD)" userId="f1fbcc7d-b65c-4009-a6fb-0bd17f4bf7ea" providerId="ADAL" clId="{6D805E14-9381-7B4C-BA27-80470F91E765}" dt="2020-10-19T12:12:31.942" v="14" actId="14100"/>
          <ac:spMkLst>
            <pc:docMk/>
            <pc:sldMk cId="380101137" sldId="363"/>
            <ac:spMk id="9" creationId="{00000000-0000-0000-0000-000000000000}"/>
          </ac:spMkLst>
        </pc:spChg>
        <pc:spChg chg="mod">
          <ac:chgData name="Michael PF Fung (CSD)" userId="f1fbcc7d-b65c-4009-a6fb-0bd17f4bf7ea" providerId="ADAL" clId="{6D805E14-9381-7B4C-BA27-80470F91E765}" dt="2020-10-19T12:12:36.607" v="25" actId="20577"/>
          <ac:spMkLst>
            <pc:docMk/>
            <pc:sldMk cId="380101137" sldId="363"/>
            <ac:spMk id="22532" creationId="{00000000-0000-0000-0000-000000000000}"/>
          </ac:spMkLst>
        </pc:spChg>
      </pc:sldChg>
      <pc:sldChg chg="modSp">
        <pc:chgData name="Michael PF Fung (CSD)" userId="f1fbcc7d-b65c-4009-a6fb-0bd17f4bf7ea" providerId="ADAL" clId="{6D805E14-9381-7B4C-BA27-80470F91E765}" dt="2020-10-19T12:20:15.558" v="326" actId="20577"/>
        <pc:sldMkLst>
          <pc:docMk/>
          <pc:sldMk cId="480120853" sldId="365"/>
        </pc:sldMkLst>
        <pc:spChg chg="mod">
          <ac:chgData name="Michael PF Fung (CSD)" userId="f1fbcc7d-b65c-4009-a6fb-0bd17f4bf7ea" providerId="ADAL" clId="{6D805E14-9381-7B4C-BA27-80470F91E765}" dt="2020-10-19T12:20:15.558" v="326" actId="20577"/>
          <ac:spMkLst>
            <pc:docMk/>
            <pc:sldMk cId="480120853" sldId="365"/>
            <ac:spMk id="6148" creationId="{00000000-0000-0000-0000-000000000000}"/>
          </ac:spMkLst>
        </pc:spChg>
      </pc:sldChg>
      <pc:sldChg chg="modSp">
        <pc:chgData name="Michael PF Fung (CSD)" userId="f1fbcc7d-b65c-4009-a6fb-0bd17f4bf7ea" providerId="ADAL" clId="{6D805E14-9381-7B4C-BA27-80470F91E765}" dt="2020-10-19T12:13:45.357" v="76" actId="114"/>
        <pc:sldMkLst>
          <pc:docMk/>
          <pc:sldMk cId="96701752" sldId="366"/>
        </pc:sldMkLst>
        <pc:spChg chg="mod">
          <ac:chgData name="Michael PF Fung (CSD)" userId="f1fbcc7d-b65c-4009-a6fb-0bd17f4bf7ea" providerId="ADAL" clId="{6D805E14-9381-7B4C-BA27-80470F91E765}" dt="2020-10-19T12:13:45.357" v="76" actId="114"/>
          <ac:spMkLst>
            <pc:docMk/>
            <pc:sldMk cId="96701752" sldId="366"/>
            <ac:spMk id="8196" creationId="{00000000-0000-0000-0000-000000000000}"/>
          </ac:spMkLst>
        </pc:spChg>
      </pc:sldChg>
      <pc:sldChg chg="modSp">
        <pc:chgData name="Michael PF Fung (CSD)" userId="f1fbcc7d-b65c-4009-a6fb-0bd17f4bf7ea" providerId="ADAL" clId="{6D805E14-9381-7B4C-BA27-80470F91E765}" dt="2020-10-19T12:15:34.553" v="188" actId="20577"/>
        <pc:sldMkLst>
          <pc:docMk/>
          <pc:sldMk cId="1023886270" sldId="367"/>
        </pc:sldMkLst>
        <pc:spChg chg="mod">
          <ac:chgData name="Michael PF Fung (CSD)" userId="f1fbcc7d-b65c-4009-a6fb-0bd17f4bf7ea" providerId="ADAL" clId="{6D805E14-9381-7B4C-BA27-80470F91E765}" dt="2020-10-19T12:15:34.553" v="188" actId="20577"/>
          <ac:spMkLst>
            <pc:docMk/>
            <pc:sldMk cId="1023886270" sldId="367"/>
            <ac:spMk id="10244" creationId="{00000000-0000-0000-0000-000000000000}"/>
          </ac:spMkLst>
        </pc:spChg>
      </pc:sldChg>
      <pc:sldChg chg="del">
        <pc:chgData name="Michael PF Fung (CSD)" userId="f1fbcc7d-b65c-4009-a6fb-0bd17f4bf7ea" providerId="ADAL" clId="{6D805E14-9381-7B4C-BA27-80470F91E765}" dt="2020-10-19T12:16:22.293" v="190" actId="2696"/>
        <pc:sldMkLst>
          <pc:docMk/>
          <pc:sldMk cId="421884049" sldId="371"/>
        </pc:sldMkLst>
      </pc:sldChg>
      <pc:sldChg chg="del">
        <pc:chgData name="Michael PF Fung (CSD)" userId="f1fbcc7d-b65c-4009-a6fb-0bd17f4bf7ea" providerId="ADAL" clId="{6D805E14-9381-7B4C-BA27-80470F91E765}" dt="2020-10-19T12:16:19.190" v="189" actId="2696"/>
        <pc:sldMkLst>
          <pc:docMk/>
          <pc:sldMk cId="1568197664" sldId="373"/>
        </pc:sldMkLst>
      </pc:sldChg>
      <pc:sldChg chg="modSp">
        <pc:chgData name="Michael PF Fung (CSD)" userId="f1fbcc7d-b65c-4009-a6fb-0bd17f4bf7ea" providerId="ADAL" clId="{6D805E14-9381-7B4C-BA27-80470F91E765}" dt="2020-10-19T12:19:21.883" v="276" actId="14100"/>
        <pc:sldMkLst>
          <pc:docMk/>
          <pc:sldMk cId="539734937" sldId="376"/>
        </pc:sldMkLst>
        <pc:spChg chg="mod">
          <ac:chgData name="Michael PF Fung (CSD)" userId="f1fbcc7d-b65c-4009-a6fb-0bd17f4bf7ea" providerId="ADAL" clId="{6D805E14-9381-7B4C-BA27-80470F91E765}" dt="2020-10-19T12:19:17.975" v="275" actId="14100"/>
          <ac:spMkLst>
            <pc:docMk/>
            <pc:sldMk cId="539734937" sldId="376"/>
            <ac:spMk id="2" creationId="{00000000-0000-0000-0000-000000000000}"/>
          </ac:spMkLst>
        </pc:spChg>
        <pc:spChg chg="mod">
          <ac:chgData name="Michael PF Fung (CSD)" userId="f1fbcc7d-b65c-4009-a6fb-0bd17f4bf7ea" providerId="ADAL" clId="{6D805E14-9381-7B4C-BA27-80470F91E765}" dt="2020-10-19T12:19:21.883" v="276" actId="14100"/>
          <ac:spMkLst>
            <pc:docMk/>
            <pc:sldMk cId="539734937" sldId="376"/>
            <ac:spMk id="12" creationId="{00000000-0000-0000-0000-000000000000}"/>
          </ac:spMkLst>
        </pc:spChg>
      </pc:sldChg>
      <pc:sldChg chg="modSp add">
        <pc:chgData name="Michael PF Fung (CSD)" userId="f1fbcc7d-b65c-4009-a6fb-0bd17f4bf7ea" providerId="ADAL" clId="{6D805E14-9381-7B4C-BA27-80470F91E765}" dt="2020-10-19T12:18:53.121" v="274" actId="13926"/>
        <pc:sldMkLst>
          <pc:docMk/>
          <pc:sldMk cId="1221837171" sldId="381"/>
        </pc:sldMkLst>
        <pc:spChg chg="mod">
          <ac:chgData name="Michael PF Fung (CSD)" userId="f1fbcc7d-b65c-4009-a6fb-0bd17f4bf7ea" providerId="ADAL" clId="{6D805E14-9381-7B4C-BA27-80470F91E765}" dt="2020-10-19T12:18:53.121" v="274" actId="13926"/>
          <ac:spMkLst>
            <pc:docMk/>
            <pc:sldMk cId="1221837171" sldId="38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F9D48-7BD3-BF44-ADF5-F994955F797B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4096-58A3-C44D-B921-8C83F66A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18341224-7034-D04C-A2CD-AF6D4DB026A9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1</a:t>
            </a:fld>
            <a:endParaRPr lang="en-US" altLang="en-US">
              <a:ea typeface="新細明體" charset="-12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3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3C362823-7A7E-4619-B8ED-A368D8CD3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22C7E3B-2438-40AB-8FE5-8F54FD390E5C}" type="slidenum">
              <a:rPr lang="zh-TW" altLang="en-US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BBE6257-CCD3-4164-BEDA-9CA7F1228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21BCECE-D202-4E93-9C42-41D12FEBC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321B9FBA-45A2-41A3-8740-31B668C7A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3BFAF3-DBE1-451A-B81D-B5146C1F0051}" type="slidenum">
              <a:rPr lang="zh-TW" altLang="en-US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AB50DAC-18A3-452A-8E9D-419DE6519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8195180-6099-4C6E-96B2-2B2AAB65D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832FF718-3DB9-427C-A515-E3A695021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F3060E2-15A7-44E5-9AB6-C981686088A7}" type="slidenum">
              <a:rPr lang="zh-TW" altLang="en-US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22C2937-8ECB-493F-9A40-705AA7400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4CB9AAF-A91C-496F-8FD1-CE00D9C4C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E7FD79C-CD7F-47A4-9BE3-923E37039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048FA9C-3C68-462A-A4A2-3492928F15CA}" type="slidenum">
              <a:rPr lang="zh-TW" altLang="en-US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69EA387-71C1-47AF-B6BD-7E271723E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9D44A75-573E-4B0B-9E65-3A116E0D7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5B8CE3EB-9CA9-4E49-8A75-0DF04651D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35BC0FA-1D25-4361-B54F-A157D56C7E53}" type="slidenum">
              <a:rPr lang="zh-TW" altLang="en-US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5D4FD33-63DB-4517-B96A-4F22A50D6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782BA18-66F5-4416-9D00-DA547A634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CEDBC4DB-908E-4B7E-9F7C-5DFE66342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61598B1-0ABD-4EDD-9E34-D6CF6CB9D124}" type="slidenum">
              <a:rPr lang="zh-TW" altLang="en-US"/>
              <a:pPr>
                <a:spcBef>
                  <a:spcPct val="0"/>
                </a:spcBef>
              </a:pPr>
              <a:t>18</a:t>
            </a:fld>
            <a:endParaRPr lang="en-US" altLang="zh-TW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924983C-FE3E-48EB-8938-730868611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37B790C-E380-40AA-82AE-12C4CEC36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812AC2BF-F1DE-490B-B4E5-4C9F1627CE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9D28F6F-348B-45A2-BB75-95AEDD9492C6}" type="slidenum">
              <a:rPr lang="zh-TW" altLang="en-US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704BC01-FD75-4FD3-9296-B54DAC20E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FDEB074-76D6-4A73-A51C-8E95D8583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CB5BF4FB-4CDF-462A-B339-0452F52F2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2653670-C5A3-4E23-89DA-A6E5DF05AB23}" type="slidenum">
              <a:rPr lang="zh-TW" altLang="en-US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B1C0A5B-A4A4-4B1F-827C-D5432B5CF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E259837-D01A-4C7B-9357-C284F45BE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B551089-F0E5-434C-8647-B597B9C36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16094DF-1FFA-45EC-B315-209D4D8C37D4}" type="slidenum">
              <a:rPr lang="zh-TW" altLang="en-US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F681817-F63B-40E0-8780-7ACFFF205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72FD95E-C6FD-4CE2-9D92-3FCE7C327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F6FACCB7-BB3C-4D65-9F2A-CCF89B05EF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6EB73381-EA1F-4BFC-8502-438C26A5A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Scanner(String source)</a:t>
            </a:r>
            <a:r>
              <a:rPr lang="en-HK" altLang="en-US"/>
              <a:t>.</a:t>
            </a:r>
            <a:r>
              <a:rPr lang="zh-CN" altLang="en-US"/>
              <a:t> </a:t>
            </a:r>
            <a:r>
              <a:rPr lang="en-US" altLang="en-US"/>
              <a:t>It constructs a new Scanner that produces values scanned from the specified string.</a:t>
            </a:r>
            <a:endParaRPr lang="en-HK" altLang="en-US"/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655D2BCF-A426-4C0E-92CD-27438458A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A6F35EB-FFCC-45CE-8ECF-CD1F821FF54C}" type="slidenum">
              <a:rPr lang="zh-TW" altLang="en-US" sz="1200"/>
              <a:pPr/>
              <a:t>28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D3974EA7-2C3B-4F45-A366-8FCD77182187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2</a:t>
            </a:fld>
            <a:endParaRPr lang="en-US" altLang="en-US">
              <a:ea typeface="新細明體" charset="-12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14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08655C60-5708-4D71-B3BE-EE788BF75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72156289-5232-4697-B7D6-C84954E44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HK" altLang="en-US"/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B9DE6E5A-2465-4799-99C5-C0D816E6E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16C18C7-BC72-4BDB-A4AC-43D458A9645B}" type="slidenum">
              <a:rPr lang="zh-TW" altLang="en-US" sz="1200"/>
              <a:pPr/>
              <a:t>30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>
            <a:extLst>
              <a:ext uri="{FF2B5EF4-FFF2-40B4-BE49-F238E27FC236}">
                <a16:creationId xmlns:a16="http://schemas.microsoft.com/office/drawing/2014/main" id="{0E62F37C-7C4E-45D6-BFED-2B873564B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>
            <a:extLst>
              <a:ext uri="{FF2B5EF4-FFF2-40B4-BE49-F238E27FC236}">
                <a16:creationId xmlns:a16="http://schemas.microsoft.com/office/drawing/2014/main" id="{C06DC3C7-95A7-4120-85E0-BAE59A1BF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46401EA1-CF29-48A5-927B-0C7A67C37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F5830A3-70F2-4248-861D-616996766F21}" type="slidenum">
              <a:rPr lang="zh-TW" altLang="en-US" sz="1200"/>
              <a:pPr/>
              <a:t>42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4096-58A3-C44D-B921-8C83F66AB1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7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4096-58A3-C44D-B921-8C83F66AB1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B8C0DA4-086F-47D8-8A08-F8EF97D85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94DC072-E368-45EB-9805-0FA4BD32E0EC}" type="slidenum">
              <a:rPr lang="zh-TW" altLang="en-US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3AEC730-C342-4547-BC76-9B0E18757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FA7DE67-4EE8-400A-A6E7-2C746A3ED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9456641B-DFCE-49A6-94B6-17D5D7909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D5D2783-1DB8-4BE1-8023-1FC0134D457D}" type="slidenum">
              <a:rPr lang="zh-TW" altLang="en-US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1B31B0F-B242-45D6-9FE4-FEC057C45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D660545-DB31-41E6-A1B5-C37AE6875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FA64A03E-2A34-4616-B94E-88A1D0DDE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CA83B2C-1BC1-4FF3-B515-F93340DE50BE}" type="slidenum">
              <a:rPr lang="zh-TW" altLang="en-US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FE3368A-04F8-493D-9E4E-38924622A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7A11CB2-6714-4ADC-9AD4-96047B23B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20811AC8-FA5E-4973-902C-B49DBFE03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0BDCFF9-67FC-4FFF-B839-82010B7B0C2F}" type="slidenum">
              <a:rPr lang="zh-TW" altLang="en-US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2A9ED07-4617-479C-8286-61ADA9D44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100F223-2F2B-4B3C-ACC9-C5969F7DD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1AACB5A9-4F5F-45D7-87E8-8BE83D16C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0C2B72A-C7D9-4BE0-9059-970D26966D21}" type="slidenum">
              <a:rPr lang="zh-TW" altLang="en-US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86963F3-0B9A-4719-A85D-5E018D0A99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8501D5A-632B-4125-BC84-66A2C087E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6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5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4F8A-4222-4B4C-8142-5A4F6D8C6ACE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2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revisited.blogspot.com/2017/01/how-to-split-string-based-on-delimiter-in-java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revisited.blogspot.com/2017/01/how-to-split-string-based-on-delimiter-in-java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revisited.blogspot.com/2017/01/how-to-split-string-based-on-delimiter-in-java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Scanner-class" TargetMode="Externa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034B0077-2230-0342-ACEA-9960FDA9227A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1</a:t>
            </a:fld>
            <a:endParaRPr lang="en-US" altLang="en-US" sz="1000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094389" y="497682"/>
            <a:ext cx="6781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000" b="1" dirty="0">
                <a:solidFill>
                  <a:srgbClr val="330066"/>
                </a:solidFill>
              </a:rPr>
              <a:t>CSCI 1130</a:t>
            </a:r>
            <a:br>
              <a:rPr lang="en-US" altLang="en-US" sz="4000" b="1" dirty="0">
                <a:solidFill>
                  <a:srgbClr val="330066"/>
                </a:solidFill>
              </a:rPr>
            </a:br>
            <a:r>
              <a:rPr lang="en-US" altLang="en-US" sz="4000" b="1" dirty="0">
                <a:solidFill>
                  <a:srgbClr val="330066"/>
                </a:solidFill>
              </a:rPr>
              <a:t>Introduction to Computing</a:t>
            </a:r>
            <a:br>
              <a:rPr lang="en-US" altLang="en-US" sz="4000" b="1" dirty="0">
                <a:solidFill>
                  <a:srgbClr val="330066"/>
                </a:solidFill>
              </a:rPr>
            </a:br>
            <a:r>
              <a:rPr lang="en-US" altLang="en-US" sz="4000" b="1" dirty="0">
                <a:solidFill>
                  <a:srgbClr val="330066"/>
                </a:solidFill>
              </a:rPr>
              <a:t> Using Java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627789" y="3000161"/>
            <a:ext cx="6248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ts val="800"/>
              </a:spcBef>
              <a:buClrTx/>
              <a:buSzPct val="70000"/>
              <a:buFontTx/>
              <a:buNone/>
              <a:defRPr/>
            </a:pPr>
            <a:r>
              <a:rPr lang="en-US" altLang="en-US" sz="3200" dirty="0"/>
              <a:t>Tutorial </a:t>
            </a:r>
            <a:r>
              <a:rPr lang="en-US" altLang="zh-CN" sz="3200" dirty="0"/>
              <a:t>7</a:t>
            </a:r>
            <a:endParaRPr lang="en-US" altLang="en-US" sz="3200" dirty="0"/>
          </a:p>
          <a:p>
            <a:pPr algn="r" eaLnBrk="1" hangingPunct="1">
              <a:spcBef>
                <a:spcPts val="800"/>
              </a:spcBef>
              <a:buClrTx/>
              <a:buSzPct val="70000"/>
              <a:buFontTx/>
              <a:buNone/>
              <a:defRPr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8046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D2B4CC46-0624-43D5-B42A-7915B791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E35264-9DF2-45E1-84AC-7966F7A8D398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4B565D0-AA2D-484E-8ECB-20C761BB5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Properties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A99DAD-BDBB-4832-BD52-CBA374986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Strings are objects, not primitives!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int i = 999;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int j = i;			// copy value of i (999) to j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	String myName = "Michael Fung";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yourName = myName;	// copy object reference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yourName = "Microphone";</a:t>
            </a:r>
            <a:endParaRPr lang="en-US" altLang="zh-TW" sz="1600"/>
          </a:p>
          <a:p>
            <a:pPr eaLnBrk="1" hangingPunct="1"/>
            <a:endParaRPr lang="zh-TW" altLang="zh-TW"/>
          </a:p>
        </p:txBody>
      </p:sp>
      <p:sp>
        <p:nvSpPr>
          <p:cNvPr id="23556" name="AutoShape 4">
            <a:extLst>
              <a:ext uri="{FF2B5EF4-FFF2-40B4-BE49-F238E27FC236}">
                <a16:creationId xmlns:a16="http://schemas.microsoft.com/office/drawing/2014/main" id="{F3BEE9D0-0BA5-48F5-A25D-9534F310E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2209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[Michael Fung]</a:t>
            </a:r>
          </a:p>
        </p:txBody>
      </p:sp>
      <p:sp>
        <p:nvSpPr>
          <p:cNvPr id="23557" name="AutoShape 5">
            <a:extLst>
              <a:ext uri="{FF2B5EF4-FFF2-40B4-BE49-F238E27FC236}">
                <a16:creationId xmlns:a16="http://schemas.microsoft.com/office/drawing/2014/main" id="{523D6E4B-8602-45E2-B908-D8B053FE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86200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(class)</a:t>
            </a:r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8D31D671-3B18-40A3-93A0-DF7BDAA75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3434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AD4C15AB-F907-4BCB-ADF6-46C063B3E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386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myName</a:t>
            </a:r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2465760C-C7E4-406E-8200-34B8069CE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4196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59A3BAAF-3C67-4EC9-81D6-7FF66418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000F2E-96C6-4969-94A1-4BBE6D143182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8D4265E-7355-4C23-995A-36B35A0B2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Properties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081CA6A-38E6-4C14-AB2E-6FE24100F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Strings are objects, not primitives!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int i = 999;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int j = i;			// copy value of i (999) to j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myName = "Michael Fung";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	String yourName = myName;	// copy object reference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yourName = "Microphone";</a:t>
            </a:r>
            <a:endParaRPr lang="en-US" altLang="zh-TW" sz="1600"/>
          </a:p>
          <a:p>
            <a:pPr eaLnBrk="1" hangingPunct="1"/>
            <a:endParaRPr lang="zh-TW" altLang="zh-TW"/>
          </a:p>
        </p:txBody>
      </p:sp>
      <p:sp>
        <p:nvSpPr>
          <p:cNvPr id="25604" name="AutoShape 4">
            <a:extLst>
              <a:ext uri="{FF2B5EF4-FFF2-40B4-BE49-F238E27FC236}">
                <a16:creationId xmlns:a16="http://schemas.microsoft.com/office/drawing/2014/main" id="{CD14F536-0876-4156-9499-5AB347FBE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2209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[Michael Fung]</a:t>
            </a:r>
          </a:p>
        </p:txBody>
      </p:sp>
      <p:sp>
        <p:nvSpPr>
          <p:cNvPr id="25605" name="AutoShape 5">
            <a:extLst>
              <a:ext uri="{FF2B5EF4-FFF2-40B4-BE49-F238E27FC236}">
                <a16:creationId xmlns:a16="http://schemas.microsoft.com/office/drawing/2014/main" id="{3D001A3A-A46E-458C-90EA-94BFC94FC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86200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(class)</a:t>
            </a:r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43D7E0D1-6DDC-498E-A85B-BD2746576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3434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10665FD2-AB4A-4552-B4D0-074D5A45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386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myName</a:t>
            </a: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4EB5C375-64EF-4384-A741-B195C6FC8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1054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yourName</a:t>
            </a:r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343A47C4-B392-46F4-9236-FAD1B248A4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4196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558CA530-BEF3-46BC-9947-6F10898C6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648200"/>
            <a:ext cx="12192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794AC806-9A00-4692-AC4B-F3A1509B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F46C12-5282-488F-B321-B8507CB2211C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F63F157-8DEF-4AEC-9E90-802F525E7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Properties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B003F36-10EA-4993-B381-18808871B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Strings are objects, not primitives!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int i = 999;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int j = i;			// copy value of i (999) to j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myName = "Michael Fung";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yourName = myName;	// copy object reference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	yourName = "Microphone";</a:t>
            </a:r>
            <a:endParaRPr lang="en-US" altLang="zh-TW" sz="1600">
              <a:solidFill>
                <a:srgbClr val="FF3300"/>
              </a:solidFill>
            </a:endParaRPr>
          </a:p>
          <a:p>
            <a:pPr eaLnBrk="1" hangingPunct="1"/>
            <a:endParaRPr lang="zh-TW" altLang="zh-TW"/>
          </a:p>
        </p:txBody>
      </p:sp>
      <p:sp>
        <p:nvSpPr>
          <p:cNvPr id="27652" name="AutoShape 4">
            <a:extLst>
              <a:ext uri="{FF2B5EF4-FFF2-40B4-BE49-F238E27FC236}">
                <a16:creationId xmlns:a16="http://schemas.microsoft.com/office/drawing/2014/main" id="{E093B262-49E1-41D3-9341-0853B6FF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2209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[Michael Fung]</a:t>
            </a:r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D44338C2-8664-4032-945B-BEFDD5D7C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86200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(class)</a:t>
            </a:r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C9D06077-05BA-4B78-AFC7-045615CB7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3434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629A32F4-5755-4965-BC2A-00C9252B1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386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myName</a:t>
            </a: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0C5402D1-1C96-401F-904F-4D4D7132C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1054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yourName</a:t>
            </a:r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0BD6E83C-54AF-40B2-B5A9-59D1BFF3EC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4196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AutoShape 10">
            <a:extLst>
              <a:ext uri="{FF2B5EF4-FFF2-40B4-BE49-F238E27FC236}">
                <a16:creationId xmlns:a16="http://schemas.microsoft.com/office/drawing/2014/main" id="{737B4114-9FC5-4923-B7A9-8A8238F34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2209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[Microphone]</a:t>
            </a: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A13099AE-9F6B-4C89-A8C0-C359CA7337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800600"/>
            <a:ext cx="4572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A32CE471-A52C-4263-A0DC-C91DCA87B6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4864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D92B9B24-C362-4482-AD42-22326A51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DC7A97-2D02-48FD-87A0-33AA1C83AAF3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C5BE0E4-165F-4CA3-9AB8-6F43F93C9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Properties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4E3CF67-2618-4A7C-B2D1-9B3B64EA1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/>
              <a:t>String objects can be concatenated (joined together) using a special operator ‘+’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</a:t>
            </a:r>
            <a:r>
              <a:rPr lang="en-US" altLang="zh-TW" sz="1800" b="1">
                <a:latin typeface="Courier New" panose="02070309020205020404" pitchFamily="49" charset="0"/>
              </a:rPr>
              <a:t>String myName   = "Michael Fung";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String yourName = "Microphone";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String concat   =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</a:rPr>
              <a:t>myName + " is..."</a:t>
            </a:r>
            <a:r>
              <a:rPr lang="en-US" altLang="zh-TW" sz="18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System.out.println(concat);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String hello    =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</a:rPr>
              <a:t>concat + yourName</a:t>
            </a:r>
            <a:r>
              <a:rPr lang="en-US" altLang="zh-TW" sz="18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System.out.println(hello);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----------------------------------------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Michael Fung is...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Michael Fung is...Microphone</a:t>
            </a:r>
          </a:p>
          <a:p>
            <a:pPr eaLnBrk="1" hangingPunct="1"/>
            <a:r>
              <a:rPr lang="en-US" altLang="zh-TW"/>
              <a:t>Class String is privileged to have the ‘+’.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74729C58-73C6-449A-8792-2FDB98FE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5916D5-9308-41B5-84A0-20A984C16910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47C5492-8E88-4EF8-815D-6534ECF72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Properties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2956DDF-1562-4505-A77F-99F9C5D18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/>
              <a:t>Content of a </a:t>
            </a:r>
            <a:r>
              <a:rPr lang="en-US" altLang="zh-TW" sz="2800" b="1">
                <a:latin typeface="Courier New" panose="02070309020205020404" pitchFamily="49" charset="0"/>
                <a:sym typeface="Symbol" panose="05050102010706020507" pitchFamily="18" charset="2"/>
              </a:rPr>
              <a:t>String</a:t>
            </a:r>
            <a:r>
              <a:rPr lang="en-US" altLang="zh-TW" sz="2800"/>
              <a:t> object could be </a:t>
            </a:r>
            <a:r>
              <a:rPr lang="en-US" altLang="zh-TW" sz="2800" i="1"/>
              <a:t>empty.</a:t>
            </a:r>
            <a:endParaRPr lang="en-US" altLang="zh-TW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</a:rPr>
              <a:t>String myName;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myName = "";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String yourName;</a:t>
            </a:r>
          </a:p>
          <a:p>
            <a:pPr eaLnBrk="1" hangingPunct="1"/>
            <a:r>
              <a:rPr lang="en-US" altLang="zh-TW" sz="2800" b="1" i="1">
                <a:latin typeface="Courier New" panose="02070309020205020404" pitchFamily="49" charset="0"/>
              </a:rPr>
              <a:t>null</a:t>
            </a:r>
            <a:r>
              <a:rPr lang="en-US" altLang="zh-TW" sz="2800"/>
              <a:t> object reference </a:t>
            </a:r>
            <a:r>
              <a:rPr lang="en-US" altLang="zh-TW" sz="2800">
                <a:sym typeface="Symbol" panose="05050102010706020507" pitchFamily="18" charset="2"/>
              </a:rPr>
              <a:t> </a:t>
            </a:r>
            <a:r>
              <a:rPr lang="en-US" altLang="zh-TW" sz="2800" b="1">
                <a:latin typeface="Courier New" panose="02070309020205020404" pitchFamily="49" charset="0"/>
                <a:sym typeface="Symbol" panose="05050102010706020507" pitchFamily="18" charset="2"/>
              </a:rPr>
              <a:t>String</a:t>
            </a:r>
            <a:r>
              <a:rPr lang="en-US" altLang="zh-TW" sz="2800">
                <a:sym typeface="Symbol" panose="05050102010706020507" pitchFamily="18" charset="2"/>
              </a:rPr>
              <a:t> object </a:t>
            </a:r>
            <a:r>
              <a:rPr lang="en-US" altLang="zh-TW" sz="2800" b="1">
                <a:latin typeface="Courier New" panose="02070309020205020404" pitchFamily="49" charset="0"/>
                <a:sym typeface="Symbol" panose="05050102010706020507" pitchFamily="18" charset="2"/>
              </a:rPr>
              <a:t>""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62E8ACF0-12B6-46E1-97DC-80D432C7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34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myName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E7C43941-F150-49F6-AA2E-2DC98BF242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7244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765262FE-1F44-46A7-A8BB-1A500A7B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4191000"/>
            <a:ext cx="5222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6000">
                <a:solidFill>
                  <a:schemeClr val="bg2"/>
                </a:solidFill>
              </a:rPr>
              <a:t>?</a:t>
            </a:r>
            <a:endParaRPr lang="zh-TW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C40DF369-9FF4-4069-91A2-8687209F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AA7EBE-7D40-4C2B-A4D1-7B52FDD98F17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86F7179C-38F6-4522-896D-CB1FFF458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Properties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48881CE-D441-4AC6-A547-7FD5B98EA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/>
              <a:t>Content of a </a:t>
            </a:r>
            <a:r>
              <a:rPr lang="en-US" altLang="zh-TW" sz="2800" b="1">
                <a:latin typeface="Courier New" panose="02070309020205020404" pitchFamily="49" charset="0"/>
                <a:sym typeface="Symbol" panose="05050102010706020507" pitchFamily="18" charset="2"/>
              </a:rPr>
              <a:t>String</a:t>
            </a:r>
            <a:r>
              <a:rPr lang="en-US" altLang="zh-TW" sz="2800"/>
              <a:t> object could be </a:t>
            </a:r>
            <a:r>
              <a:rPr lang="en-US" altLang="zh-TW" sz="2800" i="1"/>
              <a:t>empty.</a:t>
            </a:r>
            <a:endParaRPr lang="en-US" altLang="zh-TW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</a:t>
            </a:r>
            <a:r>
              <a:rPr lang="en-US" altLang="zh-TW" sz="1800" b="1">
                <a:latin typeface="Courier New" panose="02070309020205020404" pitchFamily="49" charset="0"/>
              </a:rPr>
              <a:t>String myName;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</a:rPr>
              <a:t>	myName = "";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String yourName;</a:t>
            </a:r>
          </a:p>
          <a:p>
            <a:pPr eaLnBrk="1" hangingPunct="1"/>
            <a:r>
              <a:rPr lang="en-US" altLang="zh-TW" sz="2800" b="1" i="1">
                <a:latin typeface="Courier New" panose="02070309020205020404" pitchFamily="49" charset="0"/>
              </a:rPr>
              <a:t>null</a:t>
            </a:r>
            <a:r>
              <a:rPr lang="en-US" altLang="zh-TW" sz="2800"/>
              <a:t> object reference </a:t>
            </a:r>
            <a:r>
              <a:rPr lang="en-US" altLang="zh-TW" sz="2800">
                <a:sym typeface="Symbol" panose="05050102010706020507" pitchFamily="18" charset="2"/>
              </a:rPr>
              <a:t> </a:t>
            </a:r>
            <a:r>
              <a:rPr lang="en-US" altLang="zh-TW" sz="2800" b="1">
                <a:latin typeface="Courier New" panose="02070309020205020404" pitchFamily="49" charset="0"/>
                <a:sym typeface="Symbol" panose="05050102010706020507" pitchFamily="18" charset="2"/>
              </a:rPr>
              <a:t>String</a:t>
            </a:r>
            <a:r>
              <a:rPr lang="en-US" altLang="zh-TW" sz="2800">
                <a:sym typeface="Symbol" panose="05050102010706020507" pitchFamily="18" charset="2"/>
              </a:rPr>
              <a:t> object </a:t>
            </a:r>
            <a:r>
              <a:rPr lang="en-US" altLang="zh-TW" sz="2800" b="1">
                <a:latin typeface="Courier New" panose="02070309020205020404" pitchFamily="49" charset="0"/>
                <a:sym typeface="Symbol" panose="05050102010706020507" pitchFamily="18" charset="2"/>
              </a:rPr>
              <a:t>""</a:t>
            </a:r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2742D59F-0C61-48A0-A156-0D5140564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2209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[ ]</a:t>
            </a:r>
          </a:p>
        </p:txBody>
      </p:sp>
      <p:sp>
        <p:nvSpPr>
          <p:cNvPr id="33797" name="AutoShape 5">
            <a:extLst>
              <a:ext uri="{FF2B5EF4-FFF2-40B4-BE49-F238E27FC236}">
                <a16:creationId xmlns:a16="http://schemas.microsoft.com/office/drawing/2014/main" id="{FF5A3F26-A929-4809-A169-8C8F41104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91000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(class)</a:t>
            </a:r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F0F350A3-BCE0-4C2F-9F7C-85E2DA351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6482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Oval 7">
            <a:extLst>
              <a:ext uri="{FF2B5EF4-FFF2-40B4-BE49-F238E27FC236}">
                <a16:creationId xmlns:a16="http://schemas.microsoft.com/office/drawing/2014/main" id="{FDFD671A-8D18-4A6F-A82E-9C2340A84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34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myName</a:t>
            </a:r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48EF6239-9A8F-4596-8AD8-76EDAAA72F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7244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A04C1BCD-D0F4-42AD-AF5D-3BC7C2B9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95B7A-8F55-45EA-9AA8-6FF4264A0B87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C13F33E-1600-48B9-BF7B-25DA9CD5E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Properties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804433F-C75E-4F7C-AB07-168B1F8D4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/>
              <a:t>Content of a </a:t>
            </a:r>
            <a:r>
              <a:rPr lang="en-US" altLang="zh-TW" sz="2800" b="1">
                <a:latin typeface="Courier New" panose="02070309020205020404" pitchFamily="49" charset="0"/>
                <a:sym typeface="Symbol" panose="05050102010706020507" pitchFamily="18" charset="2"/>
              </a:rPr>
              <a:t>String</a:t>
            </a:r>
            <a:r>
              <a:rPr lang="en-US" altLang="zh-TW" sz="2800"/>
              <a:t> object could be </a:t>
            </a:r>
            <a:r>
              <a:rPr lang="en-US" altLang="zh-TW" sz="2800" i="1"/>
              <a:t>empty.</a:t>
            </a:r>
            <a:endParaRPr lang="en-US" altLang="zh-TW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myName;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myName = "";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	String yourName;  // no assignment means null</a:t>
            </a:r>
          </a:p>
          <a:p>
            <a:pPr eaLnBrk="1" hangingPunct="1"/>
            <a:r>
              <a:rPr lang="en-US" altLang="zh-TW" sz="2800" b="1" i="1">
                <a:latin typeface="Courier New" panose="02070309020205020404" pitchFamily="49" charset="0"/>
              </a:rPr>
              <a:t>null</a:t>
            </a:r>
            <a:r>
              <a:rPr lang="en-US" altLang="zh-TW" sz="2800"/>
              <a:t> object reference </a:t>
            </a:r>
            <a:r>
              <a:rPr lang="en-US" altLang="zh-TW" sz="2800">
                <a:sym typeface="Symbol" panose="05050102010706020507" pitchFamily="18" charset="2"/>
              </a:rPr>
              <a:t> </a:t>
            </a:r>
            <a:r>
              <a:rPr lang="en-US" altLang="zh-TW" sz="2800" b="1">
                <a:latin typeface="Courier New" panose="02070309020205020404" pitchFamily="49" charset="0"/>
                <a:sym typeface="Symbol" panose="05050102010706020507" pitchFamily="18" charset="2"/>
              </a:rPr>
              <a:t>String</a:t>
            </a:r>
            <a:r>
              <a:rPr lang="en-US" altLang="zh-TW" sz="2800">
                <a:sym typeface="Symbol" panose="05050102010706020507" pitchFamily="18" charset="2"/>
              </a:rPr>
              <a:t> object </a:t>
            </a:r>
            <a:r>
              <a:rPr lang="en-US" altLang="zh-TW" sz="2800" b="1">
                <a:latin typeface="Courier New" panose="02070309020205020404" pitchFamily="49" charset="0"/>
                <a:sym typeface="Symbol" panose="05050102010706020507" pitchFamily="18" charset="2"/>
              </a:rPr>
              <a:t>""</a:t>
            </a:r>
          </a:p>
        </p:txBody>
      </p:sp>
      <p:sp>
        <p:nvSpPr>
          <p:cNvPr id="35844" name="AutoShape 4">
            <a:extLst>
              <a:ext uri="{FF2B5EF4-FFF2-40B4-BE49-F238E27FC236}">
                <a16:creationId xmlns:a16="http://schemas.microsoft.com/office/drawing/2014/main" id="{373BBF01-22D5-4CD9-A7EB-9FFCA270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2209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[ ]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05E53DDB-A0E1-4E2F-B7FA-5CE2C7C7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91000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(class)</a:t>
            </a:r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62AAD062-E6E9-43EA-AA2D-EC4675B97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6482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24BBBB9A-59CA-4EF8-82C9-A732A014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34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myName</a:t>
            </a:r>
          </a:p>
        </p:txBody>
      </p:sp>
      <p:sp>
        <p:nvSpPr>
          <p:cNvPr id="35848" name="Oval 8">
            <a:extLst>
              <a:ext uri="{FF2B5EF4-FFF2-40B4-BE49-F238E27FC236}">
                <a16:creationId xmlns:a16="http://schemas.microsoft.com/office/drawing/2014/main" id="{2031F053-17A1-4D5D-8DC9-B8647EB25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102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yourName</a:t>
            </a: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C6B6B790-275C-4C8B-9423-8959410A71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7244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E4051061-AC46-4B41-A07E-D313734550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7912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B7D99638-3AC5-4F1C-9C3F-CDF5B4E39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5257800"/>
            <a:ext cx="5222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6000">
                <a:solidFill>
                  <a:schemeClr val="bg2"/>
                </a:solidFill>
              </a:rPr>
              <a:t>?</a:t>
            </a:r>
            <a:endParaRPr lang="zh-TW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F732255F-6A72-4DAA-A250-1F73C39E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2437E-31C8-4733-8516-C7E982321540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0D43C3A-981E-474B-BD93-5D889C58A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Fields?!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C12A6503-5AF2-4118-8480-765BC1FBF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If we glance through the Java Reference Manual or Java books, we seldom find the </a:t>
            </a:r>
            <a:r>
              <a:rPr lang="en-US" altLang="zh-TW" u="sng"/>
              <a:t>names of the fields</a:t>
            </a:r>
            <a:r>
              <a:rPr lang="en-US" altLang="zh-TW"/>
              <a:t> defined in class String!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They are </a:t>
            </a:r>
            <a:r>
              <a:rPr lang="en-US" altLang="zh-TW" b="1">
                <a:solidFill>
                  <a:srgbClr val="FF3300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TW"/>
              <a:t> and inaccessible by us.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They are encapsulated and well-protected.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CCA55417-F242-4D32-A9B8-D49A4C16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9F94B1-0D84-426F-BB60-1085B11E0BD4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51D3A09-F682-41F0-B2F4-C59581E8F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Methods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3BE38D3-CE70-4DD8-A326-031F313E6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1828800"/>
            <a:ext cx="762635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/>
              <a:t>To manipulate a String object, we must use the provided </a:t>
            </a:r>
            <a:r>
              <a:rPr lang="en-US" altLang="zh-TW" i="1" dirty="0"/>
              <a:t>methods</a:t>
            </a:r>
            <a:r>
              <a:rPr lang="en-US" altLang="zh-TW" dirty="0"/>
              <a:t>.</a:t>
            </a:r>
          </a:p>
          <a:p>
            <a:pPr eaLnBrk="1" hangingPunct="1"/>
            <a:r>
              <a:rPr lang="en-US" altLang="zh-TW" dirty="0"/>
              <a:t>Under clever and considerate design, the method names are </a:t>
            </a:r>
            <a:r>
              <a:rPr lang="en-US" altLang="zh-TW" i="1" dirty="0"/>
              <a:t>self-explanatory</a:t>
            </a:r>
            <a:r>
              <a:rPr lang="en-US" altLang="zh-TW" dirty="0"/>
              <a:t>.</a:t>
            </a:r>
          </a:p>
          <a:p>
            <a:pPr eaLnBrk="1" hangingPunct="1"/>
            <a:r>
              <a:rPr lang="en-US" altLang="zh-TW" dirty="0"/>
              <a:t>To get the </a:t>
            </a:r>
            <a:r>
              <a:rPr lang="en-US" altLang="zh-TW" i="1" dirty="0"/>
              <a:t>length</a:t>
            </a:r>
            <a:r>
              <a:rPr lang="en-US" altLang="zh-TW" dirty="0"/>
              <a:t> of a String object,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>
                <a:latin typeface="Courier New" panose="02070309020205020404" pitchFamily="49" charset="0"/>
              </a:rPr>
              <a:t>String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myName</a:t>
            </a:r>
            <a:r>
              <a:rPr lang="en-US" altLang="zh-TW" sz="1800" b="1" dirty="0">
                <a:latin typeface="Courier New" panose="02070309020205020404" pitchFamily="49" charset="0"/>
              </a:rPr>
              <a:t> = "Michael Fung";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800" b="1" dirty="0">
                <a:latin typeface="Courier New" panose="02070309020205020404" pitchFamily="49" charset="0"/>
              </a:rPr>
              <a:t>(</a:t>
            </a:r>
            <a:r>
              <a:rPr lang="en-US" altLang="zh-TW" sz="18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myName.length</a:t>
            </a:r>
            <a:r>
              <a:rPr lang="en-US" altLang="zh-TW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800" b="1" dirty="0">
                <a:latin typeface="Courier New" panose="02070309020205020404" pitchFamily="49" charset="0"/>
              </a:rPr>
              <a:t>);	// message</a:t>
            </a:r>
          </a:p>
          <a:p>
            <a:pPr eaLnBrk="1" hangingPunct="1"/>
            <a:r>
              <a:rPr lang="en-US" altLang="zh-TW" b="1" dirty="0" err="1"/>
              <a:t>Ooops</a:t>
            </a:r>
            <a:r>
              <a:rPr lang="en-US" altLang="zh-TW" dirty="0"/>
              <a:t>… to get the length of an array,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>
                <a:latin typeface="Courier New" panose="02070309020205020404" pitchFamily="49" charset="0"/>
              </a:rPr>
              <a:t>int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[ ]</a:t>
            </a:r>
            <a:r>
              <a:rPr lang="en-US" altLang="zh-TW" sz="1800" b="1" dirty="0">
                <a:latin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even_numbers</a:t>
            </a:r>
            <a:r>
              <a:rPr lang="en-US" altLang="zh-TW" sz="1800" b="1" dirty="0">
                <a:latin typeface="Courier New" panose="02070309020205020404" pitchFamily="49" charset="0"/>
              </a:rPr>
              <a:t> = {2, 4, 6, 8, 10, 12, 14, 16};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800" b="1" dirty="0">
                <a:latin typeface="Courier New" panose="02070309020205020404" pitchFamily="49" charset="0"/>
              </a:rPr>
              <a:t>(</a:t>
            </a:r>
            <a:r>
              <a:rPr lang="en-US" altLang="zh-TW" sz="18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even_numbers.length</a:t>
            </a:r>
            <a:r>
              <a:rPr lang="en-US" altLang="zh-TW" sz="1800" b="1" dirty="0">
                <a:latin typeface="Courier New" panose="02070309020205020404" pitchFamily="49" charset="0"/>
              </a:rPr>
              <a:t>);//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6CBE01E1-1AB2-48DF-855D-79279A4F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096BB3-B498-4C36-900D-46931BD8C37E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784BBC0-0105-4CBE-9633-E7CA9AB14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Methods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FF06D5B-8C59-44EC-A301-CE177B704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z="2800"/>
              <a:t>Print a String vertically!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	</a:t>
            </a:r>
            <a:r>
              <a:rPr lang="en-US" altLang="zh-TW" sz="1600" b="1">
                <a:latin typeface="Courier New" panose="02070309020205020404" pitchFamily="49" charset="0"/>
              </a:rPr>
              <a:t>String myName = "Michael";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for (int i = 0; i &lt; myName.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length()</a:t>
            </a:r>
            <a:r>
              <a:rPr lang="en-US" altLang="zh-TW" sz="1600" b="1">
                <a:latin typeface="Courier New" panose="02070309020205020404" pitchFamily="49" charset="0"/>
              </a:rPr>
              <a:t>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  System.out.println(myName.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charAt(i)</a:t>
            </a:r>
            <a:r>
              <a:rPr lang="en-US" altLang="zh-TW" sz="1600" b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----------------------------------------------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l</a:t>
            </a:r>
          </a:p>
          <a:p>
            <a:pPr eaLnBrk="1" hangingPunct="1"/>
            <a:r>
              <a:rPr lang="en-US" altLang="zh-TW" sz="2800"/>
              <a:t>The instance method </a:t>
            </a: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</a:rPr>
              <a:t>char charAt(int)</a:t>
            </a:r>
            <a:r>
              <a:rPr lang="en-US" altLang="zh-TW" sz="2800"/>
              <a:t> returns you a </a:t>
            </a: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/>
              <a:t> at the i</a:t>
            </a:r>
            <a:r>
              <a:rPr lang="en-US" altLang="zh-TW" sz="2800" baseline="30000"/>
              <a:t>th</a:t>
            </a:r>
            <a:r>
              <a:rPr lang="en-US" altLang="zh-TW" sz="2800"/>
              <a:t> position of the String object.</a:t>
            </a:r>
            <a:endParaRPr lang="zh-TW" altLang="zh-TW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90194C5D-C005-684F-8534-3EB4EADABF76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2</a:t>
            </a:fld>
            <a:endParaRPr lang="en-US" altLang="en-US" sz="100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900" b="1">
                <a:solidFill>
                  <a:srgbClr val="330066"/>
                </a:solidFill>
              </a:rPr>
              <a:t>Topics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smtClean="0"/>
              <a:t>4 overview</a:t>
            </a:r>
            <a:endParaRPr lang="en-US" altLang="zh-CN" dirty="0"/>
          </a:p>
          <a:p>
            <a:pPr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endParaRPr lang="en-US" altLang="zh-CN" dirty="0"/>
          </a:p>
          <a:p>
            <a:pPr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zh-CN" dirty="0"/>
              <a:t>String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/>
              <a:t>Basic </a:t>
            </a:r>
            <a:r>
              <a:rPr lang="en-US" altLang="en-US" dirty="0" smtClean="0"/>
              <a:t>concepts </a:t>
            </a:r>
            <a:r>
              <a:rPr lang="en-US" altLang="en-US" dirty="0"/>
              <a:t>and </a:t>
            </a:r>
            <a:r>
              <a:rPr lang="en-US" altLang="en-US" dirty="0" smtClean="0"/>
              <a:t>examples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 smtClean="0"/>
              <a:t>API methods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 smtClean="0"/>
              <a:t>Data conversion/ parsing</a:t>
            </a:r>
            <a:endParaRPr lang="en-US" altLang="en-US" dirty="0"/>
          </a:p>
          <a:p>
            <a:pPr lvl="1" eaLnBrk="1" hangingPunct="1">
              <a:buClr>
                <a:srgbClr val="669999"/>
              </a:buClr>
              <a:buSzPct val="70000"/>
              <a:buFont typeface="Wingdings" charset="2"/>
              <a:buChar char=""/>
              <a:defRPr/>
            </a:pPr>
            <a:endParaRPr lang="en-US" altLang="en-US" dirty="0"/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 smtClean="0"/>
              <a:t>Exercises</a:t>
            </a:r>
            <a:endParaRPr lang="en-US" altLang="en-US" dirty="0"/>
          </a:p>
          <a:p>
            <a:pPr marL="0" indent="0">
              <a:buClr>
                <a:srgbClr val="669999"/>
              </a:buClr>
              <a:buSzPct val="70000"/>
              <a:defRPr/>
            </a:pPr>
            <a:endParaRPr lang="en-US" altLang="zh-CN" dirty="0"/>
          </a:p>
          <a:p>
            <a:pPr lvl="1" eaLnBrk="1" hangingPunct="1">
              <a:buClr>
                <a:srgbClr val="669999"/>
              </a:buClr>
              <a:buSzPct val="70000"/>
              <a:buFont typeface="Wingdings" charset="2"/>
              <a:buNone/>
              <a:defRPr/>
            </a:pPr>
            <a:r>
              <a:rPr lang="en-HK" altLang="en-US" dirty="0"/>
              <a:t>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01208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9175D4D9-FAA9-4FF7-9A44-FC02751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B15AAF-E842-40DC-A5BD-1CE8B13A48A9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853AE13-D90F-4BFF-8769-EF4FB6D7F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Methods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BA244AC-74E0-4773-8281-E4806B28C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/>
              <a:t>Compares 2 String objects.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Scanner keyboard = new Scanner(System.in);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myName = "Michael";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yourName = keyboard.nextLine();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if (myName </a:t>
            </a:r>
            <a:r>
              <a:rPr lang="en-US" altLang="zh-TW" sz="1600" b="1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600" b="1">
                <a:latin typeface="Courier New" panose="02070309020205020404" pitchFamily="49" charset="0"/>
              </a:rPr>
              <a:t> yourName)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  System.out.println("Uk…Oh…");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  System.out.println("What’s up?!");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</a:t>
            </a:r>
            <a:r>
              <a:rPr lang="en-US" altLang="zh-TW" sz="1600" b="1">
                <a:solidFill>
                  <a:srgbClr val="FF0000"/>
                </a:solidFill>
                <a:latin typeface="Courier New" panose="02070309020205020404" pitchFamily="49" charset="0"/>
              </a:rPr>
              <a:t>What’s up?!</a:t>
            </a:r>
          </a:p>
          <a:p>
            <a:pPr eaLnBrk="1" hangingPunct="1"/>
            <a:r>
              <a:rPr lang="en-US" altLang="zh-TW"/>
              <a:t>We are comparing</a:t>
            </a:r>
            <a:br>
              <a:rPr lang="en-US" altLang="zh-TW"/>
            </a:br>
            <a:r>
              <a:rPr lang="en-US" altLang="zh-TW"/>
              <a:t>the references indeed!!!</a:t>
            </a:r>
          </a:p>
        </p:txBody>
      </p:sp>
      <p:sp>
        <p:nvSpPr>
          <p:cNvPr id="44036" name="AutoShape 4">
            <a:extLst>
              <a:ext uri="{FF2B5EF4-FFF2-40B4-BE49-F238E27FC236}">
                <a16:creationId xmlns:a16="http://schemas.microsoft.com/office/drawing/2014/main" id="{671E9E0D-A0EB-4AC6-9ACA-81923D35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1447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"Michael"</a:t>
            </a:r>
          </a:p>
        </p:txBody>
      </p:sp>
      <p:sp>
        <p:nvSpPr>
          <p:cNvPr id="44037" name="AutoShape 5">
            <a:extLst>
              <a:ext uri="{FF2B5EF4-FFF2-40B4-BE49-F238E27FC236}">
                <a16:creationId xmlns:a16="http://schemas.microsoft.com/office/drawing/2014/main" id="{D88187A0-B169-4F66-ACCA-8B240E528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76200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(class)</a:t>
            </a:r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FDBDA3E1-32BD-4E85-9D68-5FC911773D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990600"/>
            <a:ext cx="152400" cy="1752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Oval 7">
            <a:extLst>
              <a:ext uri="{FF2B5EF4-FFF2-40B4-BE49-F238E27FC236}">
                <a16:creationId xmlns:a16="http://schemas.microsoft.com/office/drawing/2014/main" id="{85A5623A-6D81-4B2E-91C4-56C697C48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9530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myName</a:t>
            </a:r>
            <a:endParaRPr lang="en-US" altLang="zh-TW" sz="2400"/>
          </a:p>
        </p:txBody>
      </p:sp>
      <p:sp>
        <p:nvSpPr>
          <p:cNvPr id="44040" name="Oval 8">
            <a:extLst>
              <a:ext uri="{FF2B5EF4-FFF2-40B4-BE49-F238E27FC236}">
                <a16:creationId xmlns:a16="http://schemas.microsoft.com/office/drawing/2014/main" id="{202C8DAD-6711-4DFD-8E75-CE2881FFB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64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yourName</a:t>
            </a:r>
            <a:endParaRPr lang="en-US" altLang="zh-TW" sz="2400"/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E788BDCD-FECB-4E73-B55E-DC5F13A6A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2514600"/>
            <a:ext cx="45720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F718DAC5-E8CD-4371-AE99-D1D449E747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962400"/>
            <a:ext cx="5334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D1D27F5D-1EB6-42BE-8DB2-1ED94CAD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4403725"/>
            <a:ext cx="1044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6000">
                <a:solidFill>
                  <a:schemeClr val="bg2"/>
                </a:solidFill>
              </a:rPr>
              <a:t>==</a:t>
            </a:r>
            <a:endParaRPr lang="zh-TW" altLang="en-US" sz="2400">
              <a:solidFill>
                <a:schemeClr val="bg2"/>
              </a:solidFill>
            </a:endParaRPr>
          </a:p>
        </p:txBody>
      </p:sp>
      <p:sp>
        <p:nvSpPr>
          <p:cNvPr id="44044" name="AutoShape 12">
            <a:extLst>
              <a:ext uri="{FF2B5EF4-FFF2-40B4-BE49-F238E27FC236}">
                <a16:creationId xmlns:a16="http://schemas.microsoft.com/office/drawing/2014/main" id="{AD7D8C2D-E7CF-483E-A74A-0358F33E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295400"/>
            <a:ext cx="1447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"…"</a:t>
            </a:r>
          </a:p>
        </p:txBody>
      </p:sp>
      <p:sp>
        <p:nvSpPr>
          <p:cNvPr id="44045" name="Line 13">
            <a:extLst>
              <a:ext uri="{FF2B5EF4-FFF2-40B4-BE49-F238E27FC236}">
                <a16:creationId xmlns:a16="http://schemas.microsoft.com/office/drawing/2014/main" id="{009F5250-C42C-487F-9DE4-926A560069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990600"/>
            <a:ext cx="609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6D21A276-D203-4CC4-925B-E53EC7E02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403725"/>
            <a:ext cx="522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6000">
                <a:solidFill>
                  <a:schemeClr val="bg2"/>
                </a:solidFill>
              </a:rPr>
              <a:t>?</a:t>
            </a:r>
            <a:endParaRPr lang="zh-TW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>
            <a:extLst>
              <a:ext uri="{FF2B5EF4-FFF2-40B4-BE49-F238E27FC236}">
                <a16:creationId xmlns:a16="http://schemas.microsoft.com/office/drawing/2014/main" id="{045E78EE-857C-4CC4-814C-22479FBA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46055B-8533-481E-8BD4-AD84959BF275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6105C15-0640-44B2-97AE-84C872E20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Methods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47AD68A-20D4-4378-89C1-F8FE5323A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/>
              <a:t>Compares 2 String objects.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Scanner keyboard = new Scanner(System.in);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myName = "Michael";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yourName = keyboard.nextLine();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if (myName.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equals</a:t>
            </a:r>
            <a:r>
              <a:rPr lang="en-US" altLang="zh-TW" sz="1600" b="1">
                <a:latin typeface="Courier New" panose="02070309020205020404" pitchFamily="49" charset="0"/>
              </a:rPr>
              <a:t>(yourName))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  System.out.println("Uk…Oh…");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  System.out.println("What’s up?!");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</a:t>
            </a:r>
            <a:r>
              <a:rPr lang="en-US" altLang="zh-TW" sz="1600" b="1">
                <a:solidFill>
                  <a:srgbClr val="FF0000"/>
                </a:solidFill>
                <a:latin typeface="Courier New" panose="02070309020205020404" pitchFamily="49" charset="0"/>
              </a:rPr>
              <a:t>Uk…Oh…</a:t>
            </a:r>
          </a:p>
          <a:p>
            <a:pPr eaLnBrk="1" hangingPunct="1"/>
            <a:r>
              <a:rPr lang="en-US" altLang="zh-TW"/>
              <a:t>We want to</a:t>
            </a:r>
            <a:br>
              <a:rPr lang="en-US" altLang="zh-TW"/>
            </a:br>
            <a:r>
              <a:rPr lang="en-US" altLang="zh-TW"/>
              <a:t>compare the </a:t>
            </a:r>
            <a:r>
              <a:rPr lang="en-US" altLang="zh-TW" i="1"/>
              <a:t>contents</a:t>
            </a:r>
            <a:r>
              <a:rPr lang="en-US" altLang="zh-TW"/>
              <a:t>.</a:t>
            </a:r>
          </a:p>
        </p:txBody>
      </p:sp>
      <p:sp>
        <p:nvSpPr>
          <p:cNvPr id="46084" name="AutoShape 4">
            <a:extLst>
              <a:ext uri="{FF2B5EF4-FFF2-40B4-BE49-F238E27FC236}">
                <a16:creationId xmlns:a16="http://schemas.microsoft.com/office/drawing/2014/main" id="{5B488794-456D-48BC-80FF-D75FD219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1447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"Michael"</a:t>
            </a:r>
          </a:p>
        </p:txBody>
      </p:sp>
      <p:sp>
        <p:nvSpPr>
          <p:cNvPr id="46085" name="AutoShape 5">
            <a:extLst>
              <a:ext uri="{FF2B5EF4-FFF2-40B4-BE49-F238E27FC236}">
                <a16:creationId xmlns:a16="http://schemas.microsoft.com/office/drawing/2014/main" id="{A7C300FA-A3FD-4B1E-BA7F-71516E6CF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76200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(class)</a:t>
            </a: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2B6D37B2-6194-4FB1-9F36-4ADD0405BC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990600"/>
            <a:ext cx="152400" cy="1752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Oval 7">
            <a:extLst>
              <a:ext uri="{FF2B5EF4-FFF2-40B4-BE49-F238E27FC236}">
                <a16:creationId xmlns:a16="http://schemas.microsoft.com/office/drawing/2014/main" id="{6C6B23E7-86A5-42E7-B1BA-629B31FB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9530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myName</a:t>
            </a:r>
          </a:p>
        </p:txBody>
      </p:sp>
      <p:sp>
        <p:nvSpPr>
          <p:cNvPr id="46088" name="Oval 8">
            <a:extLst>
              <a:ext uri="{FF2B5EF4-FFF2-40B4-BE49-F238E27FC236}">
                <a16:creationId xmlns:a16="http://schemas.microsoft.com/office/drawing/2014/main" id="{D679DAA8-808B-425F-9AED-D7906D27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64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yourName</a:t>
            </a:r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F265E315-2D2E-43CB-BEAC-3182D866C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2514600"/>
            <a:ext cx="45720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304D1EF3-DBAF-49C0-A997-A2D3D30F6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962400"/>
            <a:ext cx="5334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88301BE2-7FAB-4697-958A-ACF89723C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4403725"/>
            <a:ext cx="1044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6000">
                <a:solidFill>
                  <a:schemeClr val="bg2"/>
                </a:solidFill>
              </a:rPr>
              <a:t>==</a:t>
            </a:r>
            <a:endParaRPr lang="zh-TW" altLang="en-US" sz="2400">
              <a:solidFill>
                <a:schemeClr val="bg2"/>
              </a:solidFill>
            </a:endParaRPr>
          </a:p>
        </p:txBody>
      </p:sp>
      <p:sp>
        <p:nvSpPr>
          <p:cNvPr id="46092" name="AutoShape 12">
            <a:extLst>
              <a:ext uri="{FF2B5EF4-FFF2-40B4-BE49-F238E27FC236}">
                <a16:creationId xmlns:a16="http://schemas.microsoft.com/office/drawing/2014/main" id="{2F11790D-2937-424F-B11D-06D626AC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295400"/>
            <a:ext cx="1447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"…"</a:t>
            </a:r>
          </a:p>
        </p:txBody>
      </p:sp>
      <p:sp>
        <p:nvSpPr>
          <p:cNvPr id="46093" name="Line 13">
            <a:extLst>
              <a:ext uri="{FF2B5EF4-FFF2-40B4-BE49-F238E27FC236}">
                <a16:creationId xmlns:a16="http://schemas.microsoft.com/office/drawing/2014/main" id="{195CE174-2ED0-4CC6-B91E-A6DB454BCB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990600"/>
            <a:ext cx="609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CE95FF80-838A-4F5C-8171-B6FA5A9D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403725"/>
            <a:ext cx="522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6000">
                <a:solidFill>
                  <a:schemeClr val="bg2"/>
                </a:solidFill>
              </a:rPr>
              <a:t>?</a:t>
            </a:r>
            <a:endParaRPr lang="zh-TW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6E7AFCCE-B54C-43EA-B28A-E6837ECB9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D88A-F4AE-4908-BAB7-4DE86EA9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35" y="1690689"/>
            <a:ext cx="7948612" cy="4791076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String[] split(String regex, int limit)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600" dirty="0"/>
              <a:t>// </a:t>
            </a:r>
            <a:r>
              <a:rPr lang="en-US" altLang="en-US" sz="2200" dirty="0"/>
              <a:t>regex: a delimiting regular expression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// limit: the result threshold</a:t>
            </a:r>
          </a:p>
          <a:p>
            <a:pPr>
              <a:defRPr/>
            </a:pPr>
            <a:r>
              <a:rPr lang="en-US" sz="2200" dirty="0"/>
              <a:t>  </a:t>
            </a:r>
            <a:r>
              <a:rPr lang="en-US" sz="2400" i="1" dirty="0"/>
              <a:t>limit &gt; 0 </a:t>
            </a:r>
            <a:r>
              <a:rPr lang="en-US" sz="2400" dirty="0"/>
              <a:t>: the pattern will be applied at most 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		  limit-1 times;  </a:t>
            </a:r>
            <a:r>
              <a:rPr lang="en-HK" sz="2400" dirty="0"/>
              <a:t>  </a:t>
            </a:r>
          </a:p>
          <a:p>
            <a:pPr>
              <a:defRPr/>
            </a:pPr>
            <a:r>
              <a:rPr lang="en-HK" sz="2400" dirty="0"/>
              <a:t>  </a:t>
            </a:r>
            <a:r>
              <a:rPr lang="en-HK" sz="2400" i="1" dirty="0"/>
              <a:t>limit &lt; 0</a:t>
            </a:r>
            <a:r>
              <a:rPr lang="en-HK" sz="2400" dirty="0"/>
              <a:t>: </a:t>
            </a:r>
            <a:r>
              <a:rPr lang="en-US" sz="2400" dirty="0"/>
              <a:t>the pattern will be applied as many times as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	           possible;</a:t>
            </a:r>
          </a:p>
          <a:p>
            <a:pPr>
              <a:defRPr/>
            </a:pPr>
            <a:r>
              <a:rPr lang="en-US" sz="2400" dirty="0"/>
              <a:t>  </a:t>
            </a:r>
            <a:r>
              <a:rPr lang="en-US" sz="2400" i="1" dirty="0"/>
              <a:t>limit = 0</a:t>
            </a:r>
            <a:r>
              <a:rPr lang="en-US" sz="2400" dirty="0"/>
              <a:t>: the pattern will be applied as many times as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                       possible, trailing empty strings will be discarded</a:t>
            </a:r>
          </a:p>
        </p:txBody>
      </p:sp>
      <p:sp>
        <p:nvSpPr>
          <p:cNvPr id="60421" name="Slide Number Placeholder 5">
            <a:extLst>
              <a:ext uri="{FF2B5EF4-FFF2-40B4-BE49-F238E27FC236}">
                <a16:creationId xmlns:a16="http://schemas.microsoft.com/office/drawing/2014/main" id="{88C9B8EB-25B7-4071-8813-C5ADF257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0EE7C-72E3-447B-AE44-9B5A065CC3FC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60422" name="TextBox 10">
            <a:extLst>
              <a:ext uri="{FF2B5EF4-FFF2-40B4-BE49-F238E27FC236}">
                <a16:creationId xmlns:a16="http://schemas.microsoft.com/office/drawing/2014/main" id="{10C78B7C-7071-4A9C-98B2-78C319C4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6110288"/>
            <a:ext cx="7212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1200"/>
              <a:t>https://www.geeksforgeeks.org/split-string-java-examples/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4E1DEA4B-5704-453D-B9F6-C98BB43F7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05E2-0A58-4FE8-B38C-08DABFCD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5901"/>
            <a:ext cx="7613650" cy="4784725"/>
          </a:xfrm>
        </p:spPr>
        <p:txBody>
          <a:bodyPr/>
          <a:lstStyle/>
          <a:p>
            <a:pPr>
              <a:defRPr/>
            </a:pPr>
            <a:r>
              <a:rPr lang="en-HK" dirty="0"/>
              <a:t>Let the string to be </a:t>
            </a:r>
            <a:r>
              <a:rPr lang="en-HK" dirty="0" err="1"/>
              <a:t>splitted</a:t>
            </a:r>
            <a:r>
              <a:rPr lang="en-HK" dirty="0"/>
              <a:t> be 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dirty="0"/>
              <a:t>	</a:t>
            </a:r>
            <a:r>
              <a:rPr lang="en-HK" dirty="0" err="1"/>
              <a:t>geekss@for@geeks</a:t>
            </a:r>
            <a:r>
              <a:rPr lang="en-US" altLang="zh-CN" dirty="0"/>
              <a:t>@</a:t>
            </a:r>
            <a:endParaRPr lang="en-HK" dirty="0"/>
          </a:p>
          <a:p>
            <a:pPr>
              <a:defRPr/>
            </a:pPr>
            <a:r>
              <a:rPr lang="en-HK" dirty="0"/>
              <a:t>Regex       Limit             Result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dirty="0"/>
              <a:t>   	</a:t>
            </a:r>
            <a:r>
              <a:rPr lang="en-HK" sz="2800" dirty="0"/>
              <a:t>@           2         {“</a:t>
            </a:r>
            <a:r>
              <a:rPr lang="en-HK" sz="2800" dirty="0" err="1"/>
              <a:t>geekss</a:t>
            </a:r>
            <a:r>
              <a:rPr lang="en-HK" sz="2800" dirty="0"/>
              <a:t>”, “</a:t>
            </a:r>
            <a:r>
              <a:rPr lang="en-HK" sz="2800" dirty="0" err="1"/>
              <a:t>for@geeks</a:t>
            </a:r>
            <a:r>
              <a:rPr lang="en-US" altLang="zh-CN" sz="2800" dirty="0"/>
              <a:t>@</a:t>
            </a:r>
            <a:r>
              <a:rPr lang="en-HK" sz="2800" dirty="0"/>
              <a:t>”}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sz="2800" dirty="0"/>
              <a:t>   	@           5         {“</a:t>
            </a:r>
            <a:r>
              <a:rPr lang="en-HK" sz="2800" dirty="0" err="1"/>
              <a:t>geekss</a:t>
            </a:r>
            <a:r>
              <a:rPr lang="en-HK" sz="2800" dirty="0"/>
              <a:t>”, “for”, “</a:t>
            </a:r>
            <a:r>
              <a:rPr lang="en-HK" sz="2800" dirty="0" err="1"/>
              <a:t>geekss</a:t>
            </a:r>
            <a:r>
              <a:rPr lang="en-HK" sz="2800" dirty="0"/>
              <a:t>”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“”</a:t>
            </a:r>
            <a:r>
              <a:rPr lang="en-HK" sz="2800" dirty="0"/>
              <a:t>}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sz="2800" dirty="0"/>
              <a:t>   	@           -2        {“</a:t>
            </a:r>
            <a:r>
              <a:rPr lang="en-HK" sz="2800" dirty="0" err="1"/>
              <a:t>geekss</a:t>
            </a:r>
            <a:r>
              <a:rPr lang="en-HK" sz="2800" dirty="0"/>
              <a:t>”, “for”, “</a:t>
            </a:r>
            <a:r>
              <a:rPr lang="en-HK" sz="2800" dirty="0" err="1"/>
              <a:t>geekss</a:t>
            </a:r>
            <a:r>
              <a:rPr lang="en-HK" sz="2800" dirty="0"/>
              <a:t>”, “”}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dirty="0"/>
              <a:t>	@	    0	    </a:t>
            </a:r>
            <a:r>
              <a:rPr lang="en-HK" altLang="zh-CN" dirty="0"/>
              <a:t>{“</a:t>
            </a:r>
            <a:r>
              <a:rPr lang="en-HK" altLang="zh-CN" dirty="0" err="1"/>
              <a:t>geekss</a:t>
            </a:r>
            <a:r>
              <a:rPr lang="en-HK" altLang="zh-CN" dirty="0"/>
              <a:t>”, “for”, “</a:t>
            </a:r>
            <a:r>
              <a:rPr lang="en-HK" altLang="zh-CN" dirty="0" err="1"/>
              <a:t>geekss</a:t>
            </a:r>
            <a:r>
              <a:rPr lang="en-HK" altLang="zh-CN" dirty="0"/>
              <a:t>”}</a:t>
            </a:r>
            <a:endParaRPr lang="en-HK" sz="2800" dirty="0"/>
          </a:p>
        </p:txBody>
      </p:sp>
      <p:sp>
        <p:nvSpPr>
          <p:cNvPr id="61445" name="Slide Number Placeholder 5">
            <a:extLst>
              <a:ext uri="{FF2B5EF4-FFF2-40B4-BE49-F238E27FC236}">
                <a16:creationId xmlns:a16="http://schemas.microsoft.com/office/drawing/2014/main" id="{2B80295C-3C92-40C1-8E81-FA1E5CC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446D26-D7F1-4775-96DA-E6914E321278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61446" name="TextBox 7">
            <a:extLst>
              <a:ext uri="{FF2B5EF4-FFF2-40B4-BE49-F238E27FC236}">
                <a16:creationId xmlns:a16="http://schemas.microsoft.com/office/drawing/2014/main" id="{004B46ED-5227-4035-83C5-D3BC2D72B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6065838"/>
            <a:ext cx="7212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1200"/>
              <a:t>https://www.geeksforgeeks.org/split-string-java-examples/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C5845BA8-B61C-4A41-A80B-CC7AA9536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A140-3DD4-4658-B250-95154E03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HK" dirty="0"/>
              <a:t>String[] split(String regex)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dirty="0"/>
              <a:t>   e.g.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s=“123,4,5,6,89”;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(“,”)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        -&gt; [“123”, “4”, “5”, “6”, “89”];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HK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HK" dirty="0"/>
          </a:p>
        </p:txBody>
      </p:sp>
      <p:sp>
        <p:nvSpPr>
          <p:cNvPr id="62469" name="Slide Number Placeholder 5">
            <a:extLst>
              <a:ext uri="{FF2B5EF4-FFF2-40B4-BE49-F238E27FC236}">
                <a16:creationId xmlns:a16="http://schemas.microsoft.com/office/drawing/2014/main" id="{6505CDB5-44CF-420D-B30D-7168B0A2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EC6C31-43A6-490A-9B64-D19F092B554A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A008643B-05DC-4A53-97F1-C13D5EB6D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8758-9A39-4AE0-96E5-14D9BC15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HK" dirty="0"/>
              <a:t>String[] split(String regex)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dirty="0"/>
              <a:t>   e.g.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s=“ABC|DEF|GHI”;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(“|”)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        -&gt; [ “A”, “B”, “C”, “|”, “D”, “E”, “F”,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              “|”, “G”, “H”, “I”];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600" dirty="0"/>
              <a:t>| is </a:t>
            </a:r>
            <a:r>
              <a:rPr lang="en-US" sz="2600" dirty="0" err="1"/>
              <a:t>interepreted</a:t>
            </a:r>
            <a:r>
              <a:rPr lang="en-US" sz="2600" dirty="0"/>
              <a:t> as logical operator OR and Java regex engine </a:t>
            </a:r>
            <a:r>
              <a:rPr lang="en-US" sz="2600" dirty="0" err="1"/>
              <a:t>splitted</a:t>
            </a:r>
            <a:r>
              <a:rPr lang="en-US" sz="2600" dirty="0"/>
              <a:t> the String on empty String.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HK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HK" dirty="0"/>
          </a:p>
        </p:txBody>
      </p:sp>
      <p:sp>
        <p:nvSpPr>
          <p:cNvPr id="63493" name="Slide Number Placeholder 5">
            <a:extLst>
              <a:ext uri="{FF2B5EF4-FFF2-40B4-BE49-F238E27FC236}">
                <a16:creationId xmlns:a16="http://schemas.microsoft.com/office/drawing/2014/main" id="{1F3C1220-91CD-49A8-A62D-11B1A890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590DFD-72C1-4434-B3F9-4FBA2DCE7B1C}" type="slidenum">
              <a:rPr lang="zh-TW" altLang="en-US" sz="1400">
                <a:solidFill>
                  <a:srgbClr val="9966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TW" sz="1400">
              <a:solidFill>
                <a:srgbClr val="996633"/>
              </a:solidFill>
            </a:endParaRPr>
          </a:p>
        </p:txBody>
      </p:sp>
      <p:sp>
        <p:nvSpPr>
          <p:cNvPr id="63494" name="TextBox 6">
            <a:extLst>
              <a:ext uri="{FF2B5EF4-FFF2-40B4-BE49-F238E27FC236}">
                <a16:creationId xmlns:a16="http://schemas.microsoft.com/office/drawing/2014/main" id="{580B6801-0AA4-4AFC-B9B2-29ACDEECE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6034088"/>
            <a:ext cx="7069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1200">
                <a:solidFill>
                  <a:srgbClr val="7030A0"/>
                </a:solidFill>
                <a:hlinkClick r:id="rId2"/>
              </a:rPr>
              <a:t>https://javarevisited.blogspot.com/2017/01/how-to-split-string-based-on-delimiter-in-java.html</a:t>
            </a:r>
            <a:endParaRPr lang="en-HK" altLang="en-US" sz="120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E062F9D0-6F5B-4B4D-9FF2-DB02CE929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57AF-4D8B-49F1-8211-93822303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HK" dirty="0"/>
              <a:t>String[] split(String regex)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dirty="0"/>
              <a:t>   e.g.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s=“ABC|DEF|GHI”;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(“\\|”)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        -&gt; [ “ABC”, “DEF”, “GHI”];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HK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HK" dirty="0"/>
          </a:p>
        </p:txBody>
      </p:sp>
      <p:sp>
        <p:nvSpPr>
          <p:cNvPr id="64517" name="Slide Number Placeholder 5">
            <a:extLst>
              <a:ext uri="{FF2B5EF4-FFF2-40B4-BE49-F238E27FC236}">
                <a16:creationId xmlns:a16="http://schemas.microsoft.com/office/drawing/2014/main" id="{73C91108-6564-450D-AAC1-80956CC4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520BFA-66B7-406D-94D7-14E9933A5D74}" type="slidenum">
              <a:rPr lang="zh-TW" altLang="en-US" sz="1400">
                <a:solidFill>
                  <a:srgbClr val="9966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TW" sz="1400">
              <a:solidFill>
                <a:srgbClr val="996633"/>
              </a:solidFill>
            </a:endParaRPr>
          </a:p>
        </p:txBody>
      </p:sp>
      <p:sp>
        <p:nvSpPr>
          <p:cNvPr id="64518" name="TextBox 6">
            <a:extLst>
              <a:ext uri="{FF2B5EF4-FFF2-40B4-BE49-F238E27FC236}">
                <a16:creationId xmlns:a16="http://schemas.microsoft.com/office/drawing/2014/main" id="{1DF9CCF3-F7EE-4034-B39B-993B4C65D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6034088"/>
            <a:ext cx="7069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1200">
                <a:solidFill>
                  <a:srgbClr val="000000"/>
                </a:solidFill>
                <a:hlinkClick r:id="rId2"/>
              </a:rPr>
              <a:t>https://javarevisited.blogspot.com/2017/01/how-to-split-string-based-on-delimiter-in-java.html</a:t>
            </a:r>
            <a:endParaRPr lang="en-HK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712D3DFA-EF0F-4B16-A973-42FF17302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3E75-0079-4869-80A4-ED72E4E6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HK" dirty="0"/>
              <a:t>String[] split(String regex)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dirty="0"/>
              <a:t>   e.g.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s=“ABC|DEF|GHI”;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(“[|]”)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        -&gt; [ “ABC”, “DEF”, “GHI”];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HK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HK" dirty="0"/>
          </a:p>
        </p:txBody>
      </p:sp>
      <p:sp>
        <p:nvSpPr>
          <p:cNvPr id="65541" name="Slide Number Placeholder 5">
            <a:extLst>
              <a:ext uri="{FF2B5EF4-FFF2-40B4-BE49-F238E27FC236}">
                <a16:creationId xmlns:a16="http://schemas.microsoft.com/office/drawing/2014/main" id="{5AC98856-E507-4EF8-841D-AE53022B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339AA6-11C4-4BC8-9834-79D3B63674F3}" type="slidenum">
              <a:rPr lang="zh-TW" altLang="en-US" sz="1400">
                <a:solidFill>
                  <a:srgbClr val="9966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TW" sz="1400">
              <a:solidFill>
                <a:srgbClr val="996633"/>
              </a:solidFill>
            </a:endParaRPr>
          </a:p>
        </p:txBody>
      </p:sp>
      <p:sp>
        <p:nvSpPr>
          <p:cNvPr id="65542" name="TextBox 6">
            <a:extLst>
              <a:ext uri="{FF2B5EF4-FFF2-40B4-BE49-F238E27FC236}">
                <a16:creationId xmlns:a16="http://schemas.microsoft.com/office/drawing/2014/main" id="{10EA000C-822F-42C6-9A5B-E3A36A037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6034088"/>
            <a:ext cx="7069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1200">
                <a:solidFill>
                  <a:srgbClr val="000000"/>
                </a:solidFill>
                <a:hlinkClick r:id="rId2"/>
              </a:rPr>
              <a:t>https://javarevisited.blogspot.com/2017/01/how-to-split-string-based-on-delimiter-in-java.html</a:t>
            </a:r>
            <a:endParaRPr lang="en-HK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858ABCCB-B2AF-464B-BD51-BD2F27A39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FFA4-824F-4A60-8626-DB72DAA2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5612"/>
            <a:ext cx="7886700" cy="4351338"/>
          </a:xfrm>
        </p:spPr>
        <p:txBody>
          <a:bodyPr/>
          <a:lstStyle/>
          <a:p>
            <a:pPr>
              <a:defRPr/>
            </a:pPr>
            <a:r>
              <a:rPr lang="en-HK" dirty="0"/>
              <a:t> </a:t>
            </a:r>
            <a:r>
              <a:rPr lang="en-US" dirty="0"/>
              <a:t>Parse a String using Scanner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dirty="0"/>
              <a:t>         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HK" dirty="0"/>
          </a:p>
        </p:txBody>
      </p:sp>
      <p:sp>
        <p:nvSpPr>
          <p:cNvPr id="66565" name="Slide Number Placeholder 5">
            <a:extLst>
              <a:ext uri="{FF2B5EF4-FFF2-40B4-BE49-F238E27FC236}">
                <a16:creationId xmlns:a16="http://schemas.microsoft.com/office/drawing/2014/main" id="{AC18DACE-3213-4BDE-87B3-8A375B945D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CFCE79-907B-4C15-9EB1-2185C210B37D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pic>
        <p:nvPicPr>
          <p:cNvPr id="6656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E3850-35A1-4AE7-8A29-F35EDDDB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2547938"/>
            <a:ext cx="4465637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9" descr="A picture containing orange, room&#10;&#10;Description automatically generated">
            <a:extLst>
              <a:ext uri="{FF2B5EF4-FFF2-40B4-BE49-F238E27FC236}">
                <a16:creationId xmlns:a16="http://schemas.microsoft.com/office/drawing/2014/main" id="{5364EF11-76BF-43DC-A2EC-DAECEBCA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5072063"/>
            <a:ext cx="4489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TextBox 1">
            <a:extLst>
              <a:ext uri="{FF2B5EF4-FFF2-40B4-BE49-F238E27FC236}">
                <a16:creationId xmlns:a16="http://schemas.microsoft.com/office/drawing/2014/main" id="{C8E382BD-85F0-425B-BA72-3283357C5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6076950"/>
            <a:ext cx="4203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1200">
                <a:hlinkClick r:id="rId5"/>
              </a:rPr>
              <a:t>https://www.javatpoint.com/Scanner-class</a:t>
            </a:r>
            <a:endParaRPr lang="en-HK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C82B34D-21E3-4E72-8593-2D6AFFE40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3009-35E7-4610-8597-D9EF13B9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String trim() //</a:t>
            </a:r>
            <a:r>
              <a:rPr lang="en-US" dirty="0"/>
              <a:t>eliminates leading and trailing spaces.</a:t>
            </a: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e.g.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   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s=“   hello word  ”;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s.trim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-&gt; “hello word”;</a:t>
            </a:r>
          </a:p>
          <a:p>
            <a:pPr>
              <a:defRPr/>
            </a:pPr>
            <a:endParaRPr lang="en-HK" dirty="0"/>
          </a:p>
        </p:txBody>
      </p:sp>
      <p:sp>
        <p:nvSpPr>
          <p:cNvPr id="68613" name="Slide Number Placeholder 5">
            <a:extLst>
              <a:ext uri="{FF2B5EF4-FFF2-40B4-BE49-F238E27FC236}">
                <a16:creationId xmlns:a16="http://schemas.microsoft.com/office/drawing/2014/main" id="{40BC7A01-0BD2-4A8E-866C-A0676F6F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D66DD2-E142-4588-8EB8-CA8F996D2CD7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075" y="1084714"/>
            <a:ext cx="8349143" cy="2387600"/>
          </a:xfrm>
        </p:spPr>
        <p:txBody>
          <a:bodyPr/>
          <a:lstStyle/>
          <a:p>
            <a:r>
              <a:rPr lang="en-US" dirty="0"/>
              <a:t>Assignment </a:t>
            </a:r>
            <a:r>
              <a:rPr lang="en-US" altLang="zh-CN" dirty="0"/>
              <a:t>4</a:t>
            </a:r>
            <a:r>
              <a:rPr lang="en-US" dirty="0"/>
              <a:t>: </a:t>
            </a:r>
            <a:r>
              <a:rPr lang="en-US" altLang="zh-CN" i="1" dirty="0"/>
              <a:t>Music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33A8D613-E7B5-4277-9E20-685A385BB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4795-7868-4DF4-B9B8-1225F9CA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Convert Int to String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String a = "" + 123;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String a = </a:t>
            </a:r>
            <a:r>
              <a:rPr lang="en-H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Integer.toString</a:t>
            </a:r>
            <a:r>
              <a:rPr lang="en-H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(123);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H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String a = </a:t>
            </a:r>
            <a:r>
              <a:rPr lang="en-H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H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(123);</a:t>
            </a:r>
          </a:p>
        </p:txBody>
      </p:sp>
      <p:sp>
        <p:nvSpPr>
          <p:cNvPr id="69637" name="Slide Number Placeholder 5">
            <a:extLst>
              <a:ext uri="{FF2B5EF4-FFF2-40B4-BE49-F238E27FC236}">
                <a16:creationId xmlns:a16="http://schemas.microsoft.com/office/drawing/2014/main" id="{9420873F-A429-439A-9154-1309D472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FA101A-9990-4406-AF5C-53B0007FDEAC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A091392-2290-4079-AAB3-D6DA2BA63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06D5-DB92-49B7-BC25-2292BC05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37" y="1690689"/>
            <a:ext cx="7808913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Convert String to Int</a:t>
            </a:r>
          </a:p>
          <a:p>
            <a:pPr lvl="1">
              <a:defRPr/>
            </a:pPr>
            <a:r>
              <a:rPr lang="en-US" altLang="en-US" dirty="0"/>
              <a:t>int </a:t>
            </a:r>
            <a:r>
              <a:rPr lang="en-US" altLang="en-US" dirty="0" err="1"/>
              <a:t>parseInt</a:t>
            </a:r>
            <a:r>
              <a:rPr lang="en-US" altLang="en-US" dirty="0"/>
              <a:t>(</a:t>
            </a:r>
            <a:r>
              <a:rPr lang="en-US" altLang="en-US" dirty="0">
                <a:hlinkClick r:id="rId2" tooltip="class in java.lang"/>
              </a:rPr>
              <a:t>String</a:t>
            </a:r>
            <a:r>
              <a:rPr lang="en-US" altLang="en-US" dirty="0"/>
              <a:t> s)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      e.g.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“150”;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int number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             -&gt; number=150;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HK" dirty="0"/>
          </a:p>
        </p:txBody>
      </p:sp>
      <p:sp>
        <p:nvSpPr>
          <p:cNvPr id="71685" name="Slide Number Placeholder 5">
            <a:extLst>
              <a:ext uri="{FF2B5EF4-FFF2-40B4-BE49-F238E27FC236}">
                <a16:creationId xmlns:a16="http://schemas.microsoft.com/office/drawing/2014/main" id="{5FEE5C95-D67C-470D-9C67-CEDE48CE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8D7383-FC6A-4F49-8EA3-5CF3EE407F6B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6E0013DB-8C49-457C-B93D-BE33952BA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3E212978-6BF9-4B2D-BEAC-407B62DEEA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137525" cy="4114800"/>
          </a:xfrm>
        </p:spPr>
        <p:txBody>
          <a:bodyPr/>
          <a:lstStyle/>
          <a:p>
            <a:r>
              <a:rPr lang="en-US" altLang="zh-CN" dirty="0"/>
              <a:t>Convert String to Double</a:t>
            </a:r>
          </a:p>
          <a:p>
            <a:pPr lvl="1"/>
            <a:r>
              <a:rPr lang="en-US" altLang="en-US" dirty="0"/>
              <a:t>double </a:t>
            </a:r>
            <a:r>
              <a:rPr lang="en-US" altLang="en-US" dirty="0" err="1"/>
              <a:t>parseDouble</a:t>
            </a:r>
            <a:r>
              <a:rPr lang="en-US" altLang="en-US" dirty="0"/>
              <a:t>(String s)</a:t>
            </a:r>
          </a:p>
          <a:p>
            <a:pPr lvl="1">
              <a:buFontTx/>
              <a:buNone/>
            </a:pPr>
            <a:r>
              <a:rPr lang="en-US" altLang="zh-CN" dirty="0"/>
              <a:t>e.g.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</a:t>
            </a:r>
            <a:r>
              <a:rPr lang="en-HK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3.14159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number = </a:t>
            </a:r>
            <a:r>
              <a:rPr lang="en-HK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HK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	-&gt; number=</a:t>
            </a:r>
            <a:r>
              <a:rPr lang="en-HK" altLang="zh-CN" dirty="0"/>
              <a:t>3.14159</a:t>
            </a:r>
            <a:r>
              <a:rPr lang="en-US" altLang="zh-CN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HK" altLang="zh-CN" dirty="0"/>
          </a:p>
        </p:txBody>
      </p:sp>
      <p:sp>
        <p:nvSpPr>
          <p:cNvPr id="72709" name="Slide Number Placeholder 5">
            <a:extLst>
              <a:ext uri="{FF2B5EF4-FFF2-40B4-BE49-F238E27FC236}">
                <a16:creationId xmlns:a16="http://schemas.microsoft.com/office/drawing/2014/main" id="{1CC5C94A-CE22-4AC9-9C43-5D6CE6BD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C36DB-9ACD-4431-ABC7-9EF6EC39F311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13634C3-1AB5-4A28-9AC7-80B6A1C48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EE15E415-5CEA-46AF-87C1-F07F655AC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Convert Double to String</a:t>
            </a:r>
          </a:p>
          <a:p>
            <a:pPr lvl="1"/>
            <a:r>
              <a:rPr lang="en-US" altLang="en-US" dirty="0"/>
              <a:t>String </a:t>
            </a:r>
            <a:r>
              <a:rPr lang="en-US" altLang="en-US" dirty="0" err="1"/>
              <a:t>valueOf</a:t>
            </a:r>
            <a:r>
              <a:rPr lang="en-US" altLang="en-US" dirty="0"/>
              <a:t>(double d)</a:t>
            </a:r>
          </a:p>
          <a:p>
            <a:pPr lvl="1">
              <a:buFontTx/>
              <a:buNone/>
            </a:pPr>
            <a:r>
              <a:rPr lang="en-US" altLang="en-US" dirty="0"/>
              <a:t>   e.g.</a:t>
            </a:r>
          </a:p>
          <a:p>
            <a:pPr lvl="1">
              <a:buFontTx/>
              <a:buNone/>
            </a:pPr>
            <a:r>
              <a:rPr lang="en-US" altLang="en-US" dirty="0"/>
              <a:t>       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d = 11.01;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String s 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(d); </a:t>
            </a:r>
          </a:p>
          <a:p>
            <a:pPr lvl="1">
              <a:buFontTx/>
              <a:buNone/>
            </a:pPr>
            <a:r>
              <a:rPr lang="en-US" altLang="en-US" dirty="0"/>
              <a:t>		-&gt; s=“11.01”;</a:t>
            </a:r>
          </a:p>
          <a:p>
            <a:pPr>
              <a:buFont typeface="Wingdings" panose="05000000000000000000" pitchFamily="2" charset="2"/>
              <a:buNone/>
            </a:pPr>
            <a:endParaRPr lang="en-HK" altLang="zh-CN" dirty="0"/>
          </a:p>
        </p:txBody>
      </p:sp>
      <p:sp>
        <p:nvSpPr>
          <p:cNvPr id="73733" name="Slide Number Placeholder 5">
            <a:extLst>
              <a:ext uri="{FF2B5EF4-FFF2-40B4-BE49-F238E27FC236}">
                <a16:creationId xmlns:a16="http://schemas.microsoft.com/office/drawing/2014/main" id="{28CCCD6A-5803-4A1F-BAB9-4FBE14C8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C98638-E9CB-494B-A13F-CCB9DAA445CE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A6429380-580B-4C6B-A8D1-E3B203296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API functions</a:t>
            </a:r>
            <a:endParaRPr lang="en-HK" altLang="en-US"/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ADE64E22-5664-47B2-9B98-98E6B5DD5B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String substring(int beginIndex, int endIndex)</a:t>
            </a:r>
          </a:p>
          <a:p>
            <a:pPr lvl="1"/>
            <a:r>
              <a:rPr lang="en-US" altLang="en-US"/>
              <a:t>String substring(int beginIndex)</a:t>
            </a:r>
          </a:p>
          <a:p>
            <a:pPr lvl="1"/>
            <a:r>
              <a:rPr lang="en-US" altLang="en-US"/>
              <a:t>char charAt(int index) </a:t>
            </a:r>
          </a:p>
          <a:p>
            <a:pPr lvl="1"/>
            <a:r>
              <a:rPr lang="en-US" altLang="en-US"/>
              <a:t>boolean endsWith(String suffix)</a:t>
            </a:r>
          </a:p>
          <a:p>
            <a:pPr lvl="1"/>
            <a:r>
              <a:rPr lang="en-US" altLang="en-US"/>
              <a:t>boolean startsWith(String prefix)</a:t>
            </a:r>
          </a:p>
          <a:p>
            <a:pPr lvl="1"/>
            <a:r>
              <a:rPr lang="en-US" altLang="en-US"/>
              <a:t>int indexOf(String str)</a:t>
            </a:r>
          </a:p>
          <a:p>
            <a:pPr lvl="1"/>
            <a:r>
              <a:rPr lang="en-US" altLang="en-US"/>
              <a:t>int length()</a:t>
            </a:r>
          </a:p>
        </p:txBody>
      </p:sp>
      <p:sp>
        <p:nvSpPr>
          <p:cNvPr id="74757" name="Slide Number Placeholder 5">
            <a:extLst>
              <a:ext uri="{FF2B5EF4-FFF2-40B4-BE49-F238E27FC236}">
                <a16:creationId xmlns:a16="http://schemas.microsoft.com/office/drawing/2014/main" id="{B4BC834E-916C-4B6D-BE28-39B9EFC2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04BDF1-1CD2-4E30-A025-0A7C68672D2B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EBC77620-24A4-4D07-AF91-42BAE8729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3F53-4014-4467-9E3B-7613FCB1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Write a program that computes your initials from your full name and displays them.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e.g. 	Input: Michael Fung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	Output: M.F.</a:t>
            </a:r>
          </a:p>
        </p:txBody>
      </p:sp>
      <p:sp>
        <p:nvSpPr>
          <p:cNvPr id="75779" name="Slide Number Placeholder 5">
            <a:extLst>
              <a:ext uri="{FF2B5EF4-FFF2-40B4-BE49-F238E27FC236}">
                <a16:creationId xmlns:a16="http://schemas.microsoft.com/office/drawing/2014/main" id="{9EBEA346-8FF4-47A0-89E0-93E713D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E126B0-58B7-4580-B3D3-1519B622D326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2630F1F2-6A7F-4F1E-ADCD-8A57D99EA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1 Solution</a:t>
            </a:r>
          </a:p>
        </p:txBody>
      </p:sp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2CC5367E-4864-49E1-AB42-118748F6C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String myName = "Michael Fung";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String myInitials = "";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length = myName.length();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length; i++)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char c = myName.charAt(i);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if (c &gt; 64 &amp;&amp; c &lt; 91) {     //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if it is uppercase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myInitials += c + ".";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System.out.println("My initials are: " + myInitials);</a:t>
            </a:r>
          </a:p>
        </p:txBody>
      </p:sp>
      <p:sp>
        <p:nvSpPr>
          <p:cNvPr id="76803" name="Slide Number Placeholder 5">
            <a:extLst>
              <a:ext uri="{FF2B5EF4-FFF2-40B4-BE49-F238E27FC236}">
                <a16:creationId xmlns:a16="http://schemas.microsoft.com/office/drawing/2014/main" id="{ECFE0B2C-E414-4CED-B2F7-73200E1D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3A7447-5E0F-49F9-92D6-01F6CACD554C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A5BBAF8A-DAC7-4520-A933-00B8A398A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2 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C5C1F55E-11CF-43BF-9B2E-829CD5692C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Write a program that replaces all ‘t’s with ‘l’s in a string where ‘t’ is not at the beginning or at the end of the string.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e.g. 	Input: toyhettowortdhat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		Output: toyhelloworldhat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77827" name="Slide Number Placeholder 5">
            <a:extLst>
              <a:ext uri="{FF2B5EF4-FFF2-40B4-BE49-F238E27FC236}">
                <a16:creationId xmlns:a16="http://schemas.microsoft.com/office/drawing/2014/main" id="{EAC62272-D969-4C9C-BACE-68BD7CE0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9424B2-A1E8-41E4-B96C-EA053341A0BF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1D96A7AD-211D-431E-9849-C8D2CBEFE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2 Solution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A41765FA-1E21-4C96-9B6B-3857830FF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String str = "toyhettowortdhat";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len = str.length();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the substring of str from the start index of 1 and the //end index of (len-1), notice that (len-1) is exclusive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String substr = str.substring(1, len-1);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//replace all ‘t’s with ‘l’s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substr = substr.replace('t', 'l');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//concatenate the starting part, substring and the end part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str = str.substring(0,1) + substr + str.substring(len-1);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System.out.println(str);</a:t>
            </a:r>
          </a:p>
        </p:txBody>
      </p:sp>
      <p:sp>
        <p:nvSpPr>
          <p:cNvPr id="78851" name="Slide Number Placeholder 5">
            <a:extLst>
              <a:ext uri="{FF2B5EF4-FFF2-40B4-BE49-F238E27FC236}">
                <a16:creationId xmlns:a16="http://schemas.microsoft.com/office/drawing/2014/main" id="{7DD93031-6923-4102-B0D2-1C18063B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BB1396-6A8B-4A4A-85DA-FDD42C1D7A1E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EE0525A2-3EAD-4047-B784-83B258764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3 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9742FD69-F542-418A-9F95-C7B730853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Write a program that firstly </a:t>
            </a:r>
            <a:r>
              <a:rPr lang="en-US" altLang="zh-CN" sz="2400">
                <a:solidFill>
                  <a:srgbClr val="FF0000"/>
                </a:solidFill>
              </a:rPr>
              <a:t>separates</a:t>
            </a:r>
            <a:r>
              <a:rPr lang="en-US" altLang="zh-CN" sz="2400"/>
              <a:t> a name to several parts around the match of white space like ‘ ’, then converts the first letter of each part from </a:t>
            </a:r>
            <a:r>
              <a:rPr lang="en-US" altLang="zh-CN" sz="2400">
                <a:solidFill>
                  <a:srgbClr val="FF0000"/>
                </a:solidFill>
              </a:rPr>
              <a:t>lowercase</a:t>
            </a:r>
            <a:r>
              <a:rPr lang="en-US" altLang="zh-CN" sz="2400"/>
              <a:t> to </a:t>
            </a:r>
            <a:r>
              <a:rPr lang="en-US" altLang="zh-CN" sz="2400">
                <a:solidFill>
                  <a:srgbClr val="FF0000"/>
                </a:solidFill>
              </a:rPr>
              <a:t>uppercase</a:t>
            </a:r>
            <a:r>
              <a:rPr lang="en-US" altLang="zh-CN" sz="2400"/>
              <a:t> and finally outputs all parts.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e.g. 	Input: jackie smith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		Output: Jackie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                   Smith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79875" name="Slide Number Placeholder 5">
            <a:extLst>
              <a:ext uri="{FF2B5EF4-FFF2-40B4-BE49-F238E27FC236}">
                <a16:creationId xmlns:a16="http://schemas.microsoft.com/office/drawing/2014/main" id="{A3B37027-0466-4D38-9BE8-75BB1F9D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C771B3-24DA-402E-89F7-639378935393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8ACA5-C124-469B-A9E0-938F11FD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Music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8A19F-A143-4231-A605-04998D74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2784"/>
            <a:ext cx="78867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Aim: </a:t>
            </a:r>
          </a:p>
          <a:p>
            <a:pPr marL="457200" lvl="1" indent="0">
              <a:buNone/>
            </a:pPr>
            <a:r>
              <a:rPr lang="en-US" altLang="zh-CN" dirty="0"/>
              <a:t>    1. </a:t>
            </a:r>
            <a:r>
              <a:rPr lang="en-US" altLang="zh-CN" dirty="0" err="1"/>
              <a:t>practise</a:t>
            </a:r>
            <a:r>
              <a:rPr lang="en-US" altLang="zh-CN" dirty="0"/>
              <a:t> file I/O and exception handling; </a:t>
            </a:r>
          </a:p>
          <a:p>
            <a:pPr marL="457200" lvl="1" indent="0">
              <a:buNone/>
            </a:pPr>
            <a:r>
              <a:rPr lang="en-US" altLang="zh-CN" dirty="0"/>
              <a:t>    2. </a:t>
            </a:r>
            <a:r>
              <a:rPr lang="en-US" altLang="zh-CN" dirty="0" err="1"/>
              <a:t>practise</a:t>
            </a:r>
            <a:r>
              <a:rPr lang="en-US" altLang="zh-CN" dirty="0"/>
              <a:t> String processing.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Task: Create a Java application that transcripts a simple song score sheet. </a:t>
            </a:r>
          </a:p>
        </p:txBody>
      </p:sp>
    </p:spTree>
    <p:extLst>
      <p:ext uri="{BB962C8B-B14F-4D97-AF65-F5344CB8AC3E}">
        <p14:creationId xmlns:p14="http://schemas.microsoft.com/office/powerpoint/2010/main" val="5137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D4881390-B226-423A-99AE-B0DAEE2EA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3 Solution (w/ array)</a:t>
            </a:r>
          </a:p>
        </p:txBody>
      </p:sp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6ADC7A2D-367C-4251-8F8B-1D56873B4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String name = "jackie smith";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//seperate the name into several parts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String [] strArr = name.split(" ");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System.out.printf("There are totally %d parts "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+ "in this name:\n", strArr.length);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strArr.length; 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//convert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first letter of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part to uppercase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String part = strArr[i].substring(0, 1).toUpperCase()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 strArr[i].substring(1);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System.out.println(part);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0899" name="Slide Number Placeholder 5">
            <a:extLst>
              <a:ext uri="{FF2B5EF4-FFF2-40B4-BE49-F238E27FC236}">
                <a16:creationId xmlns:a16="http://schemas.microsoft.com/office/drawing/2014/main" id="{CD464FF4-A22B-4204-8473-214A2342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81FE17-82D6-4FEF-9953-A66272C646AA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022B888E-069B-496F-9626-597E64863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BD0E-F73B-47B8-AFA8-428F4C688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550" y="1981200"/>
            <a:ext cx="7626350" cy="45783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Write a program that </a:t>
            </a:r>
            <a:r>
              <a:rPr lang="en-US" sz="2400" dirty="0">
                <a:solidFill>
                  <a:srgbClr val="FF0000"/>
                </a:solidFill>
              </a:rPr>
              <a:t>removes leading and trailing white spaces</a:t>
            </a:r>
            <a:r>
              <a:rPr lang="en-US" sz="2400" dirty="0"/>
              <a:t>, and then finds the </a:t>
            </a:r>
            <a:r>
              <a:rPr lang="en-US" sz="2400" dirty="0">
                <a:solidFill>
                  <a:srgbClr val="FF0000"/>
                </a:solidFill>
              </a:rPr>
              <a:t>number of words, number of letters </a:t>
            </a:r>
            <a:r>
              <a:rPr lang="en-US" sz="2400" dirty="0"/>
              <a:t>as well as the </a:t>
            </a:r>
            <a:r>
              <a:rPr lang="en-US" sz="2400" dirty="0">
                <a:solidFill>
                  <a:srgbClr val="FF0000"/>
                </a:solidFill>
              </a:rPr>
              <a:t>index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</a:rPr>
              <a:t>third</a:t>
            </a:r>
            <a:r>
              <a:rPr lang="en-US" sz="2400" dirty="0"/>
              <a:t> word in the resulting string, all without white space.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e.g. 	Input: "</a:t>
            </a:r>
            <a:r>
              <a:rPr lang="en-US" u="sng" dirty="0">
                <a:solidFill>
                  <a:srgbClr val="FF0000"/>
                </a:solidFill>
              </a:rPr>
              <a:t>    </a:t>
            </a:r>
            <a:r>
              <a:rPr lang="en-US" dirty="0" err="1"/>
              <a:t>I,love,Java,a,lot</a:t>
            </a:r>
            <a:r>
              <a:rPr lang="en-US" u="sng" dirty="0">
                <a:solidFill>
                  <a:srgbClr val="FF0000"/>
                </a:solidFill>
              </a:rPr>
              <a:t>       </a:t>
            </a:r>
            <a:r>
              <a:rPr lang="en-US" dirty="0"/>
              <a:t>"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	Output: 5, 13, 7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i.e. Trim to "</a:t>
            </a:r>
            <a:r>
              <a:rPr lang="en-US" dirty="0" err="1"/>
              <a:t>I,love,Java,a,lot</a:t>
            </a:r>
            <a:r>
              <a:rPr lang="en-US" dirty="0"/>
              <a:t>"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5 words, 13 letters, ‘J’ of ‘Java’ is at              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           index 7</a:t>
            </a:r>
          </a:p>
        </p:txBody>
      </p:sp>
      <p:sp>
        <p:nvSpPr>
          <p:cNvPr id="81923" name="Slide Number Placeholder 5">
            <a:extLst>
              <a:ext uri="{FF2B5EF4-FFF2-40B4-BE49-F238E27FC236}">
                <a16:creationId xmlns:a16="http://schemas.microsoft.com/office/drawing/2014/main" id="{FAF313C1-4019-4E34-8716-30E297CC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7644E-8F87-4EF0-9D78-734CE1010B6B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4738C1EF-FD8E-4D5F-85F0-263A3AD2D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4 Solution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E474AE84-9DED-4D54-B2C6-0603067407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 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I,love,Java,a,lot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str.trim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[] words =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(",");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number of all words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total number of words is %d.\n",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words.length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//calculate the number of all letters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letterSum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words.length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letterNum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words[i].length();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letterSum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letterNum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total number of letters is %d.\n",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letterSum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//find the index of the third word in the string without white spaces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indexOf3 =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str.indexOf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(words[2]);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index of the third word '%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s'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%d.\n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words[2], indexOf3);</a:t>
            </a: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947" name="Slide Number Placeholder 5">
            <a:extLst>
              <a:ext uri="{FF2B5EF4-FFF2-40B4-BE49-F238E27FC236}">
                <a16:creationId xmlns:a16="http://schemas.microsoft.com/office/drawing/2014/main" id="{48A87C42-BD19-4374-A3AB-5293FEFF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635BBF-F60D-43B6-9E6E-A4119BDD256D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7B9AB1-2DCD-4831-B01C-4FEFC8E41F89}"/>
              </a:ext>
            </a:extLst>
          </p:cNvPr>
          <p:cNvSpPr txBox="1"/>
          <p:nvPr/>
        </p:nvSpPr>
        <p:spPr>
          <a:xfrm>
            <a:off x="136634" y="493987"/>
            <a:ext cx="248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Requirement Example: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6FBF6A-E1CD-4011-A4E4-83033077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" y="963738"/>
            <a:ext cx="8171793" cy="15696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9A5C60-9BFD-44AC-99F7-49C80AE8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77" y="4324608"/>
            <a:ext cx="8029904" cy="1441117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06D81CE6-E884-4EB9-8B70-1D1D6512E425}"/>
              </a:ext>
            </a:extLst>
          </p:cNvPr>
          <p:cNvSpPr/>
          <p:nvPr/>
        </p:nvSpPr>
        <p:spPr>
          <a:xfrm>
            <a:off x="3849412" y="2708441"/>
            <a:ext cx="641131" cy="144111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B58605-6170-4EF9-875F-6315B11B19F0}"/>
              </a:ext>
            </a:extLst>
          </p:cNvPr>
          <p:cNvSpPr txBox="1"/>
          <p:nvPr/>
        </p:nvSpPr>
        <p:spPr>
          <a:xfrm>
            <a:off x="4490543" y="2633812"/>
            <a:ext cx="44616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1. d, r, m, f, s, l, t and also o mean “Off” or rest;</a:t>
            </a:r>
          </a:p>
          <a:p>
            <a:r>
              <a:rPr lang="en-US" altLang="zh-CN" sz="1600" dirty="0"/>
              <a:t>2. digit integer denote the duration of the note in number of beats;</a:t>
            </a:r>
          </a:p>
          <a:p>
            <a:r>
              <a:rPr lang="en-US" altLang="zh-CN" sz="1600" dirty="0"/>
              <a:t>3. Sections are delimited by bars ‘|’;</a:t>
            </a:r>
          </a:p>
          <a:p>
            <a:r>
              <a:rPr lang="en-US" altLang="zh-CN" sz="1600" dirty="0"/>
              <a:t>4. A note lasting two or more beats are elongated with a display of dashes ‘-’.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25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17B4E8-EB2A-4A4B-AB3C-739BDF09100E}"/>
              </a:ext>
            </a:extLst>
          </p:cNvPr>
          <p:cNvSpPr txBox="1"/>
          <p:nvPr/>
        </p:nvSpPr>
        <p:spPr>
          <a:xfrm>
            <a:off x="441434" y="551793"/>
            <a:ext cx="84503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Procedure: </a:t>
            </a:r>
          </a:p>
          <a:p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Work under a NetBeans Java Application project </a:t>
            </a:r>
            <a:r>
              <a:rPr lang="en-US" altLang="zh-CN" sz="1600" dirty="0" err="1"/>
              <a:t>MusicApp</a:t>
            </a:r>
            <a:r>
              <a:rPr lang="en-US" altLang="zh-CN" sz="1600" dirty="0"/>
              <a:t>. Name the package as </a:t>
            </a:r>
            <a:r>
              <a:rPr lang="en-US" altLang="zh-CN" sz="1600" dirty="0" err="1"/>
              <a:t>musicapp</a:t>
            </a:r>
            <a:r>
              <a:rPr lang="en-US" altLang="zh-CN" sz="1600" dirty="0"/>
              <a:t>. 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Complete the program according to the above descriptions as well as the samples given. 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Screen output of a complete sample run with text in blue indicates user keyboard input.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1EC8B4-0C29-46D6-85A2-54346190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0" y="1812826"/>
            <a:ext cx="7404538" cy="23016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4ACF65-AD06-49D7-8836-81D83AD4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7" y="4572739"/>
            <a:ext cx="7204841" cy="17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075" y="1084714"/>
            <a:ext cx="8349143" cy="2387600"/>
          </a:xfrm>
        </p:spPr>
        <p:txBody>
          <a:bodyPr/>
          <a:lstStyle/>
          <a:p>
            <a:r>
              <a:rPr lang="en-US" dirty="0"/>
              <a:t>String</a:t>
            </a:r>
            <a:br>
              <a:rPr lang="en-US" dirty="0"/>
            </a:br>
            <a:r>
              <a:rPr lang="en-US" sz="5400" dirty="0"/>
              <a:t>basic idea and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F4C0C67C-BE9F-4CF4-8EE3-88C2E1BA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611CC6-15A0-4E92-BA39-3939DE1749B6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0FF5529-6CD1-432A-B652-82427BA32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C53951D-C09E-4672-BCC2-CF2BF5CE9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The String </a:t>
            </a:r>
            <a:r>
              <a:rPr lang="en-US" altLang="zh-TW" sz="2800" i="1"/>
              <a:t>class</a:t>
            </a:r>
            <a:r>
              <a:rPr lang="en-US" altLang="zh-TW" sz="2800"/>
              <a:t> defines a convenient data type for storing and manipulating a sequence of characters, i.e. text.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Remember how to create an object?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3333CC"/>
                </a:solidFill>
                <a:latin typeface="Courier New" panose="02070309020205020404" pitchFamily="49" charset="0"/>
              </a:rPr>
              <a:t>	&lt;classname&gt;   &lt;variable_or_field&gt;;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3333CC"/>
                </a:solidFill>
                <a:latin typeface="Courier New" panose="02070309020205020404" pitchFamily="49" charset="0"/>
              </a:rPr>
              <a:t>	&lt;variable_or_field&gt; = new &lt;classname&gt; ( );</a:t>
            </a:r>
            <a:endParaRPr lang="en-US" altLang="zh-TW" sz="1800">
              <a:solidFill>
                <a:srgbClr val="3333CC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3600">
              <a:solidFill>
                <a:srgbClr val="3333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Similarly, we can create a String object: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	</a:t>
            </a:r>
            <a:r>
              <a:rPr lang="en-US" altLang="zh-TW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 myName;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solidFill>
                  <a:srgbClr val="3333CC"/>
                </a:solidFill>
                <a:latin typeface="Courier New" panose="02070309020205020404" pitchFamily="49" charset="0"/>
              </a:rPr>
              <a:t>	myName = new 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4B3083C8-73F3-42D2-A320-291090F0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CA9783-3C5F-48A4-8BD8-3440FF0A93CC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A1AEE89-C447-42FA-8A2F-0E6E66C42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"No New?"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EF6FD07-3769-4F0D-8D31-BB4BC3112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800" i="1" dirty="0">
                <a:solidFill>
                  <a:srgbClr val="3333CC"/>
                </a:solidFill>
              </a:rPr>
              <a:t>New-less </a:t>
            </a:r>
            <a:r>
              <a:rPr lang="en-US" altLang="zh-TW" sz="2800" dirty="0"/>
              <a:t>String object creation!!!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en-US" altLang="zh-TW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TW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myName</a:t>
            </a:r>
            <a:r>
              <a:rPr lang="en-US" altLang="zh-TW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myName</a:t>
            </a:r>
            <a:r>
              <a:rPr lang="en-US" altLang="zh-TW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= "*** Michael Fung! Hi :)";</a:t>
            </a:r>
            <a:endParaRPr lang="en-US" altLang="zh-TW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TW" sz="24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Yes, </a:t>
            </a:r>
            <a:r>
              <a:rPr lang="en-US" altLang="zh-TW" sz="2800" b="1" dirty="0">
                <a:solidFill>
                  <a:srgbClr val="FF3300"/>
                </a:solidFill>
                <a:latin typeface="Courier New" panose="02070309020205020404" pitchFamily="49" charset="0"/>
              </a:rPr>
              <a:t>" "</a:t>
            </a:r>
            <a:r>
              <a:rPr lang="en-US" altLang="zh-TW" sz="2800" dirty="0"/>
              <a:t> creates you a </a:t>
            </a:r>
            <a:r>
              <a:rPr lang="en-US" altLang="zh-TW" sz="2800" i="1" dirty="0"/>
              <a:t>new String object</a:t>
            </a:r>
            <a:r>
              <a:rPr lang="en-US" altLang="zh-TW" sz="2800" dirty="0"/>
              <a:t> with constant content.</a:t>
            </a:r>
          </a:p>
          <a:p>
            <a:pPr lvl="1" eaLnBrk="1" hangingPunct="1">
              <a:lnSpc>
                <a:spcPct val="120000"/>
              </a:lnSpc>
            </a:pPr>
            <a:endParaRPr lang="en-US" altLang="zh-TW" sz="24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This short-hand is dedicated to class String only!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5290</TotalTime>
  <Words>2335</Words>
  <Application>Microsoft Office PowerPoint</Application>
  <PresentationFormat>On-screen Show (4:3)</PresentationFormat>
  <Paragraphs>443</Paragraphs>
  <Slides>42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等线</vt:lpstr>
      <vt:lpstr>等线 Light</vt:lpstr>
      <vt:lpstr>新細明體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Assignment 4: Music App</vt:lpstr>
      <vt:lpstr>Music App</vt:lpstr>
      <vt:lpstr>PowerPoint Presentation</vt:lpstr>
      <vt:lpstr>PowerPoint Presentation</vt:lpstr>
      <vt:lpstr>String basic idea and examples</vt:lpstr>
      <vt:lpstr>String</vt:lpstr>
      <vt:lpstr>"No New?"</vt:lpstr>
      <vt:lpstr>String Properties</vt:lpstr>
      <vt:lpstr>String Properties</vt:lpstr>
      <vt:lpstr>String Properties</vt:lpstr>
      <vt:lpstr>String Properties</vt:lpstr>
      <vt:lpstr>String Properties</vt:lpstr>
      <vt:lpstr>String Properties</vt:lpstr>
      <vt:lpstr>String Properties</vt:lpstr>
      <vt:lpstr>String Fields?!</vt:lpstr>
      <vt:lpstr>String Methods</vt:lpstr>
      <vt:lpstr>String Methods</vt:lpstr>
      <vt:lpstr>String Methods</vt:lpstr>
      <vt:lpstr>String Methods</vt:lpstr>
      <vt:lpstr>String API functions</vt:lpstr>
      <vt:lpstr>String API functions</vt:lpstr>
      <vt:lpstr>String API functions</vt:lpstr>
      <vt:lpstr>String API functions</vt:lpstr>
      <vt:lpstr>String API functions</vt:lpstr>
      <vt:lpstr>String API functions</vt:lpstr>
      <vt:lpstr>String API functions</vt:lpstr>
      <vt:lpstr>String API functions</vt:lpstr>
      <vt:lpstr>String API functions</vt:lpstr>
      <vt:lpstr>String API functions</vt:lpstr>
      <vt:lpstr>String API functions</vt:lpstr>
      <vt:lpstr>String API functions</vt:lpstr>
      <vt:lpstr>String API functions</vt:lpstr>
      <vt:lpstr>Exercise 1</vt:lpstr>
      <vt:lpstr>Exercise 1 Solution</vt:lpstr>
      <vt:lpstr>Exercise 2 </vt:lpstr>
      <vt:lpstr>Exercise 2 Solution</vt:lpstr>
      <vt:lpstr>Exercise 3 </vt:lpstr>
      <vt:lpstr>Exercise 3 Solution (w/ array)</vt:lpstr>
      <vt:lpstr>Exercise 4 </vt:lpstr>
      <vt:lpstr>Exercise 4 Solution</vt:lpstr>
    </vt:vector>
  </TitlesOfParts>
  <Company>Dept of CSE, 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OpenJDK and NetBeans</dc:title>
  <dc:creator>Michael FUNG</dc:creator>
  <cp:lastModifiedBy>Michael FUNG</cp:lastModifiedBy>
  <cp:revision>433</cp:revision>
  <dcterms:created xsi:type="dcterms:W3CDTF">2019-06-21T04:46:43Z</dcterms:created>
  <dcterms:modified xsi:type="dcterms:W3CDTF">2021-10-25T14:38:43Z</dcterms:modified>
</cp:coreProperties>
</file>