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8"/>
  </p:handoutMasterIdLst>
  <p:sldIdLst>
    <p:sldId id="354" r:id="rId4"/>
    <p:sldId id="429" r:id="rId6"/>
    <p:sldId id="404" r:id="rId7"/>
    <p:sldId id="405" r:id="rId8"/>
    <p:sldId id="412" r:id="rId9"/>
    <p:sldId id="406" r:id="rId10"/>
    <p:sldId id="407" r:id="rId11"/>
    <p:sldId id="428" r:id="rId12"/>
    <p:sldId id="378" r:id="rId13"/>
    <p:sldId id="379" r:id="rId14"/>
    <p:sldId id="380" r:id="rId15"/>
    <p:sldId id="384" r:id="rId16"/>
    <p:sldId id="381" r:id="rId17"/>
    <p:sldId id="382" r:id="rId18"/>
    <p:sldId id="385" r:id="rId19"/>
    <p:sldId id="386" r:id="rId20"/>
    <p:sldId id="377" r:id="rId21"/>
    <p:sldId id="446" r:id="rId22"/>
    <p:sldId id="447" r:id="rId23"/>
    <p:sldId id="448" r:id="rId24"/>
    <p:sldId id="449" r:id="rId25"/>
    <p:sldId id="450" r:id="rId26"/>
    <p:sldId id="398" r:id="rId27"/>
  </p:sldIdLst>
  <p:sldSz cx="9144000" cy="6858000" type="screen4x3"/>
  <p:notesSz cx="6743700" cy="98933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9"/>
    <p:restoredTop sz="94693"/>
  </p:normalViewPr>
  <p:slideViewPr>
    <p:cSldViewPr snapToGrid="0" showGuides="1">
      <p:cViewPr varScale="1">
        <p:scale>
          <a:sx n="153" d="100"/>
          <a:sy n="153" d="100"/>
        </p:scale>
        <p:origin x="204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8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8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8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898525" y="741363"/>
            <a:ext cx="4946650" cy="37099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Click to edit Master text styles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Second level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Third level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Fourth level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Fifth level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8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xfrm>
            <a:off x="898525" y="4700588"/>
            <a:ext cx="4946650" cy="4451350"/>
          </a:xfrm>
          <a:ln/>
        </p:spPr>
        <p:txBody>
          <a:bodyPr wrap="square" lIns="91488" tIns="45743" rIns="91488" bIns="45743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887413" y="4716463"/>
            <a:ext cx="4887912" cy="4465637"/>
          </a:xfrm>
          <a:ln/>
        </p:spPr>
        <p:txBody>
          <a:bodyPr wrap="square" lIns="91488" tIns="45743" rIns="91488" bIns="45743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887413" y="4716463"/>
            <a:ext cx="4887912" cy="4465637"/>
          </a:xfrm>
          <a:ln/>
        </p:spPr>
        <p:txBody>
          <a:bodyPr wrap="square" lIns="91488" tIns="45743" rIns="91488" bIns="45743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887413" y="4716463"/>
            <a:ext cx="4887912" cy="4465637"/>
          </a:xfrm>
        </p:spPr>
        <p:txBody>
          <a:bodyPr wrap="square" lIns="91488" tIns="45743" rIns="91488" bIns="45743" anchor="t" anchorCtr="0"/>
          <a:p>
            <a:pPr lvl="0"/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hyperlink" Target="https://docs.oracle.com/javase/7/docs/api/java/lang/String.html" TargetMode="External"/><Relationship Id="rId3" Type="http://schemas.openxmlformats.org/officeDocument/2006/relationships/hyperlink" Target="https://javarevisited.blogspot.com/2017/01/how-to-split-string-based-on-delimiter-in-java.htm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5"/>
          <p:cNvGrpSpPr/>
          <p:nvPr/>
        </p:nvGrpSpPr>
        <p:grpSpPr>
          <a:xfrm>
            <a:off x="0" y="0"/>
            <a:ext cx="9093200" cy="6856413"/>
            <a:chOff x="0" y="0"/>
            <a:chExt cx="5728" cy="4319"/>
          </a:xfrm>
        </p:grpSpPr>
        <p:grpSp>
          <p:nvGrpSpPr>
            <p:cNvPr id="2060" name="Group 21"/>
            <p:cNvGrpSpPr/>
            <p:nvPr userDrawn="1"/>
          </p:nvGrpSpPr>
          <p:grpSpPr>
            <a:xfrm>
              <a:off x="962" y="1947"/>
              <a:ext cx="4766" cy="119"/>
              <a:chOff x="993" y="1028"/>
              <a:chExt cx="4766" cy="119"/>
            </a:xfrm>
          </p:grpSpPr>
          <p:sp>
            <p:nvSpPr>
              <p:cNvPr id="34" name="Rectangle 10"/>
              <p:cNvSpPr>
                <a:spLocks noChangeArrowheads="1"/>
              </p:cNvSpPr>
              <p:nvPr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2069" name="Line 11"/>
              <p:cNvSpPr/>
              <p:nvPr userDrawn="1"/>
            </p:nvSpPr>
            <p:spPr>
              <a:xfrm>
                <a:off x="999" y="1145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070" name="Line 12"/>
              <p:cNvSpPr/>
              <p:nvPr userDrawn="1"/>
            </p:nvSpPr>
            <p:spPr>
              <a:xfrm>
                <a:off x="999" y="1121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071" name="Line 13"/>
              <p:cNvSpPr/>
              <p:nvPr userDrawn="1"/>
            </p:nvSpPr>
            <p:spPr>
              <a:xfrm>
                <a:off x="999" y="1091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072" name="Line 14"/>
              <p:cNvSpPr/>
              <p:nvPr userDrawn="1"/>
            </p:nvSpPr>
            <p:spPr>
              <a:xfrm>
                <a:off x="999" y="1057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073" name="Freeform 15"/>
              <p:cNvSpPr/>
              <p:nvPr userDrawn="1"/>
            </p:nvSpPr>
            <p:spPr>
              <a:xfrm>
                <a:off x="993" y="1028"/>
                <a:ext cx="4765" cy="119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0" y="0"/>
                  </a:cxn>
                  <a:cxn ang="0">
                    <a:pos x="4764" y="0"/>
                  </a:cxn>
                </a:cxnLst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2061" name="Group 23"/>
            <p:cNvGrpSpPr/>
            <p:nvPr userDrawn="1"/>
          </p:nvGrpSpPr>
          <p:grpSpPr>
            <a:xfrm>
              <a:off x="0" y="0"/>
              <a:ext cx="928" cy="4319"/>
              <a:chOff x="0" y="0"/>
              <a:chExt cx="928" cy="4319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grpSp>
            <p:nvGrpSpPr>
              <p:cNvPr id="2063" name="Group 22"/>
              <p:cNvGrpSpPr/>
              <p:nvPr userDrawn="1"/>
            </p:nvGrpSpPr>
            <p:grpSpPr>
              <a:xfrm>
                <a:off x="0" y="41"/>
                <a:ext cx="928" cy="4035"/>
                <a:chOff x="0" y="41"/>
                <a:chExt cx="928" cy="4035"/>
              </a:xfrm>
            </p:grpSpPr>
            <p:pic>
              <p:nvPicPr>
                <p:cNvPr id="2064" name="Picture 5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1014"/>
                  <a:ext cx="920" cy="94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065" name="Freeform 6"/>
                <p:cNvSpPr/>
                <p:nvPr/>
              </p:nvSpPr>
              <p:spPr>
                <a:xfrm>
                  <a:off x="38" y="41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6" name="Freeform 7"/>
                <p:cNvSpPr/>
                <p:nvPr/>
              </p:nvSpPr>
              <p:spPr>
                <a:xfrm>
                  <a:off x="6" y="2087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7" name="Freeform 8"/>
                <p:cNvSpPr/>
                <p:nvPr/>
              </p:nvSpPr>
              <p:spPr>
                <a:xfrm>
                  <a:off x="6" y="3160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sp>
        <p:nvSpPr>
          <p:cNvPr id="40" name="AutoShape 26">
            <a:hlinkClick r:id="rId3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81000" y="6248400"/>
            <a:ext cx="304800" cy="381000"/>
          </a:xfrm>
          <a:prstGeom prst="actionButtonBackPrevious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1" name="AutoShape 27">
            <a:hlinkClick r:id="rId3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2000" y="6248400"/>
            <a:ext cx="304800" cy="381000"/>
          </a:xfrm>
          <a:prstGeom prst="actionButtonForwardNex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2" name="AutoShape 28">
            <a:hlinkClick r:id="rId4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0" y="6248400"/>
            <a:ext cx="304800" cy="381000"/>
          </a:xfrm>
          <a:prstGeom prst="actionButtonBeginning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3" name="AutoShape 29">
            <a:hlinkClick r:id="rId3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143000" y="6248400"/>
            <a:ext cx="304800" cy="381000"/>
          </a:xfrm>
          <a:prstGeom prst="actionButtonEnd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652588" y="1806575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en-US" altLang="zh-TW" noProof="0"/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59175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en-US" altLang="zh-TW" noProof="0"/>
          </a:p>
        </p:txBody>
      </p:sp>
      <p:sp>
        <p:nvSpPr>
          <p:cNvPr id="44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350000"/>
            <a:ext cx="2057400" cy="457200"/>
          </a:xfrm>
          <a:prstGeom prst="rect">
            <a:avLst/>
          </a:prstGeom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5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43313" y="6350000"/>
            <a:ext cx="4052888" cy="457200"/>
          </a:xfrm>
          <a:prstGeom prst="rect">
            <a:avLst/>
          </a:prstGeom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50000"/>
            <a:ext cx="1266825" cy="457200"/>
          </a:xfrm>
          <a:prstGeom prst="rect">
            <a:avLst/>
          </a:prstGeom>
        </p:spPr>
        <p:txBody>
          <a:bodyPr vert="horz" wrap="square" lIns="92075" tIns="46038" rIns="92075" bIns="46038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065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9550" y="304800"/>
            <a:ext cx="5567363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5"/>
          <p:cNvGrpSpPr/>
          <p:nvPr/>
        </p:nvGrpSpPr>
        <p:grpSpPr>
          <a:xfrm>
            <a:off x="0" y="0"/>
            <a:ext cx="9093200" cy="6856413"/>
            <a:chOff x="0" y="0"/>
            <a:chExt cx="5728" cy="4319"/>
          </a:xfrm>
        </p:grpSpPr>
        <p:grpSp>
          <p:nvGrpSpPr>
            <p:cNvPr id="2060" name="Group 21"/>
            <p:cNvGrpSpPr/>
            <p:nvPr userDrawn="1"/>
          </p:nvGrpSpPr>
          <p:grpSpPr>
            <a:xfrm>
              <a:off x="962" y="1947"/>
              <a:ext cx="4766" cy="119"/>
              <a:chOff x="993" y="1028"/>
              <a:chExt cx="4766" cy="119"/>
            </a:xfrm>
          </p:grpSpPr>
          <p:sp>
            <p:nvSpPr>
              <p:cNvPr id="34" name="Rectangle 10"/>
              <p:cNvSpPr>
                <a:spLocks noChangeArrowheads="1"/>
              </p:cNvSpPr>
              <p:nvPr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2069" name="Line 11"/>
              <p:cNvSpPr/>
              <p:nvPr userDrawn="1"/>
            </p:nvSpPr>
            <p:spPr>
              <a:xfrm>
                <a:off x="999" y="1145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070" name="Line 12"/>
              <p:cNvSpPr/>
              <p:nvPr userDrawn="1"/>
            </p:nvSpPr>
            <p:spPr>
              <a:xfrm>
                <a:off x="999" y="1121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071" name="Line 13"/>
              <p:cNvSpPr/>
              <p:nvPr userDrawn="1"/>
            </p:nvSpPr>
            <p:spPr>
              <a:xfrm>
                <a:off x="999" y="1091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072" name="Line 14"/>
              <p:cNvSpPr/>
              <p:nvPr userDrawn="1"/>
            </p:nvSpPr>
            <p:spPr>
              <a:xfrm>
                <a:off x="999" y="1057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073" name="Freeform 15"/>
              <p:cNvSpPr/>
              <p:nvPr userDrawn="1"/>
            </p:nvSpPr>
            <p:spPr>
              <a:xfrm>
                <a:off x="993" y="1028"/>
                <a:ext cx="4765" cy="119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0" y="0"/>
                  </a:cxn>
                  <a:cxn ang="0">
                    <a:pos x="4764" y="0"/>
                  </a:cxn>
                </a:cxnLst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2061" name="Group 23"/>
            <p:cNvGrpSpPr/>
            <p:nvPr userDrawn="1"/>
          </p:nvGrpSpPr>
          <p:grpSpPr>
            <a:xfrm>
              <a:off x="0" y="0"/>
              <a:ext cx="928" cy="4319"/>
              <a:chOff x="0" y="0"/>
              <a:chExt cx="928" cy="4319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grpSp>
            <p:nvGrpSpPr>
              <p:cNvPr id="2063" name="Group 22"/>
              <p:cNvGrpSpPr/>
              <p:nvPr userDrawn="1"/>
            </p:nvGrpSpPr>
            <p:grpSpPr>
              <a:xfrm>
                <a:off x="0" y="41"/>
                <a:ext cx="928" cy="4035"/>
                <a:chOff x="0" y="41"/>
                <a:chExt cx="928" cy="4035"/>
              </a:xfrm>
            </p:grpSpPr>
            <p:pic>
              <p:nvPicPr>
                <p:cNvPr id="2064" name="Picture 5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1014"/>
                  <a:ext cx="920" cy="94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065" name="Freeform 6"/>
                <p:cNvSpPr/>
                <p:nvPr/>
              </p:nvSpPr>
              <p:spPr>
                <a:xfrm>
                  <a:off x="38" y="41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6" name="Freeform 7"/>
                <p:cNvSpPr/>
                <p:nvPr/>
              </p:nvSpPr>
              <p:spPr>
                <a:xfrm>
                  <a:off x="6" y="2087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7" name="Freeform 8"/>
                <p:cNvSpPr/>
                <p:nvPr/>
              </p:nvSpPr>
              <p:spPr>
                <a:xfrm>
                  <a:off x="6" y="3160"/>
                  <a:ext cx="890" cy="916"/>
                </a:xfrm>
                <a:custGeom>
                  <a:avLst/>
                  <a:gdLst/>
                  <a:ahLst/>
                  <a:cxnLst>
                    <a:cxn ang="0">
                      <a:pos x="307" y="292"/>
                    </a:cxn>
                    <a:cxn ang="0">
                      <a:pos x="307" y="234"/>
                    </a:cxn>
                    <a:cxn ang="0">
                      <a:pos x="261" y="159"/>
                    </a:cxn>
                    <a:cxn ang="0">
                      <a:pos x="247" y="91"/>
                    </a:cxn>
                    <a:cxn ang="0">
                      <a:pos x="225" y="24"/>
                    </a:cxn>
                    <a:cxn ang="0">
                      <a:pos x="259" y="21"/>
                    </a:cxn>
                    <a:cxn ang="0">
                      <a:pos x="298" y="82"/>
                    </a:cxn>
                    <a:cxn ang="0">
                      <a:pos x="322" y="118"/>
                    </a:cxn>
                    <a:cxn ang="0">
                      <a:pos x="358" y="180"/>
                    </a:cxn>
                    <a:cxn ang="0">
                      <a:pos x="406" y="240"/>
                    </a:cxn>
                    <a:cxn ang="0">
                      <a:pos x="505" y="184"/>
                    </a:cxn>
                    <a:cxn ang="0">
                      <a:pos x="514" y="118"/>
                    </a:cxn>
                    <a:cxn ang="0">
                      <a:pos x="552" y="69"/>
                    </a:cxn>
                    <a:cxn ang="0">
                      <a:pos x="589" y="13"/>
                    </a:cxn>
                    <a:cxn ang="0">
                      <a:pos x="615" y="16"/>
                    </a:cxn>
                    <a:cxn ang="0">
                      <a:pos x="600" y="49"/>
                    </a:cxn>
                    <a:cxn ang="0">
                      <a:pos x="592" y="124"/>
                    </a:cxn>
                    <a:cxn ang="0">
                      <a:pos x="574" y="186"/>
                    </a:cxn>
                    <a:cxn ang="0">
                      <a:pos x="568" y="282"/>
                    </a:cxn>
                    <a:cxn ang="0">
                      <a:pos x="645" y="325"/>
                    </a:cxn>
                    <a:cxn ang="0">
                      <a:pos x="720" y="277"/>
                    </a:cxn>
                    <a:cxn ang="0">
                      <a:pos x="816" y="253"/>
                    </a:cxn>
                    <a:cxn ang="0">
                      <a:pos x="861" y="279"/>
                    </a:cxn>
                    <a:cxn ang="0">
                      <a:pos x="796" y="324"/>
                    </a:cxn>
                    <a:cxn ang="0">
                      <a:pos x="735" y="352"/>
                    </a:cxn>
                    <a:cxn ang="0">
                      <a:pos x="669" y="409"/>
                    </a:cxn>
                    <a:cxn ang="0">
                      <a:pos x="673" y="510"/>
                    </a:cxn>
                    <a:cxn ang="0">
                      <a:pos x="751" y="535"/>
                    </a:cxn>
                    <a:cxn ang="0">
                      <a:pos x="819" y="577"/>
                    </a:cxn>
                    <a:cxn ang="0">
                      <a:pos x="874" y="606"/>
                    </a:cxn>
                    <a:cxn ang="0">
                      <a:pos x="867" y="637"/>
                    </a:cxn>
                    <a:cxn ang="0">
                      <a:pos x="807" y="618"/>
                    </a:cxn>
                    <a:cxn ang="0">
                      <a:pos x="736" y="592"/>
                    </a:cxn>
                    <a:cxn ang="0">
                      <a:pos x="615" y="588"/>
                    </a:cxn>
                    <a:cxn ang="0">
                      <a:pos x="576" y="628"/>
                    </a:cxn>
                    <a:cxn ang="0">
                      <a:pos x="618" y="723"/>
                    </a:cxn>
                    <a:cxn ang="0">
                      <a:pos x="640" y="807"/>
                    </a:cxn>
                    <a:cxn ang="0">
                      <a:pos x="664" y="889"/>
                    </a:cxn>
                    <a:cxn ang="0">
                      <a:pos x="624" y="870"/>
                    </a:cxn>
                    <a:cxn ang="0">
                      <a:pos x="568" y="789"/>
                    </a:cxn>
                    <a:cxn ang="0">
                      <a:pos x="513" y="708"/>
                    </a:cxn>
                    <a:cxn ang="0">
                      <a:pos x="390" y="730"/>
                    </a:cxn>
                    <a:cxn ang="0">
                      <a:pos x="339" y="838"/>
                    </a:cxn>
                    <a:cxn ang="0">
                      <a:pos x="285" y="915"/>
                    </a:cxn>
                    <a:cxn ang="0">
                      <a:pos x="276" y="867"/>
                    </a:cxn>
                    <a:cxn ang="0">
                      <a:pos x="298" y="766"/>
                    </a:cxn>
                    <a:cxn ang="0">
                      <a:pos x="324" y="664"/>
                    </a:cxn>
                    <a:cxn ang="0">
                      <a:pos x="283" y="583"/>
                    </a:cxn>
                    <a:cxn ang="0">
                      <a:pos x="201" y="619"/>
                    </a:cxn>
                    <a:cxn ang="0">
                      <a:pos x="88" y="655"/>
                    </a:cxn>
                    <a:cxn ang="0">
                      <a:pos x="16" y="655"/>
                    </a:cxn>
                    <a:cxn ang="0">
                      <a:pos x="94" y="606"/>
                    </a:cxn>
                    <a:cxn ang="0">
                      <a:pos x="162" y="567"/>
                    </a:cxn>
                    <a:cxn ang="0">
                      <a:pos x="247" y="504"/>
                    </a:cxn>
                    <a:cxn ang="0">
                      <a:pos x="190" y="390"/>
                    </a:cxn>
                    <a:cxn ang="0">
                      <a:pos x="81" y="355"/>
                    </a:cxn>
                    <a:cxn ang="0">
                      <a:pos x="3" y="307"/>
                    </a:cxn>
                    <a:cxn ang="0">
                      <a:pos x="39" y="286"/>
                    </a:cxn>
                    <a:cxn ang="0">
                      <a:pos x="115" y="306"/>
                    </a:cxn>
                    <a:cxn ang="0">
                      <a:pos x="226" y="327"/>
                    </a:cxn>
                  </a:cxnLst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chemeClr val="hlink">
                    <a:alpha val="50195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sp>
        <p:nvSpPr>
          <p:cNvPr id="40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81000" y="6248400"/>
            <a:ext cx="304800" cy="381000"/>
          </a:xfrm>
          <a:prstGeom prst="actionButtonBackPrevious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1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2000" y="6248400"/>
            <a:ext cx="304800" cy="381000"/>
          </a:xfrm>
          <a:prstGeom prst="actionButtonForwardNex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2" name="AutoShape 2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0" y="6248400"/>
            <a:ext cx="304800" cy="381000"/>
          </a:xfrm>
          <a:prstGeom prst="actionButtonBeginning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3" name="AutoShape 2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143000" y="6248400"/>
            <a:ext cx="304800" cy="381000"/>
          </a:xfrm>
          <a:prstGeom prst="actionButtonEnd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652588" y="1806575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en-US" altLang="zh-TW" noProof="0"/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59175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en-US" altLang="zh-TW" noProof="0"/>
          </a:p>
        </p:txBody>
      </p:sp>
      <p:sp>
        <p:nvSpPr>
          <p:cNvPr id="44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350000"/>
            <a:ext cx="2057400" cy="457200"/>
          </a:xfrm>
          <a:prstGeom prst="rect">
            <a:avLst/>
          </a:prstGeom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5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43313" y="6350000"/>
            <a:ext cx="4052888" cy="457200"/>
          </a:xfrm>
          <a:prstGeom prst="rect">
            <a:avLst/>
          </a:prstGeom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50000"/>
            <a:ext cx="1266825" cy="457200"/>
          </a:xfrm>
          <a:prstGeom prst="rect">
            <a:avLst/>
          </a:prstGeom>
        </p:spPr>
        <p:txBody>
          <a:bodyPr vert="horz" wrap="square" lIns="92075" tIns="46038" rIns="92075" bIns="46038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zh-TW" altLang="en-US" dirty="0"/>
            </a:fld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9550" y="1981200"/>
            <a:ext cx="37369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925" y="1981200"/>
            <a:ext cx="37369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065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9550" y="304800"/>
            <a:ext cx="5567363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9550" y="1981200"/>
            <a:ext cx="37369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925" y="1981200"/>
            <a:ext cx="37369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6"/>
          <p:cNvGrpSpPr/>
          <p:nvPr/>
        </p:nvGrpSpPr>
        <p:grpSpPr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36" name="Group 1024"/>
            <p:cNvGrpSpPr/>
            <p:nvPr/>
          </p:nvGrpSpPr>
          <p:grpSpPr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pic>
            <p:nvPicPr>
              <p:cNvPr id="1045" name="Picture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" y="31"/>
                <a:ext cx="920" cy="9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46" name="Freeform 4"/>
              <p:cNvSpPr/>
              <p:nvPr/>
            </p:nvSpPr>
            <p:spPr>
              <a:xfrm>
                <a:off x="6" y="1023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7" name="Freeform 5"/>
              <p:cNvSpPr/>
              <p:nvPr/>
            </p:nvSpPr>
            <p:spPr>
              <a:xfrm>
                <a:off x="6" y="2087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" name="Freeform 6"/>
              <p:cNvSpPr/>
              <p:nvPr/>
            </p:nvSpPr>
            <p:spPr>
              <a:xfrm>
                <a:off x="6" y="3160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037" name="Group 1025"/>
            <p:cNvGrpSpPr/>
            <p:nvPr/>
          </p:nvGrpSpPr>
          <p:grpSpPr>
            <a:xfrm>
              <a:off x="993" y="1028"/>
              <a:ext cx="4766" cy="119"/>
              <a:chOff x="993" y="1028"/>
              <a:chExt cx="4766" cy="119"/>
            </a:xfrm>
          </p:grpSpPr>
          <p:sp>
            <p:nvSpPr>
              <p:cNvPr id="1038" name="Rectangle 8"/>
              <p:cNvSpPr>
                <a:spLocks noChangeArrowheads="1"/>
              </p:cNvSpPr>
              <p:nvPr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1039" name="Line 9"/>
              <p:cNvSpPr/>
              <p:nvPr/>
            </p:nvSpPr>
            <p:spPr>
              <a:xfrm>
                <a:off x="999" y="1145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40" name="Line 10"/>
              <p:cNvSpPr/>
              <p:nvPr/>
            </p:nvSpPr>
            <p:spPr>
              <a:xfrm>
                <a:off x="999" y="1121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41" name="Line 11"/>
              <p:cNvSpPr/>
              <p:nvPr/>
            </p:nvSpPr>
            <p:spPr>
              <a:xfrm>
                <a:off x="999" y="1091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42" name="Line 12"/>
              <p:cNvSpPr/>
              <p:nvPr/>
            </p:nvSpPr>
            <p:spPr>
              <a:xfrm>
                <a:off x="999" y="1057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43" name="Freeform 13"/>
              <p:cNvSpPr/>
              <p:nvPr/>
            </p:nvSpPr>
            <p:spPr>
              <a:xfrm>
                <a:off x="993" y="1028"/>
                <a:ext cx="4765" cy="119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0" y="0"/>
                  </a:cxn>
                  <a:cxn ang="0">
                    <a:pos x="4764" y="0"/>
                  </a:cxn>
                </a:cxnLst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1027" name="Rectangle 16"/>
          <p:cNvSpPr>
            <a:spLocks noGrp="1"/>
          </p:cNvSpPr>
          <p:nvPr>
            <p:ph type="title"/>
          </p:nvPr>
        </p:nvSpPr>
        <p:spPr>
          <a:xfrm>
            <a:off x="1528763" y="304800"/>
            <a:ext cx="7564437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zh-TW" dirty="0"/>
              <a:t>Click to edit Master title style</a:t>
            </a:r>
            <a:endParaRPr lang="en-US" altLang="zh-TW" dirty="0"/>
          </a:p>
        </p:txBody>
      </p:sp>
      <p:sp>
        <p:nvSpPr>
          <p:cNvPr id="1028" name="Rectangle 17"/>
          <p:cNvSpPr>
            <a:spLocks noGrp="1"/>
          </p:cNvSpPr>
          <p:nvPr>
            <p:ph type="body" idx="1"/>
          </p:nvPr>
        </p:nvSpPr>
        <p:spPr>
          <a:xfrm>
            <a:off x="1479550" y="1981200"/>
            <a:ext cx="76263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zh-TW" dirty="0"/>
              <a:t>Click to edit Master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  <a:p>
            <a:pPr lvl="2"/>
            <a:r>
              <a:rPr lang="en-US" altLang="zh-TW" dirty="0"/>
              <a:t>Third level</a:t>
            </a:r>
            <a:endParaRPr lang="en-US" altLang="zh-TW" dirty="0"/>
          </a:p>
          <a:p>
            <a:pPr lvl="3"/>
            <a:r>
              <a:rPr lang="en-US" altLang="zh-TW" dirty="0"/>
              <a:t>Fourth level</a:t>
            </a:r>
            <a:endParaRPr lang="en-US" altLang="zh-TW" dirty="0"/>
          </a:p>
          <a:p>
            <a:pPr lvl="4"/>
            <a:r>
              <a:rPr lang="en-US" altLang="zh-TW" dirty="0"/>
              <a:t>Fifth level</a:t>
            </a:r>
            <a:endParaRPr lang="en-US" altLang="zh-TW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81138" y="6248400"/>
            <a:ext cx="2100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4203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248400"/>
            <a:ext cx="977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032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81000" y="6248400"/>
            <a:ext cx="304800" cy="381000"/>
          </a:xfrm>
          <a:prstGeom prst="actionButtonBackPrevious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3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2000" y="6248400"/>
            <a:ext cx="304800" cy="381000"/>
          </a:xfrm>
          <a:prstGeom prst="actionButtonForwardNex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4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0" y="6248400"/>
            <a:ext cx="304800" cy="381000"/>
          </a:xfrm>
          <a:prstGeom prst="actionButtonBeginning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5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143000" y="6248400"/>
            <a:ext cx="304800" cy="381000"/>
          </a:xfrm>
          <a:prstGeom prst="actionButtonEnd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6"/>
          <p:cNvGrpSpPr/>
          <p:nvPr/>
        </p:nvGrpSpPr>
        <p:grpSpPr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36" name="Group 1024"/>
            <p:cNvGrpSpPr/>
            <p:nvPr/>
          </p:nvGrpSpPr>
          <p:grpSpPr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ltGray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pic>
            <p:nvPicPr>
              <p:cNvPr id="1045" name="Picture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" y="31"/>
                <a:ext cx="920" cy="9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046" name="Freeform 4"/>
              <p:cNvSpPr/>
              <p:nvPr/>
            </p:nvSpPr>
            <p:spPr>
              <a:xfrm>
                <a:off x="6" y="1023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7" name="Freeform 5"/>
              <p:cNvSpPr/>
              <p:nvPr/>
            </p:nvSpPr>
            <p:spPr>
              <a:xfrm>
                <a:off x="6" y="2087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" name="Freeform 6"/>
              <p:cNvSpPr/>
              <p:nvPr/>
            </p:nvSpPr>
            <p:spPr>
              <a:xfrm>
                <a:off x="6" y="3160"/>
                <a:ext cx="890" cy="916"/>
              </a:xfrm>
              <a:custGeom>
                <a:avLst/>
                <a:gdLst/>
                <a:ahLst/>
                <a:cxnLst>
                  <a:cxn ang="0">
                    <a:pos x="307" y="292"/>
                  </a:cxn>
                  <a:cxn ang="0">
                    <a:pos x="307" y="234"/>
                  </a:cxn>
                  <a:cxn ang="0">
                    <a:pos x="261" y="159"/>
                  </a:cxn>
                  <a:cxn ang="0">
                    <a:pos x="247" y="91"/>
                  </a:cxn>
                  <a:cxn ang="0">
                    <a:pos x="225" y="24"/>
                  </a:cxn>
                  <a:cxn ang="0">
                    <a:pos x="259" y="21"/>
                  </a:cxn>
                  <a:cxn ang="0">
                    <a:pos x="298" y="82"/>
                  </a:cxn>
                  <a:cxn ang="0">
                    <a:pos x="322" y="118"/>
                  </a:cxn>
                  <a:cxn ang="0">
                    <a:pos x="358" y="180"/>
                  </a:cxn>
                  <a:cxn ang="0">
                    <a:pos x="406" y="240"/>
                  </a:cxn>
                  <a:cxn ang="0">
                    <a:pos x="505" y="184"/>
                  </a:cxn>
                  <a:cxn ang="0">
                    <a:pos x="514" y="118"/>
                  </a:cxn>
                  <a:cxn ang="0">
                    <a:pos x="552" y="69"/>
                  </a:cxn>
                  <a:cxn ang="0">
                    <a:pos x="589" y="13"/>
                  </a:cxn>
                  <a:cxn ang="0">
                    <a:pos x="615" y="16"/>
                  </a:cxn>
                  <a:cxn ang="0">
                    <a:pos x="600" y="49"/>
                  </a:cxn>
                  <a:cxn ang="0">
                    <a:pos x="592" y="124"/>
                  </a:cxn>
                  <a:cxn ang="0">
                    <a:pos x="574" y="186"/>
                  </a:cxn>
                  <a:cxn ang="0">
                    <a:pos x="568" y="282"/>
                  </a:cxn>
                  <a:cxn ang="0">
                    <a:pos x="645" y="325"/>
                  </a:cxn>
                  <a:cxn ang="0">
                    <a:pos x="720" y="277"/>
                  </a:cxn>
                  <a:cxn ang="0">
                    <a:pos x="816" y="253"/>
                  </a:cxn>
                  <a:cxn ang="0">
                    <a:pos x="861" y="279"/>
                  </a:cxn>
                  <a:cxn ang="0">
                    <a:pos x="796" y="324"/>
                  </a:cxn>
                  <a:cxn ang="0">
                    <a:pos x="735" y="352"/>
                  </a:cxn>
                  <a:cxn ang="0">
                    <a:pos x="669" y="409"/>
                  </a:cxn>
                  <a:cxn ang="0">
                    <a:pos x="673" y="510"/>
                  </a:cxn>
                  <a:cxn ang="0">
                    <a:pos x="751" y="535"/>
                  </a:cxn>
                  <a:cxn ang="0">
                    <a:pos x="819" y="577"/>
                  </a:cxn>
                  <a:cxn ang="0">
                    <a:pos x="874" y="606"/>
                  </a:cxn>
                  <a:cxn ang="0">
                    <a:pos x="867" y="637"/>
                  </a:cxn>
                  <a:cxn ang="0">
                    <a:pos x="807" y="618"/>
                  </a:cxn>
                  <a:cxn ang="0">
                    <a:pos x="736" y="592"/>
                  </a:cxn>
                  <a:cxn ang="0">
                    <a:pos x="615" y="588"/>
                  </a:cxn>
                  <a:cxn ang="0">
                    <a:pos x="576" y="628"/>
                  </a:cxn>
                  <a:cxn ang="0">
                    <a:pos x="618" y="723"/>
                  </a:cxn>
                  <a:cxn ang="0">
                    <a:pos x="640" y="807"/>
                  </a:cxn>
                  <a:cxn ang="0">
                    <a:pos x="664" y="889"/>
                  </a:cxn>
                  <a:cxn ang="0">
                    <a:pos x="624" y="870"/>
                  </a:cxn>
                  <a:cxn ang="0">
                    <a:pos x="568" y="789"/>
                  </a:cxn>
                  <a:cxn ang="0">
                    <a:pos x="513" y="708"/>
                  </a:cxn>
                  <a:cxn ang="0">
                    <a:pos x="390" y="730"/>
                  </a:cxn>
                  <a:cxn ang="0">
                    <a:pos x="339" y="838"/>
                  </a:cxn>
                  <a:cxn ang="0">
                    <a:pos x="285" y="915"/>
                  </a:cxn>
                  <a:cxn ang="0">
                    <a:pos x="276" y="867"/>
                  </a:cxn>
                  <a:cxn ang="0">
                    <a:pos x="298" y="766"/>
                  </a:cxn>
                  <a:cxn ang="0">
                    <a:pos x="324" y="664"/>
                  </a:cxn>
                  <a:cxn ang="0">
                    <a:pos x="283" y="583"/>
                  </a:cxn>
                  <a:cxn ang="0">
                    <a:pos x="201" y="619"/>
                  </a:cxn>
                  <a:cxn ang="0">
                    <a:pos x="88" y="655"/>
                  </a:cxn>
                  <a:cxn ang="0">
                    <a:pos x="16" y="655"/>
                  </a:cxn>
                  <a:cxn ang="0">
                    <a:pos x="94" y="606"/>
                  </a:cxn>
                  <a:cxn ang="0">
                    <a:pos x="162" y="567"/>
                  </a:cxn>
                  <a:cxn ang="0">
                    <a:pos x="247" y="504"/>
                  </a:cxn>
                  <a:cxn ang="0">
                    <a:pos x="190" y="390"/>
                  </a:cxn>
                  <a:cxn ang="0">
                    <a:pos x="81" y="355"/>
                  </a:cxn>
                  <a:cxn ang="0">
                    <a:pos x="3" y="307"/>
                  </a:cxn>
                  <a:cxn ang="0">
                    <a:pos x="39" y="286"/>
                  </a:cxn>
                  <a:cxn ang="0">
                    <a:pos x="115" y="306"/>
                  </a:cxn>
                  <a:cxn ang="0">
                    <a:pos x="226" y="327"/>
                  </a:cxn>
                </a:cxnLst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chemeClr val="hlink">
                  <a:alpha val="50195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037" name="Group 1025"/>
            <p:cNvGrpSpPr/>
            <p:nvPr/>
          </p:nvGrpSpPr>
          <p:grpSpPr>
            <a:xfrm>
              <a:off x="993" y="1028"/>
              <a:ext cx="4766" cy="119"/>
              <a:chOff x="993" y="1028"/>
              <a:chExt cx="4766" cy="119"/>
            </a:xfrm>
          </p:grpSpPr>
          <p:sp>
            <p:nvSpPr>
              <p:cNvPr id="1038" name="Rectangle 8"/>
              <p:cNvSpPr>
                <a:spLocks noChangeArrowheads="1"/>
              </p:cNvSpPr>
              <p:nvPr/>
            </p:nvSpPr>
            <p:spPr bwMode="ltGray">
              <a:xfrm>
                <a:off x="996" y="1035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1039" name="Line 9"/>
              <p:cNvSpPr/>
              <p:nvPr/>
            </p:nvSpPr>
            <p:spPr>
              <a:xfrm>
                <a:off x="999" y="1145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40" name="Line 10"/>
              <p:cNvSpPr/>
              <p:nvPr/>
            </p:nvSpPr>
            <p:spPr>
              <a:xfrm>
                <a:off x="999" y="1121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41" name="Line 11"/>
              <p:cNvSpPr/>
              <p:nvPr/>
            </p:nvSpPr>
            <p:spPr>
              <a:xfrm>
                <a:off x="999" y="1091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42" name="Line 12"/>
              <p:cNvSpPr/>
              <p:nvPr/>
            </p:nvSpPr>
            <p:spPr>
              <a:xfrm>
                <a:off x="999" y="1057"/>
                <a:ext cx="4760" cy="0"/>
              </a:xfrm>
              <a:prstGeom prst="line">
                <a:avLst/>
              </a:prstGeom>
              <a:ln w="12700" cap="flat" cmpd="sng">
                <a:solidFill>
                  <a:srgbClr val="996633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43" name="Freeform 13"/>
              <p:cNvSpPr/>
              <p:nvPr/>
            </p:nvSpPr>
            <p:spPr>
              <a:xfrm>
                <a:off x="993" y="1028"/>
                <a:ext cx="4765" cy="119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0" y="0"/>
                  </a:cxn>
                  <a:cxn ang="0">
                    <a:pos x="4764" y="0"/>
                  </a:cxn>
                </a:cxnLst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1027" name="Rectangle 16"/>
          <p:cNvSpPr>
            <a:spLocks noGrp="1"/>
          </p:cNvSpPr>
          <p:nvPr>
            <p:ph type="title"/>
          </p:nvPr>
        </p:nvSpPr>
        <p:spPr>
          <a:xfrm>
            <a:off x="1528763" y="304800"/>
            <a:ext cx="7564437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zh-TW" dirty="0"/>
              <a:t>Click to edit Master title style</a:t>
            </a:r>
            <a:endParaRPr lang="en-US" altLang="zh-TW" dirty="0"/>
          </a:p>
        </p:txBody>
      </p:sp>
      <p:sp>
        <p:nvSpPr>
          <p:cNvPr id="1028" name="Rectangle 17"/>
          <p:cNvSpPr>
            <a:spLocks noGrp="1"/>
          </p:cNvSpPr>
          <p:nvPr>
            <p:ph type="body" idx="1"/>
          </p:nvPr>
        </p:nvSpPr>
        <p:spPr>
          <a:xfrm>
            <a:off x="1479550" y="1981200"/>
            <a:ext cx="762635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zh-TW" dirty="0"/>
              <a:t>Click to edit Master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  <a:p>
            <a:pPr lvl="2"/>
            <a:r>
              <a:rPr lang="en-US" altLang="zh-TW" dirty="0"/>
              <a:t>Third level</a:t>
            </a:r>
            <a:endParaRPr lang="en-US" altLang="zh-TW" dirty="0"/>
          </a:p>
          <a:p>
            <a:pPr lvl="3"/>
            <a:r>
              <a:rPr lang="en-US" altLang="zh-TW" dirty="0"/>
              <a:t>Fourth level</a:t>
            </a:r>
            <a:endParaRPr lang="en-US" altLang="zh-TW" dirty="0"/>
          </a:p>
          <a:p>
            <a:pPr lvl="4"/>
            <a:r>
              <a:rPr lang="en-US" altLang="zh-TW" dirty="0"/>
              <a:t>Fifth level</a:t>
            </a:r>
            <a:endParaRPr lang="en-US" altLang="zh-TW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81138" y="6248400"/>
            <a:ext cx="2100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 String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4203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cs"/>
              </a:rPr>
              <a:t>Michael Fung, CS&amp;E, The Chinese University of HK</a:t>
            </a:r>
            <a:endParaRPr kumimoji="0" lang="zh-TW" altLang="zh-TW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248400"/>
            <a:ext cx="977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TW" altLang="en-US" dirty="0">
                <a:latin typeface="Times New Roman" panose="02020603050405020304" pitchFamily="18" charset="0"/>
              </a:rPr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1032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81000" y="6248400"/>
            <a:ext cx="304800" cy="381000"/>
          </a:xfrm>
          <a:prstGeom prst="actionButtonBackPrevious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3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2000" y="6248400"/>
            <a:ext cx="304800" cy="381000"/>
          </a:xfrm>
          <a:prstGeom prst="actionButtonForwardNex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4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0" y="6248400"/>
            <a:ext cx="304800" cy="381000"/>
          </a:xfrm>
          <a:prstGeom prst="actionButtonBeginning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5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143000" y="6248400"/>
            <a:ext cx="304800" cy="381000"/>
          </a:xfrm>
          <a:prstGeom prst="actionButtonEnd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¬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lIns="92075" tIns="46038" rIns="92075" bIns="46038"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1652588" y="1436688"/>
            <a:ext cx="7391400" cy="1143000"/>
          </a:xfrm>
          <a:ln/>
        </p:spPr>
        <p:txBody>
          <a:bodyPr vert="horz" wrap="square" lIns="92075" tIns="46038" rIns="92075" bIns="46038" anchor="ctr" anchorCtr="0"/>
          <a:p>
            <a:pPr eaLnBrk="1" hangingPunct="1">
              <a:buClrTx/>
              <a:buSzTx/>
              <a:buFontTx/>
            </a:pPr>
            <a:r>
              <a:rPr lang="en-US" altLang="zh-TW" sz="4000" dirty="0">
                <a:latin typeface="+mj-lt"/>
                <a:ea typeface="+mj-ea"/>
                <a:cs typeface="+mj-cs"/>
              </a:rPr>
              <a:t>Introduction to Computing</a:t>
            </a:r>
            <a:br>
              <a:rPr lang="en-US" altLang="zh-TW" sz="4000" dirty="0">
                <a:latin typeface="+mj-lt"/>
                <a:ea typeface="+mj-ea"/>
                <a:cs typeface="+mj-cs"/>
              </a:rPr>
            </a:br>
            <a:r>
              <a:rPr lang="en-US" altLang="zh-TW" sz="4000" dirty="0">
                <a:latin typeface="+mj-lt"/>
                <a:ea typeface="+mj-ea"/>
                <a:cs typeface="+mj-cs"/>
              </a:rPr>
              <a:t>				Using Java</a:t>
            </a:r>
            <a:endParaRPr lang="en-US" altLang="zh-TW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subTitle" idx="1"/>
          </p:nvPr>
        </p:nvSpPr>
        <p:spPr>
          <a:xfrm>
            <a:off x="1571625" y="3457575"/>
            <a:ext cx="7419975" cy="1854200"/>
          </a:xfrm>
          <a:ln/>
        </p:spPr>
        <p:txBody>
          <a:bodyPr vert="horz" wrap="square" lIns="92075" tIns="46038" rIns="92075" bIns="46038" anchor="t" anchorCtr="0"/>
          <a:p>
            <a:pPr algn="ctr" eaLnBrk="1" hangingPunct="1">
              <a:buSzPct val="95000"/>
            </a:pPr>
            <a:r>
              <a:rPr lang="en-US" altLang="zh-TW" sz="4800" dirty="0">
                <a:latin typeface="+mn-lt"/>
                <a:ea typeface="+mn-ea"/>
                <a:cs typeface="+mn-cs"/>
              </a:rPr>
              <a:t>Tutorial 8</a:t>
            </a:r>
            <a:endParaRPr lang="en-US" altLang="zh-TW" sz="4800" dirty="0">
              <a:latin typeface="+mn-lt"/>
              <a:ea typeface="+mn-ea"/>
              <a:cs typeface="+mn-cs"/>
            </a:endParaRPr>
          </a:p>
          <a:p>
            <a:pPr algn="ctr" eaLnBrk="1" hangingPunct="1">
              <a:buSzPct val="95000"/>
            </a:pPr>
            <a:r>
              <a:rPr lang="en-US" altLang="zh-TW" sz="3600" dirty="0">
                <a:latin typeface="+mn-lt"/>
                <a:ea typeface="+mn-ea"/>
                <a:cs typeface="+mn-cs"/>
              </a:rPr>
              <a:t>StringBuilder and Package</a:t>
            </a:r>
            <a:endParaRPr lang="en-US" altLang="zh-TW" sz="36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525" y="1957388"/>
            <a:ext cx="5451475" cy="474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253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25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File System - Explorer</a:t>
            </a:r>
            <a:endParaRPr lang="en-US" altLang="zh-TW" dirty="0"/>
          </a:p>
        </p:txBody>
      </p:sp>
      <p:sp>
        <p:nvSpPr>
          <p:cNvPr id="22535" name="AutoShape 5"/>
          <p:cNvSpPr/>
          <p:nvPr/>
        </p:nvSpPr>
        <p:spPr>
          <a:xfrm>
            <a:off x="338138" y="3568700"/>
            <a:ext cx="1828800" cy="1295400"/>
          </a:xfrm>
          <a:prstGeom prst="notchedRightArrow">
            <a:avLst>
              <a:gd name="adj1" fmla="val 50000"/>
              <a:gd name="adj2" fmla="val 35294"/>
            </a:avLst>
          </a:prstGeom>
          <a:solidFill>
            <a:srgbClr val="00FF00">
              <a:alpha val="50195"/>
            </a:srgbClr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Directories</a:t>
            </a:r>
            <a:endParaRPr lang="en-US" altLang="zh-TW" sz="1800" dirty="0"/>
          </a:p>
        </p:txBody>
      </p:sp>
      <p:sp>
        <p:nvSpPr>
          <p:cNvPr id="22536" name="AutoShape 7"/>
          <p:cNvSpPr/>
          <p:nvPr/>
        </p:nvSpPr>
        <p:spPr>
          <a:xfrm rot="-2329278">
            <a:off x="2312988" y="4968875"/>
            <a:ext cx="2352675" cy="1295400"/>
          </a:xfrm>
          <a:prstGeom prst="notchedRightArrow">
            <a:avLst>
              <a:gd name="adj1" fmla="val 50000"/>
              <a:gd name="adj2" fmla="val 47052"/>
            </a:avLst>
          </a:prstGeom>
          <a:solidFill>
            <a:srgbClr val="00FF00">
              <a:alpha val="50195"/>
            </a:srgbClr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Files in a directory</a:t>
            </a:r>
            <a:endParaRPr lang="en-US" altLang="zh-TW" sz="1800" dirty="0"/>
          </a:p>
        </p:txBody>
      </p:sp>
      <p:sp>
        <p:nvSpPr>
          <p:cNvPr id="333832" name="AutoShape 8"/>
          <p:cNvSpPr/>
          <p:nvPr/>
        </p:nvSpPr>
        <p:spPr>
          <a:xfrm>
            <a:off x="6858000" y="381000"/>
            <a:ext cx="2133600" cy="990600"/>
          </a:xfrm>
          <a:prstGeom prst="wedgeRoundRectCallout">
            <a:avLst>
              <a:gd name="adj1" fmla="val -194949"/>
              <a:gd name="adj2" fmla="val 194736"/>
              <a:gd name="adj3" fmla="val 16667"/>
            </a:avLst>
          </a:prstGeom>
          <a:solidFill>
            <a:srgbClr val="00FF00">
              <a:alpha val="50195"/>
            </a:srgbClr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Backslash under MS</a:t>
            </a:r>
            <a:endParaRPr lang="en-US" altLang="zh-TW" sz="1800" dirty="0"/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‘\’ as path separator</a:t>
            </a:r>
            <a:endParaRPr lang="en-US" altLang="zh-TW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355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Using Other Classes</a:t>
            </a:r>
            <a:endParaRPr lang="en-US" altLang="zh-TW" dirty="0"/>
          </a:p>
        </p:txBody>
      </p:sp>
      <p:sp>
        <p:nvSpPr>
          <p:cNvPr id="2355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 Java program/ application may consist of multiple classes.</a:t>
            </a: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As long as the classes are put into the same directory, they can be grouped and inter-used.</a:t>
            </a:r>
            <a:endParaRPr lang="en-US" altLang="zh-TW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e.g. AngryWife, PoorHusband, Family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Can we put classes into different directories and let them inter-operate?  </a:t>
            </a:r>
            <a:br>
              <a:rPr lang="en-US" altLang="zh-TW" sz="2800" dirty="0"/>
            </a:br>
            <a:r>
              <a:rPr lang="en-US" altLang="zh-TW" sz="2800" dirty="0"/>
              <a:t>I.e. use classes in other packages?</a:t>
            </a:r>
            <a:endParaRPr lang="en-US" altLang="zh-TW" sz="28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458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45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Java Package</a:t>
            </a:r>
            <a:endParaRPr lang="en-US" altLang="zh-TW" dirty="0"/>
          </a:p>
        </p:txBody>
      </p:sp>
      <p:sp>
        <p:nvSpPr>
          <p:cNvPr id="2458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TW" dirty="0"/>
              <a:t>By putting related classes into a directory, they are said to be in a </a:t>
            </a:r>
            <a:r>
              <a:rPr lang="en-US" altLang="zh-TW" i="1" dirty="0">
                <a:solidFill>
                  <a:srgbClr val="FF0000"/>
                </a:solidFill>
              </a:rPr>
              <a:t>package</a:t>
            </a:r>
            <a:r>
              <a:rPr lang="en-US" altLang="zh-TW" dirty="0"/>
              <a:t>.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To use a class in a package, we can </a:t>
            </a:r>
            <a:r>
              <a:rPr lang="en-US" altLang="zh-TW" i="1" dirty="0"/>
              <a:t>fully qualify</a:t>
            </a:r>
            <a:r>
              <a:rPr lang="en-US" altLang="zh-TW" dirty="0"/>
              <a:t> the reference:</a:t>
            </a:r>
            <a:endParaRPr lang="en-US" altLang="zh-TW" dirty="0"/>
          </a:p>
          <a:p>
            <a:pPr lvl="2" eaLnBrk="1" hangingPunct="1">
              <a:buNone/>
            </a:pP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java.util.Scanner   </a:t>
            </a:r>
            <a:r>
              <a:rPr lang="en-US" altLang="zh-TW" b="1" dirty="0">
                <a:latin typeface="Courier New" panose="02070309020205020404" pitchFamily="49" charset="0"/>
              </a:rPr>
              <a:t>s;</a:t>
            </a:r>
            <a:endParaRPr lang="en-US" altLang="zh-TW" b="1" dirty="0">
              <a:latin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s = new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java.util.Scanner</a:t>
            </a:r>
            <a:r>
              <a:rPr lang="en-US" altLang="zh-TW" b="1" dirty="0">
                <a:latin typeface="Courier New" panose="02070309020205020404" pitchFamily="49" charset="0"/>
              </a:rPr>
              <a:t>(...);</a:t>
            </a:r>
            <a:endParaRPr lang="en-US" altLang="zh-TW" b="1" dirty="0">
              <a:latin typeface="Courier New" panose="02070309020205020404" pitchFamily="49" charset="0"/>
            </a:endParaRPr>
          </a:p>
          <a:p>
            <a:pPr lvl="2" eaLnBrk="1" hangingPunct="1"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double i =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java.lang.Math.pi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  <a:endParaRPr lang="en-US" altLang="zh-TW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560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Java Package</a:t>
            </a:r>
            <a:endParaRPr lang="en-US" altLang="zh-TW" dirty="0"/>
          </a:p>
        </p:txBody>
      </p:sp>
      <p:sp>
        <p:nvSpPr>
          <p:cNvPr id="2560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Such full qualification is cumbersome!</a:t>
            </a: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Another choice is to use the </a:t>
            </a:r>
            <a:r>
              <a:rPr lang="en-US" altLang="zh-TW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800" dirty="0"/>
              <a:t> </a:t>
            </a:r>
            <a:r>
              <a:rPr lang="en-US" altLang="zh-TW" sz="2800" i="1" dirty="0"/>
              <a:t>declaration</a:t>
            </a:r>
            <a:r>
              <a:rPr lang="en-US" altLang="zh-TW" sz="2800" dirty="0"/>
              <a:t>:</a:t>
            </a:r>
            <a:endParaRPr lang="en-US" altLang="zh-TW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Import all classes in a package (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2400" dirty="0"/>
              <a:t>):</a:t>
            </a:r>
            <a:endParaRPr lang="en-US" altLang="zh-TW" sz="2400" dirty="0"/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b="1" dirty="0">
                <a:latin typeface="Courier New" panose="02070309020205020404" pitchFamily="49" charset="0"/>
              </a:rPr>
              <a:t> java.lang.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Import a single class in a package:</a:t>
            </a:r>
            <a:endParaRPr lang="en-US" altLang="zh-TW" sz="2400" dirty="0"/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b="1" dirty="0">
                <a:latin typeface="Courier New" panose="02070309020205020404" pitchFamily="49" charset="0"/>
              </a:rPr>
              <a:t> java.util.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Later on, the program will look like:</a:t>
            </a:r>
            <a:endParaRPr lang="en-US" altLang="zh-TW" sz="2800" dirty="0"/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Scanner   </a:t>
            </a:r>
            <a:r>
              <a:rPr lang="en-US" altLang="zh-TW" sz="2000" b="1" dirty="0">
                <a:latin typeface="Courier New" panose="02070309020205020404" pitchFamily="49" charset="0"/>
              </a:rPr>
              <a:t>s;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s = new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zh-TW" sz="2000" b="1" dirty="0">
                <a:latin typeface="Courier New" panose="02070309020205020404" pitchFamily="49" charset="0"/>
              </a:rPr>
              <a:t>(...);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double i =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  <a:endParaRPr lang="en-US" altLang="zh-TW" sz="2000" b="1" dirty="0">
              <a:latin typeface="Courier New" panose="02070309020205020404" pitchFamily="49" charset="0"/>
            </a:endParaRPr>
          </a:p>
        </p:txBody>
      </p:sp>
      <p:sp>
        <p:nvSpPr>
          <p:cNvPr id="25607" name="Oval 4"/>
          <p:cNvSpPr/>
          <p:nvPr/>
        </p:nvSpPr>
        <p:spPr>
          <a:xfrm>
            <a:off x="5192713" y="144463"/>
            <a:ext cx="3779837" cy="1195387"/>
          </a:xfrm>
          <a:prstGeom prst="ellipse">
            <a:avLst/>
          </a:prstGeom>
          <a:solidFill>
            <a:srgbClr val="FFFF99"/>
          </a:solidFill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This is what </a:t>
            </a:r>
            <a:br>
              <a:rPr lang="en-US" altLang="zh-TW" sz="2400" dirty="0"/>
            </a:br>
            <a:r>
              <a:rPr lang="en-US" altLang="zh-TW" sz="2400" dirty="0"/>
              <a:t>“Fix Imports” of an IDE does!</a:t>
            </a:r>
            <a:endParaRPr lang="en-US" altLang="zh-TW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662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6629" name="Rectangle 4"/>
          <p:cNvSpPr/>
          <p:nvPr/>
        </p:nvSpPr>
        <p:spPr>
          <a:xfrm>
            <a:off x="3646488" y="3716338"/>
            <a:ext cx="4452937" cy="206216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dirty="0"/>
          </a:p>
        </p:txBody>
      </p:sp>
      <p:sp>
        <p:nvSpPr>
          <p:cNvPr id="266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Creating our own Package</a:t>
            </a:r>
            <a:endParaRPr lang="en-US" altLang="zh-TW" dirty="0"/>
          </a:p>
        </p:txBody>
      </p:sp>
      <p:sp>
        <p:nvSpPr>
          <p:cNvPr id="266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To create our own package, put all the related classes together in a directory, say,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myTools</a:t>
            </a:r>
            <a:r>
              <a:rPr lang="en-US" altLang="zh-TW" sz="2400" dirty="0"/>
              <a:t>.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The Java source files in the package should look like: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lvl="2" indent="1189355" eaLnBrk="1" hangingPunct="1">
              <a:lnSpc>
                <a:spcPct val="90000"/>
              </a:lnSpc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package   myTools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lvl="2" indent="1189355" eaLnBrk="1" hangingPunct="1">
              <a:lnSpc>
                <a:spcPct val="90000"/>
              </a:lnSpc>
              <a:buNone/>
            </a:pPr>
            <a:endParaRPr lang="en-US" altLang="zh-TW" sz="2000" b="1" dirty="0">
              <a:latin typeface="Courier New" panose="02070309020205020404" pitchFamily="49" charset="0"/>
            </a:endParaRPr>
          </a:p>
          <a:p>
            <a:pPr lvl="2" indent="1189355" eaLnBrk="1" hangingPunct="1">
              <a:lnSpc>
                <a:spcPct val="90000"/>
              </a:lnSpc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class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QuadraticSolver</a:t>
            </a:r>
            <a:r>
              <a:rPr lang="en-US" altLang="zh-TW" sz="2000" b="1" dirty="0">
                <a:latin typeface="Courier New" panose="02070309020205020404" pitchFamily="49" charset="0"/>
              </a:rPr>
              <a:t> {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lvl="2" indent="1189355" eaLnBrk="1" hangingPunct="1">
              <a:lnSpc>
                <a:spcPct val="90000"/>
              </a:lnSpc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...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lvl="2" indent="1189355" eaLnBrk="1" hangingPunct="1">
              <a:lnSpc>
                <a:spcPct val="90000"/>
              </a:lnSpc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}</a:t>
            </a:r>
            <a:endParaRPr lang="en-US" altLang="zh-TW" sz="1800" dirty="0"/>
          </a:p>
        </p:txBody>
      </p:sp>
      <p:sp>
        <p:nvSpPr>
          <p:cNvPr id="26632" name="Rectangle 5"/>
          <p:cNvSpPr/>
          <p:nvPr/>
        </p:nvSpPr>
        <p:spPr>
          <a:xfrm>
            <a:off x="2476500" y="4525963"/>
            <a:ext cx="1296988" cy="43815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</a:t>
            </a:r>
            <a:endParaRPr lang="en-US" altLang="zh-TW" sz="2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26633" name="AutoShape 6"/>
          <p:cNvSpPr/>
          <p:nvPr/>
        </p:nvSpPr>
        <p:spPr>
          <a:xfrm>
            <a:off x="261938" y="5084763"/>
            <a:ext cx="3284537" cy="989012"/>
          </a:xfrm>
          <a:prstGeom prst="wedgeRoundRectCallout">
            <a:avLst>
              <a:gd name="adj1" fmla="val 22449"/>
              <a:gd name="adj2" fmla="val -63000"/>
              <a:gd name="adj3" fmla="val 16667"/>
            </a:avLst>
          </a:prstGeom>
          <a:solidFill>
            <a:srgbClr val="CCFF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Default: visible in its package</a:t>
            </a:r>
            <a:endParaRPr lang="en-US" altLang="zh-TW" sz="1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public  : visible anywhere</a:t>
            </a:r>
            <a:endParaRPr lang="en-US" altLang="zh-TW" sz="18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765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76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Creating our own Package</a:t>
            </a:r>
            <a:endParaRPr lang="en-US" altLang="zh-TW" dirty="0"/>
          </a:p>
        </p:txBody>
      </p:sp>
      <p:sp>
        <p:nvSpPr>
          <p:cNvPr id="3399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Only the Java Byte Code (.class) files of the package are recognized by other packages.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If you have only the Java Source Files of the package, what should we do?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Compile the package into classes/ JAR in advance!!!</a:t>
            </a:r>
            <a:endParaRPr lang="en-US" altLang="zh-TW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charRg st="8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charRg st="89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charRg st="16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charRg st="165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867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86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Using your own Packages</a:t>
            </a:r>
            <a:endParaRPr lang="en-US" altLang="zh-TW" dirty="0"/>
          </a:p>
        </p:txBody>
      </p:sp>
      <p:sp>
        <p:nvSpPr>
          <p:cNvPr id="286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TW" sz="2800" dirty="0"/>
              <a:t>Using the Java Standard Class Library, a.k.a. the Java API is a simple matter.</a:t>
            </a:r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Using your own packages involves one more step:</a:t>
            </a:r>
            <a:endParaRPr lang="en-US" altLang="zh-TW" sz="2800" dirty="0"/>
          </a:p>
          <a:p>
            <a:pPr lvl="1" eaLnBrk="1" hangingPunct="1"/>
            <a:r>
              <a:rPr lang="en-US" altLang="zh-TW" sz="2400" b="1" dirty="0"/>
              <a:t>Move/ copy </a:t>
            </a:r>
            <a:r>
              <a:rPr lang="en-US" altLang="zh-TW" sz="2400" dirty="0"/>
              <a:t>your package </a:t>
            </a:r>
            <a:r>
              <a:rPr lang="en-US" altLang="zh-TW" sz="2400" b="1" u="sng" dirty="0"/>
              <a:t>under</a:t>
            </a:r>
            <a:r>
              <a:rPr lang="en-US" altLang="zh-TW" sz="2400" dirty="0"/>
              <a:t> the working directory of your project.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This implies multiple copies of your own package in different projects…</a:t>
            </a:r>
            <a:endParaRPr lang="en-US" altLang="zh-TW" sz="24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970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End Note</a:t>
            </a:r>
            <a:endParaRPr lang="en-US" altLang="zh-TW" dirty="0"/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TW" dirty="0"/>
              <a:t>Readings and References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Section 3.3 Packages</a:t>
            </a:r>
            <a:endParaRPr lang="en-US" altLang="zh-TW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1652588" y="1436688"/>
            <a:ext cx="7391400" cy="1143000"/>
          </a:xfrm>
        </p:spPr>
        <p:txBody>
          <a:bodyPr vert="horz" wrap="square" lIns="92075" tIns="46038" rIns="92075" bIns="46038" anchor="ctr" anchorCtr="0"/>
          <a:p>
            <a:pPr eaLnBrk="1" hangingPunct="1">
              <a:buClrTx/>
              <a:buSzTx/>
              <a:buFontTx/>
            </a:pPr>
            <a:r>
              <a:rPr lang="en-US" altLang="zh-TW" sz="4000" dirty="0">
                <a:latin typeface="+mj-lt"/>
                <a:ea typeface="+mj-ea"/>
                <a:cs typeface="+mj-cs"/>
              </a:rPr>
              <a:t>Introduction to Computing</a:t>
            </a:r>
            <a:br>
              <a:rPr lang="en-US" altLang="zh-TW" sz="4000" dirty="0">
                <a:latin typeface="+mj-lt"/>
                <a:ea typeface="+mj-ea"/>
                <a:cs typeface="+mj-cs"/>
              </a:rPr>
            </a:br>
            <a:r>
              <a:rPr lang="en-US" altLang="zh-TW" sz="4000" dirty="0">
                <a:latin typeface="+mj-lt"/>
                <a:ea typeface="+mj-ea"/>
                <a:cs typeface="+mj-cs"/>
              </a:rPr>
              <a:t>				Using Java</a:t>
            </a:r>
            <a:endParaRPr lang="en-US" altLang="zh-TW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subTitle" idx="1"/>
          </p:nvPr>
        </p:nvSpPr>
        <p:spPr>
          <a:xfrm>
            <a:off x="2417445" y="3494405"/>
            <a:ext cx="5862320" cy="928370"/>
          </a:xfrm>
        </p:spPr>
        <p:txBody>
          <a:bodyPr vert="horz" wrap="square" lIns="92075" tIns="46038" rIns="92075" bIns="46038" anchor="t" anchorCtr="0"/>
          <a:p>
            <a:pPr eaLnBrk="1" hangingPunct="1">
              <a:buSzPct val="95000"/>
            </a:pPr>
            <a:r>
              <a:rPr lang="en-US" altLang="zh-HK" sz="3600" b="1" dirty="0">
                <a:latin typeface="+mn-lt"/>
                <a:ea typeface="+mn-ea"/>
                <a:cs typeface="+mn-cs"/>
              </a:rPr>
              <a:t>Exercises for Switch-case</a:t>
            </a:r>
            <a:endParaRPr lang="en-US" altLang="zh-HK" sz="36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970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Exercise 1: Coin sorter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en-US" altLang="zh-TW" sz="2400" dirty="0"/>
              <a:t>Please implement a program to read the input from the command line and then output the according coin signal.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The corresponding relations between is:</a:t>
            </a:r>
            <a:endParaRPr lang="en-US" altLang="zh-TW" sz="2400" dirty="0"/>
          </a:p>
          <a:p>
            <a:pPr lvl="1" eaLnBrk="1" hangingPunct="1"/>
            <a:r>
              <a:rPr lang="en-US" altLang="zh-TW" sz="2100" dirty="0"/>
              <a:t>input	output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10	(10c)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20	(20c)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50	(50c)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100	($1)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200	&lt;$2&gt;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500	(($5))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1000	($10)</a:t>
            </a:r>
            <a:endParaRPr lang="en-US" altLang="zh-TW" sz="21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1652588" y="1436688"/>
            <a:ext cx="7391400" cy="1143000"/>
          </a:xfrm>
          <a:ln/>
        </p:spPr>
        <p:txBody>
          <a:bodyPr vert="horz" wrap="square" lIns="92075" tIns="46038" rIns="92075" bIns="46038" anchor="ctr" anchorCtr="0"/>
          <a:p>
            <a:pPr eaLnBrk="1" hangingPunct="1">
              <a:buClrTx/>
              <a:buSzTx/>
              <a:buFontTx/>
            </a:pPr>
            <a:r>
              <a:rPr lang="en-US" altLang="zh-TW" sz="4000" dirty="0">
                <a:latin typeface="+mj-lt"/>
                <a:ea typeface="+mj-ea"/>
                <a:cs typeface="+mj-cs"/>
              </a:rPr>
              <a:t>Introduction to Computing</a:t>
            </a:r>
            <a:br>
              <a:rPr lang="en-US" altLang="zh-TW" sz="4000" dirty="0">
                <a:latin typeface="+mj-lt"/>
                <a:ea typeface="+mj-ea"/>
                <a:cs typeface="+mj-cs"/>
              </a:rPr>
            </a:br>
            <a:r>
              <a:rPr lang="en-US" altLang="zh-TW" sz="4000" dirty="0">
                <a:latin typeface="+mj-lt"/>
                <a:ea typeface="+mj-ea"/>
                <a:cs typeface="+mj-cs"/>
              </a:rPr>
              <a:t>				Using Java</a:t>
            </a:r>
            <a:endParaRPr lang="en-US" altLang="zh-TW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subTitle" idx="1"/>
          </p:nvPr>
        </p:nvSpPr>
        <p:spPr>
          <a:xfrm>
            <a:off x="3756025" y="3577590"/>
            <a:ext cx="3185160" cy="928370"/>
          </a:xfrm>
          <a:ln/>
        </p:spPr>
        <p:txBody>
          <a:bodyPr vert="horz" wrap="square" lIns="92075" tIns="46038" rIns="92075" bIns="46038" anchor="t" anchorCtr="0"/>
          <a:p>
            <a:pPr eaLnBrk="1" hangingPunct="1">
              <a:buSzPct val="95000"/>
            </a:pPr>
            <a:r>
              <a:rPr lang="en-US" altLang="zh-HK" sz="3600" b="1" dirty="0">
                <a:latin typeface="+mn-lt"/>
                <a:ea typeface="+mn-ea"/>
                <a:cs typeface="+mn-cs"/>
              </a:rPr>
              <a:t>S</a:t>
            </a:r>
            <a:r>
              <a:rPr lang="en-US" altLang="zh-CN" sz="3600" b="1" dirty="0">
                <a:latin typeface="+mn-lt"/>
                <a:ea typeface="+mn-ea"/>
                <a:cs typeface="+mn-cs"/>
              </a:rPr>
              <a:t>tringBuilder</a:t>
            </a:r>
            <a:endParaRPr lang="en-US" altLang="zh-CN" sz="36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970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Exercise 1: Coin sorter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xfrm>
            <a:off x="1529080" y="1864360"/>
            <a:ext cx="7626350" cy="4384040"/>
          </a:xfrm>
        </p:spPr>
        <p:txBody>
          <a:bodyPr vert="horz" wrap="square" lIns="92075" tIns="46038" rIns="92075" bIns="46038" anchor="t" anchorCtr="0"/>
          <a:p>
            <a:pPr marL="0" indent="0" eaLnBrk="1" hangingPunct="1">
              <a:buNone/>
            </a:pPr>
            <a:r>
              <a:rPr lang="en-US" altLang="zh-TW" sz="1600" dirty="0"/>
              <a:t>import …</a:t>
            </a:r>
            <a:endParaRPr lang="en-US" altLang="zh-TW" sz="1600" dirty="0"/>
          </a:p>
          <a:p>
            <a:pPr marL="0" indent="0" eaLnBrk="1" hangingPunct="1">
              <a:buNone/>
            </a:pP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int cents;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cents = Integer.parseInt( JOptionPane.showInputDialog( "Input some cents [10, 20, 50, 100, 200, 500, 1000]" );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switch (cents)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{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	case 10: System.out.println("(10c)");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	case 20: System.out.println("(20c)");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400" dirty="0"/>
              <a:t>	</a:t>
            </a:r>
            <a:r>
              <a:rPr lang="en-US" altLang="zh-TW" sz="1600" dirty="0"/>
              <a:t>case 50: System.out.println("(50c)"); break;</a:t>
            </a:r>
            <a:endParaRPr lang="en-US" altLang="zh-TW" sz="1400" dirty="0"/>
          </a:p>
          <a:p>
            <a:pPr marL="0" indent="0" eaLnBrk="1" hangingPunct="1">
              <a:buNone/>
            </a:pPr>
            <a:r>
              <a:rPr lang="en-US" altLang="zh-TW" sz="1600" dirty="0"/>
              <a:t>	case 100: System.out.println("($1)");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	case 200: System.out.println("&lt;$2&gt;");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	case 500: System.out.println("(($5))"); break;    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	case 1000: System.out.println("($10)");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}</a:t>
            </a:r>
            <a:endParaRPr lang="en-US" altLang="zh-TW" sz="16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970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Exercise 2: Video Format Sorter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en-US" altLang="zh-TW" sz="2400" dirty="0"/>
              <a:t>Please implement a program to read the input from the command line and then output the according video format.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The corresponding relations between is:</a:t>
            </a:r>
            <a:endParaRPr lang="en-US" altLang="zh-TW" sz="2400" dirty="0"/>
          </a:p>
          <a:p>
            <a:pPr lvl="1" eaLnBrk="1" hangingPunct="1"/>
            <a:r>
              <a:rPr lang="en-US" altLang="zh-TW" sz="2100" dirty="0"/>
              <a:t>input	output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720	SD 720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1080	HD 1080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2000	2K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4000	4K</a:t>
            </a: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8000	8K</a:t>
            </a:r>
            <a:endParaRPr lang="en-US" altLang="zh-TW" sz="21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Footer Placeholder 4"/>
          <p:cNvSpPr txBox="1">
            <a:spLocks noGrp="1"/>
          </p:cNvSpPr>
          <p:nvPr>
            <p:ph type="ftr" sz="quarter" idx="11"/>
          </p:nvPr>
        </p:nvSpPr>
        <p:spPr/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970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Exercise 2: V</a:t>
            </a:r>
            <a:r>
              <a:rPr lang="en-US" altLang="zh-TW" dirty="0"/>
              <a:t>ideo Format Sorter</a:t>
            </a:r>
            <a:endParaRPr lang="en-US" altLang="zh-TW" dirty="0"/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xfrm>
            <a:off x="1529080" y="1864360"/>
            <a:ext cx="7626350" cy="4384040"/>
          </a:xfrm>
        </p:spPr>
        <p:txBody>
          <a:bodyPr vert="horz" wrap="square" lIns="92075" tIns="46038" rIns="92075" bIns="46038" anchor="t" anchorCtr="0"/>
          <a:p>
            <a:pPr marL="0" indent="0" eaLnBrk="1" hangingPunct="1">
              <a:buNone/>
            </a:pPr>
            <a:r>
              <a:rPr lang="en-US" altLang="zh-TW" sz="1600" dirty="0"/>
              <a:t>import …</a:t>
            </a:r>
            <a:endParaRPr lang="en-US" altLang="zh-TW" sz="1600" dirty="0"/>
          </a:p>
          <a:p>
            <a:pPr marL="0" indent="0" eaLnBrk="1" hangingPunct="1">
              <a:buNone/>
            </a:pP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int vfmt;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vfmt = Integer.parseInt( JOptionPane.showInputDialog( "Input video format [720, 1080, 2000, 4000, 8000]" );</a:t>
            </a:r>
            <a:endParaRPr lang="en-US" altLang="zh-TW" sz="1600" dirty="0"/>
          </a:p>
          <a:p>
            <a:pPr marL="0" indent="0" eaLnBrk="1" hangingPunct="1">
              <a:buNone/>
            </a:pP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switch (</a:t>
            </a:r>
            <a:r>
              <a:rPr lang="en-US" altLang="zh-TW" sz="1600" dirty="0"/>
              <a:t>vfmt)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{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    case 720: System.out.println("SD 720");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    case 1080: System.out.println("HD 1080");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    case 2000: System.out.println("2K");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    case 4000: System.out.println("4K");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    case 8000: System.out.println("8K");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    default: System.out.println("Unknown video format"); break;</a:t>
            </a:r>
            <a:endParaRPr lang="en-US" altLang="zh-TW" sz="1600" dirty="0"/>
          </a:p>
          <a:p>
            <a:pPr marL="0" indent="0" eaLnBrk="1" hangingPunct="1">
              <a:buNone/>
            </a:pPr>
            <a:r>
              <a:rPr lang="en-US" altLang="zh-TW" sz="1600" dirty="0"/>
              <a:t>}</a:t>
            </a:r>
            <a:endParaRPr lang="en-US" altLang="zh-TW" sz="16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 algn="ctr">
              <a:buNone/>
            </a:pPr>
            <a:endParaRPr lang="en-US" altLang="en-US" dirty="0"/>
          </a:p>
          <a:p>
            <a:pPr marL="0" indent="0" algn="ctr">
              <a:buNone/>
            </a:pPr>
            <a:r>
              <a:rPr lang="en-US" altLang="en-US" sz="4800" dirty="0"/>
              <a:t>END</a:t>
            </a:r>
            <a:endParaRPr lang="en-US" altLang="en-US" sz="4800" dirty="0"/>
          </a:p>
        </p:txBody>
      </p:sp>
      <p:sp>
        <p:nvSpPr>
          <p:cNvPr id="30723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StringBuilder</a:t>
            </a:r>
            <a:endParaRPr lang="en-US" altLang="zh-TW" dirty="0"/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TW" sz="2800" dirty="0"/>
              <a:t>Strings are constants or String objects are </a:t>
            </a:r>
            <a:r>
              <a:rPr lang="en-US" altLang="zh-TW" sz="2800" dirty="0">
                <a:solidFill>
                  <a:srgbClr val="FF0000"/>
                </a:solidFill>
              </a:rPr>
              <a:t>immutable</a:t>
            </a:r>
            <a:r>
              <a:rPr lang="en-US" altLang="zh-TW" sz="2800" dirty="0"/>
              <a:t>. In other words, their values cannot be changed after they are created.</a:t>
            </a:r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In contrast, Java provides StringBuilder class which enables StringBuilder objects to be </a:t>
            </a:r>
            <a:r>
              <a:rPr lang="en-US" altLang="zh-TW" sz="2800" dirty="0">
                <a:solidFill>
                  <a:srgbClr val="FF0000"/>
                </a:solidFill>
              </a:rPr>
              <a:t>mutable</a:t>
            </a:r>
            <a:r>
              <a:rPr lang="en-US" altLang="zh-TW" sz="2800" dirty="0"/>
              <a:t>.</a:t>
            </a:r>
            <a:endParaRPr lang="en-US" altLang="zh-TW" sz="2800" dirty="0"/>
          </a:p>
        </p:txBody>
      </p:sp>
      <p:sp>
        <p:nvSpPr>
          <p:cNvPr id="9222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solidFill>
                  <a:schemeClr val="tx2"/>
                </a:solidFill>
              </a:rPr>
              <a:t>Michael Fung, CS&amp;E, The Chinese University of 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StringBuilder</a:t>
            </a:r>
            <a:endParaRPr lang="en-US" altLang="zh-TW" dirty="0"/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marL="0" indent="0" eaLnBrk="1" hangingPunct="1"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yourName = new String("Mike");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yourNameNew;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yourNameNew = yourName.concat("FUNG");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yourName + "FUNG"</a:t>
            </a:r>
            <a:endParaRPr lang="en-US" altLang="zh-TW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System.out.println("Your name is: " + yourName);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System.out.println("Your new name is: " + yourNameNew);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StringBuilder myName = new StringBuilder("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Michael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 the specified string to this character sequence.</a:t>
            </a:r>
            <a:endParaRPr lang="en-US" altLang="zh-TW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myName.append("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FUNG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System.out.println(myName);</a:t>
            </a:r>
            <a:endParaRPr lang="en-US" altLang="zh-TW" sz="1600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1270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solidFill>
                  <a:schemeClr val="tx2"/>
                </a:solidFill>
              </a:rPr>
              <a:t>Michael Fung, CS&amp;E, The Chinese University of 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StringBuilder</a:t>
            </a:r>
            <a:endParaRPr lang="en-US" altLang="zh-TW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TW" sz="2800" dirty="0"/>
              <a:t>In Java, </a:t>
            </a:r>
            <a:r>
              <a:rPr lang="en-US" altLang="zh-TW" sz="2800" dirty="0">
                <a:solidFill>
                  <a:srgbClr val="FF0000"/>
                </a:solidFill>
              </a:rPr>
              <a:t>String.concat( ) instance method</a:t>
            </a:r>
            <a:r>
              <a:rPr lang="en-US" altLang="zh-TW" sz="2800" dirty="0"/>
              <a:t>, 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String operator "+" </a:t>
            </a:r>
            <a:r>
              <a:rPr lang="en-US" altLang="zh-TW" sz="2800" dirty="0"/>
              <a:t>and </a:t>
            </a:r>
            <a:r>
              <a:rPr lang="en-US" altLang="zh-TW" sz="2800" dirty="0">
                <a:solidFill>
                  <a:srgbClr val="FF0000"/>
                </a:solidFill>
              </a:rPr>
              <a:t>String operator "+=" 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800" dirty="0"/>
              <a:t>creates a </a:t>
            </a:r>
            <a:r>
              <a:rPr lang="en-US" altLang="zh-TW" sz="2800" dirty="0">
                <a:solidFill>
                  <a:srgbClr val="FF0000"/>
                </a:solidFill>
              </a:rPr>
              <a:t>new String </a:t>
            </a:r>
            <a:r>
              <a:rPr lang="en-US" altLang="zh-TW" sz="2800" dirty="0"/>
              <a:t>object as a result while StringBuilder.append( ) will not.</a:t>
            </a:r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Therefore, the following timing experiments with String is a lot </a:t>
            </a:r>
            <a:r>
              <a:rPr lang="en-US" altLang="zh-TW" sz="2800" dirty="0">
                <a:solidFill>
                  <a:srgbClr val="FF0000"/>
                </a:solidFill>
              </a:rPr>
              <a:t>slower</a:t>
            </a:r>
            <a:r>
              <a:rPr lang="en-US" altLang="zh-TW" sz="2800" dirty="0"/>
              <a:t> than that with StringBuilder.</a:t>
            </a:r>
            <a:endParaRPr lang="en-US" altLang="zh-TW" sz="2800" dirty="0"/>
          </a:p>
        </p:txBody>
      </p:sp>
      <p:sp>
        <p:nvSpPr>
          <p:cNvPr id="1331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solidFill>
                  <a:schemeClr val="tx2"/>
                </a:solidFill>
              </a:rPr>
              <a:t>Michael Fung, CS&amp;E, The Chinese University of 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StringBuilder</a:t>
            </a:r>
            <a:endParaRPr lang="en-US" altLang="zh-TW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479550" y="1981200"/>
            <a:ext cx="7626350" cy="436563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/>
            </a:pP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StringBuilder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more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efficient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 String.</a:t>
            </a: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TW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365" name="TextBox 1"/>
          <p:cNvSpPr txBox="1"/>
          <p:nvPr/>
        </p:nvSpPr>
        <p:spPr>
          <a:xfrm>
            <a:off x="1608138" y="2601913"/>
            <a:ext cx="7497762" cy="3441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testString () {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"";  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int repeat = 50000;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long begin = System.currentTimeMillis();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i = 0; i &lt; repeat; i++)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s += "java";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long elapsed = System.currentTimeMillis() - begin;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System.out.println("The time for "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+ s.getClass().getName()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+ " is: " + elapsed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+ " millisecond");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   </a:t>
            </a:r>
            <a:endParaRPr lang="en-US" altLang="zh-TW" sz="1600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6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solidFill>
                  <a:schemeClr val="tx2"/>
                </a:solidFill>
              </a:rPr>
              <a:t>Michael Fung, CS&amp;E, The Chinese University of 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StringBuilder</a:t>
            </a:r>
            <a:endParaRPr lang="en-US" altLang="zh-TW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479550" y="1981200"/>
            <a:ext cx="7626350" cy="436563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/>
            </a:pP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StringBuilder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more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efficient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 String.</a:t>
            </a: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TW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413" name="TextBox 1"/>
          <p:cNvSpPr txBox="1"/>
          <p:nvPr/>
        </p:nvSpPr>
        <p:spPr>
          <a:xfrm>
            <a:off x="1608138" y="2601913"/>
            <a:ext cx="7280275" cy="3441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¬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testStringBuilder () {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StringBuilder sb = new StringBuilder();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repeat = 50000;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long begin = System.currentTimeMillis();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i = 0; i &lt; repeat; i++)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sb.append("java");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long elapsed = System.currentTimeMillis() - begin;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System.out.println("The time for "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+ sb.getClass().getName()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+ " is: " + elapsed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+ " millisecond");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   </a:t>
            </a:r>
            <a:endParaRPr lang="en-US" altLang="zh-TW" sz="1600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grpSp>
        <p:nvGrpSpPr>
          <p:cNvPr id="46086" name="Group 5"/>
          <p:cNvGrpSpPr/>
          <p:nvPr/>
        </p:nvGrpSpPr>
        <p:grpSpPr>
          <a:xfrm>
            <a:off x="3648075" y="1208088"/>
            <a:ext cx="5443538" cy="690562"/>
            <a:chOff x="1700971" y="5046241"/>
            <a:chExt cx="5442868" cy="691109"/>
          </a:xfrm>
        </p:grpSpPr>
        <p:pic>
          <p:nvPicPr>
            <p:cNvPr id="17417" name="Picture 2"/>
            <p:cNvPicPr>
              <a:picLocks noChangeAspect="1"/>
            </p:cNvPicPr>
            <p:nvPr/>
          </p:nvPicPr>
          <p:blipFill>
            <a:blip r:embed="rId1"/>
            <a:srcRect r="9531" b="26482"/>
            <a:stretch>
              <a:fillRect/>
            </a:stretch>
          </p:blipFill>
          <p:spPr>
            <a:xfrm>
              <a:off x="1700971" y="5046241"/>
              <a:ext cx="5442868" cy="69110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8" name="Rectangle 3"/>
            <p:cNvSpPr/>
            <p:nvPr/>
          </p:nvSpPr>
          <p:spPr>
            <a:xfrm>
              <a:off x="5055577" y="5284177"/>
              <a:ext cx="483577" cy="232086"/>
            </a:xfrm>
            <a:prstGeom prst="rect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Char char="¬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7419" name="Rectangle 4"/>
            <p:cNvSpPr/>
            <p:nvPr/>
          </p:nvSpPr>
          <p:spPr>
            <a:xfrm>
              <a:off x="5688623" y="5516263"/>
              <a:ext cx="211015" cy="207529"/>
            </a:xfrm>
            <a:prstGeom prst="rect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Char char="¬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/>
            </a:p>
          </p:txBody>
        </p:sp>
      </p:grpSp>
      <p:sp>
        <p:nvSpPr>
          <p:cNvPr id="1741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solidFill>
                  <a:schemeClr val="tx2"/>
                </a:solidFill>
              </a:rPr>
              <a:t>Michael Fung, CS&amp;E, The Chinese University of 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1652588" y="1436688"/>
            <a:ext cx="7391400" cy="1143000"/>
          </a:xfrm>
          <a:ln/>
        </p:spPr>
        <p:txBody>
          <a:bodyPr vert="horz" wrap="square" lIns="92075" tIns="46038" rIns="92075" bIns="46038" anchor="ctr" anchorCtr="0"/>
          <a:p>
            <a:pPr eaLnBrk="1" hangingPunct="1">
              <a:buClrTx/>
              <a:buSzTx/>
              <a:buFontTx/>
            </a:pPr>
            <a:r>
              <a:rPr lang="en-US" altLang="zh-TW" sz="4000" dirty="0">
                <a:latin typeface="+mj-lt"/>
                <a:ea typeface="+mj-ea"/>
                <a:cs typeface="+mj-cs"/>
              </a:rPr>
              <a:t>Introduction to Computing</a:t>
            </a:r>
            <a:br>
              <a:rPr lang="en-US" altLang="zh-TW" sz="4000" dirty="0">
                <a:latin typeface="+mj-lt"/>
                <a:ea typeface="+mj-ea"/>
                <a:cs typeface="+mj-cs"/>
              </a:rPr>
            </a:br>
            <a:r>
              <a:rPr lang="en-US" altLang="zh-TW" sz="4000" dirty="0">
                <a:latin typeface="+mj-lt"/>
                <a:ea typeface="+mj-ea"/>
                <a:cs typeface="+mj-cs"/>
              </a:rPr>
              <a:t>				Using Java</a:t>
            </a:r>
            <a:endParaRPr lang="en-US" altLang="zh-TW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subTitle" idx="1"/>
          </p:nvPr>
        </p:nvSpPr>
        <p:spPr>
          <a:xfrm>
            <a:off x="4154805" y="3559175"/>
            <a:ext cx="2388235" cy="928370"/>
          </a:xfrm>
          <a:ln/>
        </p:spPr>
        <p:txBody>
          <a:bodyPr vert="horz" wrap="square" lIns="92075" tIns="46038" rIns="92075" bIns="46038" anchor="t" anchorCtr="0"/>
          <a:p>
            <a:pPr eaLnBrk="1" hangingPunct="1">
              <a:buSzPct val="95000"/>
            </a:pPr>
            <a:r>
              <a:rPr lang="en-US" altLang="zh-HK" sz="3600" b="1" dirty="0">
                <a:latin typeface="+mn-lt"/>
                <a:ea typeface="+mn-ea"/>
                <a:cs typeface="+mn-cs"/>
              </a:rPr>
              <a:t>Package</a:t>
            </a:r>
            <a:endParaRPr lang="en-US" altLang="zh-HK" sz="36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lIns="92075" tIns="46038" rIns="92075" bIns="46038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tx2"/>
                </a:solidFill>
              </a:rPr>
              <a:t>Intro to Computing using Java, CS&amp;E, CUHK</a:t>
            </a:r>
            <a:endParaRPr lang="zh-TW" altLang="zh-TW" sz="1400" dirty="0">
              <a:solidFill>
                <a:schemeClr val="tx2"/>
              </a:solidFill>
            </a:endParaRPr>
          </a:p>
        </p:txBody>
      </p:sp>
      <p:sp>
        <p:nvSpPr>
          <p:cNvPr id="21508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lIns="92075" tIns="46038" rIns="92075" bIns="46038"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TW" altLang="en-US" sz="1400" dirty="0">
                <a:solidFill>
                  <a:schemeClr val="tx2"/>
                </a:solidFill>
              </a:rPr>
            </a:fld>
            <a:endParaRPr lang="zh-TW" altLang="en-US" sz="1400" dirty="0">
              <a:solidFill>
                <a:schemeClr val="tx2"/>
              </a:solidFill>
            </a:endParaRPr>
          </a:p>
        </p:txBody>
      </p:sp>
      <p:sp>
        <p:nvSpPr>
          <p:cNvPr id="215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TW" dirty="0"/>
              <a:t>File System – Directory/ Folder</a:t>
            </a:r>
            <a:endParaRPr lang="zh-TW" altLang="en-US" dirty="0"/>
          </a:p>
        </p:txBody>
      </p:sp>
      <p:sp>
        <p:nvSpPr>
          <p:cNvPr id="215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 eaLnBrk="1" hangingPunct="1"/>
            <a:r>
              <a:rPr lang="en-US" altLang="zh-TW" dirty="0"/>
              <a:t>There are normally thousands of files accessible from your computer.</a:t>
            </a:r>
            <a:endParaRPr lang="en-US" altLang="zh-TW" dirty="0"/>
          </a:p>
          <a:p>
            <a:pPr eaLnBrk="1" hangingPunct="1"/>
            <a:r>
              <a:rPr lang="en-US" altLang="zh-TW" dirty="0"/>
              <a:t>They are organized into directories.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Layer-by-layer.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Hierarchical.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Tree-like structure.</a:t>
            </a:r>
            <a:endParaRPr lang="en-US" altLang="zh-TW" dirty="0"/>
          </a:p>
          <a:p>
            <a:pPr eaLnBrk="1" hangingPunct="1"/>
            <a:r>
              <a:rPr lang="en-US" altLang="zh-TW" dirty="0"/>
              <a:t>Your may try pressing</a:t>
            </a:r>
            <a:br>
              <a:rPr lang="en-US" altLang="zh-TW" dirty="0"/>
            </a:br>
            <a:r>
              <a:rPr lang="en-US" altLang="zh-TW" dirty="0"/>
              <a:t>Window-E together.</a:t>
            </a:r>
            <a:endParaRPr lang="en-US" altLang="zh-TW" dirty="0"/>
          </a:p>
        </p:txBody>
      </p:sp>
      <p:pic>
        <p:nvPicPr>
          <p:cNvPr id="21511" name="Picture 14" descr="Install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988" y="3657600"/>
            <a:ext cx="3340100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unny Days">
  <a:themeElements>
    <a:clrScheme name="Sunny 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CCCCCC"/>
      </a:accent2>
      <a:accent3>
        <a:srgbClr val="FFE2B8"/>
      </a:accent3>
      <a:accent4>
        <a:srgbClr val="000000"/>
      </a:accent4>
      <a:accent5>
        <a:srgbClr val="FFCAAD"/>
      </a:accent5>
      <a:accent6>
        <a:srgbClr val="B9B9B9"/>
      </a:accent6>
      <a:hlink>
        <a:srgbClr val="CC9900"/>
      </a:hlink>
      <a:folHlink>
        <a:srgbClr val="993366"/>
      </a:folHlink>
    </a:clrScheme>
    <a:fontScheme name="Sunny Day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lnDef>
  </a:objectDefaults>
  <a:extraClrSchemeLst>
    <a:extraClrScheme>
      <a:clrScheme name="Sunny 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CCCCCC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B9B9B9"/>
        </a:accent6>
        <a:hlink>
          <a:srgbClr val="CC9900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2">
        <a:dk1>
          <a:srgbClr val="000000"/>
        </a:dk1>
        <a:lt1>
          <a:srgbClr val="FFFFCC"/>
        </a:lt1>
        <a:dk2>
          <a:srgbClr val="996633"/>
        </a:dk2>
        <a:lt2>
          <a:srgbClr val="CC9900"/>
        </a:lt2>
        <a:accent1>
          <a:srgbClr val="FF9933"/>
        </a:accent1>
        <a:accent2>
          <a:srgbClr val="FFFFFF"/>
        </a:accent2>
        <a:accent3>
          <a:srgbClr val="FFFFE2"/>
        </a:accent3>
        <a:accent4>
          <a:srgbClr val="000000"/>
        </a:accent4>
        <a:accent5>
          <a:srgbClr val="FFCAAD"/>
        </a:accent5>
        <a:accent6>
          <a:srgbClr val="E7E7E7"/>
        </a:accent6>
        <a:hlink>
          <a:srgbClr val="FFCC66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CBC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4">
        <a:dk1>
          <a:srgbClr val="000000"/>
        </a:dk1>
        <a:lt1>
          <a:srgbClr val="F8F8F8"/>
        </a:lt1>
        <a:dk2>
          <a:srgbClr val="006600"/>
        </a:dk2>
        <a:lt2>
          <a:srgbClr val="FFCC00"/>
        </a:lt2>
        <a:accent1>
          <a:srgbClr val="9999FF"/>
        </a:accent1>
        <a:accent2>
          <a:srgbClr val="003300"/>
        </a:accent2>
        <a:accent3>
          <a:srgbClr val="AAB8AA"/>
        </a:accent3>
        <a:accent4>
          <a:srgbClr val="D4D4D4"/>
        </a:accent4>
        <a:accent5>
          <a:srgbClr val="CACAFF"/>
        </a:accent5>
        <a:accent6>
          <a:srgbClr val="002D00"/>
        </a:accent6>
        <a:hlink>
          <a:srgbClr val="009966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ny Days 5">
        <a:dk1>
          <a:srgbClr val="000000"/>
        </a:dk1>
        <a:lt1>
          <a:srgbClr val="F8F8F8"/>
        </a:lt1>
        <a:dk2>
          <a:srgbClr val="990099"/>
        </a:dk2>
        <a:lt2>
          <a:srgbClr val="FFCC00"/>
        </a:lt2>
        <a:accent1>
          <a:srgbClr val="9999FF"/>
        </a:accent1>
        <a:accent2>
          <a:srgbClr val="660066"/>
        </a:accent2>
        <a:accent3>
          <a:srgbClr val="CAAACA"/>
        </a:accent3>
        <a:accent4>
          <a:srgbClr val="D4D4D4"/>
        </a:accent4>
        <a:accent5>
          <a:srgbClr val="CACAFF"/>
        </a:accent5>
        <a:accent6>
          <a:srgbClr val="5C005C"/>
        </a:accent6>
        <a:hlink>
          <a:srgbClr val="CC00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unny Days">
  <a:themeElements>
    <a:clrScheme name="Sunny 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CCCCCC"/>
      </a:accent2>
      <a:accent3>
        <a:srgbClr val="FFE2B8"/>
      </a:accent3>
      <a:accent4>
        <a:srgbClr val="000000"/>
      </a:accent4>
      <a:accent5>
        <a:srgbClr val="FFCAAD"/>
      </a:accent5>
      <a:accent6>
        <a:srgbClr val="B9B9B9"/>
      </a:accent6>
      <a:hlink>
        <a:srgbClr val="CC9900"/>
      </a:hlink>
      <a:folHlink>
        <a:srgbClr val="993366"/>
      </a:folHlink>
    </a:clrScheme>
    <a:fontScheme name="Sunny Day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PMingLiU" pitchFamily="18" charset="-120"/>
          </a:defRPr>
        </a:defPPr>
      </a:lstStyle>
    </a:lnDef>
  </a:objectDefaults>
  <a:extraClrSchemeLst>
    <a:extraClrScheme>
      <a:clrScheme name="Sunny 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CCCCCC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B9B9B9"/>
        </a:accent6>
        <a:hlink>
          <a:srgbClr val="CC9900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2">
        <a:dk1>
          <a:srgbClr val="000000"/>
        </a:dk1>
        <a:lt1>
          <a:srgbClr val="FFFFCC"/>
        </a:lt1>
        <a:dk2>
          <a:srgbClr val="996633"/>
        </a:dk2>
        <a:lt2>
          <a:srgbClr val="CC9900"/>
        </a:lt2>
        <a:accent1>
          <a:srgbClr val="FF9933"/>
        </a:accent1>
        <a:accent2>
          <a:srgbClr val="FFFFFF"/>
        </a:accent2>
        <a:accent3>
          <a:srgbClr val="FFFFE2"/>
        </a:accent3>
        <a:accent4>
          <a:srgbClr val="000000"/>
        </a:accent4>
        <a:accent5>
          <a:srgbClr val="FFCAAD"/>
        </a:accent5>
        <a:accent6>
          <a:srgbClr val="E7E7E7"/>
        </a:accent6>
        <a:hlink>
          <a:srgbClr val="FFCC66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CBC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ny Days 4">
        <a:dk1>
          <a:srgbClr val="000000"/>
        </a:dk1>
        <a:lt1>
          <a:srgbClr val="F8F8F8"/>
        </a:lt1>
        <a:dk2>
          <a:srgbClr val="006600"/>
        </a:dk2>
        <a:lt2>
          <a:srgbClr val="FFCC00"/>
        </a:lt2>
        <a:accent1>
          <a:srgbClr val="9999FF"/>
        </a:accent1>
        <a:accent2>
          <a:srgbClr val="003300"/>
        </a:accent2>
        <a:accent3>
          <a:srgbClr val="AAB8AA"/>
        </a:accent3>
        <a:accent4>
          <a:srgbClr val="D4D4D4"/>
        </a:accent4>
        <a:accent5>
          <a:srgbClr val="CACAFF"/>
        </a:accent5>
        <a:accent6>
          <a:srgbClr val="002D00"/>
        </a:accent6>
        <a:hlink>
          <a:srgbClr val="009966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ny Days 5">
        <a:dk1>
          <a:srgbClr val="000000"/>
        </a:dk1>
        <a:lt1>
          <a:srgbClr val="F8F8F8"/>
        </a:lt1>
        <a:dk2>
          <a:srgbClr val="990099"/>
        </a:dk2>
        <a:lt2>
          <a:srgbClr val="FFCC00"/>
        </a:lt2>
        <a:accent1>
          <a:srgbClr val="9999FF"/>
        </a:accent1>
        <a:accent2>
          <a:srgbClr val="660066"/>
        </a:accent2>
        <a:accent3>
          <a:srgbClr val="CAAACA"/>
        </a:accent3>
        <a:accent4>
          <a:srgbClr val="D4D4D4"/>
        </a:accent4>
        <a:accent5>
          <a:srgbClr val="CACAFF"/>
        </a:accent5>
        <a:accent6>
          <a:srgbClr val="5C005C"/>
        </a:accent6>
        <a:hlink>
          <a:srgbClr val="CC00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 2000\Templates\Presentation Designs\Sunny Days.pot</Template>
  <TotalTime>0</TotalTime>
  <Words>6443</Words>
  <Application>WPS Presentation</Application>
  <PresentationFormat>全屏显示(4:3)</PresentationFormat>
  <Paragraphs>319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PMingLiU</vt:lpstr>
      <vt:lpstr>MingLiU-ExtB</vt:lpstr>
      <vt:lpstr>Courier New</vt:lpstr>
      <vt:lpstr>Microsoft YaHei</vt:lpstr>
      <vt:lpstr>Arial Unicode MS</vt:lpstr>
      <vt:lpstr>Sunny Days</vt:lpstr>
      <vt:lpstr>1_Sunny Days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Introduction to Computing 				Using Java</vt:lpstr>
      <vt:lpstr>End Note</vt:lpstr>
      <vt:lpstr>Exercise 1: Coin sorter</vt:lpstr>
      <vt:lpstr>Exercise 1: Coin sorter</vt:lpstr>
      <vt:lpstr>Exercise 1: Coin sorter</vt:lpstr>
      <vt:lpstr>PowerPoint 演示文稿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 Using Java</dc:title>
  <dc:creator>Michael Fung</dc:creator>
  <cp:lastModifiedBy>lusic</cp:lastModifiedBy>
  <cp:revision>373</cp:revision>
  <dcterms:created xsi:type="dcterms:W3CDTF">2000-08-03T09:52:12Z</dcterms:created>
  <dcterms:modified xsi:type="dcterms:W3CDTF">2021-11-02T05:51:48Z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1EA14208814D49B0A4F2B2269FDD690C</vt:lpwstr>
  </property>
  <property fmtid="{D5CDD505-2E9C-101B-9397-08002B2CF9AE}" pid="3" name="KSOProductBuildVer">
    <vt:lpwstr>1033-11.2.0.10351</vt:lpwstr>
  </property>
</Properties>
</file>