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A3681-0A05-46EA-B50C-4A8A8D1112D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84133-16C4-41CB-BEF7-4071B7BB6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3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84133-16C4-41CB-BEF7-4071B7BB6C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3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EBCB-21FB-44BD-95DA-7B92C6C68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389E4A-9C62-45A5-A10D-ECF27682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9AE34-5784-4DEB-AF55-8DDE1AB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696F-F05B-43CA-926E-E3753FF4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76D6-B7D1-4297-9CC6-25E96BB2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37FA-5B4A-44FB-9915-09D050A2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72B90-9007-48BE-A19E-39C78059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C484B-ECDE-4A58-8240-5AD8B1A0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C0F46-EB95-4083-A025-89F107EB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5E22E-820E-4738-A2D6-C4F691C9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44CC5-58D5-45ED-B044-480B48AAF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7B299-3955-4E19-A05F-008BF384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04A30-B661-475B-A681-8CD46891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9D9C-E2D5-4968-B1A9-6CFAE68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41667-0ABB-4C40-B6AA-A5A42B73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6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4EF6-DB85-4410-A70D-7BD22196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E17B2-41A5-4C18-9210-1F021B1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4966A-36DA-4202-8C25-ACADA899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3328-52FB-4E66-9D5D-52DF7EBD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220BE-F7FB-425B-8295-6B340EAD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288F-7B35-408E-BACF-EA29390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93176-F198-49D1-BA38-DB99274B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C9289-E49E-4245-9CAC-7E73F48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E8ADF-3C0A-4DA0-874C-616D25BD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8FD6-EE2D-4070-A071-DB5E0A6B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71FE-7B6B-4D21-AB5C-3D0DE04F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018FA-AF4B-4BAE-9F11-DBB7224B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8C0C6-E741-4238-8ADE-BA140DE50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24A99-67CA-4BC2-A522-13EF464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A9377-22CC-4738-A8EF-B1615E4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A399C-A895-4511-B9D7-F53FD741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1387-8B9D-4641-932A-9E7DDABE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47C93-B1D3-43DB-B29F-26CABC6C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34B7E-EC7F-4DF6-A7BF-33E79A71E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1E621-6B76-4F0A-8E8B-A1BE816B4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7BB9E7-F6B4-41A5-A737-10DF9ED77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3A5283-23E8-4BD4-8D5C-2CAA5004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6D584B-8296-4438-B1D3-9D9C3E5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4315F-45A9-410A-A77A-E036156E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3A8E8-A1EE-4726-994B-C346CD37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76599-9B3B-43D7-9F58-A157E3A0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D85D2D-FB45-4453-A449-DA45710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0D883-C541-4F8B-ABE1-65E4CF7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6A55F0-77D8-4BDD-A753-657F5111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09ED1-E70F-47AF-9014-65E9B4BD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5F4B4-3761-4939-99F9-8A691EB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9DFB-5D62-41DE-8381-D11FC18C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55E0C-FB29-4E59-95D3-66D54988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DF9A3-C2C2-4FD2-A71E-9453233A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A67DF-2759-4C22-876B-81EA8536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6F0C6-C3C6-475A-A114-CC7ABDCC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D1473-ED54-4BF5-ADFA-02898E8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2711-3DF6-4273-BBB0-B2B1C1B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7BEF7-E25D-4523-95E3-A8F320FFC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5F4DC-6734-480E-A083-576B031D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CA0D8-59A4-408F-8A8D-0515355A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DDE02-0DCD-40B4-805D-0C18D7C5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C19F8-3AF7-4674-B8AD-CD6D4449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C1CF7-203C-4E15-9AB4-8C50F734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3B7F0-8B19-4627-95EC-F63832EC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60ED6-C312-47F5-9224-CBC1D6CAF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F74A-61C1-4EA7-9729-1B412BEC179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57969-8BFE-46D1-B0D4-CF943547B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14695-DC55-49F4-9521-FD2B716B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3299-C197-4017-97A7-227E50A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7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Reversi#Rules" TargetMode="External"/><Relationship Id="rId7" Type="http://schemas.openxmlformats.org/officeDocument/2006/relationships/hyperlink" Target="http://www.baidu.com/link?url=YbdsnwNTIbhiylZ0Vk9j7V9y7rlhhBcYhIezf3BRHn2sodad7XlJPpN5M29kJTaa6kZdqw9re2DerqWdcKmG4yJoWCDHMlTA7wCxCP6I-oC" TargetMode="External"/><Relationship Id="rId2" Type="http://schemas.openxmlformats.org/officeDocument/2006/relationships/hyperlink" Target="https://www.worldothello.org/about/about-othello/othello-rules/official-rules/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63AB0B-C0AD-489C-AAB4-2FAFF625A347}"/>
              </a:ext>
            </a:extLst>
          </p:cNvPr>
          <p:cNvSpPr txBox="1"/>
          <p:nvPr/>
        </p:nvSpPr>
        <p:spPr>
          <a:xfrm>
            <a:off x="727982" y="24447"/>
            <a:ext cx="107360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Inheritance in Java</a:t>
            </a:r>
            <a:endParaRPr lang="en-US" altLang="zh-CN" dirty="0"/>
          </a:p>
          <a:p>
            <a:r>
              <a:rPr lang="en-US" altLang="zh-CN" sz="2000" dirty="0"/>
              <a:t>It means to take something that is already made for reusability purpose, through which we derived classes from other classes. The derived class is called as </a:t>
            </a:r>
            <a:r>
              <a:rPr lang="en-US" altLang="zh-CN" sz="2000" i="1" dirty="0"/>
              <a:t>child class or the subclass</a:t>
            </a:r>
            <a:r>
              <a:rPr lang="en-US" altLang="zh-CN" sz="2000" dirty="0"/>
              <a:t>, and we can say the extended class and the class from which we are deriving the subclass is called </a:t>
            </a:r>
            <a:r>
              <a:rPr lang="en-US" altLang="zh-CN" sz="2000" i="1" dirty="0"/>
              <a:t>the base class or the parent class</a:t>
            </a:r>
            <a:r>
              <a:rPr lang="en-US" altLang="zh-CN" sz="2000" dirty="0"/>
              <a:t>.</a:t>
            </a:r>
          </a:p>
          <a:p>
            <a:endParaRPr lang="en-US" altLang="zh-CN" dirty="0"/>
          </a:p>
          <a:p>
            <a:r>
              <a:rPr lang="en-US" altLang="zh-CN" sz="2800" dirty="0"/>
              <a:t>Hierarchical Inheritance</a:t>
            </a:r>
          </a:p>
          <a:p>
            <a:r>
              <a:rPr lang="en-US" altLang="zh-CN" sz="2000" dirty="0"/>
              <a:t>In hierarchical type of inheritance, one class is extended by many subclasses.</a:t>
            </a:r>
          </a:p>
          <a:p>
            <a:r>
              <a:rPr lang="en-US" altLang="zh-CN" sz="2000" dirty="0"/>
              <a:t>It is one-to-many relationship.</a:t>
            </a:r>
          </a:p>
          <a:p>
            <a:endParaRPr lang="en-US" altLang="zh-CN" sz="2000" dirty="0"/>
          </a:p>
          <a:p>
            <a:r>
              <a:rPr lang="en-US" altLang="zh-CN" sz="2800" dirty="0"/>
              <a:t>Example in Assignment 6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0AAB864F-ACDD-4D86-85E2-8FE160CB89E0}"/>
              </a:ext>
            </a:extLst>
          </p:cNvPr>
          <p:cNvGrpSpPr/>
          <p:nvPr/>
        </p:nvGrpSpPr>
        <p:grpSpPr>
          <a:xfrm>
            <a:off x="3147647" y="3862998"/>
            <a:ext cx="6341971" cy="2866476"/>
            <a:chOff x="553034" y="0"/>
            <a:chExt cx="5311466" cy="2511186"/>
          </a:xfrm>
        </p:grpSpPr>
        <p:sp>
          <p:nvSpPr>
            <p:cNvPr id="6" name="AutoShape 377">
              <a:extLst>
                <a:ext uri="{FF2B5EF4-FFF2-40B4-BE49-F238E27FC236}">
                  <a16:creationId xmlns:a16="http://schemas.microsoft.com/office/drawing/2014/main" id="{744A1AEA-5573-4AB1-A3A4-87927460C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850" y="0"/>
              <a:ext cx="2066925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BoardGame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7" name="AutoShape 381">
              <a:extLst>
                <a:ext uri="{FF2B5EF4-FFF2-40B4-BE49-F238E27FC236}">
                  <a16:creationId xmlns:a16="http://schemas.microsoft.com/office/drawing/2014/main" id="{77A11E61-1BBC-4838-9D54-FD651E15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369" y="2036619"/>
              <a:ext cx="1538827" cy="4745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Connect4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" name="AutoShape 377">
              <a:extLst>
                <a:ext uri="{FF2B5EF4-FFF2-40B4-BE49-F238E27FC236}">
                  <a16:creationId xmlns:a16="http://schemas.microsoft.com/office/drawing/2014/main" id="{A7C54A20-E063-4BA6-8443-01CCC9823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12" y="1033153"/>
              <a:ext cx="407292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TurnBasedGame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9" name="AutoShape 377">
              <a:extLst>
                <a:ext uri="{FF2B5EF4-FFF2-40B4-BE49-F238E27FC236}">
                  <a16:creationId xmlns:a16="http://schemas.microsoft.com/office/drawing/2014/main" id="{26064626-94A1-41EB-A6B0-512807ED2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4" y="2042555"/>
              <a:ext cx="142613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TicTacToe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0" name="Down Arrow 4">
              <a:extLst>
                <a:ext uri="{FF2B5EF4-FFF2-40B4-BE49-F238E27FC236}">
                  <a16:creationId xmlns:a16="http://schemas.microsoft.com/office/drawing/2014/main" id="{E949F582-C4CA-444E-A58C-DB42686EFE85}"/>
                </a:ext>
              </a:extLst>
            </p:cNvPr>
            <p:cNvSpPr/>
            <p:nvPr/>
          </p:nvSpPr>
          <p:spPr>
            <a:xfrm flipV="1">
              <a:off x="2829000" y="53438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Down Arrow 5">
              <a:extLst>
                <a:ext uri="{FF2B5EF4-FFF2-40B4-BE49-F238E27FC236}">
                  <a16:creationId xmlns:a16="http://schemas.microsoft.com/office/drawing/2014/main" id="{AAD896AD-791E-4950-A61C-23C301AB8D4C}"/>
                </a:ext>
              </a:extLst>
            </p:cNvPr>
            <p:cNvSpPr/>
            <p:nvPr/>
          </p:nvSpPr>
          <p:spPr>
            <a:xfrm flipV="1">
              <a:off x="1217221" y="1537854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Down Arrow 6">
              <a:extLst>
                <a:ext uri="{FF2B5EF4-FFF2-40B4-BE49-F238E27FC236}">
                  <a16:creationId xmlns:a16="http://schemas.microsoft.com/office/drawing/2014/main" id="{1BC394AC-0579-40AF-BD19-C6930F0B14C8}"/>
                </a:ext>
              </a:extLst>
            </p:cNvPr>
            <p:cNvSpPr/>
            <p:nvPr/>
          </p:nvSpPr>
          <p:spPr>
            <a:xfrm flipV="1">
              <a:off x="2828997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AutoShape 381">
              <a:extLst>
                <a:ext uri="{FF2B5EF4-FFF2-40B4-BE49-F238E27FC236}">
                  <a16:creationId xmlns:a16="http://schemas.microsoft.com/office/drawing/2014/main" id="{8F299532-1B74-4DBA-85A8-76E422C6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074" y="2036430"/>
              <a:ext cx="1864426" cy="4745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Reversi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(to be completed)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4" name="Down Arrow 6">
              <a:extLst>
                <a:ext uri="{FF2B5EF4-FFF2-40B4-BE49-F238E27FC236}">
                  <a16:creationId xmlns:a16="http://schemas.microsoft.com/office/drawing/2014/main" id="{4E3A13BA-71EA-41CC-A1A4-FC7BB8454889}"/>
                </a:ext>
              </a:extLst>
            </p:cNvPr>
            <p:cNvSpPr/>
            <p:nvPr/>
          </p:nvSpPr>
          <p:spPr>
            <a:xfrm flipV="1">
              <a:off x="4425916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71A0B78-1144-4A3E-9662-1C3D6612A8DE}"/>
              </a:ext>
            </a:extLst>
          </p:cNvPr>
          <p:cNvSpPr txBox="1"/>
          <p:nvPr/>
        </p:nvSpPr>
        <p:spPr>
          <a:xfrm>
            <a:off x="3264310" y="3923788"/>
            <a:ext cx="1469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parent class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A8ED4E-5985-4897-B220-E9895F266254}"/>
              </a:ext>
            </a:extLst>
          </p:cNvPr>
          <p:cNvSpPr txBox="1"/>
          <p:nvPr/>
        </p:nvSpPr>
        <p:spPr>
          <a:xfrm>
            <a:off x="2082824" y="5080407"/>
            <a:ext cx="127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child class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294EF0-C3C7-4525-9B00-4F79248B6649}"/>
              </a:ext>
            </a:extLst>
          </p:cNvPr>
          <p:cNvSpPr txBox="1"/>
          <p:nvPr/>
        </p:nvSpPr>
        <p:spPr>
          <a:xfrm>
            <a:off x="921494" y="6273712"/>
            <a:ext cx="2226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child’s child classes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435D00-CE23-4586-8EC7-1E516C0668AB}"/>
              </a:ext>
            </a:extLst>
          </p:cNvPr>
          <p:cNvSpPr txBox="1"/>
          <p:nvPr/>
        </p:nvSpPr>
        <p:spPr>
          <a:xfrm>
            <a:off x="1197734" y="285611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public class BoardGame extends JFrame implements ActionListener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BoardGame</a:t>
            </a:r>
            <a:r>
              <a:rPr lang="en-US" altLang="zh-CN" sz="1400" dirty="0"/>
              <a:t>(){…}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protected void </a:t>
            </a:r>
            <a:r>
              <a:rPr lang="en-US" altLang="zh-CN" sz="1400" dirty="0" err="1"/>
              <a:t>addLineToOutput</a:t>
            </a:r>
            <a:r>
              <a:rPr lang="en-US" altLang="zh-CN" sz="1400" dirty="0"/>
              <a:t>(String str){…}	</a:t>
            </a:r>
          </a:p>
          <a:p>
            <a:r>
              <a:rPr lang="en-US" altLang="zh-CN" sz="1400" dirty="0"/>
              <a:t>	protected void </a:t>
            </a:r>
            <a:r>
              <a:rPr lang="en-US" altLang="zh-CN" sz="1400" dirty="0" err="1"/>
              <a:t>gameAction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JButton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triggeredButton</a:t>
            </a:r>
            <a:r>
              <a:rPr lang="en-US" altLang="zh-CN" sz="1400" dirty="0"/>
              <a:t>) { … }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22CFE6-32A8-4614-9917-6C198D8366D2}"/>
              </a:ext>
            </a:extLst>
          </p:cNvPr>
          <p:cNvSpPr txBox="1"/>
          <p:nvPr/>
        </p:nvSpPr>
        <p:spPr>
          <a:xfrm>
            <a:off x="1197734" y="4794216"/>
            <a:ext cx="61458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public class TurnBasedGame extends BoardGame {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zh-CN" altLang="en-US" sz="1400" dirty="0"/>
              <a:t>TurnBasedGame</a:t>
            </a:r>
            <a:r>
              <a:rPr lang="en-US" altLang="zh-CN" sz="1400" dirty="0"/>
              <a:t>(){…}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protected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checkEndGame</a:t>
            </a:r>
            <a:r>
              <a:rPr lang="en-US" altLang="zh-CN" sz="1400" dirty="0"/>
              <a:t>(){…}</a:t>
            </a:r>
          </a:p>
          <a:p>
            <a:endParaRPr lang="en-US" altLang="zh-CN" sz="1400" dirty="0"/>
          </a:p>
          <a:p>
            <a:r>
              <a:rPr lang="en-US" altLang="zh-CN" sz="1400" dirty="0"/>
              <a:t>	@Override	</a:t>
            </a:r>
          </a:p>
          <a:p>
            <a:r>
              <a:rPr lang="en-US" altLang="zh-CN" sz="1400" dirty="0"/>
              <a:t>	protected void </a:t>
            </a:r>
            <a:r>
              <a:rPr lang="en-US" altLang="zh-CN" sz="1400" dirty="0" err="1"/>
              <a:t>gameAction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JButton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triggeredButton</a:t>
            </a:r>
            <a:r>
              <a:rPr lang="en-US" altLang="zh-CN" sz="1400" dirty="0"/>
              <a:t>) { … }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885FCA-B17B-4E6D-A7BE-57C58F5B6B5D}"/>
              </a:ext>
            </a:extLst>
          </p:cNvPr>
          <p:cNvSpPr txBox="1"/>
          <p:nvPr/>
        </p:nvSpPr>
        <p:spPr>
          <a:xfrm>
            <a:off x="563858" y="265903"/>
            <a:ext cx="11223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Features of Inheritance</a:t>
            </a:r>
          </a:p>
          <a:p>
            <a:r>
              <a:rPr lang="en-US" altLang="zh-CN" sz="2000" dirty="0"/>
              <a:t>Child class can inherit all methods and properties of the parent class except for the private ones;</a:t>
            </a:r>
          </a:p>
          <a:p>
            <a:pPr algn="l" latinLnBrk="1"/>
            <a:r>
              <a:rPr lang="en-US" altLang="zh-CN" sz="2000" dirty="0"/>
              <a:t>Child class can define its own methods and properties, thus extending the parent class;</a:t>
            </a:r>
          </a:p>
          <a:p>
            <a:pPr algn="l" latinLnBrk="1"/>
            <a:r>
              <a:rPr lang="en-US" altLang="zh-CN" sz="2000" dirty="0"/>
              <a:t>Child class can override the method from the parent class to make it have new function.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9B194E-EEDF-461D-88FD-C24AE9A1D03A}"/>
              </a:ext>
            </a:extLst>
          </p:cNvPr>
          <p:cNvSpPr txBox="1"/>
          <p:nvPr/>
        </p:nvSpPr>
        <p:spPr>
          <a:xfrm>
            <a:off x="563858" y="20885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Example</a:t>
            </a:r>
            <a:endParaRPr lang="en-US" altLang="zh-CN" sz="1800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226E730-7BE1-4F10-AE5C-E410EFF0FD59}"/>
              </a:ext>
            </a:extLst>
          </p:cNvPr>
          <p:cNvSpPr/>
          <p:nvPr/>
        </p:nvSpPr>
        <p:spPr>
          <a:xfrm rot="5400000">
            <a:off x="6990913" y="5291615"/>
            <a:ext cx="99646" cy="6056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23094A-5C71-4A98-9454-0DE1E572C420}"/>
              </a:ext>
            </a:extLst>
          </p:cNvPr>
          <p:cNvSpPr txBox="1"/>
          <p:nvPr/>
        </p:nvSpPr>
        <p:spPr>
          <a:xfrm>
            <a:off x="7404074" y="5440546"/>
            <a:ext cx="2525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New method of the child class.</a:t>
            </a:r>
            <a:endParaRPr lang="zh-CN" altLang="en-US" sz="1400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FC4C5CFA-7333-4F76-87F5-C7594E74A24E}"/>
              </a:ext>
            </a:extLst>
          </p:cNvPr>
          <p:cNvSpPr/>
          <p:nvPr/>
        </p:nvSpPr>
        <p:spPr>
          <a:xfrm rot="5400000">
            <a:off x="6990913" y="5927656"/>
            <a:ext cx="99646" cy="6056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F2DB52-7314-441C-AAAF-CF963904C2A1}"/>
              </a:ext>
            </a:extLst>
          </p:cNvPr>
          <p:cNvSpPr txBox="1"/>
          <p:nvPr/>
        </p:nvSpPr>
        <p:spPr>
          <a:xfrm>
            <a:off x="7404074" y="5853433"/>
            <a:ext cx="42193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Modifier “@Override” above the method means the re-implementation of the method inherited from the parent class; note the method name is fixed.</a:t>
            </a:r>
            <a:endParaRPr lang="zh-CN" altLang="en-US" sz="1400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55D08B3-0FD8-426D-A34E-3E7C6E044B3B}"/>
              </a:ext>
            </a:extLst>
          </p:cNvPr>
          <p:cNvSpPr/>
          <p:nvPr/>
        </p:nvSpPr>
        <p:spPr>
          <a:xfrm rot="5400000">
            <a:off x="6990913" y="3338162"/>
            <a:ext cx="99646" cy="6056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0390E0-AD59-4E98-A9C0-C42B3D02C6A7}"/>
              </a:ext>
            </a:extLst>
          </p:cNvPr>
          <p:cNvSpPr txBox="1"/>
          <p:nvPr/>
        </p:nvSpPr>
        <p:spPr>
          <a:xfrm>
            <a:off x="7343556" y="3379371"/>
            <a:ext cx="3269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The object of child class can also call this function defined in the parent class.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2FFE97-B422-4DA2-A807-5832F7D7B6B8}"/>
              </a:ext>
            </a:extLst>
          </p:cNvPr>
          <p:cNvSpPr txBox="1"/>
          <p:nvPr/>
        </p:nvSpPr>
        <p:spPr>
          <a:xfrm>
            <a:off x="3151293" y="2434899"/>
            <a:ext cx="135036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parent class 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400C94-1229-4CD0-827F-39B7110A9ED8}"/>
              </a:ext>
            </a:extLst>
          </p:cNvPr>
          <p:cNvSpPr txBox="1"/>
          <p:nvPr/>
        </p:nvSpPr>
        <p:spPr>
          <a:xfrm>
            <a:off x="3215251" y="4332995"/>
            <a:ext cx="1275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child class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5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8FABE3DA-FF32-4269-A690-536D54147C0B}"/>
              </a:ext>
            </a:extLst>
          </p:cNvPr>
          <p:cNvGrpSpPr/>
          <p:nvPr/>
        </p:nvGrpSpPr>
        <p:grpSpPr>
          <a:xfrm>
            <a:off x="2865211" y="415986"/>
            <a:ext cx="6341971" cy="2866476"/>
            <a:chOff x="553034" y="0"/>
            <a:chExt cx="5311466" cy="2511186"/>
          </a:xfrm>
        </p:grpSpPr>
        <p:sp>
          <p:nvSpPr>
            <p:cNvPr id="8" name="AutoShape 377">
              <a:extLst>
                <a:ext uri="{FF2B5EF4-FFF2-40B4-BE49-F238E27FC236}">
                  <a16:creationId xmlns:a16="http://schemas.microsoft.com/office/drawing/2014/main" id="{18E9F3A6-59F1-4618-814B-B5A6C0E19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850" y="0"/>
              <a:ext cx="2066925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BoardGame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9" name="AutoShape 381">
              <a:extLst>
                <a:ext uri="{FF2B5EF4-FFF2-40B4-BE49-F238E27FC236}">
                  <a16:creationId xmlns:a16="http://schemas.microsoft.com/office/drawing/2014/main" id="{E7DAF844-E7BD-442F-9ADB-73CD28B6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369" y="2036619"/>
              <a:ext cx="1538827" cy="4745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Connect4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0" name="AutoShape 377">
              <a:extLst>
                <a:ext uri="{FF2B5EF4-FFF2-40B4-BE49-F238E27FC236}">
                  <a16:creationId xmlns:a16="http://schemas.microsoft.com/office/drawing/2014/main" id="{EFCC0BEA-4AB1-4CF8-AADA-AD729690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12" y="1033153"/>
              <a:ext cx="407292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TurnBasedGame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AutoShape 377">
              <a:extLst>
                <a:ext uri="{FF2B5EF4-FFF2-40B4-BE49-F238E27FC236}">
                  <a16:creationId xmlns:a16="http://schemas.microsoft.com/office/drawing/2014/main" id="{6E5D75E5-1D00-4261-8D7A-DB9866E2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4" y="2042555"/>
              <a:ext cx="142613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TicTacToe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2" name="Down Arrow 4">
              <a:extLst>
                <a:ext uri="{FF2B5EF4-FFF2-40B4-BE49-F238E27FC236}">
                  <a16:creationId xmlns:a16="http://schemas.microsoft.com/office/drawing/2014/main" id="{53937254-D087-4BAE-A0F5-E3CF54FEC16A}"/>
                </a:ext>
              </a:extLst>
            </p:cNvPr>
            <p:cNvSpPr/>
            <p:nvPr/>
          </p:nvSpPr>
          <p:spPr>
            <a:xfrm flipV="1">
              <a:off x="2829000" y="53438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Down Arrow 5">
              <a:extLst>
                <a:ext uri="{FF2B5EF4-FFF2-40B4-BE49-F238E27FC236}">
                  <a16:creationId xmlns:a16="http://schemas.microsoft.com/office/drawing/2014/main" id="{5E85C0D9-8A28-4713-AE23-5B812658CFC1}"/>
                </a:ext>
              </a:extLst>
            </p:cNvPr>
            <p:cNvSpPr/>
            <p:nvPr/>
          </p:nvSpPr>
          <p:spPr>
            <a:xfrm flipV="1">
              <a:off x="1217221" y="1537854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Down Arrow 6">
              <a:extLst>
                <a:ext uri="{FF2B5EF4-FFF2-40B4-BE49-F238E27FC236}">
                  <a16:creationId xmlns:a16="http://schemas.microsoft.com/office/drawing/2014/main" id="{98C38271-6C6F-4E2C-9E73-C153CD275191}"/>
                </a:ext>
              </a:extLst>
            </p:cNvPr>
            <p:cNvSpPr/>
            <p:nvPr/>
          </p:nvSpPr>
          <p:spPr>
            <a:xfrm flipV="1">
              <a:off x="2828997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AutoShape 381">
              <a:extLst>
                <a:ext uri="{FF2B5EF4-FFF2-40B4-BE49-F238E27FC236}">
                  <a16:creationId xmlns:a16="http://schemas.microsoft.com/office/drawing/2014/main" id="{1769A436-AC93-4D92-9F2A-982FE025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074" y="2036430"/>
              <a:ext cx="1864426" cy="4745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Reversi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(to be completed)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Down Arrow 6">
              <a:extLst>
                <a:ext uri="{FF2B5EF4-FFF2-40B4-BE49-F238E27FC236}">
                  <a16:creationId xmlns:a16="http://schemas.microsoft.com/office/drawing/2014/main" id="{D9D3DFAF-B0F9-4CD0-83BA-9D8F70B11457}"/>
                </a:ext>
              </a:extLst>
            </p:cNvPr>
            <p:cNvSpPr/>
            <p:nvPr/>
          </p:nvSpPr>
          <p:spPr>
            <a:xfrm flipV="1">
              <a:off x="4425916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72C1B-CF43-4AB7-8571-D89C6B79F020}"/>
              </a:ext>
            </a:extLst>
          </p:cNvPr>
          <p:cNvSpPr txBox="1"/>
          <p:nvPr/>
        </p:nvSpPr>
        <p:spPr>
          <a:xfrm>
            <a:off x="634198" y="133014"/>
            <a:ext cx="2712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Assignment 6:</a:t>
            </a:r>
            <a:endParaRPr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A20407-20F8-4C42-B1A8-D858D5F6C478}"/>
              </a:ext>
            </a:extLst>
          </p:cNvPr>
          <p:cNvSpPr/>
          <p:nvPr/>
        </p:nvSpPr>
        <p:spPr>
          <a:xfrm>
            <a:off x="7233139" y="2797418"/>
            <a:ext cx="1811216" cy="380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43B18-F202-4233-B7AC-EE5264422FDC}"/>
              </a:ext>
            </a:extLst>
          </p:cNvPr>
          <p:cNvSpPr txBox="1"/>
          <p:nvPr/>
        </p:nvSpPr>
        <p:spPr>
          <a:xfrm>
            <a:off x="848737" y="3546994"/>
            <a:ext cx="104945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BoardGame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: initialize the game board with the method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initializeBoardGame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; receive the operation signal and perform actions with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actionPerformed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addLineToOutput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; two methods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initGame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gameAction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that can be inherited by the child classes.</a:t>
            </a:r>
          </a:p>
          <a:p>
            <a:endParaRPr lang="en-GB" altLang="zh-CN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TurnBasedGame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: construct two players and define the turn rules for them; override the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initGame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GB" altLang="zh-CN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gameAction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methods to make them more detailed.</a:t>
            </a:r>
          </a:p>
          <a:p>
            <a:endParaRPr lang="en-GB" altLang="zh-CN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TicTacToe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and Connect4: define the detailed operations based on </a:t>
            </a:r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TurnBasedGame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, and check the ending and winner of the game based on current operations.</a:t>
            </a: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0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8FABE3DA-FF32-4269-A690-536D54147C0B}"/>
              </a:ext>
            </a:extLst>
          </p:cNvPr>
          <p:cNvGrpSpPr/>
          <p:nvPr/>
        </p:nvGrpSpPr>
        <p:grpSpPr>
          <a:xfrm>
            <a:off x="2848708" y="861463"/>
            <a:ext cx="6341971" cy="2866476"/>
            <a:chOff x="553034" y="0"/>
            <a:chExt cx="5311466" cy="2511186"/>
          </a:xfrm>
        </p:grpSpPr>
        <p:sp>
          <p:nvSpPr>
            <p:cNvPr id="8" name="AutoShape 377">
              <a:extLst>
                <a:ext uri="{FF2B5EF4-FFF2-40B4-BE49-F238E27FC236}">
                  <a16:creationId xmlns:a16="http://schemas.microsoft.com/office/drawing/2014/main" id="{18E9F3A6-59F1-4618-814B-B5A6C0E19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850" y="0"/>
              <a:ext cx="2066925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BoardGame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9" name="AutoShape 381">
              <a:extLst>
                <a:ext uri="{FF2B5EF4-FFF2-40B4-BE49-F238E27FC236}">
                  <a16:creationId xmlns:a16="http://schemas.microsoft.com/office/drawing/2014/main" id="{E7DAF844-E7BD-442F-9ADB-73CD28B6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369" y="2036619"/>
              <a:ext cx="1538827" cy="4745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Connect4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0" name="AutoShape 377">
              <a:extLst>
                <a:ext uri="{FF2B5EF4-FFF2-40B4-BE49-F238E27FC236}">
                  <a16:creationId xmlns:a16="http://schemas.microsoft.com/office/drawing/2014/main" id="{EFCC0BEA-4AB1-4CF8-AADA-AD729690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12" y="1033153"/>
              <a:ext cx="407292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</a:t>
              </a:r>
              <a:r>
                <a:rPr lang="en-GB" sz="1000" b="1" dirty="0" err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TurnBasedGame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 dirty="0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AutoShape 377">
              <a:extLst>
                <a:ext uri="{FF2B5EF4-FFF2-40B4-BE49-F238E27FC236}">
                  <a16:creationId xmlns:a16="http://schemas.microsoft.com/office/drawing/2014/main" id="{6E5D75E5-1D00-4261-8D7A-DB9866E2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4" y="2042555"/>
              <a:ext cx="1426137" cy="468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TicTacToe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(given)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2" name="Down Arrow 4">
              <a:extLst>
                <a:ext uri="{FF2B5EF4-FFF2-40B4-BE49-F238E27FC236}">
                  <a16:creationId xmlns:a16="http://schemas.microsoft.com/office/drawing/2014/main" id="{53937254-D087-4BAE-A0F5-E3CF54FEC16A}"/>
                </a:ext>
              </a:extLst>
            </p:cNvPr>
            <p:cNvSpPr/>
            <p:nvPr/>
          </p:nvSpPr>
          <p:spPr>
            <a:xfrm flipV="1">
              <a:off x="2829000" y="53438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Down Arrow 5">
              <a:extLst>
                <a:ext uri="{FF2B5EF4-FFF2-40B4-BE49-F238E27FC236}">
                  <a16:creationId xmlns:a16="http://schemas.microsoft.com/office/drawing/2014/main" id="{5E85C0D9-8A28-4713-AE23-5B812658CFC1}"/>
                </a:ext>
              </a:extLst>
            </p:cNvPr>
            <p:cNvSpPr/>
            <p:nvPr/>
          </p:nvSpPr>
          <p:spPr>
            <a:xfrm flipV="1">
              <a:off x="1217221" y="1537854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Down Arrow 6">
              <a:extLst>
                <a:ext uri="{FF2B5EF4-FFF2-40B4-BE49-F238E27FC236}">
                  <a16:creationId xmlns:a16="http://schemas.microsoft.com/office/drawing/2014/main" id="{98C38271-6C6F-4E2C-9E73-C153CD275191}"/>
                </a:ext>
              </a:extLst>
            </p:cNvPr>
            <p:cNvSpPr/>
            <p:nvPr/>
          </p:nvSpPr>
          <p:spPr>
            <a:xfrm flipV="1">
              <a:off x="2828997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AutoShape 381">
              <a:extLst>
                <a:ext uri="{FF2B5EF4-FFF2-40B4-BE49-F238E27FC236}">
                  <a16:creationId xmlns:a16="http://schemas.microsoft.com/office/drawing/2014/main" id="{1769A436-AC93-4D92-9F2A-982FE025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074" y="2036430"/>
              <a:ext cx="1864426" cy="4745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ED7D3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Class Reversi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pPr algn="ctr"/>
              <a:r>
                <a:rPr lang="en-GB" sz="1000" b="1">
                  <a:effectLst/>
                  <a:latin typeface="Courier New" panose="02070309020205020404" pitchFamily="49" charset="0"/>
                  <a:ea typeface="PMingLiU" panose="02020500000000000000" pitchFamily="18" charset="-120"/>
                </a:rPr>
                <a:t>(to be completed)</a:t>
              </a:r>
              <a:endParaRPr lang="zh-CN" sz="10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Down Arrow 6">
              <a:extLst>
                <a:ext uri="{FF2B5EF4-FFF2-40B4-BE49-F238E27FC236}">
                  <a16:creationId xmlns:a16="http://schemas.microsoft.com/office/drawing/2014/main" id="{D9D3DFAF-B0F9-4CD0-83BA-9D8F70B11457}"/>
                </a:ext>
              </a:extLst>
            </p:cNvPr>
            <p:cNvSpPr/>
            <p:nvPr/>
          </p:nvSpPr>
          <p:spPr>
            <a:xfrm flipV="1">
              <a:off x="4425916" y="1525979"/>
              <a:ext cx="189865" cy="445770"/>
            </a:xfrm>
            <a:prstGeom prst="downArrow">
              <a:avLst>
                <a:gd name="adj1" fmla="val 37491"/>
                <a:gd name="adj2" fmla="val 875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72C1B-CF43-4AB7-8571-D89C6B79F020}"/>
              </a:ext>
            </a:extLst>
          </p:cNvPr>
          <p:cNvSpPr txBox="1"/>
          <p:nvPr/>
        </p:nvSpPr>
        <p:spPr>
          <a:xfrm>
            <a:off x="622474" y="297137"/>
            <a:ext cx="2712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Assignment 6:</a:t>
            </a:r>
            <a:endParaRPr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A20407-20F8-4C42-B1A8-D858D5F6C478}"/>
              </a:ext>
            </a:extLst>
          </p:cNvPr>
          <p:cNvSpPr/>
          <p:nvPr/>
        </p:nvSpPr>
        <p:spPr>
          <a:xfrm>
            <a:off x="7203831" y="3238500"/>
            <a:ext cx="1811216" cy="380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43B18-F202-4233-B7AC-EE5264422FDC}"/>
              </a:ext>
            </a:extLst>
          </p:cNvPr>
          <p:cNvSpPr txBox="1"/>
          <p:nvPr/>
        </p:nvSpPr>
        <p:spPr>
          <a:xfrm>
            <a:off x="777213" y="4069056"/>
            <a:ext cx="103304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PMingLiU" panose="02020500000000000000" pitchFamily="18" charset="-120"/>
              </a:rPr>
              <a:t>Tips:</a:t>
            </a:r>
          </a:p>
          <a:p>
            <a:endParaRPr lang="en-GB" altLang="zh-CN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1. You just have to complete the class </a:t>
            </a:r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Reversi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that is a subclass of </a:t>
            </a:r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TurnBasedGame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</a:p>
          <a:p>
            <a:endParaRPr lang="en-GB" altLang="zh-CN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2. Read the given source code files, in which </a:t>
            </a:r>
            <a:r>
              <a:rPr lang="en-GB" altLang="zh-CN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TicTacToe</a:t>
            </a:r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 is a good reference for you to begin with;</a:t>
            </a:r>
          </a:p>
          <a:p>
            <a:endParaRPr lang="en-GB" altLang="zh-CN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3. Run all given classes one-by-one to understand their behaviours and the coordinates systems, as they have independent "main" classes.</a:t>
            </a: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0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0316C4-9A7B-479D-926D-661430ED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62" y="1002861"/>
            <a:ext cx="2809875" cy="4657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02322A-9033-4423-B0D6-873E45F95276}"/>
              </a:ext>
            </a:extLst>
          </p:cNvPr>
          <p:cNvSpPr txBox="1"/>
          <p:nvPr/>
        </p:nvSpPr>
        <p:spPr>
          <a:xfrm>
            <a:off x="2752830" y="287455"/>
            <a:ext cx="164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TicTacToe</a:t>
            </a:r>
            <a:endParaRPr lang="en-US" altLang="zh-CN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DCEFD-8B36-4C79-B0EC-A0F474D2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20" y="1002861"/>
            <a:ext cx="4703103" cy="53103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1E8B60-C53D-42E5-B05D-09B2F242DC4F}"/>
              </a:ext>
            </a:extLst>
          </p:cNvPr>
          <p:cNvSpPr txBox="1"/>
          <p:nvPr/>
        </p:nvSpPr>
        <p:spPr>
          <a:xfrm>
            <a:off x="7533637" y="277818"/>
            <a:ext cx="151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Connect4</a:t>
            </a:r>
            <a:endParaRPr lang="en-US" altLang="zh-CN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027A64-AE89-40D7-A33F-8A508A8E8BB7}"/>
              </a:ext>
            </a:extLst>
          </p:cNvPr>
          <p:cNvSpPr/>
          <p:nvPr/>
        </p:nvSpPr>
        <p:spPr>
          <a:xfrm>
            <a:off x="2060940" y="2652584"/>
            <a:ext cx="2741720" cy="29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35C95F-6A3E-4EE2-B482-451483960C43}"/>
              </a:ext>
            </a:extLst>
          </p:cNvPr>
          <p:cNvSpPr txBox="1"/>
          <p:nvPr/>
        </p:nvSpPr>
        <p:spPr>
          <a:xfrm>
            <a:off x="2335963" y="1985664"/>
            <a:ext cx="2060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Winner is “o”, with three pieces in a line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F4AB47-32CD-4A62-8B69-10314F39106B}"/>
              </a:ext>
            </a:extLst>
          </p:cNvPr>
          <p:cNvCxnSpPr>
            <a:cxnSpLocks/>
          </p:cNvCxnSpPr>
          <p:nvPr/>
        </p:nvCxnSpPr>
        <p:spPr>
          <a:xfrm>
            <a:off x="6005384" y="2652584"/>
            <a:ext cx="2545492" cy="2603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2C0658D-5FB9-48C3-B9EC-A9C96552A21F}"/>
              </a:ext>
            </a:extLst>
          </p:cNvPr>
          <p:cNvSpPr txBox="1"/>
          <p:nvPr/>
        </p:nvSpPr>
        <p:spPr>
          <a:xfrm>
            <a:off x="6096000" y="2269757"/>
            <a:ext cx="2060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Winner is “o”, with four pieces in a line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A8C5D0-FCC9-4117-AFF6-C5617E9207A3}"/>
              </a:ext>
            </a:extLst>
          </p:cNvPr>
          <p:cNvSpPr txBox="1"/>
          <p:nvPr/>
        </p:nvSpPr>
        <p:spPr>
          <a:xfrm>
            <a:off x="593798" y="5812219"/>
            <a:ext cx="11309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 more detailed rules for </a:t>
            </a:r>
            <a:r>
              <a:rPr lang="en-US" altLang="zh-CN" sz="1600" dirty="0" err="1"/>
              <a:t>Reversi</a:t>
            </a:r>
            <a:r>
              <a:rPr lang="en-US" altLang="zh-CN" sz="1600" dirty="0"/>
              <a:t>: </a:t>
            </a:r>
          </a:p>
          <a:p>
            <a:pPr marL="342900" indent="-342900">
              <a:buAutoNum type="arabicPeriod"/>
            </a:pPr>
            <a:r>
              <a:rPr lang="zh-CN" altLang="en-US" sz="1600" u="sng" dirty="0">
                <a:hlinkClick r:id="rId2"/>
              </a:rPr>
              <a:t>https://www.worldothello.org/about/about-othello/othello-rules/official-rules/</a:t>
            </a:r>
            <a:r>
              <a:rPr lang="en-US" altLang="zh-CN" sz="1600" u="sng" dirty="0">
                <a:hlinkClick r:id="rId2"/>
              </a:rPr>
              <a:t>E</a:t>
            </a:r>
            <a:r>
              <a:rPr lang="zh-CN" altLang="en-US" sz="1600" u="sng" dirty="0">
                <a:hlinkClick r:id="rId2"/>
              </a:rPr>
              <a:t>nglish</a:t>
            </a:r>
            <a:r>
              <a:rPr lang="en-US" altLang="zh-CN" sz="1600" u="sng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sz="1600" u="sng" dirty="0">
                <a:hlinkClick r:id="rId3"/>
              </a:rPr>
              <a:t>https://en.wikipedia.org/wiki/Reversi#Rules</a:t>
            </a:r>
            <a:r>
              <a:rPr lang="en-US" altLang="zh-CN" sz="1600" u="sng" dirty="0"/>
              <a:t>.</a:t>
            </a:r>
            <a:endParaRPr lang="zh-CN" altLang="en-US" sz="1600" u="sng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0B240-FB7E-471B-AC7A-268667E8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00" y="2458020"/>
            <a:ext cx="3217607" cy="29645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482813-B45D-40F0-8D67-2A8B03E978EB}"/>
              </a:ext>
            </a:extLst>
          </p:cNvPr>
          <p:cNvSpPr txBox="1"/>
          <p:nvPr/>
        </p:nvSpPr>
        <p:spPr>
          <a:xfrm>
            <a:off x="199100" y="1427945"/>
            <a:ext cx="3217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8x8 board, white &amp; black has 32 pieces, with 4 pieces initialized as below; Black always moves first.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B48E2D-9390-42B3-B89F-27FA30FF5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501" y="3046730"/>
            <a:ext cx="3448311" cy="8506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5FDEBB-1995-4F14-905B-8E1E5BA8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811" y="4093996"/>
            <a:ext cx="3317445" cy="8309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E7F0B0-0EFA-4EE7-B6C8-BC4E9CF684F0}"/>
              </a:ext>
            </a:extLst>
          </p:cNvPr>
          <p:cNvSpPr txBox="1"/>
          <p:nvPr/>
        </p:nvSpPr>
        <p:spPr>
          <a:xfrm>
            <a:off x="3904433" y="1431546"/>
            <a:ext cx="386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2. White disc A was already in place on the board. The placement of white disc B outflanks the row of three black discs.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E499B59-4149-4080-BBCD-BF6BFEE733D0}"/>
              </a:ext>
            </a:extLst>
          </p:cNvPr>
          <p:cNvSpPr/>
          <p:nvPr/>
        </p:nvSpPr>
        <p:spPr>
          <a:xfrm>
            <a:off x="5637802" y="3851892"/>
            <a:ext cx="197708" cy="2995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AE0020-79CE-4362-8E7B-7F7E36FA2DE0}"/>
              </a:ext>
            </a:extLst>
          </p:cNvPr>
          <p:cNvSpPr txBox="1"/>
          <p:nvPr/>
        </p:nvSpPr>
        <p:spPr>
          <a:xfrm>
            <a:off x="8056606" y="1427945"/>
            <a:ext cx="3862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3. If on your turn you cannot outflank and flip at least one opposing disk, your turn is </a:t>
            </a:r>
            <a:r>
              <a:rPr lang="en-US" altLang="zh-CN" sz="1600" i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passed</a:t>
            </a:r>
            <a:r>
              <a:rPr lang="en-US" altLang="zh-CN" sz="1600" dirty="0"/>
              <a:t> to your opponent. However, if a </a:t>
            </a:r>
            <a:r>
              <a:rPr lang="en-US" altLang="zh-CN" sz="1600" i="1" u="sng" dirty="0">
                <a:solidFill>
                  <a:srgbClr val="FF0000"/>
                </a:solidFill>
              </a:rPr>
              <a:t>valid move </a:t>
            </a:r>
            <a:r>
              <a:rPr lang="en-US" altLang="zh-CN" sz="1600" dirty="0"/>
              <a:t>is available to you, you may not forfeit your turn. 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76B247C-7C08-465E-8C00-1789CCD7F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6606" y="2982897"/>
            <a:ext cx="2050832" cy="19147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BF18C72-4710-4599-BE1A-59C74D100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9175" y="2974659"/>
            <a:ext cx="1940312" cy="191478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45CD116-6944-4D3B-AC0C-38C54ED2A35E}"/>
              </a:ext>
            </a:extLst>
          </p:cNvPr>
          <p:cNvSpPr txBox="1"/>
          <p:nvPr/>
        </p:nvSpPr>
        <p:spPr>
          <a:xfrm>
            <a:off x="199100" y="421218"/>
            <a:ext cx="3217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Introduction of </a:t>
            </a:r>
            <a:r>
              <a:rPr lang="en-US" altLang="zh-CN" sz="2400" dirty="0" err="1"/>
              <a:t>Reversi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0869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8D6C91-DC45-43E1-80A4-E7991E09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39" y="1016528"/>
            <a:ext cx="2681394" cy="2529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15CCD8-20A4-44BB-AF39-0339FD6A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57" y="1016528"/>
            <a:ext cx="2641669" cy="2548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699E3D-AC24-4101-96EE-2F6FB56A2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61" y="4049642"/>
            <a:ext cx="2674772" cy="25622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D27BE2-EFB3-46AD-8359-3B986A211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16" y="3990055"/>
            <a:ext cx="2985947" cy="262180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5DCBE5-6F07-4850-AF65-60CB2706EB1C}"/>
              </a:ext>
            </a:extLst>
          </p:cNvPr>
          <p:cNvSpPr txBox="1"/>
          <p:nvPr/>
        </p:nvSpPr>
        <p:spPr>
          <a:xfrm>
            <a:off x="4096853" y="697197"/>
            <a:ext cx="48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Walbaum Display SemiBold" panose="02070703090703020303" pitchFamily="18" charset="0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811F62-FE29-4EA4-9286-7A5469F719EF}"/>
              </a:ext>
            </a:extLst>
          </p:cNvPr>
          <p:cNvSpPr txBox="1"/>
          <p:nvPr/>
        </p:nvSpPr>
        <p:spPr>
          <a:xfrm>
            <a:off x="7520682" y="697197"/>
            <a:ext cx="436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Walbaum Display SemiBold" panose="02070703090703020303" pitchFamily="18" charset="0"/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AEFE20-FCB5-43AA-8860-55070E854E48}"/>
              </a:ext>
            </a:extLst>
          </p:cNvPr>
          <p:cNvSpPr txBox="1"/>
          <p:nvPr/>
        </p:nvSpPr>
        <p:spPr>
          <a:xfrm>
            <a:off x="4089256" y="3680310"/>
            <a:ext cx="395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Walbaum Display SemiBold" panose="02070703090703020303" pitchFamily="18" charset="0"/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827C03-B35D-474B-BBED-1F2479AE1F86}"/>
              </a:ext>
            </a:extLst>
          </p:cNvPr>
          <p:cNvSpPr txBox="1"/>
          <p:nvPr/>
        </p:nvSpPr>
        <p:spPr>
          <a:xfrm>
            <a:off x="7520682" y="3683011"/>
            <a:ext cx="395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Walbaum Display SemiBold" panose="02070703090703020303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91B882BC-EA28-44C8-9A15-15E5417521E1}"/>
              </a:ext>
            </a:extLst>
          </p:cNvPr>
          <p:cNvSpPr/>
          <p:nvPr/>
        </p:nvSpPr>
        <p:spPr>
          <a:xfrm>
            <a:off x="3834813" y="1917139"/>
            <a:ext cx="649859" cy="263610"/>
          </a:xfrm>
          <a:prstGeom prst="arc">
            <a:avLst>
              <a:gd name="adj1" fmla="val 10847577"/>
              <a:gd name="adj2" fmla="val 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2003BC-7CD3-415C-8511-35E26116458E}"/>
              </a:ext>
            </a:extLst>
          </p:cNvPr>
          <p:cNvSpPr txBox="1"/>
          <p:nvPr/>
        </p:nvSpPr>
        <p:spPr>
          <a:xfrm>
            <a:off x="3238384" y="1370243"/>
            <a:ext cx="1815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middle while piece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E9B568-100C-413D-A1A1-DDDEB2A680B3}"/>
              </a:ext>
            </a:extLst>
          </p:cNvPr>
          <p:cNvSpPr txBox="1"/>
          <p:nvPr/>
        </p:nvSpPr>
        <p:spPr>
          <a:xfrm>
            <a:off x="6698189" y="1739574"/>
            <a:ext cx="1815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43C2E3-DB9D-49BE-9B0A-95A3ECD171A9}"/>
              </a:ext>
            </a:extLst>
          </p:cNvPr>
          <p:cNvSpPr/>
          <p:nvPr/>
        </p:nvSpPr>
        <p:spPr>
          <a:xfrm>
            <a:off x="7452586" y="2115413"/>
            <a:ext cx="277747" cy="2512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676618-8F3C-46B6-9395-5338D1764213}"/>
              </a:ext>
            </a:extLst>
          </p:cNvPr>
          <p:cNvSpPr txBox="1"/>
          <p:nvPr/>
        </p:nvSpPr>
        <p:spPr>
          <a:xfrm>
            <a:off x="91967" y="1324075"/>
            <a:ext cx="2736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A </a:t>
            </a:r>
            <a:r>
              <a:rPr lang="en-US" altLang="zh-CN" sz="1600" i="1" dirty="0">
                <a:solidFill>
                  <a:srgbClr val="FF0000"/>
                </a:solidFill>
              </a:rPr>
              <a:t>valid move</a:t>
            </a:r>
            <a:r>
              <a:rPr lang="en-US" altLang="zh-CN" sz="1600" dirty="0"/>
              <a:t> is one where at least one piece is reversed (flipped over), e.g., step 1&amp;2.</a:t>
            </a:r>
            <a:endParaRPr lang="zh-CN" altLang="en-US" sz="16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A1FAE6A-819D-463A-AD06-3CA057202843}"/>
              </a:ext>
            </a:extLst>
          </p:cNvPr>
          <p:cNvCxnSpPr>
            <a:cxnSpLocks/>
          </p:cNvCxnSpPr>
          <p:nvPr/>
        </p:nvCxnSpPr>
        <p:spPr>
          <a:xfrm>
            <a:off x="3781431" y="4859224"/>
            <a:ext cx="796085" cy="821729"/>
          </a:xfrm>
          <a:prstGeom prst="line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98DB6E-3A38-4F26-972B-BC29CA21A70C}"/>
              </a:ext>
            </a:extLst>
          </p:cNvPr>
          <p:cNvCxnSpPr>
            <a:cxnSpLocks/>
          </p:cNvCxnSpPr>
          <p:nvPr/>
        </p:nvCxnSpPr>
        <p:spPr>
          <a:xfrm>
            <a:off x="7208042" y="4870637"/>
            <a:ext cx="796085" cy="821729"/>
          </a:xfrm>
          <a:prstGeom prst="line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5A2EC12-8EB5-45BA-8CE1-340902E6DE61}"/>
              </a:ext>
            </a:extLst>
          </p:cNvPr>
          <p:cNvSpPr txBox="1"/>
          <p:nvPr/>
        </p:nvSpPr>
        <p:spPr>
          <a:xfrm>
            <a:off x="183365" y="4578249"/>
            <a:ext cx="2553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The reversing is checked in</a:t>
            </a:r>
            <a:r>
              <a:rPr lang="en-US" altLang="zh-CN" sz="1600" i="1" dirty="0">
                <a:solidFill>
                  <a:srgbClr val="FF0000"/>
                </a:solidFill>
              </a:rPr>
              <a:t> 8 possible directions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E0717B-F840-42BC-BF50-CECF245E9936}"/>
              </a:ext>
            </a:extLst>
          </p:cNvPr>
          <p:cNvSpPr txBox="1"/>
          <p:nvPr/>
        </p:nvSpPr>
        <p:spPr>
          <a:xfrm>
            <a:off x="199100" y="421218"/>
            <a:ext cx="3217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Introduction of </a:t>
            </a:r>
            <a:r>
              <a:rPr lang="en-US" altLang="zh-CN" sz="2400" dirty="0" err="1"/>
              <a:t>Reversi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0913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38B65C6-9C32-4852-A2B1-BEE19B3EEBCE}"/>
              </a:ext>
            </a:extLst>
          </p:cNvPr>
          <p:cNvSpPr txBox="1"/>
          <p:nvPr/>
        </p:nvSpPr>
        <p:spPr>
          <a:xfrm>
            <a:off x="645621" y="838595"/>
            <a:ext cx="1010846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How to </a:t>
            </a:r>
            <a:r>
              <a:rPr lang="en-US" altLang="zh-CN" sz="2000" i="1" dirty="0">
                <a:solidFill>
                  <a:srgbClr val="FF0000"/>
                </a:solidFill>
              </a:rPr>
              <a:t>ends </a:t>
            </a:r>
            <a:r>
              <a:rPr lang="en-US" altLang="zh-CN" sz="2000" dirty="0"/>
              <a:t>?</a:t>
            </a:r>
          </a:p>
          <a:p>
            <a:r>
              <a:rPr lang="en-US" altLang="zh-CN" sz="1600" dirty="0"/>
              <a:t>When neither player can move (named </a:t>
            </a:r>
            <a:r>
              <a:rPr lang="en-US" altLang="zh-CN" sz="1600" i="1" dirty="0">
                <a:solidFill>
                  <a:srgbClr val="FF0000"/>
                </a:solidFill>
              </a:rPr>
              <a:t>double-pass</a:t>
            </a:r>
            <a:r>
              <a:rPr lang="en-US" altLang="zh-CN" sz="1600" dirty="0"/>
              <a:t>), the game ends. This occurs when the grid has filled up or when neither player can legally place a piece in any of the remaining squares, with examples as below: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869016-2AF2-45A7-BBC5-26A1F6F5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2" y="1752600"/>
            <a:ext cx="3038475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9477A-D160-4C82-9690-047B95BE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47" y="1809750"/>
            <a:ext cx="2990850" cy="3238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5BD82F-1463-4893-BBF5-CC2ECB23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452" y="1781174"/>
            <a:ext cx="2914650" cy="322897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4EA739E-E0E1-4429-9A2C-9156EA9DFD98}"/>
              </a:ext>
            </a:extLst>
          </p:cNvPr>
          <p:cNvSpPr txBox="1"/>
          <p:nvPr/>
        </p:nvSpPr>
        <p:spPr>
          <a:xfrm>
            <a:off x="602001" y="5792913"/>
            <a:ext cx="1019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rgbClr val="FF0000"/>
                </a:solidFill>
              </a:rPr>
              <a:t>Winner </a:t>
            </a:r>
            <a:r>
              <a:rPr lang="en-US" altLang="zh-CN" sz="1600" dirty="0"/>
              <a:t>: The player with the most pieces on the board at the end of the game wins.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3953E3-5333-4B00-A684-DE6E64455363}"/>
              </a:ext>
            </a:extLst>
          </p:cNvPr>
          <p:cNvSpPr txBox="1"/>
          <p:nvPr/>
        </p:nvSpPr>
        <p:spPr>
          <a:xfrm>
            <a:off x="1364745" y="5053055"/>
            <a:ext cx="135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White win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B4755C-616D-4BB7-B2AB-D9567B9965CE}"/>
              </a:ext>
            </a:extLst>
          </p:cNvPr>
          <p:cNvSpPr txBox="1"/>
          <p:nvPr/>
        </p:nvSpPr>
        <p:spPr>
          <a:xfrm>
            <a:off x="5022981" y="5053055"/>
            <a:ext cx="135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White win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9D0668-38E9-4F30-A394-3B6EE0CE6B9E}"/>
              </a:ext>
            </a:extLst>
          </p:cNvPr>
          <p:cNvSpPr txBox="1"/>
          <p:nvPr/>
        </p:nvSpPr>
        <p:spPr>
          <a:xfrm>
            <a:off x="9095956" y="5053055"/>
            <a:ext cx="135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White win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C55637-3930-4829-A980-9CDE43E466A4}"/>
              </a:ext>
            </a:extLst>
          </p:cNvPr>
          <p:cNvSpPr txBox="1"/>
          <p:nvPr/>
        </p:nvSpPr>
        <p:spPr>
          <a:xfrm>
            <a:off x="199100" y="421218"/>
            <a:ext cx="3217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Introduction of </a:t>
            </a:r>
            <a:r>
              <a:rPr lang="en-US" altLang="zh-CN" sz="2400" dirty="0" err="1"/>
              <a:t>Reversi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6718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61F1E7-0126-4436-8102-CA8F85E19E61}"/>
              </a:ext>
            </a:extLst>
          </p:cNvPr>
          <p:cNvSpPr txBox="1"/>
          <p:nvPr/>
        </p:nvSpPr>
        <p:spPr>
          <a:xfrm>
            <a:off x="199099" y="421218"/>
            <a:ext cx="8310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How to detect </a:t>
            </a:r>
            <a:r>
              <a:rPr lang="en-US" altLang="zh-CN" sz="2400" dirty="0" err="1"/>
              <a:t>neighbouring</a:t>
            </a:r>
            <a:r>
              <a:rPr lang="en-US" altLang="zh-CN" sz="2400" dirty="0"/>
              <a:t> consecutive opponent pieces?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74BF4E-A8B1-4A31-B70B-BC85B85B6FCC}"/>
              </a:ext>
            </a:extLst>
          </p:cNvPr>
          <p:cNvSpPr txBox="1"/>
          <p:nvPr/>
        </p:nvSpPr>
        <p:spPr>
          <a:xfrm>
            <a:off x="346865" y="1282168"/>
            <a:ext cx="3217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straightforward way: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73C99B-26D7-4615-A751-7E7A3F5D20D0}"/>
              </a:ext>
            </a:extLst>
          </p:cNvPr>
          <p:cNvSpPr txBox="1"/>
          <p:nvPr/>
        </p:nvSpPr>
        <p:spPr>
          <a:xfrm>
            <a:off x="346865" y="1781956"/>
            <a:ext cx="65695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Black turn: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Traverse all black pieces and filter those ones that have white pieces as neighbors in any of the 8 directions;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each filtered black piece, traverse along the 8 directions. In each direction, if there exists one or consecutive white pieces, and there exists an unfilled position at the end of the white piece sequence. Mark the position as a valid move.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Collect all valid moves and analyze the gain for each one, then decide one of them as your next move.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87ED741-9DF9-4E26-B867-5DFFAE38FE6B}"/>
              </a:ext>
            </a:extLst>
          </p:cNvPr>
          <p:cNvGrpSpPr/>
          <p:nvPr/>
        </p:nvGrpSpPr>
        <p:grpSpPr>
          <a:xfrm>
            <a:off x="7379884" y="2081563"/>
            <a:ext cx="2790825" cy="3209925"/>
            <a:chOff x="3859124" y="2046458"/>
            <a:chExt cx="2790825" cy="32099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86AC528-30F2-4C87-B50E-4C7901EE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9124" y="2046458"/>
              <a:ext cx="2790825" cy="3209925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091C7CC-1962-48DD-B69A-5AEBD819A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1292" y="3543448"/>
              <a:ext cx="32324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CA8CC61-D66A-46DA-9545-36ED4016910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10152" y="3861682"/>
              <a:ext cx="32324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B127E60-964E-4C19-88F9-282C241C7927}"/>
              </a:ext>
            </a:extLst>
          </p:cNvPr>
          <p:cNvSpPr txBox="1"/>
          <p:nvPr/>
        </p:nvSpPr>
        <p:spPr>
          <a:xfrm>
            <a:off x="346865" y="5391166"/>
            <a:ext cx="791191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PMingLiU" panose="02020500000000000000" pitchFamily="18" charset="-120"/>
              </a:rPr>
              <a:t>Tips:</a:t>
            </a:r>
          </a:p>
          <a:p>
            <a:pPr marL="342900" indent="-342900">
              <a:buAutoNum type="arabicPeriod"/>
            </a:pPr>
            <a:r>
              <a:rPr lang="en-GB" altLang="zh-CN" dirty="0"/>
              <a:t>There may exist more efficient way to collect the valid moves;</a:t>
            </a:r>
          </a:p>
          <a:p>
            <a:pPr marL="342900" indent="-342900">
              <a:buAutoNum type="arabicPeriod"/>
            </a:pPr>
            <a:r>
              <a:rPr lang="en-GB" altLang="zh-CN" dirty="0"/>
              <a:t>The key lies in the analysis of the gain for each valid move, which decides whether you can win your opponent.</a:t>
            </a:r>
          </a:p>
        </p:txBody>
      </p:sp>
    </p:spTree>
    <p:extLst>
      <p:ext uri="{BB962C8B-B14F-4D97-AF65-F5344CB8AC3E}">
        <p14:creationId xmlns:p14="http://schemas.microsoft.com/office/powerpoint/2010/main" val="309091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945</Words>
  <Application>Microsoft Office PowerPoint</Application>
  <PresentationFormat>宽屏</PresentationFormat>
  <Paragraphs>117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Courier New</vt:lpstr>
      <vt:lpstr>Times New Roman</vt:lpstr>
      <vt:lpstr>Walbaum Display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郑</dc:creator>
  <cp:lastModifiedBy>武 郑</cp:lastModifiedBy>
  <cp:revision>9</cp:revision>
  <dcterms:created xsi:type="dcterms:W3CDTF">2021-11-21T09:40:03Z</dcterms:created>
  <dcterms:modified xsi:type="dcterms:W3CDTF">2021-11-22T07:55:33Z</dcterms:modified>
</cp:coreProperties>
</file>