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75" r:id="rId15"/>
    <p:sldId id="278" r:id="rId16"/>
    <p:sldId id="283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embeddedFontLst>
    <p:embeddedFont>
      <p:font typeface="Average" panose="020B0604020202020204" charset="0"/>
      <p:regular r:id="rId23"/>
    </p:embeddedFont>
    <p:embeddedFont>
      <p:font typeface="Oswald" pitchFamily="2" charset="0"/>
      <p:regular r:id="rId24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178FE44-9235-43D2-A40E-D85FA6F76B7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40A776A-E8E3-422A-BF26-C40FFA414174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BD99531-498F-462E-B551-BB3FF209D0DA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Tianji" userId="23f10bfc-75d1-44f4-a114-5b3e50322bb4" providerId="ADAL" clId="{C2F49BFC-F7BA-4D27-88F1-7CB81C485ED0}"/>
    <pc:docChg chg="undo custSel addSld modSld">
      <pc:chgData name="LIU, Tianji" userId="23f10bfc-75d1-44f4-a114-5b3e50322bb4" providerId="ADAL" clId="{C2F49BFC-F7BA-4D27-88F1-7CB81C485ED0}" dt="2021-11-26T04:26:09.103" v="1136" actId="108"/>
      <pc:docMkLst>
        <pc:docMk/>
      </pc:docMkLst>
      <pc:sldChg chg="modSp">
        <pc:chgData name="LIU, Tianji" userId="23f10bfc-75d1-44f4-a114-5b3e50322bb4" providerId="ADAL" clId="{C2F49BFC-F7BA-4D27-88F1-7CB81C485ED0}" dt="2021-11-15T01:56:20.245" v="0"/>
        <pc:sldMkLst>
          <pc:docMk/>
          <pc:sldMk cId="0" sldId="257"/>
        </pc:sldMkLst>
        <pc:spChg chg="mod">
          <ac:chgData name="LIU, Tianji" userId="23f10bfc-75d1-44f4-a114-5b3e50322bb4" providerId="ADAL" clId="{C2F49BFC-F7BA-4D27-88F1-7CB81C485ED0}" dt="2021-11-15T01:56:20.245" v="0"/>
          <ac:spMkLst>
            <pc:docMk/>
            <pc:sldMk cId="0" sldId="257"/>
            <ac:spMk id="58" creationId="{00000000-0000-0000-0000-000000000000}"/>
          </ac:spMkLst>
        </pc:spChg>
      </pc:sldChg>
      <pc:sldChg chg="setBg">
        <pc:chgData name="LIU, Tianji" userId="23f10bfc-75d1-44f4-a114-5b3e50322bb4" providerId="ADAL" clId="{C2F49BFC-F7BA-4D27-88F1-7CB81C485ED0}" dt="2021-11-15T01:56:59.254" v="2"/>
        <pc:sldMkLst>
          <pc:docMk/>
          <pc:sldMk cId="0" sldId="275"/>
        </pc:sldMkLst>
      </pc:sldChg>
      <pc:sldChg chg="modSp add setBg">
        <pc:chgData name="LIU, Tianji" userId="23f10bfc-75d1-44f4-a114-5b3e50322bb4" providerId="ADAL" clId="{C2F49BFC-F7BA-4D27-88F1-7CB81C485ED0}" dt="2021-11-26T04:26:09.103" v="1136" actId="108"/>
        <pc:sldMkLst>
          <pc:docMk/>
          <pc:sldMk cId="3297366354" sldId="278"/>
        </pc:sldMkLst>
        <pc:spChg chg="mod">
          <ac:chgData name="LIU, Tianji" userId="23f10bfc-75d1-44f4-a114-5b3e50322bb4" providerId="ADAL" clId="{C2F49BFC-F7BA-4D27-88F1-7CB81C485ED0}" dt="2021-11-26T04:26:09.103" v="1136" actId="108"/>
          <ac:spMkLst>
            <pc:docMk/>
            <pc:sldMk cId="3297366354" sldId="278"/>
            <ac:spMk id="8" creationId="{4C0B915D-D35B-4A53-A2B6-C6DD1110FCF9}"/>
          </ac:spMkLst>
        </pc:spChg>
        <pc:spChg chg="mod">
          <ac:chgData name="LIU, Tianji" userId="23f10bfc-75d1-44f4-a114-5b3e50322bb4" providerId="ADAL" clId="{C2F49BFC-F7BA-4D27-88F1-7CB81C485ED0}" dt="2021-11-26T04:02:27.425" v="670"/>
          <ac:spMkLst>
            <pc:docMk/>
            <pc:sldMk cId="3297366354" sldId="278"/>
            <ac:spMk id="215" creationId="{00000000-0000-0000-0000-000000000000}"/>
          </ac:spMkLst>
        </pc:spChg>
        <pc:spChg chg="mod">
          <ac:chgData name="LIU, Tianji" userId="23f10bfc-75d1-44f4-a114-5b3e50322bb4" providerId="ADAL" clId="{C2F49BFC-F7BA-4D27-88F1-7CB81C485ED0}" dt="2021-11-15T02:06:00.222" v="545" actId="14100"/>
          <ac:spMkLst>
            <pc:docMk/>
            <pc:sldMk cId="3297366354" sldId="278"/>
            <ac:spMk id="216" creationId="{00000000-0000-0000-0000-000000000000}"/>
          </ac:spMkLst>
        </pc:spChg>
      </pc:sldChg>
      <pc:sldChg chg="modSp add setBg">
        <pc:chgData name="LIU, Tianji" userId="23f10bfc-75d1-44f4-a114-5b3e50322bb4" providerId="ADAL" clId="{C2F49BFC-F7BA-4D27-88F1-7CB81C485ED0}" dt="2021-11-15T01:57:48.038" v="17"/>
        <pc:sldMkLst>
          <pc:docMk/>
          <pc:sldMk cId="4050379455" sldId="279"/>
        </pc:sldMkLst>
        <pc:spChg chg="mod">
          <ac:chgData name="LIU, Tianji" userId="23f10bfc-75d1-44f4-a114-5b3e50322bb4" providerId="ADAL" clId="{C2F49BFC-F7BA-4D27-88F1-7CB81C485ED0}" dt="2021-11-15T01:57:48.038" v="17"/>
          <ac:spMkLst>
            <pc:docMk/>
            <pc:sldMk cId="4050379455" sldId="279"/>
            <ac:spMk id="216" creationId="{00000000-0000-0000-0000-000000000000}"/>
          </ac:spMkLst>
        </pc:spChg>
      </pc:sldChg>
      <pc:sldChg chg="modSp add setBg">
        <pc:chgData name="LIU, Tianji" userId="23f10bfc-75d1-44f4-a114-5b3e50322bb4" providerId="ADAL" clId="{C2F49BFC-F7BA-4D27-88F1-7CB81C485ED0}" dt="2021-11-15T02:11:33.039" v="668" actId="20577"/>
        <pc:sldMkLst>
          <pc:docMk/>
          <pc:sldMk cId="1083999795" sldId="280"/>
        </pc:sldMkLst>
        <pc:spChg chg="mod">
          <ac:chgData name="LIU, Tianji" userId="23f10bfc-75d1-44f4-a114-5b3e50322bb4" providerId="ADAL" clId="{C2F49BFC-F7BA-4D27-88F1-7CB81C485ED0}" dt="2021-11-15T02:11:33.039" v="668" actId="20577"/>
          <ac:spMkLst>
            <pc:docMk/>
            <pc:sldMk cId="1083999795" sldId="280"/>
            <ac:spMk id="216" creationId="{00000000-0000-0000-0000-000000000000}"/>
          </ac:spMkLst>
        </pc:spChg>
      </pc:sldChg>
      <pc:sldChg chg="modSp add setBg">
        <pc:chgData name="LIU, Tianji" userId="23f10bfc-75d1-44f4-a114-5b3e50322bb4" providerId="ADAL" clId="{C2F49BFC-F7BA-4D27-88F1-7CB81C485ED0}" dt="2021-11-15T02:07:32.141" v="641" actId="1035"/>
        <pc:sldMkLst>
          <pc:docMk/>
          <pc:sldMk cId="4261974323" sldId="281"/>
        </pc:sldMkLst>
        <pc:spChg chg="mod">
          <ac:chgData name="LIU, Tianji" userId="23f10bfc-75d1-44f4-a114-5b3e50322bb4" providerId="ADAL" clId="{C2F49BFC-F7BA-4D27-88F1-7CB81C485ED0}" dt="2021-11-15T02:07:25.359" v="636" actId="1036"/>
          <ac:spMkLst>
            <pc:docMk/>
            <pc:sldMk cId="4261974323" sldId="281"/>
            <ac:spMk id="215" creationId="{00000000-0000-0000-0000-000000000000}"/>
          </ac:spMkLst>
        </pc:spChg>
        <pc:spChg chg="mod">
          <ac:chgData name="LIU, Tianji" userId="23f10bfc-75d1-44f4-a114-5b3e50322bb4" providerId="ADAL" clId="{C2F49BFC-F7BA-4D27-88F1-7CB81C485ED0}" dt="2021-11-15T02:07:32.141" v="641" actId="1035"/>
          <ac:spMkLst>
            <pc:docMk/>
            <pc:sldMk cId="4261974323" sldId="281"/>
            <ac:spMk id="216" creationId="{00000000-0000-0000-0000-000000000000}"/>
          </ac:spMkLst>
        </pc:spChg>
      </pc:sldChg>
      <pc:sldChg chg="modSp add setBg">
        <pc:chgData name="LIU, Tianji" userId="23f10bfc-75d1-44f4-a114-5b3e50322bb4" providerId="ADAL" clId="{C2F49BFC-F7BA-4D27-88F1-7CB81C485ED0}" dt="2021-11-26T04:14:42.543" v="703" actId="20577"/>
        <pc:sldMkLst>
          <pc:docMk/>
          <pc:sldMk cId="1249816111" sldId="282"/>
        </pc:sldMkLst>
        <pc:spChg chg="mod">
          <ac:chgData name="LIU, Tianji" userId="23f10bfc-75d1-44f4-a114-5b3e50322bb4" providerId="ADAL" clId="{C2F49BFC-F7BA-4D27-88F1-7CB81C485ED0}" dt="2021-11-26T04:14:42.543" v="703" actId="20577"/>
          <ac:spMkLst>
            <pc:docMk/>
            <pc:sldMk cId="1249816111" sldId="282"/>
            <ac:spMk id="215" creationId="{00000000-0000-0000-0000-000000000000}"/>
          </ac:spMkLst>
        </pc:spChg>
        <pc:spChg chg="mod">
          <ac:chgData name="LIU, Tianji" userId="23f10bfc-75d1-44f4-a114-5b3e50322bb4" providerId="ADAL" clId="{C2F49BFC-F7BA-4D27-88F1-7CB81C485ED0}" dt="2021-11-15T02:08:07.711" v="664" actId="1036"/>
          <ac:spMkLst>
            <pc:docMk/>
            <pc:sldMk cId="1249816111" sldId="282"/>
            <ac:spMk id="216" creationId="{00000000-0000-0000-0000-000000000000}"/>
          </ac:spMkLst>
        </pc:spChg>
      </pc:sldChg>
      <pc:sldChg chg="addSp delSp modSp add setBg">
        <pc:chgData name="LIU, Tianji" userId="23f10bfc-75d1-44f4-a114-5b3e50322bb4" providerId="ADAL" clId="{C2F49BFC-F7BA-4D27-88F1-7CB81C485ED0}" dt="2021-11-26T04:25:35.188" v="1132" actId="20577"/>
        <pc:sldMkLst>
          <pc:docMk/>
          <pc:sldMk cId="1622018385" sldId="283"/>
        </pc:sldMkLst>
        <pc:spChg chg="add mod">
          <ac:chgData name="LIU, Tianji" userId="23f10bfc-75d1-44f4-a114-5b3e50322bb4" providerId="ADAL" clId="{C2F49BFC-F7BA-4D27-88F1-7CB81C485ED0}" dt="2021-11-26T04:19:37.384" v="902" actId="1076"/>
          <ac:spMkLst>
            <pc:docMk/>
            <pc:sldMk cId="1622018385" sldId="283"/>
            <ac:spMk id="2" creationId="{3B391B2E-3A07-4CBA-B7CA-C100134B7C59}"/>
          </ac:spMkLst>
        </pc:spChg>
        <pc:spChg chg="add del mod">
          <ac:chgData name="LIU, Tianji" userId="23f10bfc-75d1-44f4-a114-5b3e50322bb4" providerId="ADAL" clId="{C2F49BFC-F7BA-4D27-88F1-7CB81C485ED0}" dt="2021-11-26T04:17:32.316" v="804"/>
          <ac:spMkLst>
            <pc:docMk/>
            <pc:sldMk cId="1622018385" sldId="283"/>
            <ac:spMk id="3" creationId="{69A0B3F7-A040-46F6-AD64-6FD4CEE3565F}"/>
          </ac:spMkLst>
        </pc:spChg>
        <pc:spChg chg="del">
          <ac:chgData name="LIU, Tianji" userId="23f10bfc-75d1-44f4-a114-5b3e50322bb4" providerId="ADAL" clId="{C2F49BFC-F7BA-4D27-88F1-7CB81C485ED0}" dt="2021-11-26T04:17:38.572" v="806" actId="478"/>
          <ac:spMkLst>
            <pc:docMk/>
            <pc:sldMk cId="1622018385" sldId="283"/>
            <ac:spMk id="8" creationId="{4C0B915D-D35B-4A53-A2B6-C6DD1110FCF9}"/>
          </ac:spMkLst>
        </pc:spChg>
        <pc:spChg chg="add mod">
          <ac:chgData name="LIU, Tianji" userId="23f10bfc-75d1-44f4-a114-5b3e50322bb4" providerId="ADAL" clId="{C2F49BFC-F7BA-4D27-88F1-7CB81C485ED0}" dt="2021-11-26T04:20:26.093" v="906" actId="1076"/>
          <ac:spMkLst>
            <pc:docMk/>
            <pc:sldMk cId="1622018385" sldId="283"/>
            <ac:spMk id="9" creationId="{394140A7-7E6A-43ED-A577-6E2A4C155203}"/>
          </ac:spMkLst>
        </pc:spChg>
        <pc:spChg chg="add mod">
          <ac:chgData name="LIU, Tianji" userId="23f10bfc-75d1-44f4-a114-5b3e50322bb4" providerId="ADAL" clId="{C2F49BFC-F7BA-4D27-88F1-7CB81C485ED0}" dt="2021-11-26T04:20:20.147" v="905" actId="1076"/>
          <ac:spMkLst>
            <pc:docMk/>
            <pc:sldMk cId="1622018385" sldId="283"/>
            <ac:spMk id="10" creationId="{85D5CCF4-3E12-4B84-9DD3-58461FF70D31}"/>
          </ac:spMkLst>
        </pc:spChg>
        <pc:spChg chg="add mod">
          <ac:chgData name="LIU, Tianji" userId="23f10bfc-75d1-44f4-a114-5b3e50322bb4" providerId="ADAL" clId="{C2F49BFC-F7BA-4D27-88F1-7CB81C485ED0}" dt="2021-11-26T04:25:35.188" v="1132" actId="20577"/>
          <ac:spMkLst>
            <pc:docMk/>
            <pc:sldMk cId="1622018385" sldId="283"/>
            <ac:spMk id="11" creationId="{6857AA9A-7FB2-4235-B52B-37B9C7FF4939}"/>
          </ac:spMkLst>
        </pc:spChg>
        <pc:spChg chg="mod">
          <ac:chgData name="LIU, Tianji" userId="23f10bfc-75d1-44f4-a114-5b3e50322bb4" providerId="ADAL" clId="{C2F49BFC-F7BA-4D27-88F1-7CB81C485ED0}" dt="2021-11-26T04:15:16.875" v="729" actId="20577"/>
          <ac:spMkLst>
            <pc:docMk/>
            <pc:sldMk cId="1622018385" sldId="283"/>
            <ac:spMk id="215" creationId="{00000000-0000-0000-0000-000000000000}"/>
          </ac:spMkLst>
        </pc:spChg>
        <pc:spChg chg="del mod">
          <ac:chgData name="LIU, Tianji" userId="23f10bfc-75d1-44f4-a114-5b3e50322bb4" providerId="ADAL" clId="{C2F49BFC-F7BA-4D27-88F1-7CB81C485ED0}" dt="2021-11-26T04:19:25.735" v="837" actId="478"/>
          <ac:spMkLst>
            <pc:docMk/>
            <pc:sldMk cId="1622018385" sldId="283"/>
            <ac:spMk id="2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99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804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958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086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91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8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z="12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‹#›</a:t>
            </a:fld>
            <a:endParaRPr lang="en-GB" sz="1200">
              <a:latin typeface="Oswald" panose="02000503000000000000"/>
              <a:ea typeface="Oswald" panose="02000503000000000000"/>
              <a:cs typeface="Oswald" panose="02000503000000000000"/>
              <a:sym typeface="Oswald" panose="02000503000000000000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0" y="6432450"/>
            <a:ext cx="4512899" cy="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CSCI 1130 Tutorial </a:t>
            </a:r>
            <a:r>
              <a:rPr lang="en-GB" dirty="0" smtClean="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- </a:t>
            </a:r>
            <a:r>
              <a:rPr lang="en-GB" dirty="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Final Exam </a:t>
            </a:r>
            <a:r>
              <a:rPr lang="en-GB" dirty="0" smtClean="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Revision</a:t>
            </a:r>
            <a:endParaRPr lang="en-GB" dirty="0">
              <a:solidFill>
                <a:srgbClr val="EFEFEF"/>
              </a:solidFill>
              <a:latin typeface="Oswald" panose="02000503000000000000"/>
              <a:ea typeface="Oswald" panose="02000503000000000000"/>
              <a:cs typeface="Oswald" panose="02000503000000000000"/>
              <a:sym typeface="Oswald" panose="02000503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673700"/>
            <a:ext cx="8520599" cy="252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599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199" cy="1148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441866"/>
            <a:ext cx="4045199" cy="228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199" cy="179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 panose="02000503000000000000"/>
              <a:buNone/>
              <a:defRPr sz="21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 panose="02000503040000020003"/>
              <a:defRPr sz="18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rPr>
              <a:t>‹#›</a:t>
            </a:fld>
            <a:endParaRPr lang="en-GB" sz="1000">
              <a:solidFill>
                <a:schemeClr val="accent3"/>
              </a:solidFill>
              <a:latin typeface="Average" panose="02000503040000020003"/>
              <a:ea typeface="Average" panose="02000503040000020003"/>
              <a:cs typeface="Average" panose="02000503040000020003"/>
              <a:sym typeface="Average" panose="02000503040000020003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71257" y="1778266"/>
            <a:ext cx="7801500" cy="2306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dirty="0"/>
              <a:t>CSCI 1130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Tutorial </a:t>
            </a:r>
            <a:r>
              <a:rPr lang="en-GB" smtClean="0"/>
              <a:t>- </a:t>
            </a:r>
            <a:r>
              <a:rPr lang="en-GB"/>
              <a:t>Final Exam Revision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4. OOP Understanding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86500" y="1654825"/>
            <a:ext cx="7371000" cy="39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SmartRobot extends FlyingRobot {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private String lang;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SmartRobot(int e, String n, String l)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super(e,n);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this.lang = l;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charge(int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energy += e;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System.out.println("Smart Charged: " + energy);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program()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System.out.println("Program using: " + lang);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   // ... next page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4. OOP Understanding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886500" y="1654825"/>
            <a:ext cx="7371000" cy="39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RobotDemo {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static void main(String[] args)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Robot[] robots = new Robot[4];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Robot r = new Robot(20, "R1");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robots[0] = robots[1] = r;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robots[2] = new FlyingRobot(20, "F1");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robots[3] = new SmartRobot(20, "S1", "Java");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for (int i=0; i&lt;robots.length;i++)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robots[i].move();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robots[i].charge(15);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// &lt;part B statements go here&gt; ... ignore them for part A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   // ... next page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4. OOP Understanding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4B - 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Imagine if we run the following statements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part A statements.  Please identify if the statements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are correct or not, if you think they are incorrect, please state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whether they are "Runtime Error" or "Compilation Error".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80" name="Shape 180"/>
          <p:cNvGraphicFramePr/>
          <p:nvPr/>
        </p:nvGraphicFramePr>
        <p:xfrm>
          <a:off x="952500" y="357887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{840A776A-E8E3-422A-BF26-C40FFA414174}</a:tableStyleId>
              </a:tblPr>
              <a:tblGrid>
                <a:gridCol w="41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Statements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Correct?(Y/N)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Error Type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FlyingRobot ref_F = robots[1];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>
                        <a:solidFill>
                          <a:srgbClr val="FFFF00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lang="en-GB">
                        <a:solidFill>
                          <a:srgbClr val="FFFF00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((SmartRobot)robots[3]).program()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>
                        <a:solidFill>
                          <a:srgbClr val="FFFF00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lang="en-GB">
                        <a:solidFill>
                          <a:srgbClr val="FFFF00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Robot ref_R = (FlyingRobot)robots[0];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GB">
                        <a:solidFill>
                          <a:srgbClr val="FFFF00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lang="en-GB">
                        <a:solidFill>
                          <a:srgbClr val="FFFF00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5. Array and Reference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0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5A - 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Based on the given Matrix class below, define a method </a:t>
            </a:r>
            <a:r>
              <a:rPr lang="en-GB" sz="20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subMatrixSum()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which computes and returns the sum of all elements in a sub-matrix, indexed by </a:t>
            </a:r>
            <a:r>
              <a:rPr lang="en-GB" sz="20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rowS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first row of extract, </a:t>
            </a:r>
            <a:r>
              <a:rPr lang="en-GB" sz="20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colS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first column to extract, </a:t>
            </a:r>
            <a:r>
              <a:rPr lang="en-GB" sz="20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nRow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no. of rows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</a:t>
            </a:r>
            <a:r>
              <a:rPr lang="en-GB" sz="20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nCol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no. of columns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739550" y="2670225"/>
            <a:ext cx="4988999" cy="31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Matrix {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protected int m, n;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protected double[][] cell;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Matrix(int row, int col)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m = row;   n = col;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cell = new double[m][n];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double subMatrixSum(int rowS, int colS, int nRow, int nCol)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// Your implementation 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aphicFrame>
        <p:nvGraphicFramePr>
          <p:cNvPr id="189" name="Shape 189"/>
          <p:cNvGraphicFramePr/>
          <p:nvPr/>
        </p:nvGraphicFramePr>
        <p:xfrm>
          <a:off x="6347500" y="2957025"/>
          <a:ext cx="1614400" cy="1905000"/>
        </p:xfrm>
        <a:graphic>
          <a:graphicData uri="http://schemas.openxmlformats.org/drawingml/2006/table">
            <a:tbl>
              <a:tblPr>
                <a:noFill/>
                <a:tableStyleId>{DBD99531-498F-462E-B551-BB3FF209D0DA}</a:tableStyleId>
              </a:tblPr>
              <a:tblGrid>
                <a:gridCol w="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</a:rPr>
                        <a:t>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</a:rPr>
                        <a:t>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-2.0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</a:rPr>
                        <a:t>3.0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</a:rPr>
                        <a:t>4.0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</a:rPr>
                        <a:t>0.0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</a:rPr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</a:rPr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</a:rPr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-1.0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0" name="Shape 190"/>
          <p:cNvSpPr txBox="1"/>
          <p:nvPr/>
        </p:nvSpPr>
        <p:spPr>
          <a:xfrm>
            <a:off x="5949600" y="5015700"/>
            <a:ext cx="2410199" cy="69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12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Example: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12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subMatrixSum(0,1,4,2)=14.0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5. Array and Reference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71250" y="91905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programmer wants to flip a matrix upside down quickly using </a:t>
            </a:r>
            <a:r>
              <a:rPr lang="en-US" alt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eferences and has coded the following program but it does not work.  </a:t>
            </a:r>
            <a:r>
              <a:rPr lang="en-GB" sz="20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5B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Explain why his program fails.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0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5C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Rewrite a fix for him using References.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779550" y="2494575"/>
            <a:ext cx="7584900" cy="245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[][] a = new int[][] {{1,2,3,4},{5,6,7,8},{9,10,11,12},{13,14,15,16}};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[][] s = a;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( int r = 0; r &lt; 4; r++ ) a[r] = s[3-r];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( int r = 0; r &lt; 4; r++ 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for ( int c = 0; c &lt; 4; c++ 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System.out.printf("%d ", a[r][c]);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System.out.println();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779550" y="5065075"/>
            <a:ext cx="7584900" cy="14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run: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13 14 15 16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9 10 11 12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9 10 11 12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13 14 15 16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dirty="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6. String Processing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71250" y="771364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 a simple parser for gathering file and directory names from output log of command "ls 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 (in Unix-like OS). Example log:</a:t>
            </a:r>
            <a:endParaRPr lang="en-GB" sz="20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79550" y="1438303"/>
            <a:ext cx="7584900" cy="1920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total 104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-r--  1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2196 Aug  4 03:20 .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cmake-format.yaml</a:t>
            </a:r>
            <a:endParaRPr lang="en-GB" dirty="0">
              <a:solidFill>
                <a:schemeClr val="tx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-r--  1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10692 Aug  4 03:20 CMakeLists.txt</a:t>
            </a:r>
          </a:p>
          <a:p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drwxrwxr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-x  5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4096 Aug  4 03:20 docs/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-r--  1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487 Aug  4 03:20 .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gitignore</a:t>
            </a:r>
            <a:endParaRPr lang="en-GB" dirty="0">
              <a:solidFill>
                <a:schemeClr val="tx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drwxrwxr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-x  3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30 Aug  4 03:20 include/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-r--  1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1684 Aug  4 03:20 LICENSE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...</a:t>
            </a:r>
          </a:p>
        </p:txBody>
      </p:sp>
      <p:sp>
        <p:nvSpPr>
          <p:cNvPr id="8" name="Shape 215">
            <a:extLst>
              <a:ext uri="{FF2B5EF4-FFF2-40B4-BE49-F238E27FC236}">
                <a16:creationId xmlns:a16="http://schemas.microsoft.com/office/drawing/2014/main" id="{4C0B915D-D35B-4A53-A2B6-C6DD1110FCF9}"/>
              </a:ext>
            </a:extLst>
          </p:cNvPr>
          <p:cNvSpPr txBox="1"/>
          <p:nvPr/>
        </p:nvSpPr>
        <p:spPr>
          <a:xfrm>
            <a:off x="671250" y="3226113"/>
            <a:ext cx="7801500" cy="2036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valid line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that corresponding to a file/directory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begins with a string with ten characters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If this string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starts with '-'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then this line corresponds to a 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If the string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starts with 'd'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then this line corresponds to a 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</a:p>
          <a:p>
            <a:pPr lvl="0"/>
            <a:endParaRPr lang="en-US" sz="20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file/directory name is the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last entry of a valid line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In addition, two special cases should be taken care of: (1) a file/directory name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starts with '.'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 known as 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hidden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and we require that hidden files/directories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 not appear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parsed output; (2) the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directory name ends with a '/'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which should be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removed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the parsed output.</a:t>
            </a:r>
            <a:endParaRPr lang="en-GB" sz="20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973663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dirty="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6. String Processing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71250" y="771364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Examples:</a:t>
            </a:r>
            <a:endParaRPr lang="en-GB" sz="20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91B2E-3A07-4CBA-B7CA-C100134B7C59}"/>
              </a:ext>
            </a:extLst>
          </p:cNvPr>
          <p:cNvSpPr txBox="1"/>
          <p:nvPr/>
        </p:nvSpPr>
        <p:spPr>
          <a:xfrm>
            <a:off x="729785" y="1423531"/>
            <a:ext cx="6780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-r--  1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10692 Aug  4 03:20 CMakeLists.txt</a:t>
            </a:r>
          </a:p>
          <a:p>
            <a:r>
              <a:rPr lang="en-HK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Expected output: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file: CMakeLists.txt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140A7-7E6A-43ED-A577-6E2A4C155203}"/>
              </a:ext>
            </a:extLst>
          </p:cNvPr>
          <p:cNvSpPr txBox="1"/>
          <p:nvPr/>
        </p:nvSpPr>
        <p:spPr>
          <a:xfrm>
            <a:off x="729784" y="2656999"/>
            <a:ext cx="6780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rwxrwxr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-x  5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4096 Aug  4 03:20 docs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</a:t>
            </a:r>
          </a:p>
          <a:p>
            <a:r>
              <a:rPr lang="en-HK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Expected output: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dir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: docs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5CCF4-3E12-4B84-9DD3-58461FF70D31}"/>
              </a:ext>
            </a:extLst>
          </p:cNvPr>
          <p:cNvSpPr txBox="1"/>
          <p:nvPr/>
        </p:nvSpPr>
        <p:spPr>
          <a:xfrm>
            <a:off x="729784" y="3890468"/>
            <a:ext cx="6780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-r--  1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2196 Aug  4 03:20 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cmake-format.yaml</a:t>
            </a:r>
            <a:endParaRPr lang="en-GB" dirty="0">
              <a:solidFill>
                <a:schemeClr val="tx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r>
              <a:rPr lang="en-HK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Expected output: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(null)</a:t>
            </a:r>
          </a:p>
        </p:txBody>
      </p:sp>
      <p:sp>
        <p:nvSpPr>
          <p:cNvPr id="11" name="Shape 215">
            <a:extLst>
              <a:ext uri="{FF2B5EF4-FFF2-40B4-BE49-F238E27FC236}">
                <a16:creationId xmlns:a16="http://schemas.microsoft.com/office/drawing/2014/main" id="{6857AA9A-7FB2-4235-B52B-37B9C7FF4939}"/>
              </a:ext>
            </a:extLst>
          </p:cNvPr>
          <p:cNvSpPr txBox="1"/>
          <p:nvPr/>
        </p:nvSpPr>
        <p:spPr>
          <a:xfrm>
            <a:off x="671250" y="4698022"/>
            <a:ext cx="7801500" cy="16388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Remarks:</a:t>
            </a:r>
          </a:p>
          <a:p>
            <a:pPr lvl="0"/>
            <a:r>
              <a:rPr lang="en-GB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example is just for illustration of Java string processing. If you need to check file existence/properties in Java, we recommend using the  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java.io.File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package. </a:t>
            </a:r>
          </a:p>
        </p:txBody>
      </p:sp>
    </p:spTree>
    <p:extLst>
      <p:ext uri="{BB962C8B-B14F-4D97-AF65-F5344CB8AC3E}">
        <p14:creationId xmlns:p14="http://schemas.microsoft.com/office/powerpoint/2010/main" val="1622018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dirty="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6. String Processing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71250" y="964196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Please implement all TODO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 in the 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rovided code skeleton:</a:t>
            </a:r>
            <a:endParaRPr lang="en-GB" sz="20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79550" y="1649794"/>
            <a:ext cx="7584900" cy="43093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Scanner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fileInput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= null;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lineData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= "";</a:t>
            </a:r>
          </a:p>
          <a:p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// open file</a:t>
            </a:r>
            <a:b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fileInput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= new Scanner(new File("test.txt"));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} catch (FileNotFoundException ex) {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("File not found!");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System.exit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b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794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dirty="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6. String Processing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97082" y="964196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(cont’d) Please implement all TODO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 in the 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rovided code skeleton:</a:t>
            </a:r>
            <a:endParaRPr lang="en-GB" sz="20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97633" y="1649794"/>
            <a:ext cx="8808097" cy="4782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while (/* TODO implement proper loop condition*/ true) {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// TODO read a line of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log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lineData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= null;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if (/* TODO judge validity of a line */ true) {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// valid line</a:t>
            </a:r>
          </a:p>
          <a:p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// TODO get name entry. Assume no space in name.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String name = null;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// TODO 1. filter out special case (1)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// TODO 2. separately considers file and directory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// TODO 3. for directory, deal with case (2)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// TODO 4. print out processed name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9997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dirty="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6. String Processing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97082" y="802466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Provided full log for testing:</a:t>
            </a:r>
            <a:endParaRPr lang="en-GB" sz="20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97082" y="1233029"/>
            <a:ext cx="8808097" cy="4782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total 104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-x  8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4096 Oct 16 12:58 ./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-x 17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4096 Nov 10 12:23 ../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1304 Aug  4 03:20 .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appveyor.yml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453 Aug  4 03:20 .clang-format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1736 Aug  4 03:20 .clang-tidy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2196 Aug  4 03:20 .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cmake-format.yaml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10692 Aug  4 03:20 CMakeLists.txt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-x  5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4096 Aug  4 03:20 docs/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-x  4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221 Aug  4 03:20 .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github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487 Aug  4 03:20 .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-x  3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30 Aug  4 03:20 include/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1684 Aug  4 03:20 LICENSE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256 Aug  4 03:20 MANIFEST.in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2250 Aug  4 03:20 noxfile.py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2885 Aug  4 03:20 .pre-commit-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config.yaml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-x  2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203 Aug  4 03:20 pybind11/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774 Aug  4 03:20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pyproject.toml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7434 Aug  4 03:20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README.rst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62 Aug  4 03:20 .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readthedocs.yml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1591 Aug  4 03:20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setup.cfg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rw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-r--  1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4786 Aug  4 03:20 setup.py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-x  6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4096 Aug  4 03:20 tests/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drwxrwxr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-x  2 root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4096 Oct 16 13:19 tools/</a:t>
            </a:r>
          </a:p>
        </p:txBody>
      </p:sp>
    </p:spTree>
    <p:extLst>
      <p:ext uri="{BB962C8B-B14F-4D97-AF65-F5344CB8AC3E}">
        <p14:creationId xmlns:p14="http://schemas.microsoft.com/office/powerpoint/2010/main" val="4261974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699950" y="1487800"/>
            <a:ext cx="5744100" cy="4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en-GB" sz="3600" dirty="0"/>
              <a:t>1. Basic Java Methods</a:t>
            </a:r>
            <a:br>
              <a:rPr lang="en-GB" sz="3600" dirty="0"/>
            </a:br>
            <a:r>
              <a:rPr lang="en-GB" sz="3600" dirty="0"/>
              <a:t>2. Java Code Understanding</a:t>
            </a:r>
            <a:br>
              <a:rPr lang="en-GB" sz="3600" dirty="0"/>
            </a:br>
            <a:r>
              <a:rPr lang="en-GB" sz="3600" dirty="0"/>
              <a:t>3. Formatting and Promotion</a:t>
            </a:r>
            <a:br>
              <a:rPr lang="en-GB" sz="3600" dirty="0"/>
            </a:br>
            <a:r>
              <a:rPr lang="en-GB" sz="3600" dirty="0"/>
              <a:t>4. OOP Understanding</a:t>
            </a:r>
            <a:br>
              <a:rPr lang="en-GB" sz="3600" dirty="0"/>
            </a:br>
            <a:r>
              <a:rPr lang="en-GB" sz="3600" dirty="0"/>
              <a:t>5. Array of Reference</a:t>
            </a:r>
            <a:br>
              <a:rPr lang="en-GB" sz="3600" dirty="0"/>
            </a:br>
            <a:r>
              <a:rPr lang="en-GB" sz="3600" dirty="0"/>
              <a:t>6. String Processing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dirty="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6. String Processing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97082" y="802466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Expected full output:</a:t>
            </a:r>
            <a:endParaRPr lang="en-GB" sz="20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97082" y="1425861"/>
            <a:ext cx="8808097" cy="4782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file: CMakeLists.txt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dir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: docs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dir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: include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file: LICENSE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file: MANIFEST.in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file: noxfile.py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dir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: pybind11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file: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pyproject.toml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file: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README.rst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file: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setup.cfg</a:t>
            </a: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file: setup.py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dir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: tests</a:t>
            </a:r>
          </a:p>
          <a:p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dir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: tools</a:t>
            </a:r>
          </a:p>
        </p:txBody>
      </p:sp>
    </p:spTree>
    <p:extLst>
      <p:ext uri="{BB962C8B-B14F-4D97-AF65-F5344CB8AC3E}">
        <p14:creationId xmlns:p14="http://schemas.microsoft.com/office/powerpoint/2010/main" val="12498161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Clr>
                <a:srgbClr val="FFFFFF"/>
              </a:buClr>
              <a:buSzPct val="100000"/>
              <a:buFont typeface="Oswald" panose="02000503000000000000"/>
              <a:buAutoNum type="arabicPeriod"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Basic Java methods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71250" y="1026400"/>
            <a:ext cx="7801500" cy="23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1A - 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the following Java class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MyCalendar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 please define the following two constructors:</a:t>
            </a:r>
          </a:p>
          <a:p>
            <a:pPr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Constructor 1</a:t>
            </a: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Accepts an integer input and check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input falls in the range [ 1900, 2200 ], throw an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ArithmeticException</a:t>
            </a: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if not.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Constructor 2</a:t>
            </a: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Accepts another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MyCalendar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instance for initialization of variable.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886500" y="4383575"/>
            <a:ext cx="7371000" cy="17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class MyCalendar {</a:t>
            </a:r>
          </a:p>
          <a:p>
            <a:pPr rtl="0">
              <a:spcBef>
                <a:spcPts val="0"/>
              </a:spcBef>
              <a:buNone/>
            </a:pPr>
            <a:endParaRPr sz="16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protected int year;   // one instance variable only.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// methods follow ...</a:t>
            </a:r>
          </a:p>
          <a:p>
            <a:pPr rtl="0">
              <a:spcBef>
                <a:spcPts val="0"/>
              </a:spcBef>
              <a:buNone/>
            </a:pPr>
            <a:endParaRPr sz="16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Oswald" panose="02000503000000000000"/>
              <a:buAutoNum type="arabicPeriod"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Basic Java methods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71250" y="2102725"/>
            <a:ext cx="7801500" cy="262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1B - 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the given Java class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MyCalendar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please define a public instance method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isLeapYear()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which returns a boolean value to indicate if the instance’s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year is </a:t>
            </a:r>
            <a:r>
              <a:rPr lang="en-GB" sz="2400" u="sng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leap year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or not.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Hint : A leap year is exactly divisible by 4 but not by 100;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OR it is exactly divisible by 400.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2. Java Code Understanding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2 - 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the following Java class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Factorial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 please write down the output of the program: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86500" y="2047900"/>
            <a:ext cx="7371000" cy="39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class Factorial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private int n;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Factorial(int i)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n = i;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long getValue()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if (n &lt; 0) throw new ArithmeticException("WRONG !");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if (n == 0) return 1;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return n * new Factorial(n-1).getValue();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@Override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String toString()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if (n &lt; 0) return "Invalid: " + n + "!";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if (n == 0) return "0!";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return new Factorial(n-1) + "x" + n;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   // ... next page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2. Java Code Understanding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39050" y="1217900"/>
            <a:ext cx="8265900" cy="492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static void main(String[] args)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Factorial f0 = new Factorial(0);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Factorial f1 = new Factorial(1);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Factorial f6 = new Factorial(6);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Factorial fn999 = new Factorial(-999);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 f0 + "=" + f0.getValue()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 f1 + "=" + f1.getValue()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 f6 );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 f6.getValue()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try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System.out.println( fn999.getValue()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 catch (ArithmeticException 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System.out.println( fn999 );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 f6.getValue() / new Factorial(4).getValue()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endParaRPr sz="16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// end of class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3. Formatting and Promotion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509850" y="1938275"/>
            <a:ext cx="2124300" cy="87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   x = 2;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   y = 3;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float  a = 5.2f;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3 - 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the following declarations,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please write down the output of each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println()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outputs: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26" name="Shape 126"/>
          <p:cNvGraphicFramePr/>
          <p:nvPr/>
        </p:nvGraphicFramePr>
        <p:xfrm>
          <a:off x="952500" y="2907900"/>
          <a:ext cx="7239000" cy="3550680"/>
        </p:xfrm>
        <a:graphic>
          <a:graphicData uri="http://schemas.openxmlformats.org/drawingml/2006/table">
            <a:tbl>
              <a:tblPr>
                <a:noFill/>
                <a:tableStyleId>{A178FE44-9235-43D2-A40E-D85FA6F76B7D}</a:tableStyleId>
              </a:tblPr>
              <a:tblGrid>
                <a:gridCol w="51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Statements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Output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System.out.println("\""+'D'+":\\n\\\"");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System.out.println(y/Math.ceil(x));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System.out.println(x+"B"+('A'-'B'));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System.out.println(Math.floor(-a));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System.out.println('\u0040');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System.out.println(0.7*0.7==0.49);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System.out.println(x/y);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System.out.println((x++)+"&amp;"+(++y));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4. OOP Understanding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4A - 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Please study the 3 Java classes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Robot, FlyingRobot &amp; SmartRobot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and please write down the output of the program: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86500" y="2284100"/>
            <a:ext cx="7371000" cy="39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Robot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protected int energy;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protected String name;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Robot(int e, String n)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this.energy = e;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this.name = n;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move()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System.out.println("Walk");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energy -= 5;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charge(int e)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energy += e;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System.out.println("Super charged: " + energy);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   // ... next page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4. OOP Understanding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886500" y="1654825"/>
            <a:ext cx="7371000" cy="39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FlyingRobot extends Robot {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FlyingRobot(int e, String n)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super(e,n);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move()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System.out.println("Fly");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energy -=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charge(int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e = e/2;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System.out.print("Flying uses 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super.charge(e);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   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   // ... next page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2103</Words>
  <Application>Microsoft Office PowerPoint</Application>
  <PresentationFormat>On-screen Show (4:3)</PresentationFormat>
  <Paragraphs>337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Average</vt:lpstr>
      <vt:lpstr>Oswald</vt:lpstr>
      <vt:lpstr>Consolas</vt:lpstr>
      <vt:lpstr>slate</vt:lpstr>
      <vt:lpstr>CSCI 1130 Tutorial - Final Exam Revision</vt:lpstr>
      <vt:lpstr>1. Basic Java Methods 2. Java Code Understanding 3. Formatting and Promotion 4. OOP Understanding 5. Array of Reference 6. String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1130_x000d_Tutorial 12 - Final Exam Revision</dc:title>
  <dc:creator/>
  <cp:lastModifiedBy>Michael FUNG</cp:lastModifiedBy>
  <cp:revision>8</cp:revision>
  <dcterms:created xsi:type="dcterms:W3CDTF">2017-11-17T22:25:46Z</dcterms:created>
  <dcterms:modified xsi:type="dcterms:W3CDTF">2021-11-26T17:09:58Z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