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6" r:id="rId2"/>
    <p:sldId id="257" r:id="rId3"/>
    <p:sldId id="310" r:id="rId4"/>
    <p:sldId id="330" r:id="rId5"/>
    <p:sldId id="325" r:id="rId6"/>
    <p:sldId id="346" r:id="rId7"/>
    <p:sldId id="331" r:id="rId8"/>
    <p:sldId id="348" r:id="rId9"/>
    <p:sldId id="349" r:id="rId10"/>
    <p:sldId id="350" r:id="rId11"/>
    <p:sldId id="327" r:id="rId12"/>
    <p:sldId id="353" r:id="rId13"/>
    <p:sldId id="351" r:id="rId14"/>
    <p:sldId id="352" r:id="rId15"/>
    <p:sldId id="326" r:id="rId16"/>
    <p:sldId id="355" r:id="rId17"/>
    <p:sldId id="354" r:id="rId18"/>
    <p:sldId id="341" r:id="rId19"/>
    <p:sldId id="343" r:id="rId20"/>
    <p:sldId id="356" r:id="rId21"/>
    <p:sldId id="357" r:id="rId22"/>
    <p:sldId id="345" r:id="rId23"/>
    <p:sldId id="358" r:id="rId24"/>
    <p:sldId id="360" r:id="rId25"/>
    <p:sldId id="361" r:id="rId26"/>
    <p:sldId id="362" r:id="rId27"/>
    <p:sldId id="369" r:id="rId28"/>
    <p:sldId id="370" r:id="rId29"/>
    <p:sldId id="366" r:id="rId30"/>
    <p:sldId id="367" r:id="rId31"/>
    <p:sldId id="371" r:id="rId32"/>
  </p:sldIdLst>
  <p:sldSz cx="9144000" cy="6858000" type="screen4x3"/>
  <p:notesSz cx="9906000" cy="67945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4"/>
    <p:restoredTop sz="72972" autoAdjust="0"/>
  </p:normalViewPr>
  <p:slideViewPr>
    <p:cSldViewPr>
      <p:cViewPr varScale="1">
        <p:scale>
          <a:sx n="118" d="100"/>
          <a:sy n="118" d="100"/>
        </p:scale>
        <p:origin x="2796" y="102"/>
      </p:cViewPr>
      <p:guideLst>
        <p:guide orient="horz" pos="218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090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11108" y="0"/>
            <a:ext cx="4292600" cy="340905"/>
          </a:xfrm>
          <a:prstGeom prst="rect">
            <a:avLst/>
          </a:prstGeom>
        </p:spPr>
        <p:txBody>
          <a:bodyPr vert="horz" lIns="91440" tIns="45720" rIns="91440" bIns="45720" rtlCol="0"/>
          <a:lstStyle>
            <a:lvl1pPr algn="r">
              <a:defRPr sz="1200"/>
            </a:lvl1pPr>
          </a:lstStyle>
          <a:p>
            <a:fld id="{F3137E4C-08C6-4FFF-9A8F-91522D00647D}" type="datetimeFigureOut">
              <a:rPr lang="zh-CN" altLang="en-US" smtClean="0"/>
              <a:t>2021/9/7</a:t>
            </a:fld>
            <a:endParaRPr lang="zh-CN" altLang="en-US"/>
          </a:p>
        </p:txBody>
      </p:sp>
      <p:sp>
        <p:nvSpPr>
          <p:cNvPr id="4" name="Footer Placeholder 3"/>
          <p:cNvSpPr>
            <a:spLocks noGrp="1"/>
          </p:cNvSpPr>
          <p:nvPr>
            <p:ph type="ftr" sz="quarter" idx="2"/>
          </p:nvPr>
        </p:nvSpPr>
        <p:spPr>
          <a:xfrm>
            <a:off x="0" y="6453596"/>
            <a:ext cx="4292600" cy="34090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11108" y="6453596"/>
            <a:ext cx="4292600" cy="340904"/>
          </a:xfrm>
          <a:prstGeom prst="rect">
            <a:avLst/>
          </a:prstGeom>
        </p:spPr>
        <p:txBody>
          <a:bodyPr vert="horz" lIns="91440" tIns="45720" rIns="91440" bIns="45720" rtlCol="0" anchor="b"/>
          <a:lstStyle>
            <a:lvl1pPr algn="r">
              <a:defRPr sz="1200"/>
            </a:lvl1pPr>
          </a:lstStyle>
          <a:p>
            <a:fld id="{72F3D253-7228-401B-9F96-162F187F84B6}"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a:defRPr/>
            </a:pPr>
            <a:endParaRPr lang="en-US" altLang="zh-TW"/>
          </a:p>
        </p:txBody>
      </p:sp>
      <p:sp>
        <p:nvSpPr>
          <p:cNvPr id="16387" name="Rectangle 3"/>
          <p:cNvSpPr>
            <a:spLocks noGrp="1" noChangeArrowheads="1"/>
          </p:cNvSpPr>
          <p:nvPr>
            <p:ph type="dt" idx="1"/>
          </p:nvPr>
        </p:nvSpPr>
        <p:spPr bwMode="auto">
          <a:xfrm>
            <a:off x="5611108"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a:defRPr/>
            </a:pPr>
            <a:endParaRPr lang="en-US" altLang="zh-TW"/>
          </a:p>
        </p:txBody>
      </p:sp>
      <p:sp>
        <p:nvSpPr>
          <p:cNvPr id="2052" name="Rectangle 4"/>
          <p:cNvSpPr>
            <a:spLocks noGrp="1" noRot="1" noChangeAspect="1" noChangeArrowheads="1" noTextEdit="1"/>
          </p:cNvSpPr>
          <p:nvPr>
            <p:ph type="sldImg" idx="2"/>
          </p:nvPr>
        </p:nvSpPr>
        <p:spPr bwMode="auto">
          <a:xfrm>
            <a:off x="3254375" y="509588"/>
            <a:ext cx="3397250" cy="2547937"/>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Rectangle 5"/>
          <p:cNvSpPr>
            <a:spLocks noGrp="1" noChangeArrowheads="1"/>
          </p:cNvSpPr>
          <p:nvPr>
            <p:ph type="body" sz="quarter" idx="3"/>
          </p:nvPr>
        </p:nvSpPr>
        <p:spPr bwMode="auto">
          <a:xfrm>
            <a:off x="990600" y="3227388"/>
            <a:ext cx="79248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16390" name="Rectangle 6"/>
          <p:cNvSpPr>
            <a:spLocks noGrp="1" noChangeArrowheads="1"/>
          </p:cNvSpPr>
          <p:nvPr>
            <p:ph type="ftr" sz="quarter" idx="4"/>
          </p:nvPr>
        </p:nvSpPr>
        <p:spPr bwMode="auto">
          <a:xfrm>
            <a:off x="0" y="6453596"/>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a:defRPr/>
            </a:pPr>
            <a:endParaRPr lang="en-US" altLang="zh-TW"/>
          </a:p>
        </p:txBody>
      </p:sp>
      <p:sp>
        <p:nvSpPr>
          <p:cNvPr id="16391" name="Rectangle 7"/>
          <p:cNvSpPr>
            <a:spLocks noGrp="1" noChangeArrowheads="1"/>
          </p:cNvSpPr>
          <p:nvPr>
            <p:ph type="sldNum" sz="quarter" idx="5"/>
          </p:nvPr>
        </p:nvSpPr>
        <p:spPr bwMode="auto">
          <a:xfrm>
            <a:off x="5611108" y="6453596"/>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a:defRPr/>
            </a:pPr>
            <a:fld id="{1A96B276-F248-4DA8-96D3-3D0EFA65536F}" type="slidenum">
              <a:rPr lang="en-US" altLang="zh-TW"/>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PMingLiU"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PMingLiU"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PMingLiU"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PMingLiU"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pile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Interpreter_(compu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inner state of a </a:t>
            </a:r>
            <a:r>
              <a:rPr lang="en-US" dirty="0" err="1"/>
              <a:t>Jframe</a:t>
            </a:r>
            <a:r>
              <a:rPr lang="en-US" dirty="0"/>
              <a:t> object.</a:t>
            </a:r>
            <a:r>
              <a:rPr lang="en-US" baseline="0" dirty="0"/>
              <a:t> Don’t care these details.</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17</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1A96B276-F248-4DA8-96D3-3D0EFA65536F}" type="slidenum">
              <a:rPr lang="en-US" altLang="zh-TW" smtClean="0"/>
              <a:t>20</a:t>
            </a:fld>
            <a:endParaRPr lang="en-US" altLang="zh-TW"/>
          </a:p>
        </p:txBody>
      </p:sp>
    </p:spTree>
    <p:extLst>
      <p:ext uri="{BB962C8B-B14F-4D97-AF65-F5344CB8AC3E}">
        <p14:creationId xmlns:p14="http://schemas.microsoft.com/office/powerpoint/2010/main" val="145923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1A96B276-F248-4DA8-96D3-3D0EFA65536F}" type="slidenum">
              <a:rPr lang="en-US" altLang="zh-TW" smtClean="0"/>
              <a:t>22</a:t>
            </a:fld>
            <a:endParaRPr lang="en-US" altLang="zh-TW"/>
          </a:p>
        </p:txBody>
      </p:sp>
    </p:spTree>
    <p:extLst>
      <p:ext uri="{BB962C8B-B14F-4D97-AF65-F5344CB8AC3E}">
        <p14:creationId xmlns:p14="http://schemas.microsoft.com/office/powerpoint/2010/main" val="425371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BB52E8-80D0-4965-A5E2-F8BC1E947223}"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four</a:t>
            </a:r>
            <a:r>
              <a:rPr lang="en-US" altLang="zh-CN" baseline="0" dirty="0"/>
              <a:t> topics in today’s tutorial. The first one is Programming style,</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2</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In the beginning, let’s think about a question. Who will read the Java codes?  Computers ? Or developers? The answer is obvious, computers and developers. But more importantly, developers!</a:t>
            </a:r>
          </a:p>
          <a:p>
            <a:r>
              <a:rPr lang="en-US" altLang="zh-CN" baseline="0" dirty="0"/>
              <a:t>The developers of your codes contain not only yourself, but also your partners and your potential followers.</a:t>
            </a:r>
          </a:p>
          <a:p>
            <a:endParaRPr lang="en-US" altLang="zh-CN" baseline="0" dirty="0"/>
          </a:p>
          <a:p>
            <a:r>
              <a:rPr lang="en-US" altLang="zh-CN" baseline="0" dirty="0"/>
              <a:t>We all know that Java code is compiled into byte code and byte code is translated into machine code for computers to execute. With the help of compilers and JVMs, computers can read the java code correctly and efficiently. However, for developers, things are different. It’s much slower to use our brain to understand the logic behind the code.  You may become totally confused by your own code written a month earlier by yourself. And you may get crazy by someone else’s ugly codes. For example, i</a:t>
            </a:r>
            <a:r>
              <a:rPr lang="en-US" altLang="zh-CN" baseline="0" dirty="0" err="1"/>
              <a:t>,j</a:t>
            </a:r>
            <a:r>
              <a:rPr lang="en-US" altLang="zh-CN" baseline="0" dirty="0"/>
              <a:t>, s</a:t>
            </a:r>
            <a:r>
              <a:rPr lang="en-US" altLang="zh-CN" baseline="0" dirty="0" err="1"/>
              <a:t>,y</a:t>
            </a:r>
            <a:r>
              <a:rPr lang="en-US" altLang="zh-CN" baseline="0" dirty="0"/>
              <a:t> in this program fragment, they are meaningless variables.  You have to read a lot of code to understand what role it plays in the code. But for these variables, they have meaningful names. </a:t>
            </a:r>
            <a:r>
              <a:rPr lang="en-US" altLang="zh-CN" baseline="0" dirty="0" err="1"/>
              <a:t>adsNum</a:t>
            </a:r>
            <a:r>
              <a:rPr lang="en-US" altLang="zh-CN" baseline="0" dirty="0"/>
              <a:t> means the number of advertisement and </a:t>
            </a:r>
            <a:r>
              <a:rPr lang="en-US" altLang="zh-CN" baseline="0" dirty="0" err="1"/>
              <a:t>showNum</a:t>
            </a:r>
            <a:r>
              <a:rPr lang="en-US" altLang="zh-CN" baseline="0" dirty="0"/>
              <a:t> means the number of TV shows. Well-defined variable names can save us  a lot of time to understand the code. It’s a matter of programming style.</a:t>
            </a:r>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3</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aspects in programming</a:t>
            </a:r>
            <a:r>
              <a:rPr lang="en-US" baseline="0" dirty="0"/>
              <a:t> style like naming conventions, comments, indentation and so on. In my point of view, naming conventions and comments are the most important.</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4</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practical good conventions proposed by our predecessors. These</a:t>
            </a:r>
            <a:r>
              <a:rPr lang="en-US" baseline="0" dirty="0"/>
              <a:t> are the most classic guidelines listed on this page.</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5</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a:solidFill>
                  <a:schemeClr val="tx1"/>
                </a:solidFill>
                <a:effectLst/>
                <a:latin typeface="Arial" panose="020B0604020202020204" pitchFamily="34" charset="0"/>
                <a:ea typeface="PMingLiU" panose="02020500000000000000" pitchFamily="18" charset="-120"/>
                <a:cs typeface="+mn-cs"/>
              </a:rPr>
              <a:t>A comment is a readable annotation in the source codes.</a:t>
            </a:r>
          </a:p>
          <a:p>
            <a:r>
              <a:rPr kumimoji="1" lang="en-US" sz="1200" b="0" i="0" kern="1200" dirty="0">
                <a:solidFill>
                  <a:schemeClr val="tx1"/>
                </a:solidFill>
                <a:effectLst/>
                <a:latin typeface="Arial" panose="020B0604020202020204" pitchFamily="34" charset="0"/>
                <a:ea typeface="PMingLiU" panose="02020500000000000000" pitchFamily="18" charset="-120"/>
                <a:cs typeface="+mn-cs"/>
              </a:rPr>
              <a:t>The comments can make the source codes easier to understand for developers.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a:solidFill>
                  <a:schemeClr val="tx1"/>
                </a:solidFill>
                <a:effectLst/>
                <a:latin typeface="Arial" panose="020B0604020202020204" pitchFamily="34" charset="0"/>
                <a:ea typeface="PMingLiU" panose="02020500000000000000" pitchFamily="18" charset="-120"/>
                <a:cs typeface="+mn-cs"/>
              </a:rPr>
              <a:t>Comments are </a:t>
            </a:r>
            <a:r>
              <a:rPr kumimoji="1" lang="en-US" altLang="zh-CN" sz="1200" b="0" i="0" kern="1200" dirty="0">
                <a:solidFill>
                  <a:schemeClr val="tx1"/>
                </a:solidFill>
                <a:effectLst/>
                <a:latin typeface="Arial" panose="020B0604020202020204" pitchFamily="34" charset="0"/>
                <a:ea typeface="PMingLiU" panose="02020500000000000000" pitchFamily="18" charset="-120"/>
                <a:cs typeface="+mn-cs"/>
              </a:rPr>
              <a:t>generally ignored by </a:t>
            </a:r>
            <a:r>
              <a:rPr kumimoji="1" lang="en-US" altLang="zh-CN" sz="1200" b="0" i="0" u="none" strike="noStrike" kern="1200" dirty="0">
                <a:solidFill>
                  <a:schemeClr val="tx1"/>
                </a:solidFill>
                <a:effectLst/>
                <a:latin typeface="Arial" panose="020B0604020202020204" pitchFamily="34" charset="0"/>
                <a:ea typeface="PMingLiU" panose="02020500000000000000" pitchFamily="18" charset="-120"/>
                <a:cs typeface="+mn-cs"/>
                <a:hlinkClick r:id="rId3" tooltip="Compiler"/>
              </a:rPr>
              <a:t>compilers</a:t>
            </a:r>
            <a:r>
              <a:rPr kumimoji="1" lang="en-US" altLang="zh-CN" sz="1200" b="0" i="0" kern="1200" dirty="0">
                <a:solidFill>
                  <a:schemeClr val="tx1"/>
                </a:solidFill>
                <a:effectLst/>
                <a:latin typeface="Arial" panose="020B0604020202020204" pitchFamily="34" charset="0"/>
                <a:ea typeface="PMingLiU" panose="02020500000000000000" pitchFamily="18" charset="-120"/>
                <a:cs typeface="+mn-cs"/>
              </a:rPr>
              <a:t> and </a:t>
            </a:r>
            <a:r>
              <a:rPr kumimoji="1" lang="en-US" altLang="zh-CN" sz="1200" b="0" i="0" u="none" strike="noStrike" kern="1200" dirty="0">
                <a:solidFill>
                  <a:schemeClr val="tx1"/>
                </a:solidFill>
                <a:effectLst/>
                <a:latin typeface="Arial" panose="020B0604020202020204" pitchFamily="34" charset="0"/>
                <a:ea typeface="PMingLiU" panose="02020500000000000000" pitchFamily="18" charset="-120"/>
                <a:cs typeface="+mn-cs"/>
                <a:hlinkClick r:id="rId4" tooltip="Interpreter (computing)"/>
              </a:rPr>
              <a:t>interpreters</a:t>
            </a:r>
            <a:r>
              <a:rPr kumimoji="1" lang="en-US" altLang="zh-CN" sz="1200" b="0" i="0" kern="1200" dirty="0">
                <a:solidFill>
                  <a:schemeClr val="tx1"/>
                </a:solidFill>
                <a:effectLst/>
                <a:latin typeface="Arial" panose="020B0604020202020204" pitchFamily="34" charset="0"/>
                <a:ea typeface="PMingLiU" panose="02020500000000000000" pitchFamily="18" charset="-120"/>
                <a:cs typeface="+mn-cs"/>
              </a:rPr>
              <a:t>.</a:t>
            </a:r>
          </a:p>
          <a:p>
            <a:r>
              <a:rPr lang="en-US" dirty="0"/>
              <a:t>In another words, compilers cannot see the comments, the comments can only be observed by human, by developers.</a:t>
            </a:r>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6</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a:t>
            </a:r>
          </a:p>
          <a:p>
            <a:r>
              <a:rPr lang="en-US" dirty="0"/>
              <a:t>The green words are comments.</a:t>
            </a:r>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7</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version</a:t>
            </a:r>
            <a:r>
              <a:rPr lang="en-US" baseline="0" dirty="0"/>
              <a:t> number is very important, because in practical developing, you have to improve your software many times. You have to keep your version numbers to facilitate software management.</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9</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Angle brackets </a:t>
            </a:r>
          </a:p>
          <a:p>
            <a:r>
              <a:rPr lang="en-US" dirty="0"/>
              <a:t>p</a:t>
            </a:r>
            <a:r>
              <a:rPr lang="en-US" baseline="0" dirty="0"/>
              <a:t> tag in html</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t>10</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89167C88-55AC-4321-8BD6-44880B987868}" type="slidenum">
              <a:rPr lang="en-US" altLang="zh-TW"/>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EEB2EEC1-8F91-4DF2-9CEE-494E26CDCD9D}" type="slidenum">
              <a:rPr lang="en-US" altLang="zh-TW"/>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3BC2AC05-F9FB-41F4-B7DA-51E9A9B61545}" type="slidenum">
              <a:rPr lang="en-US" altLang="zh-TW"/>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0DDCB4E0-0AB5-48BE-9E24-83E977658F89}" type="slidenum">
              <a:rPr lang="en-US" altLang="zh-TW"/>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72409EEF-F62D-40C7-B291-D17431F1D53D}" type="slidenum">
              <a:rPr lang="en-US" altLang="zh-TW"/>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p:txBody>
          <a:bodyPr/>
          <a:lstStyle>
            <a:lvl1pPr>
              <a:defRPr/>
            </a:lvl1pPr>
          </a:lstStyle>
          <a:p>
            <a:pPr>
              <a:defRPr/>
            </a:pPr>
            <a:fld id="{AD4E5732-2226-4C94-9177-B4CAA932E3D3}" type="slidenum">
              <a:rPr lang="en-US" altLang="zh-TW"/>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p:txBody>
          <a:bodyPr/>
          <a:lstStyle>
            <a:lvl1pPr>
              <a:defRPr/>
            </a:lvl1pPr>
          </a:lstStyle>
          <a:p>
            <a:pPr>
              <a:defRPr/>
            </a:pPr>
            <a:fld id="{BE2B8223-5CD6-4DF1-A358-85D9DC46DCCC}" type="slidenum">
              <a:rPr lang="en-US" altLang="zh-TW"/>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p:txBody>
          <a:bodyPr/>
          <a:lstStyle>
            <a:lvl1pPr>
              <a:defRPr/>
            </a:lvl1pPr>
          </a:lstStyle>
          <a:p>
            <a:pPr>
              <a:defRPr/>
            </a:pPr>
            <a:fld id="{2F520D52-027F-4833-BC03-0F9245AAEA19}" type="slidenum">
              <a:rPr lang="en-US" altLang="zh-TW"/>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p:txBody>
          <a:bodyPr/>
          <a:lstStyle>
            <a:lvl1pPr>
              <a:defRPr/>
            </a:lvl1pPr>
          </a:lstStyle>
          <a:p>
            <a:pPr>
              <a:defRPr/>
            </a:pPr>
            <a:fld id="{C0018B12-7231-4046-B2D5-FAD267B8BCD0}" type="slidenum">
              <a:rPr lang="en-US" altLang="zh-TW"/>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p:txBody>
          <a:bodyPr/>
          <a:lstStyle>
            <a:lvl1pPr>
              <a:defRPr/>
            </a:lvl1pPr>
          </a:lstStyle>
          <a:p>
            <a:pPr>
              <a:defRPr/>
            </a:pPr>
            <a:fld id="{359250E3-B30C-46FA-9B3E-D4C1F26B5F20}" type="slidenum">
              <a:rPr lang="en-US" altLang="zh-TW"/>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p:txBody>
          <a:bodyPr/>
          <a:lstStyle>
            <a:lvl1pPr>
              <a:defRPr/>
            </a:lvl1pPr>
          </a:lstStyle>
          <a:p>
            <a:pPr>
              <a:defRPr/>
            </a:pPr>
            <a:fld id="{965641F4-C8AF-459E-83A5-DEA5AE00B722}" type="slidenum">
              <a:rPr lang="en-US" altLang="zh-TW"/>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TW"/>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0" sz="1400"/>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0" sz="1400"/>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0" sz="1400"/>
            </a:lvl1pPr>
          </a:lstStyle>
          <a:p>
            <a:pPr>
              <a:defRPr/>
            </a:pPr>
            <a:fld id="{E7BD14A0-308D-4CAB-996B-A29CB7506602}" type="slidenum">
              <a:rPr lang="en-US" altLang="zh-TW"/>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docs.oracle.com/javase/8/docs/a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E5C75FF6-0793-48E3-83DE-736F90390BD6}" type="slidenum">
              <a:rPr kumimoji="0" lang="en-US" altLang="zh-TW" sz="1400" smtClean="0"/>
              <a:t>1</a:t>
            </a:fld>
            <a:endParaRPr kumimoji="0" lang="en-US" altLang="zh-TW" sz="1400"/>
          </a:p>
        </p:txBody>
      </p:sp>
      <p:sp>
        <p:nvSpPr>
          <p:cNvPr id="3075" name="Rectangle 2"/>
          <p:cNvSpPr>
            <a:spLocks noGrp="1" noChangeArrowheads="1"/>
          </p:cNvSpPr>
          <p:nvPr>
            <p:ph type="ctrTitle"/>
          </p:nvPr>
        </p:nvSpPr>
        <p:spPr>
          <a:xfrm>
            <a:off x="685800" y="1163320"/>
            <a:ext cx="7772400" cy="1470025"/>
          </a:xfrm>
        </p:spPr>
        <p:txBody>
          <a:bodyPr anchor="ctr"/>
          <a:lstStyle/>
          <a:p>
            <a:pPr eaLnBrk="1" hangingPunct="1"/>
            <a:r>
              <a:rPr lang="en-US" altLang="zh-HK" sz="4000" dirty="0"/>
              <a:t>Java </a:t>
            </a:r>
            <a:r>
              <a:rPr lang="en-US" altLang="zh-TW" sz="4000" dirty="0"/>
              <a:t>Tutorial 2</a:t>
            </a:r>
          </a:p>
        </p:txBody>
      </p:sp>
      <p:sp>
        <p:nvSpPr>
          <p:cNvPr id="2" name="Rectangle 2"/>
          <p:cNvSpPr>
            <a:spLocks noGrp="1" noChangeArrowheads="1"/>
          </p:cNvSpPr>
          <p:nvPr/>
        </p:nvSpPr>
        <p:spPr>
          <a:xfrm>
            <a:off x="685800" y="3472815"/>
            <a:ext cx="7772400" cy="1470025"/>
          </a:xfrm>
          <a:prstGeom prst="rect">
            <a:avLst/>
          </a:prstGeom>
          <a:noFill/>
          <a:ln>
            <a:noFill/>
          </a:ln>
          <a:effectLst/>
        </p:spPr>
        <p:txBody>
          <a:bodyPr vert="horz" wrap="square" lIns="91440" tIns="45720" rIns="91440" bIns="45720" numCol="1" anchor="ctr" anchorCtr="0" compatLnSpc="1"/>
          <a:lstStyle>
            <a:lvl1pPr algn="ctr" rtl="0" eaLnBrk="0" fontAlgn="base" hangingPunct="0">
              <a:spcBef>
                <a:spcPct val="0"/>
              </a:spcBef>
              <a:spcAft>
                <a:spcPct val="0"/>
              </a:spcAft>
              <a:defRPr kumimoji="1" sz="60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9pPr>
          </a:lstStyle>
          <a:p>
            <a:pPr eaLnBrk="1" hangingPunct="1"/>
            <a:r>
              <a:rPr lang="en-US" altLang="zh-TW" sz="4000" dirty="0"/>
              <a:t>Programming Style &amp;&amp; JavaDoc &amp;&amp; Output Format &amp;&amp; String C</a:t>
            </a:r>
            <a:r>
              <a:rPr lang="en-US" altLang="zh-CN" sz="4000" dirty="0">
                <a:sym typeface="+mn-ea"/>
              </a:rPr>
              <a:t>oncatenation</a:t>
            </a:r>
            <a:endParaRPr lang="zh-CN" altLang="en-US" sz="4000" dirty="0"/>
          </a:p>
          <a:p>
            <a:pPr eaLnBrk="1" hangingPunct="1"/>
            <a:r>
              <a:rPr lang="en-US" altLang="zh-TW" sz="4000" dirty="0"/>
              <a:t> </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C29C9614-C619-4622-809C-B49E134EB69C}" type="slidenum">
              <a:rPr kumimoji="0" lang="en-US" altLang="zh-TW" sz="1400" smtClean="0"/>
              <a:t>10</a:t>
            </a:fld>
            <a:endParaRPr kumimoji="0" lang="en-US" altLang="zh-TW" sz="1400"/>
          </a:p>
        </p:txBody>
      </p:sp>
      <p:sp>
        <p:nvSpPr>
          <p:cNvPr id="8195" name="Rectangle 2"/>
          <p:cNvSpPr>
            <a:spLocks noGrp="1" noChangeArrowheads="1"/>
          </p:cNvSpPr>
          <p:nvPr>
            <p:ph type="title"/>
          </p:nvPr>
        </p:nvSpPr>
        <p:spPr/>
        <p:txBody>
          <a:bodyPr/>
          <a:lstStyle/>
          <a:p>
            <a:pPr algn="l" eaLnBrk="1" hangingPunct="1"/>
            <a:r>
              <a:rPr lang="en-US" altLang="zh-CN" dirty="0"/>
              <a:t>Javadoc</a:t>
            </a:r>
          </a:p>
        </p:txBody>
      </p:sp>
      <p:sp>
        <p:nvSpPr>
          <p:cNvPr id="8" name="Rectangle 3"/>
          <p:cNvSpPr txBox="1">
            <a:spLocks noChangeArrowheads="1"/>
          </p:cNvSpPr>
          <p:nvPr/>
        </p:nvSpPr>
        <p:spPr bwMode="auto">
          <a:xfrm>
            <a:off x="685800" y="154663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a:t>This is a typical method example:</a:t>
            </a:r>
          </a:p>
          <a:p>
            <a:pPr marL="0" indent="0" eaLnBrk="1" hangingPunct="1">
              <a:buNone/>
            </a:pPr>
            <a:r>
              <a:rPr lang="en-US" altLang="zh-TW" sz="1400" b="1" dirty="0">
                <a:solidFill>
                  <a:srgbClr val="FF0000"/>
                </a:solidFill>
                <a:latin typeface="Courier New" panose="02070309020205020404" pitchFamily="49" charset="0"/>
                <a:cs typeface="Courier New" panose="02070309020205020404" pitchFamily="49" charset="0"/>
              </a:rPr>
              <a:t>/**</a:t>
            </a:r>
          </a:p>
          <a:p>
            <a:pPr marL="0" indent="0" eaLnBrk="1" hangingPunct="1">
              <a:buNone/>
            </a:pPr>
            <a:r>
              <a:rPr lang="en-US" altLang="zh-TW" sz="1400" b="1" dirty="0">
                <a:latin typeface="Courier New" panose="02070309020205020404" pitchFamily="49" charset="0"/>
                <a:cs typeface="Courier New" panose="02070309020205020404" pitchFamily="49" charset="0"/>
              </a:rPr>
              <a:t> * Short one line description.</a:t>
            </a:r>
          </a:p>
          <a:p>
            <a:pPr marL="0" indent="0" eaLnBrk="1" hangingPunct="1">
              <a:buNone/>
            </a:pPr>
            <a:r>
              <a:rPr lang="en-US" altLang="zh-TW" sz="1400" b="1" dirty="0">
                <a:latin typeface="Courier New" panose="02070309020205020404" pitchFamily="49" charset="0"/>
                <a:cs typeface="Courier New" panose="02070309020205020404" pitchFamily="49" charset="0"/>
              </a:rPr>
              <a:t> * </a:t>
            </a:r>
            <a:r>
              <a:rPr lang="en-US" altLang="zh-TW" sz="1400" b="1" dirty="0">
                <a:solidFill>
                  <a:srgbClr val="FF0000"/>
                </a:solidFill>
                <a:latin typeface="Courier New" panose="02070309020205020404" pitchFamily="49" charset="0"/>
                <a:cs typeface="Courier New" panose="02070309020205020404" pitchFamily="49" charset="0"/>
              </a:rPr>
              <a:t>&lt;p&gt;</a:t>
            </a:r>
          </a:p>
          <a:p>
            <a:pPr marL="0" indent="0" eaLnBrk="1" hangingPunct="1">
              <a:buNone/>
            </a:pPr>
            <a:r>
              <a:rPr lang="en-US" altLang="zh-TW" sz="1400" b="1" dirty="0">
                <a:latin typeface="Courier New" panose="02070309020205020404" pitchFamily="49" charset="0"/>
                <a:cs typeface="Courier New" panose="02070309020205020404" pitchFamily="49" charset="0"/>
              </a:rPr>
              <a:t> * Longer description. If there were any, it would be    </a:t>
            </a:r>
          </a:p>
          <a:p>
            <a:pPr marL="0" indent="0" eaLnBrk="1" hangingPunct="1">
              <a:buNone/>
            </a:pPr>
            <a:r>
              <a:rPr lang="en-US" altLang="zh-TW" sz="1400" b="1" dirty="0">
                <a:latin typeface="Courier New" panose="02070309020205020404" pitchFamily="49" charset="0"/>
                <a:cs typeface="Courier New" panose="02070309020205020404" pitchFamily="49" charset="0"/>
              </a:rPr>
              <a:t> * here.</a:t>
            </a:r>
          </a:p>
          <a:p>
            <a:pPr marL="0" indent="0" eaLnBrk="1" hangingPunct="1">
              <a:buNone/>
            </a:pPr>
            <a:r>
              <a:rPr lang="en-US" altLang="zh-TW" sz="1400" b="1" dirty="0">
                <a:latin typeface="Courier New" panose="02070309020205020404" pitchFamily="49" charset="0"/>
                <a:cs typeface="Courier New" panose="02070309020205020404" pitchFamily="49" charset="0"/>
              </a:rPr>
              <a:t> * </a:t>
            </a:r>
            <a:r>
              <a:rPr lang="en-US" altLang="zh-TW" sz="1400" b="1" dirty="0">
                <a:solidFill>
                  <a:srgbClr val="FF0000"/>
                </a:solidFill>
                <a:latin typeface="Courier New" panose="02070309020205020404" pitchFamily="49" charset="0"/>
                <a:cs typeface="Courier New" panose="02070309020205020404" pitchFamily="49" charset="0"/>
              </a:rPr>
              <a:t>&lt;p&gt;</a:t>
            </a:r>
          </a:p>
          <a:p>
            <a:pPr marL="0" indent="0" eaLnBrk="1" hangingPunct="1">
              <a:buNone/>
            </a:pPr>
            <a:r>
              <a:rPr lang="en-US" altLang="zh-TW" sz="1400" b="1" dirty="0">
                <a:latin typeface="Courier New" panose="02070309020205020404" pitchFamily="49" charset="0"/>
                <a:cs typeface="Courier New" panose="02070309020205020404" pitchFamily="49" charset="0"/>
              </a:rPr>
              <a:t> * And even more </a:t>
            </a:r>
            <a:r>
              <a:rPr lang="en-US" altLang="zh-TW" sz="1400" b="1" dirty="0">
                <a:solidFill>
                  <a:srgbClr val="FF0000"/>
                </a:solidFill>
                <a:latin typeface="Courier New" panose="02070309020205020404" pitchFamily="49" charset="0"/>
                <a:cs typeface="Courier New" panose="02070309020205020404" pitchFamily="49" charset="0"/>
              </a:rPr>
              <a:t>&amp;</a:t>
            </a:r>
            <a:r>
              <a:rPr lang="en-US" altLang="zh-TW" sz="1400" b="1" dirty="0" err="1">
                <a:solidFill>
                  <a:srgbClr val="FF0000"/>
                </a:solidFill>
                <a:latin typeface="Courier New" panose="02070309020205020404" pitchFamily="49" charset="0"/>
                <a:cs typeface="Courier New" panose="02070309020205020404" pitchFamily="49" charset="0"/>
              </a:rPr>
              <a:t>lt;</a:t>
            </a:r>
            <a:r>
              <a:rPr lang="en-US" altLang="zh-TW" sz="1400" b="1" dirty="0" err="1">
                <a:latin typeface="Courier New" panose="02070309020205020404" pitchFamily="49" charset="0"/>
                <a:cs typeface="Courier New" panose="02070309020205020404" pitchFamily="49" charset="0"/>
              </a:rPr>
              <a:t>explanations</a:t>
            </a:r>
            <a:r>
              <a:rPr lang="en-US" altLang="zh-TW" sz="1400" b="1" dirty="0" err="1">
                <a:solidFill>
                  <a:srgbClr val="FF0000"/>
                </a:solidFill>
                <a:latin typeface="Courier New" panose="02070309020205020404" pitchFamily="49" charset="0"/>
                <a:cs typeface="Courier New" panose="02070309020205020404" pitchFamily="49" charset="0"/>
              </a:rPr>
              <a:t>&amp;gt</a:t>
            </a:r>
            <a:r>
              <a:rPr lang="en-US" altLang="zh-TW" sz="1400" b="1" dirty="0">
                <a:solidFill>
                  <a:srgbClr val="FF0000"/>
                </a:solidFill>
                <a:latin typeface="Courier New" panose="02070309020205020404" pitchFamily="49" charset="0"/>
                <a:cs typeface="Courier New" panose="02070309020205020404" pitchFamily="49" charset="0"/>
              </a:rPr>
              <a:t>;</a:t>
            </a:r>
            <a:r>
              <a:rPr lang="en-US" altLang="zh-TW" sz="1400" b="1" dirty="0">
                <a:latin typeface="Courier New" panose="02070309020205020404" pitchFamily="49" charset="0"/>
                <a:cs typeface="Courier New" panose="02070309020205020404" pitchFamily="49" charset="0"/>
              </a:rPr>
              <a:t> to follow in consecutive</a:t>
            </a:r>
          </a:p>
          <a:p>
            <a:pPr marL="0" indent="0" eaLnBrk="1" hangingPunct="1">
              <a:buNone/>
            </a:pPr>
            <a:r>
              <a:rPr lang="en-US" altLang="zh-TW" sz="1400" b="1" dirty="0">
                <a:latin typeface="Courier New" panose="02070309020205020404" pitchFamily="49" charset="0"/>
                <a:cs typeface="Courier New" panose="02070309020205020404" pitchFamily="49" charset="0"/>
              </a:rPr>
              <a:t> * paragraphs separated by </a:t>
            </a:r>
            <a:r>
              <a:rPr lang="en-US" altLang="zh-TW" sz="1400" b="1" dirty="0">
                <a:solidFill>
                  <a:srgbClr val="FF0000"/>
                </a:solidFill>
                <a:latin typeface="Courier New" panose="02070309020205020404" pitchFamily="49" charset="0"/>
                <a:cs typeface="Courier New" panose="02070309020205020404" pitchFamily="49" charset="0"/>
              </a:rPr>
              <a:t>HTML paragraph breaks</a:t>
            </a:r>
            <a:r>
              <a:rPr lang="en-US" altLang="zh-TW" sz="1400" b="1" dirty="0">
                <a:latin typeface="Courier New" panose="02070309020205020404" pitchFamily="49" charset="0"/>
                <a:cs typeface="Courier New" panose="02070309020205020404" pitchFamily="49" charset="0"/>
              </a:rPr>
              <a:t>.</a:t>
            </a:r>
          </a:p>
          <a:p>
            <a:pPr marL="0" indent="0" eaLnBrk="1" hangingPunct="1">
              <a:buNone/>
            </a:pPr>
            <a:r>
              <a:rPr lang="en-US" altLang="zh-TW" sz="1400" b="1" dirty="0">
                <a:latin typeface="Courier New" panose="02070309020205020404" pitchFamily="49" charset="0"/>
                <a:cs typeface="Courier New" panose="02070309020205020404" pitchFamily="49" charset="0"/>
              </a:rPr>
              <a:t> *</a:t>
            </a:r>
          </a:p>
          <a:p>
            <a:pPr marL="0" indent="0" eaLnBrk="1" hangingPunct="1">
              <a:buNone/>
            </a:pPr>
            <a:r>
              <a:rPr lang="en-US" altLang="zh-TW" sz="1400" b="1" dirty="0">
                <a:latin typeface="Courier New" panose="02070309020205020404" pitchFamily="49" charset="0"/>
                <a:cs typeface="Courier New" panose="02070309020205020404" pitchFamily="49" charset="0"/>
              </a:rPr>
              <a:t> * @</a:t>
            </a:r>
            <a:r>
              <a:rPr lang="en-US" altLang="zh-TW" sz="1400" b="1" dirty="0" err="1">
                <a:latin typeface="Courier New" panose="02070309020205020404" pitchFamily="49" charset="0"/>
                <a:cs typeface="Courier New" panose="02070309020205020404" pitchFamily="49" charset="0"/>
              </a:rPr>
              <a:t>param</a:t>
            </a:r>
            <a:r>
              <a:rPr lang="en-US" altLang="zh-TW" sz="1400" b="1" dirty="0">
                <a:latin typeface="Courier New" panose="02070309020205020404" pitchFamily="49" charset="0"/>
                <a:cs typeface="Courier New" panose="02070309020205020404" pitchFamily="49" charset="0"/>
              </a:rPr>
              <a:t>  x Parameter description text.          </a:t>
            </a:r>
          </a:p>
          <a:p>
            <a:pPr marL="0" indent="0" eaLnBrk="1" hangingPunct="1">
              <a:buNone/>
            </a:pPr>
            <a:r>
              <a:rPr lang="en-US" altLang="zh-TW" sz="1400" b="1" dirty="0">
                <a:latin typeface="Courier New" panose="02070309020205020404" pitchFamily="49" charset="0"/>
                <a:cs typeface="Courier New" panose="02070309020205020404" pitchFamily="49" charset="0"/>
              </a:rPr>
              <a:t> * @</a:t>
            </a:r>
            <a:r>
              <a:rPr lang="en-US" altLang="zh-TW" sz="1400" b="1" dirty="0" err="1">
                <a:latin typeface="Courier New" panose="02070309020205020404" pitchFamily="49" charset="0"/>
                <a:cs typeface="Courier New" panose="02070309020205020404" pitchFamily="49" charset="0"/>
              </a:rPr>
              <a:t>param</a:t>
            </a:r>
            <a:r>
              <a:rPr lang="en-US" altLang="zh-TW" sz="1400" b="1" dirty="0">
                <a:latin typeface="Courier New" panose="02070309020205020404" pitchFamily="49" charset="0"/>
                <a:cs typeface="Courier New" panose="02070309020205020404" pitchFamily="49" charset="0"/>
              </a:rPr>
              <a:t>  y Parameter description text.</a:t>
            </a:r>
          </a:p>
          <a:p>
            <a:pPr marL="0" indent="0" eaLnBrk="1" hangingPunct="1">
              <a:buNone/>
            </a:pPr>
            <a:r>
              <a:rPr lang="en-US" altLang="zh-TW" sz="1400" b="1" dirty="0">
                <a:latin typeface="Courier New" panose="02070309020205020404" pitchFamily="49" charset="0"/>
                <a:cs typeface="Courier New" panose="02070309020205020404" pitchFamily="49" charset="0"/>
              </a:rPr>
              <a:t> * @return </a:t>
            </a:r>
            <a:r>
              <a:rPr lang="en-US" altLang="zh-TW" sz="1400" b="1" dirty="0" err="1">
                <a:latin typeface="Courier New" panose="02070309020205020404" pitchFamily="49" charset="0"/>
                <a:cs typeface="Courier New" panose="02070309020205020404" pitchFamily="49" charset="0"/>
              </a:rPr>
              <a:t>Return</a:t>
            </a:r>
            <a:r>
              <a:rPr lang="en-US" altLang="zh-TW" sz="1400" b="1" dirty="0">
                <a:latin typeface="Courier New" panose="02070309020205020404" pitchFamily="49" charset="0"/>
                <a:cs typeface="Courier New" panose="02070309020205020404" pitchFamily="49" charset="0"/>
              </a:rPr>
              <a:t> </a:t>
            </a:r>
            <a:r>
              <a:rPr lang="en-US" altLang="zh-TW" sz="1400" b="1" dirty="0" err="1">
                <a:latin typeface="Courier New" panose="02070309020205020404" pitchFamily="49" charset="0"/>
                <a:cs typeface="Courier New" panose="02070309020205020404" pitchFamily="49" charset="0"/>
              </a:rPr>
              <a:t>int</a:t>
            </a:r>
            <a:r>
              <a:rPr lang="en-US" altLang="zh-TW" sz="1400" b="1" dirty="0">
                <a:latin typeface="Courier New" panose="02070309020205020404" pitchFamily="49" charset="0"/>
                <a:cs typeface="Courier New" panose="02070309020205020404" pitchFamily="49" charset="0"/>
              </a:rPr>
              <a:t> value description text.</a:t>
            </a:r>
          </a:p>
          <a:p>
            <a:pPr marL="0" indent="0" eaLnBrk="1" hangingPunct="1">
              <a:buNone/>
            </a:pPr>
            <a:r>
              <a:rPr lang="en-US" altLang="zh-TW" sz="1400" b="1" dirty="0">
                <a:latin typeface="Courier New" panose="02070309020205020404" pitchFamily="49" charset="0"/>
                <a:cs typeface="Courier New" panose="02070309020205020404" pitchFamily="49" charset="0"/>
              </a:rPr>
              <a:t> </a:t>
            </a:r>
            <a:r>
              <a:rPr lang="en-US" altLang="zh-TW" sz="1400" b="1" dirty="0">
                <a:solidFill>
                  <a:srgbClr val="FF0000"/>
                </a:solidFill>
                <a:latin typeface="Courier New" panose="02070309020205020404" pitchFamily="49" charset="0"/>
                <a:cs typeface="Courier New" panose="02070309020205020404" pitchFamily="49" charset="0"/>
              </a:rPr>
              <a:t>*/</a:t>
            </a:r>
          </a:p>
          <a:p>
            <a:pPr marL="0" indent="0" eaLnBrk="1" hangingPunct="1">
              <a:buNone/>
            </a:pPr>
            <a:r>
              <a:rPr lang="en-US" altLang="zh-TW" sz="1400" b="1" dirty="0">
                <a:latin typeface="Courier New" panose="02070309020205020404" pitchFamily="49" charset="0"/>
                <a:cs typeface="Courier New" panose="02070309020205020404" pitchFamily="49" charset="0"/>
              </a:rPr>
              <a:t>public </a:t>
            </a:r>
            <a:r>
              <a:rPr lang="en-US" altLang="zh-TW" sz="1400" b="1" dirty="0" err="1">
                <a:latin typeface="Courier New" panose="02070309020205020404" pitchFamily="49" charset="0"/>
                <a:cs typeface="Courier New" panose="02070309020205020404" pitchFamily="49" charset="0"/>
              </a:rPr>
              <a:t>int</a:t>
            </a:r>
            <a:r>
              <a:rPr lang="en-US" altLang="zh-TW" sz="1400" b="1" dirty="0">
                <a:latin typeface="Courier New" panose="02070309020205020404" pitchFamily="49" charset="0"/>
                <a:cs typeface="Courier New" panose="02070309020205020404" pitchFamily="49" charset="0"/>
              </a:rPr>
              <a:t> </a:t>
            </a:r>
            <a:r>
              <a:rPr lang="en-US" altLang="zh-TW" sz="1400" b="1" dirty="0" err="1">
                <a:latin typeface="Courier New" panose="02070309020205020404" pitchFamily="49" charset="0"/>
                <a:cs typeface="Courier New" panose="02070309020205020404" pitchFamily="49" charset="0"/>
              </a:rPr>
              <a:t>methodName</a:t>
            </a:r>
            <a:r>
              <a:rPr lang="en-US" altLang="zh-TW" sz="1400" b="1" dirty="0">
                <a:latin typeface="Courier New" panose="02070309020205020404" pitchFamily="49" charset="0"/>
                <a:cs typeface="Courier New" panose="02070309020205020404" pitchFamily="49" charset="0"/>
              </a:rPr>
              <a:t> ( </a:t>
            </a:r>
            <a:r>
              <a:rPr lang="en-US" altLang="zh-TW" sz="1400" b="1" dirty="0" err="1">
                <a:latin typeface="Courier New" panose="02070309020205020404" pitchFamily="49" charset="0"/>
                <a:cs typeface="Courier New" panose="02070309020205020404" pitchFamily="49" charset="0"/>
              </a:rPr>
              <a:t>int</a:t>
            </a:r>
            <a:r>
              <a:rPr lang="en-US" altLang="zh-TW" sz="1400" b="1" dirty="0">
                <a:latin typeface="Courier New" panose="02070309020205020404" pitchFamily="49" charset="0"/>
                <a:cs typeface="Courier New" panose="02070309020205020404" pitchFamily="49" charset="0"/>
              </a:rPr>
              <a:t> x, double y ) </a:t>
            </a:r>
          </a:p>
          <a:p>
            <a:pPr marL="0" indent="0" eaLnBrk="1" hangingPunct="1">
              <a:buNone/>
            </a:pPr>
            <a:r>
              <a:rPr lang="en-US" altLang="zh-TW" sz="1400" b="1" dirty="0">
                <a:latin typeface="Courier New" panose="02070309020205020404" pitchFamily="49" charset="0"/>
                <a:cs typeface="Courier New" panose="02070309020205020404" pitchFamily="49" charset="0"/>
              </a:rPr>
              <a:t>{</a:t>
            </a:r>
          </a:p>
          <a:p>
            <a:pPr marL="0" indent="0" eaLnBrk="1" hangingPunct="1">
              <a:buNone/>
            </a:pPr>
            <a:r>
              <a:rPr lang="en-US" altLang="zh-TW" sz="1400" b="1" dirty="0">
                <a:latin typeface="Courier New" panose="02070309020205020404" pitchFamily="49" charset="0"/>
                <a:cs typeface="Courier New" panose="02070309020205020404" pitchFamily="49" charset="0"/>
              </a:rPr>
              <a:t>    // method body with a return statement</a:t>
            </a:r>
          </a:p>
          <a:p>
            <a:pPr marL="0" indent="0" eaLnBrk="1" hangingPunct="1">
              <a:buNone/>
            </a:pPr>
            <a:r>
              <a:rPr lang="en-US" altLang="zh-TW" sz="1400" b="1" dirty="0">
                <a:latin typeface="Courier New" panose="02070309020205020404" pitchFamily="49" charset="0"/>
                <a:cs typeface="Courier New" panose="02070309020205020404" pitchFamily="49" charset="0"/>
              </a:rPr>
              <a:t>}</a:t>
            </a:r>
          </a:p>
        </p:txBody>
      </p:sp>
      <p:sp>
        <p:nvSpPr>
          <p:cNvPr id="4" name="Rectangle 1"/>
          <p:cNvSpPr>
            <a:spLocks noChangeArrowheads="1"/>
          </p:cNvSpPr>
          <p:nvPr/>
        </p:nvSpPr>
        <p:spPr bwMode="auto">
          <a:xfrm>
            <a:off x="19605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xEl>
                                              <p:pRg st="12" end="1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
                                            <p:txEl>
                                              <p:pRg st="13" end="1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xEl>
                                              <p:pRg st="14" end="1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8">
                                            <p:txEl>
                                              <p:pRg st="15" end="1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16" end="16"/>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48742738-66FB-439A-8B81-6F37637E47C7}" type="slidenum">
              <a:rPr kumimoji="0" lang="en-US" altLang="zh-TW" sz="1400" smtClean="0"/>
              <a:t>11</a:t>
            </a:fld>
            <a:endParaRPr kumimoji="0" lang="en-US" altLang="zh-TW" sz="1400"/>
          </a:p>
        </p:txBody>
      </p:sp>
      <p:sp>
        <p:nvSpPr>
          <p:cNvPr id="10243" name="Rectangle 2"/>
          <p:cNvSpPr>
            <a:spLocks noGrp="1" noChangeArrowheads="1"/>
          </p:cNvSpPr>
          <p:nvPr>
            <p:ph type="title"/>
          </p:nvPr>
        </p:nvSpPr>
        <p:spPr/>
        <p:txBody>
          <a:bodyPr/>
          <a:lstStyle/>
          <a:p>
            <a:pPr algn="l" eaLnBrk="1" hangingPunct="1"/>
            <a:r>
              <a:rPr lang="en-US" altLang="zh-CN" dirty="0">
                <a:solidFill>
                  <a:schemeClr val="tx1"/>
                </a:solidFill>
              </a:rPr>
              <a:t>Javadoc</a:t>
            </a:r>
            <a:endParaRPr lang="en-US" altLang="zh-CN" sz="40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21445"/>
            <a:ext cx="4819048" cy="5161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48742738-66FB-439A-8B81-6F37637E47C7}" type="slidenum">
              <a:rPr kumimoji="0" lang="en-US" altLang="zh-TW" sz="1400" smtClean="0"/>
              <a:t>12</a:t>
            </a:fld>
            <a:endParaRPr kumimoji="0" lang="en-US" altLang="zh-TW" sz="1400"/>
          </a:p>
        </p:txBody>
      </p:sp>
      <p:sp>
        <p:nvSpPr>
          <p:cNvPr id="10243" name="Rectangle 2"/>
          <p:cNvSpPr>
            <a:spLocks noGrp="1" noChangeArrowheads="1"/>
          </p:cNvSpPr>
          <p:nvPr>
            <p:ph type="title"/>
          </p:nvPr>
        </p:nvSpPr>
        <p:spPr/>
        <p:txBody>
          <a:bodyPr/>
          <a:lstStyle/>
          <a:p>
            <a:pPr algn="l" eaLnBrk="1" hangingPunct="1"/>
            <a:r>
              <a:rPr lang="en-US" altLang="zh-CN" dirty="0">
                <a:solidFill>
                  <a:schemeClr val="tx1"/>
                </a:solidFill>
              </a:rPr>
              <a:t>Generating Javadoc</a:t>
            </a:r>
            <a:endParaRPr lang="en-US" altLang="zh-CN" sz="4000" dirty="0">
              <a:solidFill>
                <a:schemeClr val="tx1"/>
              </a:solidFill>
            </a:endParaRPr>
          </a:p>
        </p:txBody>
      </p:sp>
      <p:sp>
        <p:nvSpPr>
          <p:cNvPr id="5"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a:t>To generate Javadoc in NetBeans:</a:t>
            </a:r>
          </a:p>
          <a:p>
            <a:pPr marL="0" indent="0" eaLnBrk="1" hangingPunct="1">
              <a:lnSpc>
                <a:spcPct val="150000"/>
              </a:lnSpc>
              <a:buNone/>
            </a:pPr>
            <a:endParaRPr lang="en-US" altLang="zh-TW" sz="1800" dirty="0"/>
          </a:p>
          <a:p>
            <a:pPr marL="0" indent="0" eaLnBrk="1" hangingPunct="1">
              <a:lnSpc>
                <a:spcPct val="150000"/>
              </a:lnSpc>
              <a:buNone/>
            </a:pPr>
            <a:r>
              <a:rPr lang="en-US" altLang="zh-TW" sz="2400" dirty="0"/>
              <a:t>Menu  Run </a:t>
            </a:r>
            <a:r>
              <a:rPr lang="en-US" altLang="zh-TW" sz="2400" dirty="0">
                <a:sym typeface="Wingdings" panose="05000000000000000000" pitchFamily="2" charset="2"/>
              </a:rPr>
              <a:t></a:t>
            </a:r>
            <a:r>
              <a:rPr lang="en-US" altLang="zh-TW" sz="2400" dirty="0"/>
              <a:t> Generate Javadoc</a:t>
            </a:r>
          </a:p>
          <a:p>
            <a:pPr eaLnBrk="1" hangingPunct="1">
              <a:lnSpc>
                <a:spcPct val="150000"/>
              </a:lnSpc>
            </a:pPr>
            <a:endParaRPr lang="en-US" altLang="zh-TW" sz="1800" dirty="0"/>
          </a:p>
          <a:p>
            <a:pPr marL="0" indent="0" eaLnBrk="1" hangingPunct="1">
              <a:lnSpc>
                <a:spcPct val="150000"/>
              </a:lnSpc>
              <a:buNone/>
            </a:pPr>
            <a:r>
              <a:rPr lang="en-US" altLang="zh-TW"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48742738-66FB-439A-8B81-6F37637E47C7}" type="slidenum">
              <a:rPr kumimoji="0" lang="en-US" altLang="zh-TW" sz="1400" smtClean="0"/>
              <a:t>13</a:t>
            </a:fld>
            <a:endParaRPr kumimoji="0" lang="en-US" altLang="zh-TW" sz="1400"/>
          </a:p>
        </p:txBody>
      </p:sp>
      <p:sp>
        <p:nvSpPr>
          <p:cNvPr id="10243" name="Rectangle 2"/>
          <p:cNvSpPr>
            <a:spLocks noGrp="1" noChangeArrowheads="1"/>
          </p:cNvSpPr>
          <p:nvPr>
            <p:ph type="title"/>
          </p:nvPr>
        </p:nvSpPr>
        <p:spPr/>
        <p:txBody>
          <a:bodyPr/>
          <a:lstStyle/>
          <a:p>
            <a:pPr algn="l" eaLnBrk="1" hangingPunct="1"/>
            <a:r>
              <a:rPr lang="en-US" altLang="zh-CN" sz="4000" dirty="0">
                <a:solidFill>
                  <a:schemeClr val="tx1"/>
                </a:solidFill>
              </a:rPr>
              <a:t>Javadoc</a:t>
            </a:r>
          </a:p>
        </p:txBody>
      </p:sp>
      <p:pic>
        <p:nvPicPr>
          <p:cNvPr id="3" name="Picture 2"/>
          <p:cNvPicPr>
            <a:picLocks noChangeAspect="1"/>
          </p:cNvPicPr>
          <p:nvPr/>
        </p:nvPicPr>
        <p:blipFill>
          <a:blip r:embed="rId2"/>
          <a:stretch>
            <a:fillRect/>
          </a:stretch>
        </p:blipFill>
        <p:spPr>
          <a:xfrm>
            <a:off x="228600" y="1417638"/>
            <a:ext cx="8804910" cy="45950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48742738-66FB-439A-8B81-6F37637E47C7}" type="slidenum">
              <a:rPr kumimoji="0" lang="en-US" altLang="zh-TW" sz="1400" smtClean="0"/>
              <a:t>14</a:t>
            </a:fld>
            <a:endParaRPr kumimoji="0" lang="en-US" altLang="zh-TW" sz="1400"/>
          </a:p>
        </p:txBody>
      </p:sp>
      <p:sp>
        <p:nvSpPr>
          <p:cNvPr id="10243" name="Rectangle 2"/>
          <p:cNvSpPr>
            <a:spLocks noGrp="1" noChangeArrowheads="1"/>
          </p:cNvSpPr>
          <p:nvPr>
            <p:ph type="title"/>
          </p:nvPr>
        </p:nvSpPr>
        <p:spPr/>
        <p:txBody>
          <a:bodyPr/>
          <a:lstStyle/>
          <a:p>
            <a:pPr algn="l" eaLnBrk="1" hangingPunct="1"/>
            <a:r>
              <a:rPr lang="en-US" altLang="zh-CN" sz="4000" dirty="0">
                <a:solidFill>
                  <a:schemeClr val="tx1"/>
                </a:solidFill>
              </a:rPr>
              <a:t>Javadoc</a:t>
            </a:r>
          </a:p>
        </p:txBody>
      </p:sp>
      <p:pic>
        <p:nvPicPr>
          <p:cNvPr id="3" name="Picture 2"/>
          <p:cNvPicPr>
            <a:picLocks noChangeAspect="1"/>
          </p:cNvPicPr>
          <p:nvPr/>
        </p:nvPicPr>
        <p:blipFill>
          <a:blip r:embed="rId2"/>
          <a:stretch>
            <a:fillRect/>
          </a:stretch>
        </p:blipFill>
        <p:spPr>
          <a:xfrm>
            <a:off x="685800" y="1250157"/>
            <a:ext cx="6600825" cy="5162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a:hlinkClick r:id="rId2"/>
              </a:rPr>
              <a:t>http://docs.oracle.com/javase/8/docs/api/</a:t>
            </a:r>
            <a:endParaRPr lang="en-US" altLang="zh-TW" sz="1800" dirty="0"/>
          </a:p>
          <a:p>
            <a:pPr eaLnBrk="1" hangingPunct="1">
              <a:lnSpc>
                <a:spcPct val="150000"/>
              </a:lnSpc>
            </a:pPr>
            <a:r>
              <a:rPr lang="en-US" altLang="zh-TW" sz="1800" dirty="0"/>
              <a:t>Almost everything you need can be found here.</a:t>
            </a:r>
          </a:p>
          <a:p>
            <a:pPr marL="0" indent="0" eaLnBrk="1" hangingPunct="1">
              <a:lnSpc>
                <a:spcPct val="150000"/>
              </a:lnSpc>
              <a:buNone/>
            </a:pPr>
            <a:r>
              <a:rPr lang="en-US" altLang="zh-TW" sz="1800" dirty="0"/>
              <a:t>	</a:t>
            </a:r>
          </a:p>
        </p:txBody>
      </p:sp>
      <p:sp>
        <p:nvSpPr>
          <p:cNvPr id="9218"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99C8BB95-E5CE-4003-9205-81B27AC20A9E}" type="slidenum">
              <a:rPr kumimoji="0" lang="en-US" altLang="zh-TW" sz="1400" smtClean="0"/>
              <a:t>15</a:t>
            </a:fld>
            <a:endParaRPr kumimoji="0" lang="en-US" altLang="zh-TW" sz="1400"/>
          </a:p>
        </p:txBody>
      </p:sp>
      <p:sp>
        <p:nvSpPr>
          <p:cNvPr id="9219" name="Rectangle 2"/>
          <p:cNvSpPr>
            <a:spLocks noGrp="1" noChangeArrowheads="1"/>
          </p:cNvSpPr>
          <p:nvPr>
            <p:ph type="title"/>
          </p:nvPr>
        </p:nvSpPr>
        <p:spPr/>
        <p:txBody>
          <a:bodyPr/>
          <a:lstStyle/>
          <a:p>
            <a:pPr algn="l" eaLnBrk="1" hangingPunct="1"/>
            <a:r>
              <a:rPr lang="en-US" altLang="zh-CN" sz="4000" dirty="0"/>
              <a:t>Java documents</a:t>
            </a:r>
            <a:r>
              <a:rPr lang="en-US" altLang="zh-HK" sz="4000" dirty="0"/>
              <a:t>:</a:t>
            </a:r>
            <a:r>
              <a:rPr lang="en-US" altLang="zh-CN" sz="4000" dirty="0"/>
              <a:t> </a:t>
            </a:r>
            <a:r>
              <a:rPr lang="en-US" altLang="zh-HK" sz="4000" dirty="0"/>
              <a:t>extraction of </a:t>
            </a:r>
            <a:r>
              <a:rPr lang="en-US" altLang="zh-CN" sz="4000" dirty="0"/>
              <a:t>comments </a:t>
            </a:r>
            <a:r>
              <a:rPr lang="en-US" altLang="zh-HK" sz="4000" dirty="0"/>
              <a:t>in </a:t>
            </a:r>
            <a:r>
              <a:rPr lang="en-US" altLang="zh-CN" sz="4000" dirty="0"/>
              <a:t>existing classes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514600"/>
            <a:ext cx="7869538" cy="41236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1430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a:t>Surfing the documentation, e.g., Math class</a:t>
            </a:r>
          </a:p>
          <a:p>
            <a:pPr marL="0" indent="0" eaLnBrk="1" hangingPunct="1">
              <a:lnSpc>
                <a:spcPct val="150000"/>
              </a:lnSpc>
              <a:buNone/>
            </a:pPr>
            <a:r>
              <a:rPr lang="en-US" altLang="zh-TW" sz="1800" dirty="0"/>
              <a:t>	</a:t>
            </a:r>
          </a:p>
        </p:txBody>
      </p:sp>
      <p:sp>
        <p:nvSpPr>
          <p:cNvPr id="9219" name="Rectangle 2"/>
          <p:cNvSpPr>
            <a:spLocks noGrp="1" noChangeArrowheads="1"/>
          </p:cNvSpPr>
          <p:nvPr>
            <p:ph type="title"/>
          </p:nvPr>
        </p:nvSpPr>
        <p:spPr/>
        <p:txBody>
          <a:bodyPr/>
          <a:lstStyle/>
          <a:p>
            <a:pPr algn="l" eaLnBrk="1" hangingPunct="1"/>
            <a:r>
              <a:rPr lang="en-US" altLang="zh-CN" sz="4000" dirty="0"/>
              <a:t>Java API Documentations</a:t>
            </a:r>
          </a:p>
        </p:txBody>
      </p:sp>
      <p:sp>
        <p:nvSpPr>
          <p:cNvPr id="9218"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99C8BB95-E5CE-4003-9205-81B27AC20A9E}" type="slidenum">
              <a:rPr kumimoji="0" lang="en-US" altLang="zh-TW" sz="1400" smtClean="0"/>
              <a:t>16</a:t>
            </a:fld>
            <a:endParaRPr kumimoji="0" lang="en-US" altLang="zh-TW" sz="14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 y="1981860"/>
            <a:ext cx="9144000" cy="39752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altLang="zh-CN" dirty="0" err="1"/>
              <a:t>System.out.print</a:t>
            </a:r>
            <a:r>
              <a:rPr lang="en-US" altLang="zh-CN" dirty="0"/>
              <a:t>()</a:t>
            </a:r>
            <a:endParaRPr lang="zh-CN" altLang="en-US" dirty="0"/>
          </a:p>
        </p:txBody>
      </p:sp>
      <p:sp>
        <p:nvSpPr>
          <p:cNvPr id="31747"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D3DB0BF-30C6-4637-AF3A-8EEF1CF651CD}" type="slidenum">
              <a:rPr kumimoji="0" lang="en-US" altLang="zh-TW" smtClean="0"/>
              <a:t>17</a:t>
            </a:fld>
            <a:endParaRPr kumimoji="0" lang="en-US" altLang="zh-TW"/>
          </a:p>
        </p:txBody>
      </p:sp>
      <p:sp>
        <p:nvSpPr>
          <p:cNvPr id="31748" name="Rectangle 4"/>
          <p:cNvSpPr>
            <a:spLocks noGrp="1" noChangeArrowheads="1"/>
          </p:cNvSpPr>
          <p:nvPr>
            <p:ph idx="1"/>
          </p:nvPr>
        </p:nvSpPr>
        <p:spPr>
          <a:xfrm>
            <a:off x="381000" y="1676400"/>
            <a:ext cx="8382000" cy="2339102"/>
          </a:xfrm>
        </p:spPr>
        <p:txBody>
          <a:bodyPr wrap="square" lIns="0" tIns="0" rIns="0" bIns="0" anchor="ctr">
            <a:spAutoFit/>
          </a:bodyPr>
          <a:lstStyle/>
          <a:p>
            <a:pPr marL="0" indent="0">
              <a:spcBef>
                <a:spcPct val="0"/>
              </a:spcBef>
              <a:buFontTx/>
              <a:buNone/>
            </a:pPr>
            <a:r>
              <a:rPr lang="zh-CN" altLang="zh-TW" sz="2000" b="1" dirty="0">
                <a:solidFill>
                  <a:srgbClr val="006699"/>
                </a:solidFill>
                <a:latin typeface="Consolas" panose="020B0609020204030204" pitchFamily="49" charset="0"/>
                <a:cs typeface="Consolas" panose="020B0609020204030204" pitchFamily="49" charset="0"/>
              </a:rPr>
              <a:t>String</a:t>
            </a:r>
            <a:r>
              <a:rPr lang="zh-CN" altLang="zh-TW" sz="2000" dirty="0">
                <a:solidFill>
                  <a:srgbClr val="000000"/>
                </a:solidFill>
                <a:latin typeface="Consolas" panose="020B0609020204030204" pitchFamily="49" charset="0"/>
                <a:cs typeface="Consolas" panose="020B0609020204030204" pitchFamily="49" charset="0"/>
              </a:rPr>
              <a:t> s = </a:t>
            </a:r>
            <a:r>
              <a:rPr lang="zh-CN" altLang="zh-TW"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Hello!</a:t>
            </a:r>
            <a:r>
              <a:rPr lang="zh-CN" altLang="zh-TW" sz="2000" dirty="0">
                <a:solidFill>
                  <a:srgbClr val="0000FF"/>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a:t>
            </a:r>
            <a:r>
              <a:rPr lang="zh-CN" altLang="zh-TW" sz="2000" dirty="0">
                <a:solidFill>
                  <a:srgbClr val="000000"/>
                </a:solidFill>
                <a:cs typeface="Consolas" panose="020B0609020204030204" pitchFamily="49" charset="0"/>
              </a:rPr>
              <a:t> </a:t>
            </a:r>
            <a:r>
              <a:rPr lang="zh-CN" altLang="zh-TW" sz="2000" dirty="0">
                <a:solidFill>
                  <a:srgbClr val="000000"/>
                </a:solidFill>
                <a:latin typeface="Consolas" panose="020B0609020204030204" pitchFamily="49" charset="0"/>
                <a:cs typeface="Consolas" panose="020B0609020204030204" pitchFamily="49" charset="0"/>
              </a:rPr>
              <a:t> </a:t>
            </a:r>
            <a:endParaRPr lang="zh-CN" altLang="zh-TW" sz="1200" dirty="0"/>
          </a:p>
          <a:p>
            <a:pPr marL="0" indent="0">
              <a:spcBef>
                <a:spcPct val="0"/>
              </a:spcBef>
              <a:buFontTx/>
              <a:buNone/>
            </a:pPr>
            <a:r>
              <a:rPr lang="zh-CN" altLang="zh-TW" sz="2000" b="1" dirty="0">
                <a:solidFill>
                  <a:srgbClr val="006699"/>
                </a:solidFill>
                <a:latin typeface="Consolas" panose="020B0609020204030204" pitchFamily="49" charset="0"/>
                <a:cs typeface="Consolas" panose="020B0609020204030204" pitchFamily="49" charset="0"/>
              </a:rPr>
              <a:t>int</a:t>
            </a:r>
            <a:r>
              <a:rPr lang="zh-CN" altLang="zh-TW" sz="1800" dirty="0">
                <a:solidFill>
                  <a:srgbClr val="000000"/>
                </a:solidFill>
                <a:latin typeface="Consolas" panose="020B0609020204030204" pitchFamily="49" charset="0"/>
                <a:cs typeface="Consolas" panose="020B0609020204030204" pitchFamily="49" charset="0"/>
              </a:rPr>
              <a:t> </a:t>
            </a:r>
            <a:r>
              <a:rPr lang="zh-CN" altLang="zh-TW" sz="2000" dirty="0">
                <a:solidFill>
                  <a:srgbClr val="000000"/>
                </a:solidFill>
                <a:latin typeface="Consolas" panose="020B0609020204030204" pitchFamily="49" charset="0"/>
                <a:cs typeface="Consolas" panose="020B0609020204030204" pitchFamily="49" charset="0"/>
              </a:rPr>
              <a:t>i = </a:t>
            </a:r>
            <a:r>
              <a:rPr lang="zh-CN" altLang="zh-TW" sz="2000" dirty="0">
                <a:solidFill>
                  <a:srgbClr val="009900"/>
                </a:solidFill>
                <a:latin typeface="Consolas" panose="020B0609020204030204" pitchFamily="49" charset="0"/>
                <a:cs typeface="Consolas" panose="020B0609020204030204" pitchFamily="49" charset="0"/>
              </a:rPr>
              <a:t>1234</a:t>
            </a:r>
            <a:r>
              <a:rPr lang="zh-CN" altLang="zh-TW" sz="2000" dirty="0">
                <a:solidFill>
                  <a:srgbClr val="000000"/>
                </a:solidFill>
                <a:latin typeface="Consolas" panose="020B0609020204030204" pitchFamily="49" charset="0"/>
                <a:cs typeface="Consolas" panose="020B0609020204030204" pitchFamily="49" charset="0"/>
              </a:rPr>
              <a:t>;</a:t>
            </a:r>
            <a:r>
              <a:rPr lang="zh-CN" altLang="zh-TW" sz="2000" dirty="0">
                <a:solidFill>
                  <a:srgbClr val="000000"/>
                </a:solidFill>
                <a:cs typeface="Consolas" panose="020B0609020204030204" pitchFamily="49" charset="0"/>
              </a:rPr>
              <a:t> </a:t>
            </a:r>
            <a:r>
              <a:rPr lang="zh-CN" altLang="zh-TW" sz="2000" dirty="0">
                <a:solidFill>
                  <a:srgbClr val="000000"/>
                </a:solidFill>
                <a:latin typeface="Consolas" panose="020B0609020204030204" pitchFamily="49" charset="0"/>
                <a:cs typeface="Consolas" panose="020B0609020204030204" pitchFamily="49" charset="0"/>
              </a:rPr>
              <a:t> </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en-US" altLang="zh-CN" sz="2000" dirty="0" err="1">
                <a:solidFill>
                  <a:srgbClr val="000000"/>
                </a:solidFill>
                <a:latin typeface="Consolas" panose="020B0609020204030204" pitchFamily="49" charset="0"/>
                <a:cs typeface="Consolas" panose="020B0609020204030204" pitchFamily="49" charset="0"/>
              </a:rPr>
              <a:t>JFrame</a:t>
            </a:r>
            <a:r>
              <a:rPr lang="en-US" altLang="zh-CN" sz="2000" dirty="0">
                <a:solidFill>
                  <a:srgbClr val="000000"/>
                </a:solidFill>
                <a:latin typeface="Consolas" panose="020B0609020204030204" pitchFamily="49" charset="0"/>
                <a:cs typeface="Consolas" panose="020B0609020204030204" pitchFamily="49" charset="0"/>
              </a:rPr>
              <a:t> f = new </a:t>
            </a:r>
            <a:r>
              <a:rPr lang="en-US" altLang="zh-CN" sz="2000" dirty="0" err="1">
                <a:solidFill>
                  <a:srgbClr val="000000"/>
                </a:solidFill>
                <a:latin typeface="Consolas" panose="020B0609020204030204" pitchFamily="49" charset="0"/>
                <a:cs typeface="Consolas" panose="020B0609020204030204" pitchFamily="49" charset="0"/>
              </a:rPr>
              <a:t>JFrame</a:t>
            </a:r>
            <a:r>
              <a:rPr lang="en-US" altLang="zh-CN" sz="2000" dirty="0">
                <a:solidFill>
                  <a:srgbClr val="000000"/>
                </a:solidFill>
                <a:latin typeface="Consolas" panose="020B0609020204030204" pitchFamily="49" charset="0"/>
                <a:cs typeface="Consolas" panose="020B0609020204030204" pitchFamily="49" charset="0"/>
              </a:rPr>
              <a:t>();</a:t>
            </a:r>
          </a:p>
          <a:p>
            <a:pPr marL="0" indent="0">
              <a:spcBef>
                <a:spcPct val="0"/>
              </a:spcBef>
              <a:buFontTx/>
              <a:buNone/>
            </a:pPr>
            <a:endParaRPr lang="zh-CN" altLang="zh-TW" sz="1200" dirty="0"/>
          </a:p>
          <a:p>
            <a:pPr marL="0" indent="0">
              <a:spcBef>
                <a:spcPct val="0"/>
              </a:spcBef>
              <a:buFontTx/>
              <a:buNone/>
            </a:pP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System.out.print(i);</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a:t>
            </a:r>
            <a:r>
              <a:rPr lang="en-US" altLang="zh-CN" sz="2000" dirty="0">
                <a:solidFill>
                  <a:srgbClr val="000000"/>
                </a:solidFill>
                <a:latin typeface="Consolas" panose="020B0609020204030204" pitchFamily="49" charset="0"/>
                <a:cs typeface="Consolas" panose="020B0609020204030204" pitchFamily="49" charset="0"/>
              </a:rPr>
              <a:t>(s</a:t>
            </a:r>
            <a:r>
              <a:rPr lang="zh-CN" altLang="zh-TW" sz="2000" dirty="0">
                <a:solidFill>
                  <a:srgbClr val="000000"/>
                </a:solidFill>
                <a:latin typeface="Consolas" panose="020B0609020204030204" pitchFamily="49" charset="0"/>
                <a:cs typeface="Consolas" panose="020B0609020204030204" pitchFamily="49" charset="0"/>
              </a:rPr>
              <a:t>);</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en-US" altLang="zh-TW" sz="2000" dirty="0">
              <a:solidFill>
                <a:srgbClr val="008200"/>
              </a:solidFill>
              <a:latin typeface="Consolas" panose="020B0609020204030204" pitchFamily="49" charset="0"/>
              <a:cs typeface="Consolas" panose="020B0609020204030204" pitchFamily="49" charset="0"/>
            </a:endParaRPr>
          </a:p>
          <a:p>
            <a:pPr marL="0" indent="0">
              <a:spcBef>
                <a:spcPct val="0"/>
              </a:spcBef>
              <a:buNone/>
            </a:pPr>
            <a:r>
              <a:rPr lang="zh-CN" altLang="zh-TW" sz="2000" dirty="0">
                <a:solidFill>
                  <a:srgbClr val="000000"/>
                </a:solidFill>
                <a:latin typeface="Consolas" panose="020B0609020204030204" pitchFamily="49" charset="0"/>
                <a:cs typeface="Consolas" panose="020B0609020204030204" pitchFamily="49" charset="0"/>
              </a:rPr>
              <a:t>System.out.print</a:t>
            </a:r>
            <a:r>
              <a:rPr lang="en-US" altLang="zh-CN" sz="2000" dirty="0">
                <a:solidFill>
                  <a:srgbClr val="000000"/>
                </a:solidFill>
                <a:latin typeface="Consolas" panose="020B0609020204030204" pitchFamily="49" charset="0"/>
                <a:cs typeface="Consolas" panose="020B0609020204030204" pitchFamily="49" charset="0"/>
              </a:rPr>
              <a:t>(f</a:t>
            </a:r>
            <a:r>
              <a:rPr lang="zh-CN" altLang="zh-TW" sz="2000" dirty="0">
                <a:solidFill>
                  <a:srgbClr val="000000"/>
                </a:solidFill>
                <a:latin typeface="Consolas" panose="020B0609020204030204" pitchFamily="49" charset="0"/>
                <a:cs typeface="Consolas" panose="020B0609020204030204" pitchFamily="49" charset="0"/>
              </a:rPr>
              <a:t>);</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en-US" altLang="zh-TW" sz="2000" dirty="0">
              <a:solidFill>
                <a:srgbClr val="008200"/>
              </a:solidFill>
              <a:latin typeface="Consolas" panose="020B0609020204030204" pitchFamily="49" charset="0"/>
              <a:cs typeface="Consolas" panose="020B0609020204030204" pitchFamily="49" charset="0"/>
            </a:endParaRPr>
          </a:p>
        </p:txBody>
      </p:sp>
      <p:sp>
        <p:nvSpPr>
          <p:cNvPr id="2" name="Rectangle 1"/>
          <p:cNvSpPr/>
          <p:nvPr/>
        </p:nvSpPr>
        <p:spPr bwMode="auto">
          <a:xfrm>
            <a:off x="5486400" y="2971800"/>
            <a:ext cx="18288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1234</a:t>
            </a:r>
            <a:endParaRPr kumimoji="1" lang="zh-CN" altLang="en-US"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endParaRPr>
          </a:p>
        </p:txBody>
      </p:sp>
      <p:sp>
        <p:nvSpPr>
          <p:cNvPr id="8" name="Rectangle 7"/>
          <p:cNvSpPr/>
          <p:nvPr/>
        </p:nvSpPr>
        <p:spPr bwMode="auto">
          <a:xfrm>
            <a:off x="5486400" y="3352800"/>
            <a:ext cx="18288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Hello!</a:t>
            </a:r>
          </a:p>
        </p:txBody>
      </p:sp>
      <p:sp>
        <p:nvSpPr>
          <p:cNvPr id="7" name="Rectangle 6"/>
          <p:cNvSpPr/>
          <p:nvPr/>
        </p:nvSpPr>
        <p:spPr bwMode="auto">
          <a:xfrm>
            <a:off x="304800" y="4114800"/>
            <a:ext cx="8458200" cy="14478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1" hangingPunct="1"/>
            <a:r>
              <a:rPr lang="en-US" altLang="zh-CN" dirty="0" err="1">
                <a:solidFill>
                  <a:srgbClr val="FFFF00"/>
                </a:solidFill>
              </a:rPr>
              <a:t>javax.swing.JFrame</a:t>
            </a:r>
            <a:r>
              <a:rPr lang="en-US" altLang="zh-CN" dirty="0">
                <a:solidFill>
                  <a:srgbClr val="FFFF00"/>
                </a:solidFill>
              </a:rPr>
              <a:t>[frame0,0,0,0x0,invalid,hidden,layout=</a:t>
            </a:r>
            <a:r>
              <a:rPr lang="en-US" altLang="zh-CN" dirty="0" err="1">
                <a:solidFill>
                  <a:srgbClr val="FFFF00"/>
                </a:solidFill>
              </a:rPr>
              <a:t>java.awt.BorderLayout,title</a:t>
            </a:r>
            <a:r>
              <a:rPr lang="en-US" altLang="zh-CN" dirty="0">
                <a:solidFill>
                  <a:srgbClr val="FFFF00"/>
                </a:solidFill>
              </a:rPr>
              <a:t>=,</a:t>
            </a:r>
            <a:r>
              <a:rPr lang="en-US" altLang="zh-CN" dirty="0" err="1">
                <a:solidFill>
                  <a:srgbClr val="FFFF00"/>
                </a:solidFill>
              </a:rPr>
              <a:t>resizable,normal,defaultCloseOperation</a:t>
            </a:r>
            <a:r>
              <a:rPr lang="en-US" altLang="zh-CN" dirty="0">
                <a:solidFill>
                  <a:srgbClr val="FFFF00"/>
                </a:solidFill>
              </a:rPr>
              <a:t>=</a:t>
            </a:r>
            <a:r>
              <a:rPr lang="en-US" altLang="zh-CN" dirty="0" err="1">
                <a:solidFill>
                  <a:srgbClr val="FFFF00"/>
                </a:solidFill>
              </a:rPr>
              <a:t>HIDE_ON_CLOSE,rootPane</a:t>
            </a:r>
            <a:r>
              <a:rPr lang="en-US" altLang="zh-CN" dirty="0">
                <a:solidFill>
                  <a:srgbClr val="FFFF00"/>
                </a:solidFill>
              </a:rPr>
              <a:t>=</a:t>
            </a:r>
            <a:r>
              <a:rPr lang="en-US" altLang="zh-CN" dirty="0" err="1">
                <a:solidFill>
                  <a:srgbClr val="FFFF00"/>
                </a:solidFill>
              </a:rPr>
              <a:t>javax.swing.JRootPane</a:t>
            </a:r>
            <a:r>
              <a:rPr lang="en-US" altLang="zh-CN" dirty="0">
                <a:solidFill>
                  <a:srgbClr val="FFFF00"/>
                </a:solidFill>
              </a:rPr>
              <a:t>[,0,0,0x0,invalid,layout=</a:t>
            </a:r>
            <a:r>
              <a:rPr lang="en-US" altLang="zh-CN" dirty="0" err="1">
                <a:solidFill>
                  <a:srgbClr val="FFFF00"/>
                </a:solidFill>
              </a:rPr>
              <a:t>javax.swing.JRootPane$RootLayout,alignmentX</a:t>
            </a:r>
            <a:r>
              <a:rPr lang="en-US" altLang="zh-CN" dirty="0">
                <a:solidFill>
                  <a:srgbClr val="FFFF00"/>
                </a:solidFill>
              </a:rPr>
              <a:t>=0.0,alignmentY=0.0,border=,flags=16777673,maximumSize=,</a:t>
            </a:r>
            <a:r>
              <a:rPr lang="en-US" altLang="zh-CN" dirty="0" err="1">
                <a:solidFill>
                  <a:srgbClr val="FFFF00"/>
                </a:solidFill>
              </a:rPr>
              <a:t>minimumSize</a:t>
            </a:r>
            <a:r>
              <a:rPr lang="en-US" altLang="zh-CN" dirty="0">
                <a:solidFill>
                  <a:srgbClr val="FFFF00"/>
                </a:solidFill>
              </a:rPr>
              <a:t>=,</a:t>
            </a:r>
            <a:r>
              <a:rPr lang="en-US" altLang="zh-CN" dirty="0" err="1">
                <a:solidFill>
                  <a:srgbClr val="FFFF00"/>
                </a:solidFill>
              </a:rPr>
              <a:t>preferredSize</a:t>
            </a:r>
            <a:r>
              <a:rPr lang="en-US" altLang="zh-CN" dirty="0">
                <a:solidFill>
                  <a:srgbClr val="FFFF00"/>
                </a:solidFill>
              </a:rPr>
              <a:t>=],</a:t>
            </a:r>
            <a:r>
              <a:rPr lang="en-US" altLang="zh-CN" dirty="0" err="1">
                <a:solidFill>
                  <a:srgbClr val="FFFF00"/>
                </a:solidFill>
              </a:rPr>
              <a:t>rootPaneCheckingEnabled</a:t>
            </a:r>
            <a:r>
              <a:rPr lang="en-US" altLang="zh-CN" dirty="0">
                <a:solidFill>
                  <a:srgbClr val="FFFF0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fade">
                                      <p:cBhvr>
                                        <p:cTn id="7" dur="500"/>
                                        <p:tgtEl>
                                          <p:spTgt spid="317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8">
                                            <p:txEl>
                                              <p:pRg st="1" end="1"/>
                                            </p:txEl>
                                          </p:spTgt>
                                        </p:tgtEl>
                                        <p:attrNameLst>
                                          <p:attrName>style.visibility</p:attrName>
                                        </p:attrNameLst>
                                      </p:cBhvr>
                                      <p:to>
                                        <p:strVal val="visible"/>
                                      </p:to>
                                    </p:set>
                                    <p:animEffect transition="in" filter="fade">
                                      <p:cBhvr>
                                        <p:cTn id="10" dur="500"/>
                                        <p:tgtEl>
                                          <p:spTgt spid="3174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8">
                                            <p:txEl>
                                              <p:pRg st="2" end="2"/>
                                            </p:txEl>
                                          </p:spTgt>
                                        </p:tgtEl>
                                        <p:attrNameLst>
                                          <p:attrName>style.visibility</p:attrName>
                                        </p:attrNameLst>
                                      </p:cBhvr>
                                      <p:to>
                                        <p:strVal val="visible"/>
                                      </p:to>
                                    </p:set>
                                    <p:animEffect transition="in" filter="fade">
                                      <p:cBhvr>
                                        <p:cTn id="13" dur="500"/>
                                        <p:tgtEl>
                                          <p:spTgt spid="3174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748">
                                            <p:txEl>
                                              <p:pRg st="5" end="5"/>
                                            </p:txEl>
                                          </p:spTgt>
                                        </p:tgtEl>
                                        <p:attrNameLst>
                                          <p:attrName>style.visibility</p:attrName>
                                        </p:attrNameLst>
                                      </p:cBhvr>
                                      <p:to>
                                        <p:strVal val="visible"/>
                                      </p:to>
                                    </p:set>
                                    <p:animEffect transition="in" filter="fade">
                                      <p:cBhvr>
                                        <p:cTn id="18" dur="500"/>
                                        <p:tgtEl>
                                          <p:spTgt spid="3174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748">
                                            <p:txEl>
                                              <p:pRg st="6" end="6"/>
                                            </p:txEl>
                                          </p:spTgt>
                                        </p:tgtEl>
                                        <p:attrNameLst>
                                          <p:attrName>style.visibility</p:attrName>
                                        </p:attrNameLst>
                                      </p:cBhvr>
                                      <p:to>
                                        <p:strVal val="visible"/>
                                      </p:to>
                                    </p:set>
                                    <p:animEffect transition="in" filter="fade">
                                      <p:cBhvr>
                                        <p:cTn id="28" dur="500"/>
                                        <p:tgtEl>
                                          <p:spTgt spid="3174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748">
                                            <p:txEl>
                                              <p:pRg st="7" end="7"/>
                                            </p:txEl>
                                          </p:spTgt>
                                        </p:tgtEl>
                                        <p:attrNameLst>
                                          <p:attrName>style.visibility</p:attrName>
                                        </p:attrNameLst>
                                      </p:cBhvr>
                                      <p:to>
                                        <p:strVal val="visible"/>
                                      </p:to>
                                    </p:set>
                                    <p:animEffect transition="in" filter="fade">
                                      <p:cBhvr>
                                        <p:cTn id="38" dur="500"/>
                                        <p:tgtEl>
                                          <p:spTgt spid="31748">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altLang="zh-CN" dirty="0" err="1"/>
              <a:t>System.out.printf</a:t>
            </a:r>
            <a:r>
              <a:rPr lang="en-US" altLang="zh-CN" dirty="0"/>
              <a:t>()</a:t>
            </a:r>
            <a:endParaRPr lang="zh-CN" altLang="en-US" dirty="0"/>
          </a:p>
        </p:txBody>
      </p:sp>
      <p:sp>
        <p:nvSpPr>
          <p:cNvPr id="31747"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D3DB0BF-30C6-4637-AF3A-8EEF1CF651CD}" type="slidenum">
              <a:rPr kumimoji="0" lang="en-US" altLang="zh-TW" smtClean="0"/>
              <a:t>18</a:t>
            </a:fld>
            <a:endParaRPr kumimoji="0" lang="en-US" altLang="zh-TW"/>
          </a:p>
        </p:txBody>
      </p:sp>
      <p:sp>
        <p:nvSpPr>
          <p:cNvPr id="31748" name="Rectangle 4"/>
          <p:cNvSpPr>
            <a:spLocks noGrp="1" noChangeArrowheads="1"/>
          </p:cNvSpPr>
          <p:nvPr>
            <p:ph idx="1"/>
          </p:nvPr>
        </p:nvSpPr>
        <p:spPr>
          <a:xfrm>
            <a:off x="457200" y="2286000"/>
            <a:ext cx="8458200" cy="3754437"/>
          </a:xfrm>
        </p:spPr>
        <p:txBody>
          <a:bodyPr lIns="0" tIns="0" rIns="0" bIns="0" anchor="ctr">
            <a:spAutoFit/>
          </a:bodyPr>
          <a:lstStyle/>
          <a:p>
            <a:pPr marL="0" indent="0">
              <a:spcBef>
                <a:spcPct val="0"/>
              </a:spcBef>
              <a:buFontTx/>
              <a:buNone/>
            </a:pPr>
            <a:r>
              <a:rPr lang="zh-CN" altLang="zh-TW" sz="2000" b="1" dirty="0">
                <a:solidFill>
                  <a:srgbClr val="006699"/>
                </a:solidFill>
                <a:latin typeface="Consolas" panose="020B0609020204030204" pitchFamily="49" charset="0"/>
                <a:cs typeface="Consolas" panose="020B0609020204030204" pitchFamily="49" charset="0"/>
              </a:rPr>
              <a:t>String</a:t>
            </a:r>
            <a:r>
              <a:rPr lang="zh-CN" altLang="zh-TW" sz="2000" dirty="0">
                <a:solidFill>
                  <a:srgbClr val="000000"/>
                </a:solidFill>
                <a:latin typeface="Consolas" panose="020B0609020204030204" pitchFamily="49" charset="0"/>
                <a:cs typeface="Consolas" panose="020B0609020204030204" pitchFamily="49" charset="0"/>
              </a:rPr>
              <a:t> s = </a:t>
            </a:r>
            <a:r>
              <a:rPr lang="zh-CN" altLang="zh-TW"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Hello!</a:t>
            </a:r>
            <a:r>
              <a:rPr lang="zh-CN" altLang="zh-TW" sz="2000" dirty="0">
                <a:solidFill>
                  <a:srgbClr val="0000FF"/>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a:t>
            </a:r>
            <a:r>
              <a:rPr lang="zh-CN" altLang="zh-TW" sz="2000" dirty="0">
                <a:solidFill>
                  <a:srgbClr val="000000"/>
                </a:solidFill>
                <a:cs typeface="Consolas" panose="020B0609020204030204" pitchFamily="49" charset="0"/>
              </a:rPr>
              <a:t> </a:t>
            </a:r>
            <a:r>
              <a:rPr lang="zh-CN" altLang="zh-TW" sz="2000" dirty="0">
                <a:solidFill>
                  <a:srgbClr val="000000"/>
                </a:solidFill>
                <a:latin typeface="Consolas" panose="020B0609020204030204" pitchFamily="49" charset="0"/>
                <a:cs typeface="Consolas" panose="020B0609020204030204" pitchFamily="49" charset="0"/>
              </a:rPr>
              <a:t> </a:t>
            </a:r>
            <a:endParaRPr lang="zh-CN" altLang="zh-TW" sz="1200" dirty="0"/>
          </a:p>
          <a:p>
            <a:pPr marL="0" indent="0">
              <a:spcBef>
                <a:spcPct val="0"/>
              </a:spcBef>
              <a:buFontTx/>
              <a:buNone/>
            </a:pPr>
            <a:r>
              <a:rPr lang="zh-CN" altLang="zh-TW" sz="2000" b="1" dirty="0">
                <a:solidFill>
                  <a:srgbClr val="006699"/>
                </a:solidFill>
                <a:latin typeface="Consolas" panose="020B0609020204030204" pitchFamily="49" charset="0"/>
                <a:cs typeface="Consolas" panose="020B0609020204030204" pitchFamily="49" charset="0"/>
              </a:rPr>
              <a:t>int</a:t>
            </a:r>
            <a:r>
              <a:rPr lang="zh-CN" altLang="zh-TW" sz="1800" dirty="0">
                <a:solidFill>
                  <a:srgbClr val="000000"/>
                </a:solidFill>
                <a:latin typeface="Consolas" panose="020B0609020204030204" pitchFamily="49" charset="0"/>
                <a:cs typeface="Consolas" panose="020B0609020204030204" pitchFamily="49" charset="0"/>
              </a:rPr>
              <a:t> </a:t>
            </a:r>
            <a:r>
              <a:rPr lang="zh-CN" altLang="zh-TW" sz="2000" dirty="0">
                <a:solidFill>
                  <a:srgbClr val="000000"/>
                </a:solidFill>
                <a:latin typeface="Consolas" panose="020B0609020204030204" pitchFamily="49" charset="0"/>
                <a:cs typeface="Consolas" panose="020B0609020204030204" pitchFamily="49" charset="0"/>
              </a:rPr>
              <a:t>i = </a:t>
            </a:r>
            <a:r>
              <a:rPr lang="zh-CN" altLang="zh-TW" sz="2000" dirty="0">
                <a:solidFill>
                  <a:srgbClr val="009900"/>
                </a:solidFill>
                <a:latin typeface="Consolas" panose="020B0609020204030204" pitchFamily="49" charset="0"/>
                <a:cs typeface="Consolas" panose="020B0609020204030204" pitchFamily="49" charset="0"/>
              </a:rPr>
              <a:t>1234</a:t>
            </a:r>
            <a:r>
              <a:rPr lang="zh-CN" altLang="zh-TW" sz="2000" dirty="0">
                <a:solidFill>
                  <a:srgbClr val="000000"/>
                </a:solidFill>
                <a:latin typeface="Consolas" panose="020B0609020204030204" pitchFamily="49" charset="0"/>
                <a:cs typeface="Consolas" panose="020B0609020204030204" pitchFamily="49" charset="0"/>
              </a:rPr>
              <a:t>;</a:t>
            </a:r>
            <a:r>
              <a:rPr lang="zh-CN" altLang="zh-TW" sz="2000" dirty="0">
                <a:solidFill>
                  <a:srgbClr val="000000"/>
                </a:solidFill>
                <a:cs typeface="Consolas" panose="020B0609020204030204" pitchFamily="49" charset="0"/>
              </a:rPr>
              <a:t> </a:t>
            </a:r>
            <a:r>
              <a:rPr lang="zh-CN" altLang="zh-TW" sz="2000" dirty="0">
                <a:solidFill>
                  <a:srgbClr val="000000"/>
                </a:solidFill>
                <a:latin typeface="Consolas" panose="020B0609020204030204" pitchFamily="49" charset="0"/>
                <a:cs typeface="Consolas" panose="020B0609020204030204" pitchFamily="49" charset="0"/>
              </a:rPr>
              <a:t> </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endParaRPr lang="zh-CN" altLang="zh-TW" sz="1200" dirty="0"/>
          </a:p>
          <a:p>
            <a:pPr marL="0" indent="0">
              <a:spcBef>
                <a:spcPct val="0"/>
              </a:spcBef>
              <a:buFontTx/>
              <a:buNone/>
            </a:pPr>
            <a:r>
              <a:rPr lang="zh-CN"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 means formatted output</a:t>
            </a:r>
            <a:r>
              <a:rPr lang="en-US" altLang="zh-CN" sz="2000" dirty="0">
                <a:solidFill>
                  <a:srgbClr val="008200"/>
                </a:solidFill>
                <a:cs typeface="Consolas" panose="020B0609020204030204" pitchFamily="49" charset="0"/>
              </a:rPr>
              <a:t>.</a:t>
            </a: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"%d"</a:t>
            </a:r>
            <a:r>
              <a:rPr lang="zh-CN" altLang="zh-TW" sz="2000" dirty="0">
                <a:solidFill>
                  <a:srgbClr val="000000"/>
                </a:solidFill>
                <a:latin typeface="Consolas" panose="020B0609020204030204" pitchFamily="49" charset="0"/>
                <a:cs typeface="Consolas" panose="020B0609020204030204" pitchFamily="49" charset="0"/>
              </a:rPr>
              <a:t>, i);</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8200"/>
                </a:solidFill>
                <a:latin typeface="Consolas" panose="020B0609020204030204" pitchFamily="49" charset="0"/>
                <a:cs typeface="Consolas" panose="020B0609020204030204" pitchFamily="49" charset="0"/>
              </a:rPr>
              <a:t>// "d"</a:t>
            </a:r>
            <a:r>
              <a:rPr lang="en-US"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means </a:t>
            </a:r>
            <a:r>
              <a:rPr lang="en-US" altLang="zh-TW" sz="2000" dirty="0">
                <a:solidFill>
                  <a:srgbClr val="008200"/>
                </a:solidFill>
                <a:latin typeface="Consolas" panose="020B0609020204030204" pitchFamily="49" charset="0"/>
                <a:cs typeface="Consolas" panose="020B0609020204030204" pitchFamily="49" charset="0"/>
              </a:rPr>
              <a:t>Decimal integer</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"%o"</a:t>
            </a:r>
            <a:r>
              <a:rPr lang="zh-CN" altLang="zh-TW" sz="2000" dirty="0">
                <a:solidFill>
                  <a:srgbClr val="000000"/>
                </a:solidFill>
                <a:latin typeface="Consolas" panose="020B0609020204030204" pitchFamily="49" charset="0"/>
                <a:cs typeface="Consolas" panose="020B0609020204030204" pitchFamily="49" charset="0"/>
              </a:rPr>
              <a:t>, i);</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8200"/>
                </a:solidFill>
                <a:latin typeface="Consolas" panose="020B0609020204030204" pitchFamily="49" charset="0"/>
                <a:cs typeface="Consolas" panose="020B0609020204030204" pitchFamily="49" charset="0"/>
              </a:rPr>
              <a:t>// "o"</a:t>
            </a:r>
            <a:r>
              <a:rPr lang="en-US"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means Octal integer</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"%x"</a:t>
            </a:r>
            <a:r>
              <a:rPr lang="zh-CN" altLang="zh-TW" sz="2000" dirty="0">
                <a:solidFill>
                  <a:srgbClr val="000000"/>
                </a:solidFill>
                <a:latin typeface="Consolas" panose="020B0609020204030204" pitchFamily="49" charset="0"/>
                <a:cs typeface="Consolas" panose="020B0609020204030204" pitchFamily="49" charset="0"/>
              </a:rPr>
              <a:t>, i);</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x</a:t>
            </a:r>
            <a:r>
              <a:rPr lang="zh-CN" altLang="zh-TW" sz="2000" dirty="0">
                <a:solidFill>
                  <a:srgbClr val="008200"/>
                </a:solidFill>
                <a:latin typeface="Consolas" panose="020B0609020204030204" pitchFamily="49" charset="0"/>
                <a:cs typeface="Consolas" panose="020B0609020204030204" pitchFamily="49" charset="0"/>
              </a:rPr>
              <a:t>"</a:t>
            </a:r>
            <a:r>
              <a:rPr lang="en-US" altLang="zh-TW" sz="2000" dirty="0">
                <a:solidFill>
                  <a:srgbClr val="008200"/>
                </a:solidFill>
                <a:latin typeface="Consolas" panose="020B0609020204030204" pitchFamily="49" charset="0"/>
                <a:cs typeface="Consolas" panose="020B0609020204030204" pitchFamily="49" charset="0"/>
              </a:rPr>
              <a:t> means Hexadecimal integer</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"%s"</a:t>
            </a:r>
            <a:r>
              <a:rPr lang="zh-CN" altLang="zh-TW" sz="2000" dirty="0">
                <a:solidFill>
                  <a:srgbClr val="000000"/>
                </a:solidFill>
                <a:latin typeface="Consolas" panose="020B0609020204030204" pitchFamily="49" charset="0"/>
                <a:cs typeface="Consolas" panose="020B0609020204030204" pitchFamily="49" charset="0"/>
              </a:rPr>
              <a:t>, s);</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en-US" altLang="zh-TW" sz="2000" dirty="0">
              <a:solidFill>
                <a:srgbClr val="0082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s</a:t>
            </a:r>
            <a:r>
              <a:rPr lang="zh-CN" altLang="zh-TW" sz="2000" dirty="0">
                <a:solidFill>
                  <a:srgbClr val="008200"/>
                </a:solidFill>
                <a:latin typeface="Consolas" panose="020B0609020204030204" pitchFamily="49" charset="0"/>
                <a:cs typeface="Consolas" panose="020B0609020204030204" pitchFamily="49" charset="0"/>
              </a:rPr>
              <a:t>"</a:t>
            </a:r>
            <a:r>
              <a:rPr lang="en-US" altLang="zh-TW" sz="2000" dirty="0">
                <a:solidFill>
                  <a:srgbClr val="008200"/>
                </a:solidFill>
                <a:latin typeface="Consolas" panose="020B0609020204030204" pitchFamily="49" charset="0"/>
                <a:cs typeface="Consolas" panose="020B0609020204030204" pitchFamily="49" charset="0"/>
              </a:rPr>
              <a:t> means string</a:t>
            </a:r>
            <a:r>
              <a:rPr lang="zh-TW" altLang="zh-CN" sz="2000" dirty="0">
                <a:solidFill>
                  <a:srgbClr val="008200"/>
                </a:solidFill>
                <a:cs typeface="Consolas" panose="020B0609020204030204" pitchFamily="49" charset="0"/>
              </a:rPr>
              <a:t> </a:t>
            </a:r>
            <a:endParaRPr lang="en-US" altLang="zh-TW" sz="2000" dirty="0">
              <a:solidFill>
                <a:srgbClr val="008200"/>
              </a:solidFill>
              <a:latin typeface="Consolas" panose="020B0609020204030204" pitchFamily="49" charset="0"/>
              <a:cs typeface="Consolas" panose="020B0609020204030204" pitchFamily="49" charset="0"/>
            </a:endParaRPr>
          </a:p>
          <a:p>
            <a:pPr marL="0" indent="0">
              <a:spcBef>
                <a:spcPct val="0"/>
              </a:spcBef>
              <a:buFontTx/>
              <a:buNone/>
            </a:pPr>
            <a:endParaRPr lang="zh-TW" altLang="zh-CN" sz="1200" dirty="0"/>
          </a:p>
        </p:txBody>
      </p:sp>
      <p:sp>
        <p:nvSpPr>
          <p:cNvPr id="2" name="Rectangle 1"/>
          <p:cNvSpPr/>
          <p:nvPr/>
        </p:nvSpPr>
        <p:spPr bwMode="auto">
          <a:xfrm>
            <a:off x="5486400" y="3414712"/>
            <a:ext cx="18288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1234</a:t>
            </a:r>
            <a:endParaRPr kumimoji="1" lang="zh-CN" altLang="en-US"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endParaRPr>
          </a:p>
        </p:txBody>
      </p:sp>
      <p:sp>
        <p:nvSpPr>
          <p:cNvPr id="6" name="Rectangle 5"/>
          <p:cNvSpPr/>
          <p:nvPr/>
        </p:nvSpPr>
        <p:spPr bwMode="auto">
          <a:xfrm>
            <a:off x="5486400" y="4028280"/>
            <a:ext cx="18288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2322</a:t>
            </a:r>
            <a:endParaRPr kumimoji="1" lang="zh-CN" altLang="en-US"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endParaRPr>
          </a:p>
        </p:txBody>
      </p:sp>
      <p:sp>
        <p:nvSpPr>
          <p:cNvPr id="7" name="Rectangle 6"/>
          <p:cNvSpPr/>
          <p:nvPr/>
        </p:nvSpPr>
        <p:spPr bwMode="auto">
          <a:xfrm>
            <a:off x="5486400" y="4641848"/>
            <a:ext cx="18288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4d</a:t>
            </a:r>
            <a:r>
              <a:rPr lang="en-US" altLang="zh-CN" dirty="0">
                <a:solidFill>
                  <a:srgbClr val="FFFF00"/>
                </a:solidFill>
              </a:rPr>
              <a:t>2</a:t>
            </a:r>
            <a:endPar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endParaRPr>
          </a:p>
        </p:txBody>
      </p:sp>
      <p:sp>
        <p:nvSpPr>
          <p:cNvPr id="8" name="Rectangle 7"/>
          <p:cNvSpPr/>
          <p:nvPr/>
        </p:nvSpPr>
        <p:spPr bwMode="auto">
          <a:xfrm>
            <a:off x="5486400" y="5255416"/>
            <a:ext cx="18288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Hello!</a:t>
            </a:r>
          </a:p>
        </p:txBody>
      </p:sp>
      <p:sp>
        <p:nvSpPr>
          <p:cNvPr id="9" name="TextBox 8"/>
          <p:cNvSpPr txBox="1"/>
          <p:nvPr/>
        </p:nvSpPr>
        <p:spPr>
          <a:xfrm>
            <a:off x="381000" y="1371600"/>
            <a:ext cx="8153400" cy="369332"/>
          </a:xfrm>
          <a:prstGeom prst="rect">
            <a:avLst/>
          </a:prstGeom>
          <a:noFill/>
        </p:spPr>
        <p:txBody>
          <a:bodyPr wrap="square" rtlCol="0">
            <a:spAutoFit/>
          </a:bodyPr>
          <a:lstStyle/>
          <a:p>
            <a:r>
              <a:rPr lang="en-US" dirty="0"/>
              <a:t>You can format your output by specifying the format specifier.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fade">
                                      <p:cBhvr>
                                        <p:cTn id="7" dur="500"/>
                                        <p:tgtEl>
                                          <p:spTgt spid="317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8">
                                            <p:txEl>
                                              <p:pRg st="1" end="1"/>
                                            </p:txEl>
                                          </p:spTgt>
                                        </p:tgtEl>
                                        <p:attrNameLst>
                                          <p:attrName>style.visibility</p:attrName>
                                        </p:attrNameLst>
                                      </p:cBhvr>
                                      <p:to>
                                        <p:strVal val="visible"/>
                                      </p:to>
                                    </p:set>
                                    <p:animEffect transition="in" filter="fade">
                                      <p:cBhvr>
                                        <p:cTn id="10" dur="500"/>
                                        <p:tgtEl>
                                          <p:spTgt spid="3174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748">
                                            <p:txEl>
                                              <p:pRg st="3" end="3"/>
                                            </p:txEl>
                                          </p:spTgt>
                                        </p:tgtEl>
                                        <p:attrNameLst>
                                          <p:attrName>style.visibility</p:attrName>
                                        </p:attrNameLst>
                                      </p:cBhvr>
                                      <p:to>
                                        <p:strVal val="visible"/>
                                      </p:to>
                                    </p:set>
                                    <p:animEffect transition="in" filter="fade">
                                      <p:cBhvr>
                                        <p:cTn id="15" dur="500"/>
                                        <p:tgtEl>
                                          <p:spTgt spid="3174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748">
                                            <p:txEl>
                                              <p:pRg st="4" end="4"/>
                                            </p:txEl>
                                          </p:spTgt>
                                        </p:tgtEl>
                                        <p:attrNameLst>
                                          <p:attrName>style.visibility</p:attrName>
                                        </p:attrNameLst>
                                      </p:cBhvr>
                                      <p:to>
                                        <p:strVal val="visible"/>
                                      </p:to>
                                    </p:set>
                                    <p:animEffect transition="in" filter="fade">
                                      <p:cBhvr>
                                        <p:cTn id="20" dur="500"/>
                                        <p:tgtEl>
                                          <p:spTgt spid="3174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748">
                                            <p:txEl>
                                              <p:pRg st="5" end="5"/>
                                            </p:txEl>
                                          </p:spTgt>
                                        </p:tgtEl>
                                        <p:attrNameLst>
                                          <p:attrName>style.visibility</p:attrName>
                                        </p:attrNameLst>
                                      </p:cBhvr>
                                      <p:to>
                                        <p:strVal val="visible"/>
                                      </p:to>
                                    </p:set>
                                    <p:animEffect transition="in" filter="fade">
                                      <p:cBhvr>
                                        <p:cTn id="25" dur="500"/>
                                        <p:tgtEl>
                                          <p:spTgt spid="3174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1748">
                                            <p:txEl>
                                              <p:pRg st="6" end="6"/>
                                            </p:txEl>
                                          </p:spTgt>
                                        </p:tgtEl>
                                        <p:attrNameLst>
                                          <p:attrName>style.visibility</p:attrName>
                                        </p:attrNameLst>
                                      </p:cBhvr>
                                      <p:to>
                                        <p:strVal val="visible"/>
                                      </p:to>
                                    </p:set>
                                    <p:animEffect transition="in" filter="fade">
                                      <p:cBhvr>
                                        <p:cTn id="35" dur="500"/>
                                        <p:tgtEl>
                                          <p:spTgt spid="3174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748">
                                            <p:txEl>
                                              <p:pRg st="7" end="7"/>
                                            </p:txEl>
                                          </p:spTgt>
                                        </p:tgtEl>
                                        <p:attrNameLst>
                                          <p:attrName>style.visibility</p:attrName>
                                        </p:attrNameLst>
                                      </p:cBhvr>
                                      <p:to>
                                        <p:strVal val="visible"/>
                                      </p:to>
                                    </p:set>
                                    <p:animEffect transition="in" filter="fade">
                                      <p:cBhvr>
                                        <p:cTn id="40" dur="500"/>
                                        <p:tgtEl>
                                          <p:spTgt spid="31748">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1748">
                                            <p:txEl>
                                              <p:pRg st="8" end="8"/>
                                            </p:txEl>
                                          </p:spTgt>
                                        </p:tgtEl>
                                        <p:attrNameLst>
                                          <p:attrName>style.visibility</p:attrName>
                                        </p:attrNameLst>
                                      </p:cBhvr>
                                      <p:to>
                                        <p:strVal val="visible"/>
                                      </p:to>
                                    </p:set>
                                    <p:animEffect transition="in" filter="fade">
                                      <p:cBhvr>
                                        <p:cTn id="50" dur="500"/>
                                        <p:tgtEl>
                                          <p:spTgt spid="3174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1748">
                                            <p:txEl>
                                              <p:pRg st="9" end="9"/>
                                            </p:txEl>
                                          </p:spTgt>
                                        </p:tgtEl>
                                        <p:attrNameLst>
                                          <p:attrName>style.visibility</p:attrName>
                                        </p:attrNameLst>
                                      </p:cBhvr>
                                      <p:to>
                                        <p:strVal val="visible"/>
                                      </p:to>
                                    </p:set>
                                    <p:animEffect transition="in" filter="fade">
                                      <p:cBhvr>
                                        <p:cTn id="55" dur="500"/>
                                        <p:tgtEl>
                                          <p:spTgt spid="31748">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1748">
                                            <p:txEl>
                                              <p:pRg st="10" end="10"/>
                                            </p:txEl>
                                          </p:spTgt>
                                        </p:tgtEl>
                                        <p:attrNameLst>
                                          <p:attrName>style.visibility</p:attrName>
                                        </p:attrNameLst>
                                      </p:cBhvr>
                                      <p:to>
                                        <p:strVal val="visible"/>
                                      </p:to>
                                    </p:set>
                                    <p:animEffect transition="in" filter="fade">
                                      <p:cBhvr>
                                        <p:cTn id="65" dur="500"/>
                                        <p:tgtEl>
                                          <p:spTgt spid="31748">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1748">
                                            <p:txEl>
                                              <p:pRg st="11" end="11"/>
                                            </p:txEl>
                                          </p:spTgt>
                                        </p:tgtEl>
                                        <p:attrNameLst>
                                          <p:attrName>style.visibility</p:attrName>
                                        </p:attrNameLst>
                                      </p:cBhvr>
                                      <p:to>
                                        <p:strVal val="visible"/>
                                      </p:to>
                                    </p:set>
                                    <p:animEffect transition="in" filter="fade">
                                      <p:cBhvr>
                                        <p:cTn id="70" dur="500"/>
                                        <p:tgtEl>
                                          <p:spTgt spid="31748">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a:r>
              <a:rPr lang="en-US" altLang="zh-CN"/>
              <a:t>System.out.printf()</a:t>
            </a:r>
            <a:endParaRPr lang="zh-CN" altLang="en-US"/>
          </a:p>
        </p:txBody>
      </p:sp>
      <p:sp>
        <p:nvSpPr>
          <p:cNvPr id="32771"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4BECE0F9-75B5-4A6C-8EEA-75C97C3243DB}" type="slidenum">
              <a:rPr kumimoji="0" lang="en-US" altLang="zh-TW" smtClean="0"/>
              <a:t>19</a:t>
            </a:fld>
            <a:endParaRPr kumimoji="0" lang="en-US" altLang="zh-TW"/>
          </a:p>
        </p:txBody>
      </p:sp>
      <p:sp>
        <p:nvSpPr>
          <p:cNvPr id="32772" name="Rectangle 4"/>
          <p:cNvSpPr>
            <a:spLocks noGrp="1" noChangeArrowheads="1"/>
          </p:cNvSpPr>
          <p:nvPr>
            <p:ph idx="1"/>
          </p:nvPr>
        </p:nvSpPr>
        <p:spPr>
          <a:xfrm>
            <a:off x="457200" y="1571704"/>
            <a:ext cx="8458200" cy="4678204"/>
          </a:xfrm>
        </p:spPr>
        <p:txBody>
          <a:bodyPr lIns="0" tIns="0" rIns="0" bIns="0" anchor="ctr">
            <a:spAutoFit/>
          </a:bodyPr>
          <a:lstStyle/>
          <a:p>
            <a:pPr marL="0" indent="0">
              <a:spcBef>
                <a:spcPct val="0"/>
              </a:spcBef>
              <a:buFontTx/>
              <a:buNone/>
            </a:pPr>
            <a:r>
              <a:rPr lang="zh-CN" altLang="zh-TW" sz="2000" b="1" dirty="0">
                <a:solidFill>
                  <a:srgbClr val="006699"/>
                </a:solidFill>
                <a:latin typeface="Consolas" panose="020B0609020204030204" pitchFamily="49" charset="0"/>
                <a:cs typeface="Consolas" panose="020B0609020204030204" pitchFamily="49" charset="0"/>
              </a:rPr>
              <a:t>double</a:t>
            </a:r>
            <a:r>
              <a:rPr lang="zh-CN" altLang="zh-TW" sz="1800" dirty="0">
                <a:solidFill>
                  <a:srgbClr val="000000"/>
                </a:solidFill>
                <a:latin typeface="Consolas" panose="020B0609020204030204" pitchFamily="49" charset="0"/>
                <a:cs typeface="Consolas" panose="020B0609020204030204" pitchFamily="49" charset="0"/>
              </a:rPr>
              <a:t> </a:t>
            </a:r>
            <a:r>
              <a:rPr lang="zh-CN" altLang="zh-TW" sz="2000" dirty="0">
                <a:solidFill>
                  <a:srgbClr val="000000"/>
                </a:solidFill>
                <a:latin typeface="Consolas" panose="020B0609020204030204" pitchFamily="49" charset="0"/>
                <a:cs typeface="Consolas" panose="020B0609020204030204" pitchFamily="49" charset="0"/>
              </a:rPr>
              <a:t>d = </a:t>
            </a:r>
            <a:r>
              <a:rPr lang="zh-CN" altLang="zh-TW" sz="2000" dirty="0">
                <a:solidFill>
                  <a:srgbClr val="009900"/>
                </a:solidFill>
                <a:latin typeface="Consolas" panose="020B0609020204030204" pitchFamily="49" charset="0"/>
                <a:cs typeface="Consolas" panose="020B0609020204030204" pitchFamily="49" charset="0"/>
              </a:rPr>
              <a:t>345.678</a:t>
            </a:r>
            <a:r>
              <a:rPr lang="zh-CN" altLang="zh-TW" sz="2000" dirty="0">
                <a:solidFill>
                  <a:srgbClr val="000000"/>
                </a:solidFill>
                <a:latin typeface="Consolas" panose="020B0609020204030204" pitchFamily="49" charset="0"/>
                <a:cs typeface="Consolas" panose="020B0609020204030204" pitchFamily="49" charset="0"/>
              </a:rPr>
              <a:t>;</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endParaRPr lang="zh-CN" altLang="zh-TW" sz="1200" dirty="0"/>
          </a:p>
          <a:p>
            <a:pPr marL="0" indent="0">
              <a:spcBef>
                <a:spcPct val="0"/>
              </a:spcBef>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"%f</a:t>
            </a:r>
            <a:r>
              <a:rPr lang="en-US" altLang="zh-CN" sz="2000" dirty="0">
                <a:solidFill>
                  <a:srgbClr val="0000FF"/>
                </a:solidFill>
                <a:latin typeface="Consolas" panose="020B0609020204030204" pitchFamily="49" charset="0"/>
                <a:cs typeface="Consolas" panose="020B0609020204030204" pitchFamily="49" charset="0"/>
              </a:rPr>
              <a:t>\n</a:t>
            </a:r>
            <a:r>
              <a:rPr lang="zh-CN" altLang="zh-TW" sz="2000" dirty="0">
                <a:solidFill>
                  <a:srgbClr val="0000FF"/>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 d);</a:t>
            </a:r>
            <a:r>
              <a:rPr lang="zh-CN" altLang="zh-TW" sz="2000" dirty="0">
                <a:solidFill>
                  <a:srgbClr val="008200"/>
                </a:solidFill>
                <a:latin typeface="Consolas" panose="020B0609020204030204" pitchFamily="49" charset="0"/>
                <a:cs typeface="Consolas" panose="020B0609020204030204" pitchFamily="49" charset="0"/>
              </a:rPr>
              <a:t> </a:t>
            </a:r>
            <a:endParaRPr lang="en-US" altLang="zh-CN" sz="2000" dirty="0">
              <a:solidFill>
                <a:srgbClr val="008200"/>
              </a:solidFill>
              <a:latin typeface="Consolas" panose="020B0609020204030204" pitchFamily="49" charset="0"/>
              <a:cs typeface="Consolas" panose="020B0609020204030204" pitchFamily="49" charset="0"/>
            </a:endParaRPr>
          </a:p>
          <a:p>
            <a:pPr marL="0" indent="0">
              <a:spcBef>
                <a:spcPct val="0"/>
              </a:spcBef>
              <a:buNone/>
            </a:pPr>
            <a:r>
              <a:rPr lang="zh-CN"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\n</a:t>
            </a:r>
            <a:r>
              <a:rPr lang="zh-CN" altLang="zh-TW" sz="2000" dirty="0">
                <a:solidFill>
                  <a:srgbClr val="008200"/>
                </a:solidFill>
                <a:latin typeface="Consolas" panose="020B0609020204030204" pitchFamily="49" charset="0"/>
                <a:cs typeface="Consolas" panose="020B0609020204030204" pitchFamily="49" charset="0"/>
              </a:rPr>
              <a:t>"</a:t>
            </a:r>
            <a:r>
              <a:rPr lang="en-US" altLang="zh-CN" sz="2000" dirty="0">
                <a:solidFill>
                  <a:srgbClr val="008200"/>
                </a:solidFill>
                <a:latin typeface="Consolas" panose="020B0609020204030204" pitchFamily="49" charset="0"/>
                <a:cs typeface="Consolas" panose="020B0609020204030204" pitchFamily="49" charset="0"/>
              </a:rPr>
              <a:t> </a:t>
            </a:r>
            <a:r>
              <a:rPr lang="en-US" altLang="zh-TW" sz="2000" dirty="0">
                <a:solidFill>
                  <a:srgbClr val="008200"/>
                </a:solidFill>
                <a:latin typeface="Consolas" panose="020B0609020204030204" pitchFamily="49" charset="0"/>
                <a:cs typeface="Consolas" panose="020B0609020204030204" pitchFamily="49" charset="0"/>
              </a:rPr>
              <a:t>means newline</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None/>
            </a:pPr>
            <a:r>
              <a:rPr lang="en-US" altLang="zh-CN" sz="2000" dirty="0">
                <a:solidFill>
                  <a:srgbClr val="008200"/>
                </a:solidFill>
                <a:latin typeface="Consolas" panose="020B0609020204030204" pitchFamily="49" charset="0"/>
                <a:cs typeface="Consolas" panose="020B0609020204030204" pitchFamily="49" charset="0"/>
              </a:rPr>
              <a:t>// </a:t>
            </a:r>
            <a:r>
              <a:rPr lang="zh-CN" altLang="zh-TW" sz="2000" dirty="0">
                <a:solidFill>
                  <a:srgbClr val="008200"/>
                </a:solidFill>
                <a:latin typeface="Consolas" panose="020B0609020204030204" pitchFamily="49" charset="0"/>
                <a:cs typeface="Consolas" panose="020B0609020204030204" pitchFamily="49" charset="0"/>
              </a:rPr>
              <a:t>"</a:t>
            </a:r>
            <a:r>
              <a:rPr lang="en-US" altLang="zh-CN" sz="2000" dirty="0">
                <a:solidFill>
                  <a:srgbClr val="008200"/>
                </a:solidFill>
                <a:latin typeface="Consolas" panose="020B0609020204030204" pitchFamily="49" charset="0"/>
                <a:cs typeface="Consolas" panose="020B0609020204030204" pitchFamily="49" charset="0"/>
              </a:rPr>
              <a:t>f</a:t>
            </a:r>
            <a:r>
              <a:rPr lang="zh-CN" altLang="zh-TW" sz="2000" dirty="0">
                <a:solidFill>
                  <a:srgbClr val="008200"/>
                </a:solidFill>
                <a:latin typeface="Consolas" panose="020B0609020204030204" pitchFamily="49" charset="0"/>
                <a:cs typeface="Consolas" panose="020B0609020204030204" pitchFamily="49" charset="0"/>
              </a:rPr>
              <a:t>"</a:t>
            </a:r>
            <a:r>
              <a:rPr lang="en-US" altLang="zh-CN" sz="2000" dirty="0">
                <a:solidFill>
                  <a:srgbClr val="008200"/>
                </a:solidFill>
                <a:latin typeface="Consolas" panose="020B0609020204030204" pitchFamily="49" charset="0"/>
                <a:cs typeface="Consolas" panose="020B0609020204030204" pitchFamily="49" charset="0"/>
              </a:rPr>
              <a:t> means floating-point number</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"%9.2f</a:t>
            </a:r>
            <a:r>
              <a:rPr lang="en-US" altLang="zh-CN" sz="2000" dirty="0">
                <a:solidFill>
                  <a:srgbClr val="0000FF"/>
                </a:solidFill>
                <a:latin typeface="Consolas" panose="020B0609020204030204" pitchFamily="49" charset="0"/>
                <a:cs typeface="Consolas" panose="020B0609020204030204" pitchFamily="49" charset="0"/>
              </a:rPr>
              <a:t>\n</a:t>
            </a:r>
            <a:r>
              <a:rPr lang="zh-CN" altLang="zh-TW" sz="2000" dirty="0">
                <a:solidFill>
                  <a:srgbClr val="0000FF"/>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 d);</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"9" means field width</a:t>
            </a:r>
          </a:p>
          <a:p>
            <a:pPr marL="0" indent="0">
              <a:spcBef>
                <a:spcPct val="0"/>
              </a:spcBef>
              <a:buFontTx/>
              <a:buNone/>
            </a:pPr>
            <a:r>
              <a:rPr lang="en-US" altLang="zh-CN" sz="2000" dirty="0">
                <a:solidFill>
                  <a:srgbClr val="008200"/>
                </a:solidFill>
                <a:latin typeface="Consolas" panose="020B0609020204030204" pitchFamily="49" charset="0"/>
                <a:cs typeface="Consolas" panose="020B0609020204030204" pitchFamily="49" charset="0"/>
              </a:rPr>
              <a:t>// ".2" means the number of decimal places</a:t>
            </a: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09.2f\n</a:t>
            </a:r>
            <a:r>
              <a:rPr lang="zh-CN" altLang="zh-TW" sz="2000" dirty="0">
                <a:solidFill>
                  <a:srgbClr val="0000FF"/>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 </a:t>
            </a:r>
            <a:r>
              <a:rPr lang="en-US" altLang="zh-CN" sz="2000" dirty="0">
                <a:solidFill>
                  <a:srgbClr val="000000"/>
                </a:solidFill>
                <a:latin typeface="Consolas" panose="020B0609020204030204" pitchFamily="49" charset="0"/>
                <a:cs typeface="Consolas" panose="020B0609020204030204" pitchFamily="49" charset="0"/>
              </a:rPr>
              <a:t>d</a:t>
            </a:r>
            <a:r>
              <a:rPr lang="zh-CN" altLang="zh-TW" sz="2000" dirty="0">
                <a:solidFill>
                  <a:srgbClr val="000000"/>
                </a:solidFill>
                <a:latin typeface="Consolas" panose="020B0609020204030204" pitchFamily="49" charset="0"/>
                <a:cs typeface="Consolas" panose="020B0609020204030204" pitchFamily="49" charset="0"/>
              </a:rPr>
              <a:t>);</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en-US" altLang="zh-CN" sz="2000" dirty="0">
                <a:solidFill>
                  <a:srgbClr val="008200"/>
                </a:solidFill>
                <a:latin typeface="Consolas" panose="020B0609020204030204" pitchFamily="49" charset="0"/>
                <a:cs typeface="Consolas" panose="020B0609020204030204" pitchFamily="49" charset="0"/>
              </a:rPr>
              <a:t>/</a:t>
            </a:r>
            <a:r>
              <a:rPr lang="zh-CN"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0</a:t>
            </a:r>
            <a:r>
              <a:rPr lang="zh-CN" altLang="zh-TW" sz="2000" dirty="0">
                <a:solidFill>
                  <a:srgbClr val="008200"/>
                </a:solidFill>
                <a:latin typeface="Consolas" panose="020B0609020204030204" pitchFamily="49" charset="0"/>
                <a:cs typeface="Consolas" panose="020B0609020204030204" pitchFamily="49" charset="0"/>
              </a:rPr>
              <a:t>"</a:t>
            </a:r>
            <a:r>
              <a:rPr lang="en-US" altLang="zh-TW" sz="2000" dirty="0">
                <a:solidFill>
                  <a:srgbClr val="008200"/>
                </a:solidFill>
                <a:latin typeface="Consolas" panose="020B0609020204030204" pitchFamily="49" charset="0"/>
                <a:cs typeface="Consolas" panose="020B0609020204030204" pitchFamily="49" charset="0"/>
              </a:rPr>
              <a:t> means zero-padding</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+9.2f\n</a:t>
            </a:r>
            <a:r>
              <a:rPr lang="zh-CN" altLang="zh-TW" sz="2000" dirty="0">
                <a:solidFill>
                  <a:srgbClr val="0000FF"/>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 </a:t>
            </a:r>
            <a:r>
              <a:rPr lang="en-US" altLang="zh-CN" sz="2000" dirty="0">
                <a:solidFill>
                  <a:srgbClr val="000000"/>
                </a:solidFill>
                <a:latin typeface="Consolas" panose="020B0609020204030204" pitchFamily="49" charset="0"/>
                <a:cs typeface="Consolas" panose="020B0609020204030204" pitchFamily="49" charset="0"/>
              </a:rPr>
              <a:t>d</a:t>
            </a:r>
            <a:r>
              <a:rPr lang="zh-CN" altLang="zh-TW" sz="2000" dirty="0">
                <a:solidFill>
                  <a:srgbClr val="000000"/>
                </a:solidFill>
                <a:latin typeface="Consolas" panose="020B0609020204030204" pitchFamily="49" charset="0"/>
                <a:cs typeface="Consolas" panose="020B0609020204030204" pitchFamily="49" charset="0"/>
              </a:rPr>
              <a:t>);</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a:t>
            </a:r>
            <a:r>
              <a:rPr lang="zh-CN" altLang="zh-TW" sz="2000" dirty="0">
                <a:solidFill>
                  <a:srgbClr val="008200"/>
                </a:solidFill>
                <a:latin typeface="Consolas" panose="020B0609020204030204" pitchFamily="49" charset="0"/>
                <a:cs typeface="Consolas" panose="020B0609020204030204" pitchFamily="49" charset="0"/>
              </a:rPr>
              <a:t>"</a:t>
            </a:r>
            <a:r>
              <a:rPr lang="en-US"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means </a:t>
            </a:r>
            <a:r>
              <a:rPr lang="en-US" altLang="zh-TW" sz="2000" dirty="0">
                <a:solidFill>
                  <a:srgbClr val="008200"/>
                </a:solidFill>
                <a:latin typeface="Consolas" panose="020B0609020204030204" pitchFamily="49" charset="0"/>
                <a:cs typeface="Consolas" panose="020B0609020204030204" pitchFamily="49" charset="0"/>
              </a:rPr>
              <a:t>output with sign</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-9.2f\n</a:t>
            </a:r>
            <a:r>
              <a:rPr lang="zh-CN" altLang="zh-TW" sz="2000" dirty="0">
                <a:solidFill>
                  <a:srgbClr val="0000FF"/>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 </a:t>
            </a:r>
            <a:r>
              <a:rPr lang="en-US" altLang="zh-CN" sz="2000" dirty="0">
                <a:solidFill>
                  <a:srgbClr val="000000"/>
                </a:solidFill>
                <a:latin typeface="Consolas" panose="020B0609020204030204" pitchFamily="49" charset="0"/>
                <a:cs typeface="Consolas" panose="020B0609020204030204" pitchFamily="49" charset="0"/>
              </a:rPr>
              <a:t>d</a:t>
            </a:r>
            <a:r>
              <a:rPr lang="zh-CN" altLang="zh-TW" sz="2000" dirty="0">
                <a:solidFill>
                  <a:srgbClr val="000000"/>
                </a:solidFill>
                <a:latin typeface="Consolas" panose="020B0609020204030204" pitchFamily="49" charset="0"/>
                <a:cs typeface="Consolas" panose="020B0609020204030204" pitchFamily="49" charset="0"/>
              </a:rPr>
              <a:t>);</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a:t>
            </a:r>
            <a:r>
              <a:rPr lang="zh-CN" altLang="zh-TW" sz="2000" dirty="0">
                <a:solidFill>
                  <a:srgbClr val="008200"/>
                </a:solidFill>
                <a:latin typeface="Consolas" panose="020B0609020204030204" pitchFamily="49" charset="0"/>
                <a:cs typeface="Consolas" panose="020B0609020204030204" pitchFamily="49" charset="0"/>
              </a:rPr>
              <a:t>"</a:t>
            </a:r>
            <a:r>
              <a:rPr lang="en-US" altLang="zh-TW" sz="2000" dirty="0">
                <a:solidFill>
                  <a:srgbClr val="008200"/>
                </a:solidFill>
                <a:latin typeface="Consolas" panose="020B0609020204030204" pitchFamily="49" charset="0"/>
                <a:cs typeface="Consolas" panose="020B0609020204030204" pitchFamily="49" charset="0"/>
              </a:rPr>
              <a:t> </a:t>
            </a:r>
            <a:r>
              <a:rPr lang="en-US" altLang="zh-CN" sz="2000" dirty="0">
                <a:solidFill>
                  <a:srgbClr val="008200"/>
                </a:solidFill>
                <a:latin typeface="Consolas" panose="020B0609020204030204" pitchFamily="49" charset="0"/>
                <a:cs typeface="Consolas" panose="020B0609020204030204" pitchFamily="49" charset="0"/>
              </a:rPr>
              <a:t>means left-alignment</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zh-TW" altLang="zh-CN" sz="1200" dirty="0"/>
          </a:p>
          <a:p>
            <a:pPr marL="0" indent="0">
              <a:spcBef>
                <a:spcPct val="0"/>
              </a:spcBef>
              <a:buFontTx/>
              <a:buNone/>
            </a:pPr>
            <a:endParaRPr lang="en-US" altLang="zh-TW" sz="2000" dirty="0">
              <a:solidFill>
                <a:srgbClr val="008200"/>
              </a:solidFill>
              <a:latin typeface="Consolas" panose="020B0609020204030204" pitchFamily="49" charset="0"/>
              <a:cs typeface="Consolas" panose="020B0609020204030204" pitchFamily="49" charset="0"/>
            </a:endParaRPr>
          </a:p>
          <a:p>
            <a:pPr marL="0" indent="0">
              <a:spcBef>
                <a:spcPct val="0"/>
              </a:spcBef>
              <a:buFontTx/>
              <a:buNone/>
            </a:pPr>
            <a:endParaRPr lang="zh-TW" altLang="zh-CN" sz="1200" dirty="0"/>
          </a:p>
        </p:txBody>
      </p:sp>
      <p:sp>
        <p:nvSpPr>
          <p:cNvPr id="5" name="Rectangle 4"/>
          <p:cNvSpPr/>
          <p:nvPr/>
        </p:nvSpPr>
        <p:spPr bwMode="auto">
          <a:xfrm>
            <a:off x="6553200" y="2929351"/>
            <a:ext cx="2454166"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a:t>
            </a:r>
            <a:r>
              <a:rPr kumimoji="1" lang="en-US" altLang="zh-CN" sz="1800" b="0" i="0" u="none" strike="noStrike" cap="none" normalizeH="0" baseline="0" dirty="0">
                <a:ln>
                  <a:noFill/>
                </a:ln>
                <a:solidFill>
                  <a:schemeClr val="bg1"/>
                </a:solidFill>
                <a:effectLst/>
                <a:latin typeface="Arial" panose="020B0604020202020204" pitchFamily="34" charset="0"/>
                <a:ea typeface="PMingLiU" panose="02020500000000000000" pitchFamily="18" charset="-120"/>
              </a:rPr>
              <a:t>      </a:t>
            </a: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345.68</a:t>
            </a:r>
          </a:p>
        </p:txBody>
      </p:sp>
      <p:sp>
        <p:nvSpPr>
          <p:cNvPr id="8" name="Rectangle 7"/>
          <p:cNvSpPr/>
          <p:nvPr/>
        </p:nvSpPr>
        <p:spPr bwMode="auto">
          <a:xfrm>
            <a:off x="6553200" y="3910806"/>
            <a:ext cx="24384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000345.68</a:t>
            </a:r>
          </a:p>
        </p:txBody>
      </p:sp>
      <p:sp>
        <p:nvSpPr>
          <p:cNvPr id="10" name="Rectangle 9"/>
          <p:cNvSpPr/>
          <p:nvPr/>
        </p:nvSpPr>
        <p:spPr bwMode="auto">
          <a:xfrm>
            <a:off x="6553200" y="2057400"/>
            <a:ext cx="2454166"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345.678000</a:t>
            </a:r>
          </a:p>
        </p:txBody>
      </p:sp>
      <p:sp>
        <p:nvSpPr>
          <p:cNvPr id="11" name="Rectangle 10"/>
          <p:cNvSpPr/>
          <p:nvPr/>
        </p:nvSpPr>
        <p:spPr bwMode="auto">
          <a:xfrm>
            <a:off x="6553200" y="4572000"/>
            <a:ext cx="24384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+345.68</a:t>
            </a:r>
          </a:p>
        </p:txBody>
      </p:sp>
      <p:sp>
        <p:nvSpPr>
          <p:cNvPr id="12" name="Rectangle 11"/>
          <p:cNvSpPr/>
          <p:nvPr/>
        </p:nvSpPr>
        <p:spPr bwMode="auto">
          <a:xfrm>
            <a:off x="6553200" y="5107066"/>
            <a:ext cx="2438400" cy="381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345.68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fade">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72">
                                            <p:txEl>
                                              <p:pRg st="2" end="2"/>
                                            </p:txEl>
                                          </p:spTgt>
                                        </p:tgtEl>
                                        <p:attrNameLst>
                                          <p:attrName>style.visibility</p:attrName>
                                        </p:attrNameLst>
                                      </p:cBhvr>
                                      <p:to>
                                        <p:strVal val="visible"/>
                                      </p:to>
                                    </p:set>
                                    <p:animEffect transition="in" filter="fade">
                                      <p:cBhvr>
                                        <p:cTn id="12" dur="500"/>
                                        <p:tgtEl>
                                          <p:spTgt spid="32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72">
                                            <p:txEl>
                                              <p:pRg st="3" end="3"/>
                                            </p:txEl>
                                          </p:spTgt>
                                        </p:tgtEl>
                                        <p:attrNameLst>
                                          <p:attrName>style.visibility</p:attrName>
                                        </p:attrNameLst>
                                      </p:cBhvr>
                                      <p:to>
                                        <p:strVal val="visible"/>
                                      </p:to>
                                    </p:set>
                                    <p:animEffect transition="in" filter="fade">
                                      <p:cBhvr>
                                        <p:cTn id="17" dur="500"/>
                                        <p:tgtEl>
                                          <p:spTgt spid="3277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2772">
                                            <p:txEl>
                                              <p:pRg st="4" end="4"/>
                                            </p:txEl>
                                          </p:spTgt>
                                        </p:tgtEl>
                                        <p:attrNameLst>
                                          <p:attrName>style.visibility</p:attrName>
                                        </p:attrNameLst>
                                      </p:cBhvr>
                                      <p:to>
                                        <p:strVal val="visible"/>
                                      </p:to>
                                    </p:set>
                                    <p:animEffect transition="in" filter="fade">
                                      <p:cBhvr>
                                        <p:cTn id="20" dur="500"/>
                                        <p:tgtEl>
                                          <p:spTgt spid="3277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2772">
                                            <p:txEl>
                                              <p:pRg st="5" end="5"/>
                                            </p:txEl>
                                          </p:spTgt>
                                        </p:tgtEl>
                                        <p:attrNameLst>
                                          <p:attrName>style.visibility</p:attrName>
                                        </p:attrNameLst>
                                      </p:cBhvr>
                                      <p:to>
                                        <p:strVal val="visible"/>
                                      </p:to>
                                    </p:set>
                                    <p:animEffect transition="in" filter="fade">
                                      <p:cBhvr>
                                        <p:cTn id="30" dur="500"/>
                                        <p:tgtEl>
                                          <p:spTgt spid="3277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772">
                                            <p:txEl>
                                              <p:pRg st="6" end="6"/>
                                            </p:txEl>
                                          </p:spTgt>
                                        </p:tgtEl>
                                        <p:attrNameLst>
                                          <p:attrName>style.visibility</p:attrName>
                                        </p:attrNameLst>
                                      </p:cBhvr>
                                      <p:to>
                                        <p:strVal val="visible"/>
                                      </p:to>
                                    </p:set>
                                    <p:animEffect transition="in" filter="fade">
                                      <p:cBhvr>
                                        <p:cTn id="35" dur="500"/>
                                        <p:tgtEl>
                                          <p:spTgt spid="32772">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2772">
                                            <p:txEl>
                                              <p:pRg st="7" end="7"/>
                                            </p:txEl>
                                          </p:spTgt>
                                        </p:tgtEl>
                                        <p:attrNameLst>
                                          <p:attrName>style.visibility</p:attrName>
                                        </p:attrNameLst>
                                      </p:cBhvr>
                                      <p:to>
                                        <p:strVal val="visible"/>
                                      </p:to>
                                    </p:set>
                                    <p:animEffect transition="in" filter="fade">
                                      <p:cBhvr>
                                        <p:cTn id="38" dur="500"/>
                                        <p:tgtEl>
                                          <p:spTgt spid="3277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2772">
                                            <p:txEl>
                                              <p:pRg st="8" end="8"/>
                                            </p:txEl>
                                          </p:spTgt>
                                        </p:tgtEl>
                                        <p:attrNameLst>
                                          <p:attrName>style.visibility</p:attrName>
                                        </p:attrNameLst>
                                      </p:cBhvr>
                                      <p:to>
                                        <p:strVal val="visible"/>
                                      </p:to>
                                    </p:set>
                                    <p:animEffect transition="in" filter="fade">
                                      <p:cBhvr>
                                        <p:cTn id="48" dur="500"/>
                                        <p:tgtEl>
                                          <p:spTgt spid="32772">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2772">
                                            <p:txEl>
                                              <p:pRg st="9" end="9"/>
                                            </p:txEl>
                                          </p:spTgt>
                                        </p:tgtEl>
                                        <p:attrNameLst>
                                          <p:attrName>style.visibility</p:attrName>
                                        </p:attrNameLst>
                                      </p:cBhvr>
                                      <p:to>
                                        <p:strVal val="visible"/>
                                      </p:to>
                                    </p:set>
                                    <p:animEffect transition="in" filter="fade">
                                      <p:cBhvr>
                                        <p:cTn id="53" dur="500"/>
                                        <p:tgtEl>
                                          <p:spTgt spid="32772">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2772">
                                            <p:txEl>
                                              <p:pRg st="10" end="10"/>
                                            </p:txEl>
                                          </p:spTgt>
                                        </p:tgtEl>
                                        <p:attrNameLst>
                                          <p:attrName>style.visibility</p:attrName>
                                        </p:attrNameLst>
                                      </p:cBhvr>
                                      <p:to>
                                        <p:strVal val="visible"/>
                                      </p:to>
                                    </p:set>
                                    <p:animEffect transition="in" filter="fade">
                                      <p:cBhvr>
                                        <p:cTn id="63" dur="500"/>
                                        <p:tgtEl>
                                          <p:spTgt spid="32772">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2772">
                                            <p:txEl>
                                              <p:pRg st="11" end="11"/>
                                            </p:txEl>
                                          </p:spTgt>
                                        </p:tgtEl>
                                        <p:attrNameLst>
                                          <p:attrName>style.visibility</p:attrName>
                                        </p:attrNameLst>
                                      </p:cBhvr>
                                      <p:to>
                                        <p:strVal val="visible"/>
                                      </p:to>
                                    </p:set>
                                    <p:animEffect transition="in" filter="fade">
                                      <p:cBhvr>
                                        <p:cTn id="68" dur="500"/>
                                        <p:tgtEl>
                                          <p:spTgt spid="32772">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2772">
                                            <p:txEl>
                                              <p:pRg st="12" end="12"/>
                                            </p:txEl>
                                          </p:spTgt>
                                        </p:tgtEl>
                                        <p:attrNameLst>
                                          <p:attrName>style.visibility</p:attrName>
                                        </p:attrNameLst>
                                      </p:cBhvr>
                                      <p:to>
                                        <p:strVal val="visible"/>
                                      </p:to>
                                    </p:set>
                                    <p:animEffect transition="in" filter="fade">
                                      <p:cBhvr>
                                        <p:cTn id="78" dur="500"/>
                                        <p:tgtEl>
                                          <p:spTgt spid="32772">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2772">
                                            <p:txEl>
                                              <p:pRg st="13" end="13"/>
                                            </p:txEl>
                                          </p:spTgt>
                                        </p:tgtEl>
                                        <p:attrNameLst>
                                          <p:attrName>style.visibility</p:attrName>
                                        </p:attrNameLst>
                                      </p:cBhvr>
                                      <p:to>
                                        <p:strVal val="visible"/>
                                      </p:to>
                                    </p:set>
                                    <p:animEffect transition="in" filter="fade">
                                      <p:cBhvr>
                                        <p:cTn id="83" dur="500"/>
                                        <p:tgtEl>
                                          <p:spTgt spid="32772">
                                            <p:txEl>
                                              <p:pRg st="13" end="1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F0C41DDF-55A6-4451-9D49-83B0A29E2026}" type="slidenum">
              <a:rPr kumimoji="0" lang="en-US" altLang="zh-TW" sz="1400" smtClean="0"/>
              <a:t>2</a:t>
            </a:fld>
            <a:endParaRPr kumimoji="0" lang="en-US" altLang="zh-TW" sz="1400"/>
          </a:p>
        </p:txBody>
      </p:sp>
      <p:sp>
        <p:nvSpPr>
          <p:cNvPr id="4099" name="Rectangle 2"/>
          <p:cNvSpPr>
            <a:spLocks noGrp="1" noChangeArrowheads="1"/>
          </p:cNvSpPr>
          <p:nvPr>
            <p:ph type="title"/>
          </p:nvPr>
        </p:nvSpPr>
        <p:spPr/>
        <p:txBody>
          <a:bodyPr/>
          <a:lstStyle/>
          <a:p>
            <a:pPr algn="l" eaLnBrk="1" hangingPunct="1"/>
            <a:r>
              <a:rPr lang="en-US" altLang="zh-HK"/>
              <a:t>Topics</a:t>
            </a:r>
            <a:endParaRPr lang="en-US" altLang="zh-TW"/>
          </a:p>
        </p:txBody>
      </p:sp>
      <p:sp>
        <p:nvSpPr>
          <p:cNvPr id="4100" name="Rectangle 3"/>
          <p:cNvSpPr>
            <a:spLocks noGrp="1" noChangeArrowheads="1"/>
          </p:cNvSpPr>
          <p:nvPr>
            <p:ph type="body" idx="1"/>
          </p:nvPr>
        </p:nvSpPr>
        <p:spPr/>
        <p:txBody>
          <a:bodyPr/>
          <a:lstStyle/>
          <a:p>
            <a:pPr eaLnBrk="1" hangingPunct="1">
              <a:lnSpc>
                <a:spcPct val="150000"/>
              </a:lnSpc>
            </a:pPr>
            <a:r>
              <a:rPr lang="en-US" altLang="zh-TW" dirty="0"/>
              <a:t>Programming style</a:t>
            </a:r>
          </a:p>
          <a:p>
            <a:pPr eaLnBrk="1" hangingPunct="1">
              <a:lnSpc>
                <a:spcPct val="150000"/>
              </a:lnSpc>
            </a:pPr>
            <a:r>
              <a:rPr lang="en-US" altLang="zh-TW" dirty="0"/>
              <a:t>JavaDoc </a:t>
            </a:r>
          </a:p>
          <a:p>
            <a:pPr eaLnBrk="1" hangingPunct="1">
              <a:lnSpc>
                <a:spcPct val="150000"/>
              </a:lnSpc>
            </a:pPr>
            <a:r>
              <a:rPr lang="en-US" altLang="zh-TW" dirty="0"/>
              <a:t>Output Format &amp;&amp; string </a:t>
            </a:r>
            <a:r>
              <a:rPr lang="en-US" altLang="zh-CN" dirty="0">
                <a:sym typeface="+mn-ea"/>
              </a:rPr>
              <a:t>concatenation</a:t>
            </a:r>
            <a:endParaRPr lang="zh-CN" altLang="en-US" dirty="0"/>
          </a:p>
          <a:p>
            <a:pPr eaLnBrk="1" hangingPunct="1">
              <a:lnSpc>
                <a:spcPct val="150000"/>
              </a:lnSpc>
            </a:pPr>
            <a:r>
              <a:rPr lang="en-US" altLang="zh-TW" dirty="0"/>
              <a:t>Assignment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fade">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fade">
                                      <p:cBhvr>
                                        <p:cTn id="12" dur="500"/>
                                        <p:tgtEl>
                                          <p:spTgt spid="4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animEffect transition="in" filter="fade">
                                      <p:cBhvr>
                                        <p:cTn id="17" dur="500"/>
                                        <p:tgtEl>
                                          <p:spTgt spid="41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0">
                                            <p:txEl>
                                              <p:pRg st="3" end="3"/>
                                            </p:txEl>
                                          </p:spTgt>
                                        </p:tgtEl>
                                        <p:attrNameLst>
                                          <p:attrName>style.visibility</p:attrName>
                                        </p:attrNameLst>
                                      </p:cBhvr>
                                      <p:to>
                                        <p:strVal val="visible"/>
                                      </p:to>
                                    </p:set>
                                    <p:animEffect transition="in" filter="fade">
                                      <p:cBhvr>
                                        <p:cTn id="22" dur="500"/>
                                        <p:tgtEl>
                                          <p:spTgt spid="41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altLang="zh-CN" dirty="0" err="1"/>
              <a:t>System.out.println</a:t>
            </a:r>
            <a:r>
              <a:rPr lang="en-US" altLang="zh-CN" dirty="0"/>
              <a:t>()</a:t>
            </a:r>
            <a:endParaRPr lang="zh-CN" altLang="en-US" dirty="0"/>
          </a:p>
        </p:txBody>
      </p:sp>
      <p:sp>
        <p:nvSpPr>
          <p:cNvPr id="31747"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D3DB0BF-30C6-4637-AF3A-8EEF1CF651CD}" type="slidenum">
              <a:rPr kumimoji="0" lang="en-US" altLang="zh-TW" smtClean="0"/>
              <a:t>20</a:t>
            </a:fld>
            <a:endParaRPr kumimoji="0" lang="en-US" altLang="zh-TW" dirty="0"/>
          </a:p>
        </p:txBody>
      </p:sp>
      <p:sp>
        <p:nvSpPr>
          <p:cNvPr id="31748" name="Rectangle 4"/>
          <p:cNvSpPr>
            <a:spLocks noGrp="1" noChangeArrowheads="1"/>
          </p:cNvSpPr>
          <p:nvPr>
            <p:ph idx="1"/>
          </p:nvPr>
        </p:nvSpPr>
        <p:spPr>
          <a:xfrm>
            <a:off x="381000" y="2145859"/>
            <a:ext cx="8382000" cy="3939540"/>
          </a:xfrm>
        </p:spPr>
        <p:txBody>
          <a:bodyPr wrap="square" lIns="0" tIns="0" rIns="0" bIns="0" anchor="ctr">
            <a:spAutoFit/>
          </a:bodyPr>
          <a:lstStyle/>
          <a:p>
            <a:pPr marL="0" indent="0">
              <a:spcBef>
                <a:spcPct val="0"/>
              </a:spcBef>
              <a:buFontTx/>
              <a:buNone/>
            </a:pPr>
            <a:r>
              <a:rPr lang="zh-CN" altLang="zh-TW" sz="2000" b="1" dirty="0">
                <a:latin typeface="Consolas" panose="020B0609020204030204" pitchFamily="49" charset="0"/>
                <a:cs typeface="Consolas" panose="020B0609020204030204" pitchFamily="49" charset="0"/>
              </a:rPr>
              <a:t>String</a:t>
            </a:r>
            <a:r>
              <a:rPr lang="zh-CN" altLang="zh-TW"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hello</a:t>
            </a:r>
            <a:r>
              <a:rPr lang="zh-CN" altLang="zh-TW" sz="2000" dirty="0">
                <a:latin typeface="Consolas" panose="020B0609020204030204" pitchFamily="49" charset="0"/>
                <a:cs typeface="Consolas" panose="020B0609020204030204" pitchFamily="49" charset="0"/>
              </a:rPr>
              <a:t> = "</a:t>
            </a:r>
            <a:r>
              <a:rPr lang="en-US" altLang="zh-CN" sz="2000" dirty="0">
                <a:latin typeface="Consolas" panose="020B0609020204030204" pitchFamily="49" charset="0"/>
                <a:cs typeface="Consolas" panose="020B0609020204030204" pitchFamily="49" charset="0"/>
              </a:rPr>
              <a:t>Hello!</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marL="0" lvl="0" indent="0">
              <a:spcBef>
                <a:spcPct val="0"/>
              </a:spcBef>
              <a:buNone/>
            </a:pPr>
            <a:r>
              <a:rPr lang="zh-CN" altLang="zh-TW" sz="2000" b="1" dirty="0">
                <a:latin typeface="Consolas" panose="020B0609020204030204" pitchFamily="49" charset="0"/>
                <a:cs typeface="Consolas" panose="020B0609020204030204" pitchFamily="49" charset="0"/>
              </a:rPr>
              <a:t>String</a:t>
            </a:r>
            <a:r>
              <a:rPr lang="zh-CN" altLang="zh-TW"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good </a:t>
            </a:r>
            <a:r>
              <a:rPr lang="zh-CN" altLang="zh-TW"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Good afternoon!</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marL="0" indent="0">
              <a:spcBef>
                <a:spcPct val="0"/>
              </a:spcBef>
              <a:buFontTx/>
              <a:buNone/>
            </a:pPr>
            <a:endParaRPr lang="zh-CN" altLang="zh-TW" sz="1200" dirty="0"/>
          </a:p>
          <a:p>
            <a:pPr marL="0" indent="0">
              <a:spcBef>
                <a:spcPct val="0"/>
              </a:spcBef>
              <a:buFontTx/>
              <a:buNone/>
            </a:pPr>
            <a:endParaRPr lang="zh-CN" altLang="zh-TW" sz="1200" dirty="0"/>
          </a:p>
          <a:p>
            <a:pPr marL="0" indent="0">
              <a:spcBef>
                <a:spcPct val="0"/>
              </a:spcBef>
              <a:buFontTx/>
              <a:buNone/>
            </a:pPr>
            <a:r>
              <a:rPr lang="zh-CN" altLang="zh-TW" sz="2000" dirty="0">
                <a:latin typeface="Consolas" panose="020B0609020204030204" pitchFamily="49" charset="0"/>
                <a:cs typeface="Consolas" panose="020B0609020204030204" pitchFamily="49" charset="0"/>
              </a:rPr>
              <a:t>System.out.print</a:t>
            </a:r>
            <a:r>
              <a:rPr lang="en-US" altLang="zh-CN" sz="2000" dirty="0">
                <a:latin typeface="Consolas" panose="020B0609020204030204" pitchFamily="49" charset="0"/>
                <a:cs typeface="Consolas" panose="020B0609020204030204" pitchFamily="49" charset="0"/>
              </a:rPr>
              <a:t>ln(hello</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marL="0" indent="0">
              <a:spcBef>
                <a:spcPct val="0"/>
              </a:spcBef>
              <a:buNone/>
            </a:pPr>
            <a:r>
              <a:rPr lang="zh-CN" altLang="zh-TW" sz="2000" dirty="0">
                <a:latin typeface="Consolas" panose="020B0609020204030204" pitchFamily="49" charset="0"/>
                <a:cs typeface="Consolas" panose="020B0609020204030204" pitchFamily="49" charset="0"/>
              </a:rPr>
              <a:t>System.out.print</a:t>
            </a:r>
            <a:r>
              <a:rPr lang="en-US" altLang="zh-CN" sz="2000" dirty="0">
                <a:latin typeface="Consolas" panose="020B0609020204030204" pitchFamily="49" charset="0"/>
                <a:cs typeface="Consolas" panose="020B0609020204030204" pitchFamily="49" charset="0"/>
              </a:rPr>
              <a:t>ln(good</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marL="0" indent="0">
              <a:spcBef>
                <a:spcPct val="0"/>
              </a:spcBef>
              <a:buNone/>
            </a:pPr>
            <a:endParaRPr lang="en-US" altLang="zh-CN" sz="2000" dirty="0">
              <a:latin typeface="Consolas" panose="020B0609020204030204" pitchFamily="49" charset="0"/>
              <a:cs typeface="Consolas" panose="020B0609020204030204" pitchFamily="49" charset="0"/>
            </a:endParaRPr>
          </a:p>
          <a:p>
            <a:pPr marL="0" indent="0">
              <a:spcBef>
                <a:spcPct val="0"/>
              </a:spcBef>
              <a:buNone/>
            </a:pPr>
            <a:endParaRPr lang="en-US" altLang="zh-CN" sz="2000" dirty="0">
              <a:latin typeface="Consolas" panose="020B0609020204030204" pitchFamily="49" charset="0"/>
              <a:cs typeface="Consolas" panose="020B0609020204030204" pitchFamily="49" charset="0"/>
            </a:endParaRPr>
          </a:p>
          <a:p>
            <a:pPr marL="0" indent="0">
              <a:spcBef>
                <a:spcPct val="0"/>
              </a:spcBef>
              <a:buFontTx/>
              <a:buNone/>
            </a:pPr>
            <a:endParaRPr lang="en-US" altLang="zh-TW" sz="2000" dirty="0">
              <a:latin typeface="Consolas" panose="020B0609020204030204" pitchFamily="49" charset="0"/>
              <a:cs typeface="Consolas" panose="020B0609020204030204" pitchFamily="49" charset="0"/>
            </a:endParaRPr>
          </a:p>
          <a:p>
            <a:pPr marL="0" indent="0">
              <a:spcBef>
                <a:spcPct val="0"/>
              </a:spcBef>
              <a:buFontTx/>
              <a:buNone/>
            </a:pPr>
            <a:endParaRPr lang="en-US" altLang="zh-TW" sz="2000" dirty="0">
              <a:latin typeface="Consolas" panose="020B0609020204030204" pitchFamily="49" charset="0"/>
              <a:cs typeface="Consolas" panose="020B0609020204030204" pitchFamily="49" charset="0"/>
            </a:endParaRPr>
          </a:p>
          <a:p>
            <a:pPr marL="0" indent="0">
              <a:spcBef>
                <a:spcPct val="0"/>
              </a:spcBef>
              <a:buFontTx/>
              <a:buNone/>
            </a:pPr>
            <a:endParaRPr lang="en-US" altLang="zh-TW" sz="2000" dirty="0">
              <a:latin typeface="Consolas" panose="020B0609020204030204" pitchFamily="49" charset="0"/>
              <a:cs typeface="Consolas" panose="020B0609020204030204" pitchFamily="49" charset="0"/>
            </a:endParaRPr>
          </a:p>
          <a:p>
            <a:pPr marL="0" indent="0">
              <a:spcBef>
                <a:spcPct val="0"/>
              </a:spcBef>
              <a:buNone/>
            </a:pPr>
            <a:r>
              <a:rPr lang="zh-CN" altLang="zh-TW" sz="2000" dirty="0">
                <a:latin typeface="Consolas" panose="020B0609020204030204" pitchFamily="49" charset="0"/>
                <a:cs typeface="Consolas" panose="020B0609020204030204" pitchFamily="49" charset="0"/>
              </a:rPr>
              <a:t>System.out.print</a:t>
            </a:r>
            <a:r>
              <a:rPr lang="en-US" altLang="zh-CN" sz="2000" dirty="0">
                <a:latin typeface="Consolas" panose="020B0609020204030204" pitchFamily="49" charset="0"/>
                <a:cs typeface="Consolas" panose="020B0609020204030204" pitchFamily="49" charset="0"/>
              </a:rPr>
              <a:t>(hello + </a:t>
            </a:r>
            <a:r>
              <a:rPr lang="zh-CN" altLang="zh-TW"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\n</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marL="0" indent="0">
              <a:spcBef>
                <a:spcPct val="0"/>
              </a:spcBef>
              <a:buNone/>
            </a:pPr>
            <a:r>
              <a:rPr lang="zh-CN" altLang="zh-TW" sz="2000" dirty="0">
                <a:latin typeface="Consolas" panose="020B0609020204030204" pitchFamily="49" charset="0"/>
                <a:cs typeface="Consolas" panose="020B0609020204030204" pitchFamily="49" charset="0"/>
              </a:rPr>
              <a:t>System.out.print</a:t>
            </a:r>
            <a:r>
              <a:rPr lang="en-US" altLang="zh-CN" sz="2000" dirty="0">
                <a:latin typeface="Consolas" panose="020B0609020204030204" pitchFamily="49" charset="0"/>
                <a:cs typeface="Consolas" panose="020B0609020204030204" pitchFamily="49" charset="0"/>
              </a:rPr>
              <a:t>(good + </a:t>
            </a:r>
            <a:r>
              <a:rPr lang="zh-CN" altLang="zh-TW"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\n</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marL="0" indent="0">
              <a:spcBef>
                <a:spcPct val="0"/>
              </a:spcBef>
              <a:buNone/>
            </a:pPr>
            <a:endParaRPr lang="zh-TW" altLang="zh-CN" sz="1200" dirty="0"/>
          </a:p>
        </p:txBody>
      </p:sp>
      <p:sp>
        <p:nvSpPr>
          <p:cNvPr id="8" name="Rectangle 7"/>
          <p:cNvSpPr/>
          <p:nvPr/>
        </p:nvSpPr>
        <p:spPr bwMode="auto">
          <a:xfrm>
            <a:off x="457200" y="3886200"/>
            <a:ext cx="2819400" cy="762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Hello! </a:t>
            </a:r>
          </a:p>
          <a:p>
            <a:pPr marL="0" marR="0" indent="0" algn="l" defTabSz="914400" rtl="0" eaLnBrk="1" fontAlgn="base" latinLnBrk="0" hangingPunct="1">
              <a:lnSpc>
                <a:spcPct val="100000"/>
              </a:lnSpc>
              <a:spcBef>
                <a:spcPct val="0"/>
              </a:spcBef>
              <a:spcAft>
                <a:spcPct val="0"/>
              </a:spcAft>
              <a:buClrTx/>
              <a:buSzTx/>
              <a:buFontTx/>
              <a:buNone/>
            </a:pPr>
            <a:r>
              <a:rPr lang="en-US" altLang="zh-CN" dirty="0">
                <a:solidFill>
                  <a:srgbClr val="FFFF00"/>
                </a:solidFill>
              </a:rPr>
              <a:t>             </a:t>
            </a: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Good</a:t>
            </a:r>
            <a:r>
              <a:rPr kumimoji="1" lang="en-US" altLang="zh-CN" sz="1800" b="0" i="0" u="none" strike="noStrike" cap="none" normalizeH="0" dirty="0">
                <a:ln>
                  <a:noFill/>
                </a:ln>
                <a:solidFill>
                  <a:srgbClr val="FFFF00"/>
                </a:solidFill>
                <a:effectLst/>
                <a:latin typeface="Arial" panose="020B0604020202020204" pitchFamily="34" charset="0"/>
                <a:ea typeface="PMingLiU" panose="02020500000000000000" pitchFamily="18" charset="-120"/>
              </a:rPr>
              <a:t> afternoon! </a:t>
            </a:r>
            <a:endPar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endParaRPr>
          </a:p>
        </p:txBody>
      </p:sp>
      <p:sp>
        <p:nvSpPr>
          <p:cNvPr id="3" name="TextBox 2"/>
          <p:cNvSpPr txBox="1"/>
          <p:nvPr/>
        </p:nvSpPr>
        <p:spPr>
          <a:xfrm>
            <a:off x="381000" y="1371600"/>
            <a:ext cx="8153400" cy="646331"/>
          </a:xfrm>
          <a:prstGeom prst="rect">
            <a:avLst/>
          </a:prstGeom>
          <a:noFill/>
        </p:spPr>
        <p:txBody>
          <a:bodyPr wrap="square" rtlCol="0">
            <a:spAutoFit/>
          </a:bodyPr>
          <a:lstStyle/>
          <a:p>
            <a:r>
              <a:rPr lang="en-US" dirty="0"/>
              <a:t>Similar to print(), except that it will terminate the current line by writing the line separator string. Following outputs will start in a new line.</a:t>
            </a:r>
          </a:p>
        </p:txBody>
      </p:sp>
      <p:sp>
        <p:nvSpPr>
          <p:cNvPr id="2" name="矩形 1">
            <a:extLst>
              <a:ext uri="{FF2B5EF4-FFF2-40B4-BE49-F238E27FC236}">
                <a16:creationId xmlns:a16="http://schemas.microsoft.com/office/drawing/2014/main" id="{5BF00584-A3F6-DE4F-8E01-C9FF38E097BD}"/>
              </a:ext>
            </a:extLst>
          </p:cNvPr>
          <p:cNvSpPr/>
          <p:nvPr/>
        </p:nvSpPr>
        <p:spPr bwMode="auto">
          <a:xfrm>
            <a:off x="304800" y="3048000"/>
            <a:ext cx="3810000" cy="175260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p:txBody>
      </p:sp>
      <p:sp>
        <p:nvSpPr>
          <p:cNvPr id="5" name="文本框 4">
            <a:extLst>
              <a:ext uri="{FF2B5EF4-FFF2-40B4-BE49-F238E27FC236}">
                <a16:creationId xmlns:a16="http://schemas.microsoft.com/office/drawing/2014/main" id="{AF241A6B-5B4A-D441-AB11-3ED737DEE7FF}"/>
              </a:ext>
            </a:extLst>
          </p:cNvPr>
          <p:cNvSpPr txBox="1"/>
          <p:nvPr/>
        </p:nvSpPr>
        <p:spPr>
          <a:xfrm>
            <a:off x="4800600" y="3061284"/>
            <a:ext cx="4038600" cy="1015663"/>
          </a:xfrm>
          <a:prstGeom prst="rect">
            <a:avLst/>
          </a:prstGeom>
          <a:noFill/>
        </p:spPr>
        <p:txBody>
          <a:bodyPr wrap="square" rtlCol="0">
            <a:spAutoFit/>
          </a:bodyPr>
          <a:lstStyle/>
          <a:p>
            <a:r>
              <a:rPr lang="zh-CN" altLang="zh-TW" sz="2000" dirty="0">
                <a:latin typeface="Consolas" panose="020B0609020204030204" pitchFamily="49" charset="0"/>
                <a:cs typeface="Consolas" panose="020B0609020204030204" pitchFamily="49" charset="0"/>
              </a:rPr>
              <a:t>System.out.print</a:t>
            </a:r>
            <a:r>
              <a:rPr lang="en-US" altLang="zh-CN" sz="2000" dirty="0">
                <a:latin typeface="Consolas" panose="020B0609020204030204" pitchFamily="49" charset="0"/>
                <a:cs typeface="Consolas" panose="020B0609020204030204" pitchFamily="49" charset="0"/>
              </a:rPr>
              <a:t>(hello</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r>
              <a:rPr lang="zh-CN" altLang="zh-TW" sz="2000" dirty="0">
                <a:latin typeface="Consolas" panose="020B0609020204030204" pitchFamily="49" charset="0"/>
                <a:cs typeface="Consolas" panose="020B0609020204030204" pitchFamily="49" charset="0"/>
              </a:rPr>
              <a:t>System.out.print</a:t>
            </a:r>
            <a:r>
              <a:rPr lang="en-US" altLang="zh-CN" sz="2000" dirty="0">
                <a:latin typeface="Consolas" panose="020B0609020204030204" pitchFamily="49" charset="0"/>
                <a:cs typeface="Consolas" panose="020B0609020204030204" pitchFamily="49" charset="0"/>
              </a:rPr>
              <a:t>(good</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endParaRPr kumimoji="1" lang="zh-CN" altLang="en-US" sz="2000" dirty="0"/>
          </a:p>
        </p:txBody>
      </p:sp>
      <p:sp>
        <p:nvSpPr>
          <p:cNvPr id="10" name="Rectangle 7">
            <a:extLst>
              <a:ext uri="{FF2B5EF4-FFF2-40B4-BE49-F238E27FC236}">
                <a16:creationId xmlns:a16="http://schemas.microsoft.com/office/drawing/2014/main" id="{33134295-5C1D-3345-AD3F-6ECCD82AF6E7}"/>
              </a:ext>
            </a:extLst>
          </p:cNvPr>
          <p:cNvSpPr/>
          <p:nvPr/>
        </p:nvSpPr>
        <p:spPr bwMode="auto">
          <a:xfrm>
            <a:off x="5036290" y="3886200"/>
            <a:ext cx="3498110" cy="7620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Output: </a:t>
            </a:r>
            <a:r>
              <a:rPr kumimoji="1" lang="en-US" altLang="zh-CN" sz="1800" b="0" i="0" u="none" strike="noStrike" cap="none" normalizeH="0" baseline="0" dirty="0" err="1">
                <a:ln>
                  <a:noFill/>
                </a:ln>
                <a:solidFill>
                  <a:srgbClr val="FFFF00"/>
                </a:solidFill>
                <a:effectLst/>
                <a:latin typeface="Arial" panose="020B0604020202020204" pitchFamily="34" charset="0"/>
                <a:ea typeface="PMingLiU" panose="02020500000000000000" pitchFamily="18" charset="-120"/>
              </a:rPr>
              <a:t>Hello!Good</a:t>
            </a:r>
            <a:r>
              <a:rPr kumimoji="1" lang="en-US" altLang="zh-CN" sz="1800" b="0" i="0" u="none" strike="noStrike" cap="none" normalizeH="0" dirty="0">
                <a:ln>
                  <a:noFill/>
                </a:ln>
                <a:solidFill>
                  <a:srgbClr val="FFFF00"/>
                </a:solidFill>
                <a:effectLst/>
                <a:latin typeface="Arial" panose="020B0604020202020204" pitchFamily="34" charset="0"/>
                <a:ea typeface="PMingLiU" panose="02020500000000000000" pitchFamily="18" charset="-120"/>
              </a:rPr>
              <a:t> afternoon! </a:t>
            </a:r>
            <a:endPar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endParaRPr>
          </a:p>
        </p:txBody>
      </p:sp>
      <p:sp>
        <p:nvSpPr>
          <p:cNvPr id="11" name="矩形 10">
            <a:extLst>
              <a:ext uri="{FF2B5EF4-FFF2-40B4-BE49-F238E27FC236}">
                <a16:creationId xmlns:a16="http://schemas.microsoft.com/office/drawing/2014/main" id="{7EB370EA-313B-244D-915C-EE09581D58B1}"/>
              </a:ext>
            </a:extLst>
          </p:cNvPr>
          <p:cNvSpPr/>
          <p:nvPr/>
        </p:nvSpPr>
        <p:spPr bwMode="auto">
          <a:xfrm>
            <a:off x="4681868" y="3048879"/>
            <a:ext cx="4004932" cy="175260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1748">
                                            <p:txEl>
                                              <p:pRg st="0" end="0"/>
                                            </p:txEl>
                                          </p:spTgt>
                                        </p:tgtEl>
                                        <p:attrNameLst>
                                          <p:attrName>style.visibility</p:attrName>
                                        </p:attrNameLst>
                                      </p:cBhvr>
                                      <p:to>
                                        <p:strVal val="visible"/>
                                      </p:to>
                                    </p:set>
                                    <p:animEffect transition="in" filter="fade">
                                      <p:cBhvr>
                                        <p:cTn id="13" dur="500"/>
                                        <p:tgtEl>
                                          <p:spTgt spid="3174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748">
                                            <p:txEl>
                                              <p:pRg st="1" end="1"/>
                                            </p:txEl>
                                          </p:spTgt>
                                        </p:tgtEl>
                                        <p:attrNameLst>
                                          <p:attrName>style.visibility</p:attrName>
                                        </p:attrNameLst>
                                      </p:cBhvr>
                                      <p:to>
                                        <p:strVal val="visible"/>
                                      </p:to>
                                    </p:set>
                                    <p:animEffect transition="in" filter="fade">
                                      <p:cBhvr>
                                        <p:cTn id="18" dur="500"/>
                                        <p:tgtEl>
                                          <p:spTgt spid="3174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748">
                                            <p:txEl>
                                              <p:pRg st="4" end="4"/>
                                            </p:txEl>
                                          </p:spTgt>
                                        </p:tgtEl>
                                        <p:attrNameLst>
                                          <p:attrName>style.visibility</p:attrName>
                                        </p:attrNameLst>
                                      </p:cBhvr>
                                      <p:to>
                                        <p:strVal val="visible"/>
                                      </p:to>
                                    </p:set>
                                    <p:animEffect transition="in" filter="fade">
                                      <p:cBhvr>
                                        <p:cTn id="23" dur="500"/>
                                        <p:tgtEl>
                                          <p:spTgt spid="3174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748">
                                            <p:txEl>
                                              <p:pRg st="5" end="5"/>
                                            </p:txEl>
                                          </p:spTgt>
                                        </p:tgtEl>
                                        <p:attrNameLst>
                                          <p:attrName>style.visibility</p:attrName>
                                        </p:attrNameLst>
                                      </p:cBhvr>
                                      <p:to>
                                        <p:strVal val="visible"/>
                                      </p:to>
                                    </p:set>
                                    <p:animEffect transition="in" filter="fade">
                                      <p:cBhvr>
                                        <p:cTn id="28" dur="500"/>
                                        <p:tgtEl>
                                          <p:spTgt spid="3174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1748">
                                            <p:txEl>
                                              <p:pRg st="11" end="11"/>
                                            </p:txEl>
                                          </p:spTgt>
                                        </p:tgtEl>
                                        <p:attrNameLst>
                                          <p:attrName>style.visibility</p:attrName>
                                        </p:attrNameLst>
                                      </p:cBhvr>
                                      <p:to>
                                        <p:strVal val="visible"/>
                                      </p:to>
                                    </p:set>
                                    <p:animEffect transition="in" filter="fade">
                                      <p:cBhvr>
                                        <p:cTn id="33" dur="500"/>
                                        <p:tgtEl>
                                          <p:spTgt spid="31748">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748">
                                            <p:txEl>
                                              <p:pRg st="12" end="12"/>
                                            </p:txEl>
                                          </p:spTgt>
                                        </p:tgtEl>
                                        <p:attrNameLst>
                                          <p:attrName>style.visibility</p:attrName>
                                        </p:attrNameLst>
                                      </p:cBhvr>
                                      <p:to>
                                        <p:strVal val="visible"/>
                                      </p:to>
                                    </p:set>
                                    <p:animEffect transition="in" filter="fade">
                                      <p:cBhvr>
                                        <p:cTn id="38" dur="500"/>
                                        <p:tgtEl>
                                          <p:spTgt spid="31748">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altLang="zh-CN" dirty="0"/>
              <a:t>String concatenation</a:t>
            </a:r>
            <a:endParaRPr lang="zh-CN" altLang="en-US" dirty="0"/>
          </a:p>
        </p:txBody>
      </p:sp>
      <p:sp>
        <p:nvSpPr>
          <p:cNvPr id="31747"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D3DB0BF-30C6-4637-AF3A-8EEF1CF651CD}" type="slidenum">
              <a:rPr kumimoji="0" lang="en-US" altLang="zh-TW" smtClean="0"/>
              <a:t>21</a:t>
            </a:fld>
            <a:endParaRPr kumimoji="0" lang="en-US" altLang="zh-TW"/>
          </a:p>
        </p:txBody>
      </p:sp>
      <p:sp>
        <p:nvSpPr>
          <p:cNvPr id="2" name="Content Placeholder 1"/>
          <p:cNvSpPr>
            <a:spLocks noGrp="1"/>
          </p:cNvSpPr>
          <p:nvPr>
            <p:ph idx="1"/>
          </p:nvPr>
        </p:nvSpPr>
        <p:spPr/>
        <p:txBody>
          <a:bodyPr/>
          <a:lstStyle/>
          <a:p>
            <a:pPr marL="0" indent="0">
              <a:buNone/>
            </a:pPr>
            <a:r>
              <a:rPr lang="en-US" dirty="0"/>
              <a:t>Two ways:</a:t>
            </a:r>
          </a:p>
          <a:p>
            <a:pPr marL="514350" indent="-514350">
              <a:buAutoNum type="arabicPeriod"/>
            </a:pPr>
            <a:r>
              <a:rPr lang="en-US" dirty="0"/>
              <a:t>public String </a:t>
            </a:r>
            <a:r>
              <a:rPr lang="en-US" dirty="0" err="1"/>
              <a:t>concat</a:t>
            </a:r>
            <a:r>
              <a:rPr lang="en-US" dirty="0"/>
              <a:t>(String </a:t>
            </a:r>
            <a:r>
              <a:rPr lang="en-US" dirty="0" err="1"/>
              <a:t>str</a:t>
            </a:r>
            <a:r>
              <a:rPr lang="en-US" dirty="0"/>
              <a:t>), e.g.,</a:t>
            </a:r>
          </a:p>
          <a:p>
            <a:pPr marL="0" indent="0">
              <a:buNone/>
            </a:pPr>
            <a:r>
              <a:rPr lang="en-US" dirty="0"/>
              <a:t>	String a = </a:t>
            </a:r>
            <a:r>
              <a:rPr lang="zh-CN" altLang="zh-TW" dirty="0">
                <a:latin typeface="Consolas" panose="020B0609020204030204" pitchFamily="49" charset="0"/>
                <a:cs typeface="Consolas" panose="020B0609020204030204" pitchFamily="49" charset="0"/>
              </a:rPr>
              <a:t>"</a:t>
            </a:r>
            <a:r>
              <a:rPr lang="en-US" dirty="0"/>
              <a:t>He</a:t>
            </a:r>
            <a:r>
              <a:rPr lang="zh-CN" altLang="zh-TW" dirty="0">
                <a:latin typeface="Consolas" panose="020B0609020204030204" pitchFamily="49" charset="0"/>
                <a:cs typeface="Consolas" panose="020B0609020204030204" pitchFamily="49" charset="0"/>
              </a:rPr>
              <a:t>"</a:t>
            </a:r>
            <a:r>
              <a:rPr lang="en-US" dirty="0"/>
              <a:t>;</a:t>
            </a:r>
          </a:p>
          <a:p>
            <a:pPr marL="0" indent="0">
              <a:buNone/>
            </a:pPr>
            <a:r>
              <a:rPr lang="en-US" dirty="0"/>
              <a:t>	String b = </a:t>
            </a:r>
            <a:r>
              <a:rPr lang="zh-CN" altLang="zh-TW" dirty="0">
                <a:latin typeface="Consolas" panose="020B0609020204030204" pitchFamily="49" charset="0"/>
                <a:cs typeface="Consolas" panose="020B0609020204030204" pitchFamily="49" charset="0"/>
              </a:rPr>
              <a:t>"</a:t>
            </a:r>
            <a:r>
              <a:rPr lang="en-US" dirty="0" err="1"/>
              <a:t>llo</a:t>
            </a:r>
            <a:r>
              <a:rPr lang="zh-CN" altLang="zh-TW" dirty="0">
                <a:latin typeface="Consolas" panose="020B0609020204030204" pitchFamily="49" charset="0"/>
                <a:cs typeface="Consolas" panose="020B0609020204030204" pitchFamily="49" charset="0"/>
              </a:rPr>
              <a:t>"</a:t>
            </a:r>
            <a:r>
              <a:rPr lang="en-US" dirty="0"/>
              <a:t>;</a:t>
            </a:r>
          </a:p>
          <a:p>
            <a:pPr marL="0" indent="0">
              <a:buNone/>
            </a:pPr>
            <a:r>
              <a:rPr lang="en-US" dirty="0"/>
              <a:t>	String c = </a:t>
            </a:r>
            <a:r>
              <a:rPr lang="en-US" dirty="0" err="1"/>
              <a:t>a.concat</a:t>
            </a:r>
            <a:r>
              <a:rPr lang="en-US" dirty="0"/>
              <a:t>(b);</a:t>
            </a:r>
          </a:p>
          <a:p>
            <a:pPr marL="0" indent="0">
              <a:buNone/>
            </a:pPr>
            <a:endParaRPr lang="en-US" dirty="0"/>
          </a:p>
          <a:p>
            <a:pPr marL="0" indent="0">
              <a:buNone/>
            </a:pPr>
            <a:r>
              <a:rPr lang="en-US" dirty="0"/>
              <a:t>2. Use </a:t>
            </a:r>
            <a:r>
              <a:rPr lang="zh-CN" altLang="zh-TW" dirty="0">
                <a:latin typeface="Consolas" panose="020B0609020204030204" pitchFamily="49" charset="0"/>
                <a:cs typeface="Consolas" panose="020B0609020204030204" pitchFamily="49" charset="0"/>
              </a:rPr>
              <a:t>"</a:t>
            </a:r>
            <a:r>
              <a:rPr lang="en-US" dirty="0"/>
              <a:t>+</a:t>
            </a:r>
            <a:r>
              <a:rPr lang="zh-CN" altLang="zh-TW" dirty="0">
                <a:latin typeface="Consolas" panose="020B0609020204030204" pitchFamily="49" charset="0"/>
                <a:cs typeface="Consolas" panose="020B0609020204030204" pitchFamily="49" charset="0"/>
              </a:rPr>
              <a:t>"</a:t>
            </a:r>
            <a:endParaRPr lang="en-US" dirty="0"/>
          </a:p>
          <a:p>
            <a:pPr marL="0" indent="0">
              <a:buNone/>
            </a:pPr>
            <a:r>
              <a:rPr lang="en-US" dirty="0"/>
              <a:t>	String c = a + b;</a:t>
            </a:r>
          </a:p>
        </p:txBody>
      </p:sp>
      <p:sp>
        <p:nvSpPr>
          <p:cNvPr id="5" name="Rectangle 7">
            <a:extLst>
              <a:ext uri="{FF2B5EF4-FFF2-40B4-BE49-F238E27FC236}">
                <a16:creationId xmlns:a16="http://schemas.microsoft.com/office/drawing/2014/main" id="{E360A1FB-9463-3940-B383-CD425D8850EA}"/>
              </a:ext>
            </a:extLst>
          </p:cNvPr>
          <p:cNvSpPr/>
          <p:nvPr/>
        </p:nvSpPr>
        <p:spPr bwMode="auto">
          <a:xfrm>
            <a:off x="5334000" y="4906963"/>
            <a:ext cx="2819400" cy="121920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err="1">
                <a:ln>
                  <a:noFill/>
                </a:ln>
                <a:solidFill>
                  <a:srgbClr val="FFFF00"/>
                </a:solidFill>
                <a:effectLst/>
                <a:latin typeface="Arial" panose="020B0604020202020204" pitchFamily="34" charset="0"/>
                <a:ea typeface="PMingLiU" panose="02020500000000000000" pitchFamily="18" charset="-120"/>
              </a:rPr>
              <a:t>System.out.print</a:t>
            </a: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(c);</a:t>
            </a:r>
          </a:p>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will show:</a:t>
            </a: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FFFF00"/>
                </a:solidFill>
                <a:effectLst/>
                <a:latin typeface="Arial" panose="020B0604020202020204" pitchFamily="34" charset="0"/>
                <a:ea typeface="PMingLiU" panose="02020500000000000000" pitchFamily="18" charset="-120"/>
              </a:rPr>
              <a:t>Hello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2286000"/>
          </a:xfrm>
        </p:spPr>
        <p:txBody>
          <a:bodyPr/>
          <a:lstStyle/>
          <a:p>
            <a:pPr>
              <a:lnSpc>
                <a:spcPct val="150000"/>
              </a:lnSpc>
            </a:pPr>
            <a:r>
              <a:rPr lang="en-US" altLang="zh-CN" dirty="0"/>
              <a:t>Assignment 1</a:t>
            </a:r>
            <a:endParaRPr lang="zh-CN" altLang="en-US" dirty="0"/>
          </a:p>
        </p:txBody>
      </p:sp>
      <p:sp>
        <p:nvSpPr>
          <p:cNvPr id="4" name="Slide Number Placeholder 3"/>
          <p:cNvSpPr>
            <a:spLocks noGrp="1"/>
          </p:cNvSpPr>
          <p:nvPr>
            <p:ph type="sldNum" sz="quarter" idx="12"/>
          </p:nvPr>
        </p:nvSpPr>
        <p:spPr/>
        <p:txBody>
          <a:bodyPr/>
          <a:lstStyle/>
          <a:p>
            <a:pPr>
              <a:defRPr/>
            </a:pPr>
            <a:fld id="{0DDCB4E0-0AB5-48BE-9E24-83E977658F89}" type="slidenum">
              <a:rPr lang="en-US" altLang="zh-TW" smtClean="0"/>
              <a:t>22</a:t>
            </a:fld>
            <a:endParaRPr lang="en-US" altLang="zh-TW"/>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Aims</a:t>
            </a:r>
          </a:p>
        </p:txBody>
      </p:sp>
      <p:sp>
        <p:nvSpPr>
          <p:cNvPr id="3" name="Content Placeholder 2"/>
          <p:cNvSpPr>
            <a:spLocks noGrp="1"/>
          </p:cNvSpPr>
          <p:nvPr>
            <p:ph idx="1"/>
          </p:nvPr>
        </p:nvSpPr>
        <p:spPr/>
        <p:txBody>
          <a:bodyPr/>
          <a:lstStyle/>
          <a:p>
            <a:r>
              <a:rPr lang="en-US" dirty="0"/>
              <a:t>Get acquaint with the NetBeans Java programming environment</a:t>
            </a:r>
          </a:p>
          <a:p>
            <a:endParaRPr lang="en-US" dirty="0"/>
          </a:p>
          <a:p>
            <a:r>
              <a:rPr lang="en-US" dirty="0"/>
              <a:t>Learn the structure and format of a Java program by example</a:t>
            </a:r>
          </a:p>
          <a:p>
            <a:endParaRPr lang="en-US" dirty="0"/>
          </a:p>
          <a:p>
            <a:r>
              <a:rPr lang="en-US" dirty="0"/>
              <a:t>Let you make mistakes and learn from such!</a:t>
            </a:r>
          </a:p>
        </p:txBody>
      </p:sp>
      <p:sp>
        <p:nvSpPr>
          <p:cNvPr id="4" name="Slide Number Placeholder 3"/>
          <p:cNvSpPr>
            <a:spLocks noGrp="1"/>
          </p:cNvSpPr>
          <p:nvPr>
            <p:ph type="sldNum" sz="quarter" idx="12"/>
          </p:nvPr>
        </p:nvSpPr>
        <p:spPr/>
        <p:txBody>
          <a:bodyPr/>
          <a:lstStyle/>
          <a:p>
            <a:pPr>
              <a:defRPr/>
            </a:pPr>
            <a:fld id="{0DDCB4E0-0AB5-48BE-9E24-83E977658F89}" type="slidenum">
              <a:rPr lang="en-US" altLang="zh-TW" smtClean="0"/>
              <a:t>23</a:t>
            </a:fld>
            <a:endParaRPr lang="en-US" altLang="zh-TW"/>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2351" y="1524000"/>
            <a:ext cx="6459297" cy="4525963"/>
          </a:xfrm>
        </p:spPr>
      </p:pic>
      <p:sp>
        <p:nvSpPr>
          <p:cNvPr id="2" name="Title 1"/>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Procedure</a:t>
            </a:r>
            <a:endParaRPr lang="zh-CN" altLang="en-US" b="1"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2146852" y="32335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GB" altLang="zh-TW" sz="10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kumimoji="0" lang="en-GB" altLang="zh-TW" sz="1800" b="0" i="0" u="none" strike="noStrike" cap="none" normalizeH="0" baseline="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2146852" y="52306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TextBox 6"/>
          <p:cNvSpPr txBox="1"/>
          <p:nvPr/>
        </p:nvSpPr>
        <p:spPr>
          <a:xfrm>
            <a:off x="3124200" y="5105400"/>
            <a:ext cx="2286000" cy="335727"/>
          </a:xfrm>
          <a:prstGeom prst="rect">
            <a:avLst/>
          </a:prstGeom>
          <a:solidFill>
            <a:srgbClr val="EEEEEE"/>
          </a:solidFill>
        </p:spPr>
        <p:txBody>
          <a:bodyPr wrap="square" rtlCol="0">
            <a:spAutoFit/>
          </a:bodyPr>
          <a:lstStyle/>
          <a:p>
            <a:endParaRPr lang="en-US"/>
          </a:p>
        </p:txBody>
      </p:sp>
      <p:sp>
        <p:nvSpPr>
          <p:cNvPr id="11" name="Arc 10"/>
          <p:cNvSpPr/>
          <p:nvPr/>
        </p:nvSpPr>
        <p:spPr bwMode="auto">
          <a:xfrm>
            <a:off x="4076700" y="1953182"/>
            <a:ext cx="1295400" cy="360716"/>
          </a:xfrm>
          <a:prstGeom prst="arc">
            <a:avLst>
              <a:gd name="adj1" fmla="val 23628"/>
              <a:gd name="adj2" fmla="val 0"/>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sz="1800" b="1" i="0" u="none" strike="noStrike" cap="none" normalizeH="0" baseline="0">
              <a:ln>
                <a:noFill/>
              </a:ln>
              <a:solidFill>
                <a:srgbClr val="FF0000"/>
              </a:solidFill>
              <a:effectLst/>
              <a:latin typeface="Arial" panose="020B0604020202020204" pitchFamily="34" charset="0"/>
              <a:ea typeface="PMingLiU" panose="02020500000000000000" pitchFamily="18" charset="-120"/>
            </a:endParaRPr>
          </a:p>
        </p:txBody>
      </p:sp>
      <p:sp>
        <p:nvSpPr>
          <p:cNvPr id="13" name="Arc 12"/>
          <p:cNvSpPr/>
          <p:nvPr/>
        </p:nvSpPr>
        <p:spPr bwMode="auto">
          <a:xfrm>
            <a:off x="3048000" y="4513879"/>
            <a:ext cx="3352800" cy="381000"/>
          </a:xfrm>
          <a:prstGeom prst="arc">
            <a:avLst>
              <a:gd name="adj1" fmla="val 23628"/>
              <a:gd name="adj2" fmla="val 0"/>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sz="1800" b="1" i="0" u="none" strike="noStrike" cap="none" normalizeH="0" baseline="0">
              <a:ln>
                <a:noFill/>
              </a:ln>
              <a:solidFill>
                <a:srgbClr val="FF0000"/>
              </a:solidFill>
              <a:effectLst/>
              <a:latin typeface="Arial" panose="020B0604020202020204" pitchFamily="34" charset="0"/>
              <a:ea typeface="PMingLiU" panose="02020500000000000000" pitchFamily="18" charset="-120"/>
            </a:endParaRPr>
          </a:p>
        </p:txBody>
      </p:sp>
      <p:sp>
        <p:nvSpPr>
          <p:cNvPr id="15" name="Arc 14"/>
          <p:cNvSpPr/>
          <p:nvPr/>
        </p:nvSpPr>
        <p:spPr bwMode="auto">
          <a:xfrm>
            <a:off x="4038600" y="2362200"/>
            <a:ext cx="1981200" cy="611804"/>
          </a:xfrm>
          <a:prstGeom prst="arc">
            <a:avLst>
              <a:gd name="adj1" fmla="val 23628"/>
              <a:gd name="adj2" fmla="val 0"/>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sz="1800" b="1" i="0" u="none" strike="noStrike" cap="none" normalizeH="0" baseline="0">
              <a:ln>
                <a:noFill/>
              </a:ln>
              <a:solidFill>
                <a:srgbClr val="FF0000"/>
              </a:solidFill>
              <a:effectLst/>
              <a:latin typeface="Arial" panose="020B0604020202020204" pitchFamily="34" charset="0"/>
              <a:ea typeface="PMingLiU" panose="02020500000000000000" pitchFamily="18" charset="-120"/>
            </a:endParaRPr>
          </a:p>
        </p:txBody>
      </p:sp>
      <p:sp>
        <p:nvSpPr>
          <p:cNvPr id="16" name="TextBox 15"/>
          <p:cNvSpPr txBox="1"/>
          <p:nvPr/>
        </p:nvSpPr>
        <p:spPr>
          <a:xfrm>
            <a:off x="6324600" y="2514600"/>
            <a:ext cx="2710246" cy="646331"/>
          </a:xfrm>
          <a:prstGeom prst="rect">
            <a:avLst/>
          </a:prstGeom>
          <a:noFill/>
          <a:ln>
            <a:solidFill>
              <a:srgbClr val="FF0000"/>
            </a:solidFill>
            <a:prstDash val="dash"/>
          </a:ln>
        </p:spPr>
        <p:txBody>
          <a:bodyPr wrap="square" rtlCol="0">
            <a:spAutoFit/>
          </a:bodyPr>
          <a:lstStyle/>
          <a:p>
            <a:r>
              <a:rPr lang="en-US" dirty="0">
                <a:solidFill>
                  <a:srgbClr val="FF0000"/>
                </a:solidFill>
              </a:rPr>
              <a:t>Remember the location of your project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Procedure</a:t>
            </a:r>
            <a:endParaRPr lang="zh-CN" altLang="en-US" dirty="0"/>
          </a:p>
        </p:txBody>
      </p:sp>
      <p:pic>
        <p:nvPicPr>
          <p:cNvPr id="4" name="Picture 3"/>
          <p:cNvPicPr>
            <a:picLocks noChangeAspect="1"/>
          </p:cNvPicPr>
          <p:nvPr/>
        </p:nvPicPr>
        <p:blipFill>
          <a:blip r:embed="rId2"/>
          <a:stretch>
            <a:fillRect/>
          </a:stretch>
        </p:blipFill>
        <p:spPr>
          <a:xfrm>
            <a:off x="51673" y="1295400"/>
            <a:ext cx="9040653" cy="4876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417638"/>
            <a:ext cx="7401690" cy="4525963"/>
          </a:xfrm>
        </p:spPr>
      </p:pic>
      <p:sp>
        <p:nvSpPr>
          <p:cNvPr id="2" name="Title 1"/>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Procedure</a:t>
            </a:r>
            <a:endParaRPr lang="zh-CN" altLang="en-US" dirty="0"/>
          </a:p>
        </p:txBody>
      </p:sp>
      <p:grpSp>
        <p:nvGrpSpPr>
          <p:cNvPr id="9" name="Group 8"/>
          <p:cNvGrpSpPr/>
          <p:nvPr/>
        </p:nvGrpSpPr>
        <p:grpSpPr>
          <a:xfrm>
            <a:off x="609600" y="5105400"/>
            <a:ext cx="8077199" cy="1614965"/>
            <a:chOff x="1356360" y="5090160"/>
            <a:chExt cx="7104162" cy="1630205"/>
          </a:xfrm>
        </p:grpSpPr>
        <p:sp>
          <p:nvSpPr>
            <p:cNvPr id="6" name="Rectangle 14"/>
            <p:cNvSpPr>
              <a:spLocks noChangeArrowheads="1"/>
            </p:cNvSpPr>
            <p:nvPr/>
          </p:nvSpPr>
          <p:spPr bwMode="auto">
            <a:xfrm>
              <a:off x="1356360" y="5090160"/>
              <a:ext cx="3225800" cy="629920"/>
            </a:xfrm>
            <a:prstGeom prst="rect">
              <a:avLst/>
            </a:prstGeom>
            <a:noFill/>
            <a:ln w="2540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72000" tIns="72000" rIns="0" bIns="0" numCol="1" anchor="t" anchorCtr="0" compatLnSpc="1"/>
            <a:lstStyle/>
            <a:p>
              <a:pPr marL="0" marR="0" lvl="0" indent="0" defTabSz="914400" rtl="0" eaLnBrk="0" fontAlgn="base" latinLnBrk="0" hangingPunct="0">
                <a:lnSpc>
                  <a:spcPct val="100000"/>
                </a:lnSpc>
                <a:spcBef>
                  <a:spcPct val="0"/>
                </a:spcBef>
                <a:spcAft>
                  <a:spcPct val="0"/>
                </a:spcAft>
                <a:buClrTx/>
                <a:buSzTx/>
                <a:buFontTx/>
                <a:buNone/>
              </a:pPr>
              <a:endParaRPr lang="zh-CN" altLang="zh-CN" sz="1400" dirty="0">
                <a:solidFill>
                  <a:srgbClr val="FF0000"/>
                </a:solidFill>
              </a:endParaRPr>
            </a:p>
          </p:txBody>
        </p:sp>
        <p:sp>
          <p:nvSpPr>
            <p:cNvPr id="7" name="Line 13"/>
            <p:cNvSpPr>
              <a:spLocks noChangeShapeType="1"/>
            </p:cNvSpPr>
            <p:nvPr/>
          </p:nvSpPr>
          <p:spPr bwMode="auto">
            <a:xfrm>
              <a:off x="2969260" y="5720079"/>
              <a:ext cx="1226820" cy="314960"/>
            </a:xfrm>
            <a:prstGeom prst="line">
              <a:avLst/>
            </a:prstGeom>
            <a:noFill/>
            <a:ln w="25400">
              <a:solidFill>
                <a:srgbClr val="FF0000"/>
              </a:solidFill>
              <a:prstDash val="dash"/>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8" name="Rectangle 14"/>
            <p:cNvSpPr>
              <a:spLocks noChangeArrowheads="1"/>
            </p:cNvSpPr>
            <p:nvPr/>
          </p:nvSpPr>
          <p:spPr bwMode="auto">
            <a:xfrm>
              <a:off x="3582670" y="6090445"/>
              <a:ext cx="4877852" cy="629920"/>
            </a:xfrm>
            <a:prstGeom prst="rect">
              <a:avLst/>
            </a:prstGeom>
            <a:noFill/>
            <a:ln w="2540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72000" tIns="72000" rIns="0" bIns="0" numCol="1" anchor="t" anchorCtr="0" compatLnSpc="1"/>
            <a:lstStyle/>
            <a:p>
              <a:pPr marL="0" marR="0" lvl="0" indent="0" defTabSz="914400" rtl="0" eaLnBrk="0" fontAlgn="base" latinLnBrk="0" hangingPunct="0">
                <a:lnSpc>
                  <a:spcPct val="100000"/>
                </a:lnSpc>
                <a:spcBef>
                  <a:spcPct val="0"/>
                </a:spcBef>
                <a:spcAft>
                  <a:spcPct val="0"/>
                </a:spcAft>
                <a:buClrTx/>
                <a:buSzTx/>
                <a:buFontTx/>
                <a:buNone/>
              </a:pPr>
              <a:r>
                <a:rPr lang="en-US" altLang="zh-CN" sz="1600" dirty="0">
                  <a:solidFill>
                    <a:srgbClr val="FF0000"/>
                  </a:solidFill>
                </a:rPr>
                <a:t>NOTE: Fill in your own student ID, name and date here!</a:t>
              </a:r>
              <a:endParaRPr lang="zh-CN" altLang="zh-CN" sz="16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Your Task</a:t>
            </a:r>
            <a:endParaRPr lang="en-US" dirty="0"/>
          </a:p>
        </p:txBody>
      </p:sp>
      <p:sp>
        <p:nvSpPr>
          <p:cNvPr id="4" name="Slide Number Placeholder 3"/>
          <p:cNvSpPr>
            <a:spLocks noGrp="1"/>
          </p:cNvSpPr>
          <p:nvPr>
            <p:ph type="sldNum" sz="quarter" idx="12"/>
          </p:nvPr>
        </p:nvSpPr>
        <p:spPr/>
        <p:txBody>
          <a:bodyPr/>
          <a:lstStyle/>
          <a:p>
            <a:pPr>
              <a:defRPr/>
            </a:pPr>
            <a:fld id="{0DDCB4E0-0AB5-48BE-9E24-83E977658F89}" type="slidenum">
              <a:rPr lang="en-US" altLang="zh-TW" smtClean="0"/>
              <a:t>27</a:t>
            </a:fld>
            <a:endParaRPr lang="en-US" altLang="zh-TW"/>
          </a:p>
        </p:txBody>
      </p:sp>
      <p:pic>
        <p:nvPicPr>
          <p:cNvPr id="11" name="图片 10">
            <a:extLst>
              <a:ext uri="{FF2B5EF4-FFF2-40B4-BE49-F238E27FC236}">
                <a16:creationId xmlns:a16="http://schemas.microsoft.com/office/drawing/2014/main" id="{A8A140B7-6796-4725-9270-DAE6195C9819}"/>
              </a:ext>
            </a:extLst>
          </p:cNvPr>
          <p:cNvPicPr>
            <a:picLocks noChangeAspect="1"/>
          </p:cNvPicPr>
          <p:nvPr/>
        </p:nvPicPr>
        <p:blipFill>
          <a:blip r:embed="rId2"/>
          <a:stretch>
            <a:fillRect/>
          </a:stretch>
        </p:blipFill>
        <p:spPr>
          <a:xfrm>
            <a:off x="1828800" y="1675958"/>
            <a:ext cx="6343788" cy="4333875"/>
          </a:xfrm>
          <a:prstGeom prst="rect">
            <a:avLst/>
          </a:prstGeom>
        </p:spPr>
      </p:pic>
      <p:sp>
        <p:nvSpPr>
          <p:cNvPr id="7" name="TextBox 6"/>
          <p:cNvSpPr txBox="1"/>
          <p:nvPr/>
        </p:nvSpPr>
        <p:spPr>
          <a:xfrm>
            <a:off x="4648200" y="4572000"/>
            <a:ext cx="3581400" cy="368300"/>
          </a:xfrm>
          <a:prstGeom prst="rect">
            <a:avLst/>
          </a:prstGeom>
          <a:noFill/>
          <a:ln>
            <a:solidFill>
              <a:srgbClr val="FF0000"/>
            </a:solidFill>
            <a:prstDash val="dash"/>
          </a:ln>
        </p:spPr>
        <p:txBody>
          <a:bodyPr wrap="square" rtlCol="0">
            <a:spAutoFit/>
          </a:bodyPr>
          <a:lstStyle/>
          <a:p>
            <a:r>
              <a:rPr lang="en-US" dirty="0">
                <a:solidFill>
                  <a:srgbClr val="FF0000"/>
                </a:solidFill>
              </a:rPr>
              <a:t>Customize method </a:t>
            </a:r>
            <a:r>
              <a:rPr lang="en-US" dirty="0" err="1">
                <a:solidFill>
                  <a:srgbClr val="FF0000"/>
                </a:solidFill>
              </a:rPr>
              <a:t>showMyInfo</a:t>
            </a:r>
            <a:r>
              <a:rPr lang="en-US" dirty="0">
                <a:solidFill>
                  <a:srgbClr val="FF0000"/>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Application</a:t>
            </a:r>
          </a:p>
        </p:txBody>
      </p:sp>
      <p:sp>
        <p:nvSpPr>
          <p:cNvPr id="4" name="Slide Number Placeholder 3"/>
          <p:cNvSpPr>
            <a:spLocks noGrp="1"/>
          </p:cNvSpPr>
          <p:nvPr>
            <p:ph type="sldNum" sz="quarter" idx="12"/>
          </p:nvPr>
        </p:nvSpPr>
        <p:spPr/>
        <p:txBody>
          <a:bodyPr/>
          <a:lstStyle/>
          <a:p>
            <a:pPr>
              <a:defRPr/>
            </a:pPr>
            <a:fld id="{0DDCB4E0-0AB5-48BE-9E24-83E977658F89}" type="slidenum">
              <a:rPr lang="en-US" altLang="zh-TW" smtClean="0"/>
              <a:t>28</a:t>
            </a:fld>
            <a:endParaRPr lang="en-US" altLang="zh-TW"/>
          </a:p>
        </p:txBody>
      </p:sp>
      <p:sp>
        <p:nvSpPr>
          <p:cNvPr id="3" name="Content Placeholder 2"/>
          <p:cNvSpPr>
            <a:spLocks noGrp="1"/>
          </p:cNvSpPr>
          <p:nvPr>
            <p:ph idx="1"/>
          </p:nvPr>
        </p:nvSpPr>
        <p:spPr/>
        <p:txBody>
          <a:bodyPr/>
          <a:lstStyle/>
          <a:p>
            <a:pPr lvl="0"/>
            <a:r>
              <a:rPr lang="en-US" sz="2400" u="sng" dirty="0"/>
              <a:t>Run</a:t>
            </a:r>
            <a:r>
              <a:rPr lang="en-US" sz="2400" dirty="0"/>
              <a:t> the application (press the function key [F6] on the keyboard).  Enjoy your work.</a:t>
            </a:r>
          </a:p>
          <a:p>
            <a:pPr lvl="1"/>
            <a:r>
              <a:rPr lang="en-US" sz="2000" dirty="0"/>
              <a:t>Try clicking some buttons a few times and observe the effects.</a:t>
            </a:r>
          </a:p>
          <a:p>
            <a:pPr lvl="1"/>
            <a:r>
              <a:rPr lang="en-US" sz="2000" dirty="0"/>
              <a:t>You may vary the number of buttons shown to fit your surname; see method </a:t>
            </a:r>
            <a:r>
              <a:rPr lang="en-US" sz="2000" b="1" dirty="0"/>
              <a:t>main()</a:t>
            </a:r>
            <a:r>
              <a:rPr lang="en-US" sz="2000" dirty="0"/>
              <a:t>.</a:t>
            </a:r>
          </a:p>
          <a:p>
            <a:pPr lvl="1"/>
            <a:r>
              <a:rPr lang="en-US" sz="2000" dirty="0"/>
              <a:t>You may design the letter style and the size of each digit/ character of your own.</a:t>
            </a:r>
          </a:p>
          <a:p>
            <a:pPr lvl="1"/>
            <a:r>
              <a:rPr lang="en-US" sz="2000" dirty="0"/>
              <a:t>As a beginner, we do NOT expect you understanding the whole given program.  However, you shall be able to figure out the coordinates system and "paint" your project creation time in HH:MM using button "blocks" and show your surname by following our example statements in the given example method </a:t>
            </a:r>
            <a:r>
              <a:rPr lang="en-US" sz="2000" b="1" dirty="0" err="1"/>
              <a:t>showMyInfo</a:t>
            </a:r>
            <a:r>
              <a:rPr lang="en-US" sz="2000" b="1" dirty="0"/>
              <a:t>()</a:t>
            </a:r>
            <a:r>
              <a:rPr lang="en-US" sz="2000" dirty="0"/>
              <a:t>.</a:t>
            </a:r>
          </a:p>
          <a:p>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Submit Your Assignment</a:t>
            </a:r>
            <a:endParaRPr lang="zh-CN" alt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1600200"/>
            <a:ext cx="8686800" cy="4525963"/>
          </a:xfrm>
        </p:spPr>
        <p:txBody>
          <a:bodyPr/>
          <a:lstStyle/>
          <a:p>
            <a:pPr>
              <a:lnSpc>
                <a:spcPct val="150000"/>
              </a:lnSpc>
            </a:pPr>
            <a:r>
              <a:rPr lang="en-US" altLang="zh-CN" dirty="0"/>
              <a:t>1. Locate your NetBeans project folder, e.g. </a:t>
            </a:r>
            <a:r>
              <a:rPr lang="en-US" altLang="zh-CN" dirty="0">
                <a:solidFill>
                  <a:srgbClr val="FF0000"/>
                </a:solidFill>
              </a:rPr>
              <a:t>H:\JAVA_ASG1\ShakyDisplay\</a:t>
            </a:r>
          </a:p>
          <a:p>
            <a:pPr>
              <a:lnSpc>
                <a:spcPct val="150000"/>
              </a:lnSpc>
            </a:pPr>
            <a:r>
              <a:rPr lang="en-US" altLang="zh-CN" dirty="0"/>
              <a:t>2. ZIP the project folder </a:t>
            </a:r>
            <a:r>
              <a:rPr lang="en-US" altLang="zh-CN" dirty="0" err="1">
                <a:solidFill>
                  <a:srgbClr val="FF0000"/>
                </a:solidFill>
              </a:rPr>
              <a:t>ShakyDisplay</a:t>
            </a:r>
            <a:r>
              <a:rPr lang="en-US" altLang="zh-CN" dirty="0">
                <a:solidFill>
                  <a:srgbClr val="FF0000"/>
                </a:solidFill>
              </a:rPr>
              <a:t> </a:t>
            </a:r>
            <a:r>
              <a:rPr lang="en-US" altLang="zh-CN" dirty="0"/>
              <a:t>and Submit the file </a:t>
            </a:r>
            <a:r>
              <a:rPr lang="en-US" altLang="zh-CN" dirty="0">
                <a:solidFill>
                  <a:srgbClr val="FF0000"/>
                </a:solidFill>
              </a:rPr>
              <a:t>ShakyDisplay.zip</a:t>
            </a:r>
            <a:r>
              <a:rPr lang="en-US" altLang="zh-CN" dirty="0"/>
              <a:t> via our Online Assignment Collection Box on Blackboard &lt;https://</a:t>
            </a:r>
            <a:r>
              <a:rPr lang="en-US" dirty="0"/>
              <a:t>blackboard.cuhk.edu.hk</a:t>
            </a:r>
            <a:r>
              <a:rPr lang="en-US" altLang="zh-CN" dirty="0"/>
              <a:t>&gt;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27516569-C174-48E0-9303-61C80D641DDA}" type="slidenum">
              <a:rPr kumimoji="0" lang="en-US" altLang="zh-TW" sz="1400" smtClean="0"/>
              <a:t>3</a:t>
            </a:fld>
            <a:endParaRPr kumimoji="0" lang="en-US" altLang="zh-TW" sz="1400"/>
          </a:p>
        </p:txBody>
      </p:sp>
      <p:sp>
        <p:nvSpPr>
          <p:cNvPr id="5123" name="Rectangle 2"/>
          <p:cNvSpPr>
            <a:spLocks noGrp="1" noChangeArrowheads="1"/>
          </p:cNvSpPr>
          <p:nvPr>
            <p:ph type="title"/>
          </p:nvPr>
        </p:nvSpPr>
        <p:spPr/>
        <p:txBody>
          <a:bodyPr/>
          <a:lstStyle/>
          <a:p>
            <a:pPr algn="l" eaLnBrk="1" hangingPunct="1"/>
            <a:r>
              <a:rPr lang="en-US" altLang="zh-TW" dirty="0"/>
              <a:t>Motivation of programming style</a:t>
            </a:r>
          </a:p>
        </p:txBody>
      </p:sp>
      <p:sp>
        <p:nvSpPr>
          <p:cNvPr id="5124" name="Rectangle 4"/>
          <p:cNvSpPr>
            <a:spLocks noGrp="1" noChangeArrowheads="1"/>
          </p:cNvSpPr>
          <p:nvPr>
            <p:ph type="body" idx="1"/>
          </p:nvPr>
        </p:nvSpPr>
        <p:spPr>
          <a:xfrm>
            <a:off x="457200" y="1600200"/>
            <a:ext cx="8229600" cy="1981200"/>
          </a:xfrm>
        </p:spPr>
        <p:txBody>
          <a:bodyPr/>
          <a:lstStyle/>
          <a:p>
            <a:pPr eaLnBrk="1" hangingPunct="1">
              <a:lnSpc>
                <a:spcPct val="80000"/>
              </a:lnSpc>
            </a:pPr>
            <a:r>
              <a:rPr lang="en-US" altLang="zh-CN" sz="2800" dirty="0"/>
              <a:t>Who will read the Java code? Computers? Or Developers?</a:t>
            </a:r>
          </a:p>
          <a:p>
            <a:pPr eaLnBrk="1" hangingPunct="1">
              <a:lnSpc>
                <a:spcPct val="80000"/>
              </a:lnSpc>
            </a:pPr>
            <a:r>
              <a:rPr lang="en-US" altLang="zh-CN" sz="2800" dirty="0"/>
              <a:t>Not only computer</a:t>
            </a:r>
            <a:r>
              <a:rPr lang="en-US" altLang="zh-HK" sz="2800" dirty="0"/>
              <a:t>s</a:t>
            </a:r>
            <a:r>
              <a:rPr lang="en-US" altLang="zh-CN" sz="2800" dirty="0"/>
              <a:t>, but more importantly, the </a:t>
            </a:r>
            <a:r>
              <a:rPr lang="en-US" altLang="zh-CN" sz="2800" dirty="0">
                <a:solidFill>
                  <a:srgbClr val="FF0000"/>
                </a:solidFill>
              </a:rPr>
              <a:t>developers</a:t>
            </a:r>
            <a:r>
              <a:rPr lang="en-US" altLang="zh-CN" sz="2800" dirty="0"/>
              <a:t>! </a:t>
            </a:r>
          </a:p>
          <a:p>
            <a:pPr eaLnBrk="1" hangingPunct="1">
              <a:lnSpc>
                <a:spcPct val="80000"/>
              </a:lnSpc>
            </a:pPr>
            <a:r>
              <a:rPr lang="en-US" altLang="zh-CN" sz="2800" dirty="0"/>
              <a:t>Good code is easy to understand by human.</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3590925" cy="1914525"/>
          </a:xfrm>
          <a:prstGeom prst="rect">
            <a:avLst/>
          </a:prstGeom>
          <a:solidFill>
            <a:schemeClr val="tx1"/>
          </a:solidFill>
          <a:ln w="9525">
            <a:solidFill>
              <a:schemeClr val="tx1"/>
            </a:solidFill>
            <a:miter lim="800000"/>
            <a:headEnd/>
            <a:tailEnd/>
          </a:ln>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962400"/>
            <a:ext cx="3581400" cy="194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27" name="Rectangle 7"/>
          <p:cNvSpPr>
            <a:spLocks noChangeArrowheads="1"/>
          </p:cNvSpPr>
          <p:nvPr/>
        </p:nvSpPr>
        <p:spPr bwMode="auto">
          <a:xfrm>
            <a:off x="609600" y="6019800"/>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eaLnBrk="1" hangingPunct="1">
              <a:spcBef>
                <a:spcPct val="0"/>
              </a:spcBef>
              <a:buFontTx/>
              <a:buNone/>
            </a:pPr>
            <a:r>
              <a:rPr lang="en-US" altLang="zh-CN" sz="1800" dirty="0"/>
              <a:t>Good</a:t>
            </a:r>
            <a:r>
              <a:rPr lang="en-US" altLang="zh-HK" sz="1800" dirty="0"/>
              <a:t> examples</a:t>
            </a:r>
            <a:r>
              <a:rPr lang="en-US" altLang="zh-CN" sz="1800" dirty="0"/>
              <a:t>: </a:t>
            </a:r>
            <a:r>
              <a:rPr lang="en-US" altLang="zh-CN" sz="1800" b="1" dirty="0" err="1">
                <a:latin typeface="Consolas" panose="020B0609020204030204" pitchFamily="49" charset="0"/>
              </a:rPr>
              <a:t>adsNum</a:t>
            </a:r>
            <a:r>
              <a:rPr lang="en-US" altLang="zh-CN" sz="1800" b="1" dirty="0">
                <a:latin typeface="Consolas" panose="020B0609020204030204" pitchFamily="49" charset="0"/>
              </a:rPr>
              <a:t>, </a:t>
            </a:r>
            <a:r>
              <a:rPr lang="en-US" altLang="zh-CN" sz="1800" b="1" dirty="0" err="1">
                <a:latin typeface="Consolas" panose="020B0609020204030204" pitchFamily="49" charset="0"/>
              </a:rPr>
              <a:t>showNum</a:t>
            </a:r>
            <a:endParaRPr lang="zh-CN" altLang="en-US" sz="1800" b="1" dirty="0">
              <a:latin typeface="Consolas" panose="020B0609020204030204" pitchFamily="49" charset="0"/>
            </a:endParaRPr>
          </a:p>
        </p:txBody>
      </p:sp>
      <p:sp>
        <p:nvSpPr>
          <p:cNvPr id="5128" name="Rectangle 8"/>
          <p:cNvSpPr>
            <a:spLocks noChangeArrowheads="1"/>
          </p:cNvSpPr>
          <p:nvPr/>
        </p:nvSpPr>
        <p:spPr bwMode="auto">
          <a:xfrm>
            <a:off x="4724400" y="60198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eaLnBrk="1" hangingPunct="1">
              <a:spcBef>
                <a:spcPct val="0"/>
              </a:spcBef>
              <a:buFontTx/>
              <a:buNone/>
            </a:pPr>
            <a:r>
              <a:rPr lang="en-US" altLang="zh-CN" sz="1800" dirty="0"/>
              <a:t>Bad</a:t>
            </a:r>
            <a:r>
              <a:rPr lang="en-US" altLang="zh-HK" sz="1800" dirty="0"/>
              <a:t> examples</a:t>
            </a:r>
            <a:r>
              <a:rPr lang="en-US" altLang="zh-CN" sz="1800" dirty="0"/>
              <a:t>: </a:t>
            </a:r>
            <a:r>
              <a:rPr lang="en-US" altLang="zh-CN" sz="1800" b="1" dirty="0">
                <a:latin typeface="Consolas" panose="020B0609020204030204" pitchFamily="49" charset="0"/>
              </a:rPr>
              <a:t>i, j, s, y </a:t>
            </a:r>
            <a:endParaRPr lang="zh-CN" altLang="en-US" sz="1800" b="1"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fade">
                                      <p:cBhvr>
                                        <p:cTn id="12" dur="500"/>
                                        <p:tgtEl>
                                          <p:spTgt spid="5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fade">
                                      <p:cBhvr>
                                        <p:cTn id="17" dur="500"/>
                                        <p:tgtEl>
                                          <p:spTgt spid="5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fade">
                                      <p:cBhvr>
                                        <p:cTn id="22" dur="5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fade">
                                      <p:cBhvr>
                                        <p:cTn id="27" dur="500"/>
                                        <p:tgtEl>
                                          <p:spTgt spid="51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6"/>
                                        </p:tgtEl>
                                        <p:attrNameLst>
                                          <p:attrName>style.visibility</p:attrName>
                                        </p:attrNameLst>
                                      </p:cBhvr>
                                      <p:to>
                                        <p:strVal val="visible"/>
                                      </p:to>
                                    </p:set>
                                    <p:animEffect transition="in" filter="fade">
                                      <p:cBhvr>
                                        <p:cTn id="32" dur="500"/>
                                        <p:tgtEl>
                                          <p:spTgt spid="51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8"/>
                                        </p:tgtEl>
                                        <p:attrNameLst>
                                          <p:attrName>style.visibility</p:attrName>
                                        </p:attrNameLst>
                                      </p:cBhvr>
                                      <p:to>
                                        <p:strVal val="visible"/>
                                      </p:to>
                                    </p:set>
                                    <p:animEffect transition="in" filter="fade">
                                      <p:cBhvr>
                                        <p:cTn id="37"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P spid="5127" grpId="0"/>
      <p:bldP spid="51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Marking Scheme and Notes</a:t>
            </a:r>
            <a:endParaRPr lang="zh-CN" alt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825624"/>
            <a:ext cx="7886700" cy="4879975"/>
          </a:xfrm>
        </p:spPr>
        <p:txBody>
          <a:bodyPr>
            <a:noAutofit/>
          </a:bodyPr>
          <a:lstStyle/>
          <a:p>
            <a:pPr marL="0" indent="0">
              <a:buNone/>
            </a:pPr>
            <a:r>
              <a:rPr lang="en-US" altLang="zh-CN" sz="2000" dirty="0"/>
              <a:t>1. The submitted program should be free of any </a:t>
            </a:r>
            <a:r>
              <a:rPr lang="en-US" altLang="zh-CN" sz="2000" dirty="0">
                <a:solidFill>
                  <a:srgbClr val="FF0000"/>
                </a:solidFill>
              </a:rPr>
              <a:t>typing mistakes</a:t>
            </a:r>
            <a:r>
              <a:rPr lang="en-US" altLang="zh-CN" sz="2000" dirty="0"/>
              <a:t>, </a:t>
            </a:r>
            <a:r>
              <a:rPr lang="en-US" altLang="zh-CN" sz="2000" dirty="0">
                <a:solidFill>
                  <a:srgbClr val="FF0000"/>
                </a:solidFill>
              </a:rPr>
              <a:t>compilation</a:t>
            </a:r>
            <a:r>
              <a:rPr lang="en-US" altLang="zh-CN" sz="2000" dirty="0"/>
              <a:t> </a:t>
            </a:r>
            <a:r>
              <a:rPr lang="en-US" altLang="zh-CN" sz="2000" dirty="0">
                <a:solidFill>
                  <a:srgbClr val="FF0000"/>
                </a:solidFill>
              </a:rPr>
              <a:t>errors</a:t>
            </a:r>
            <a:r>
              <a:rPr lang="en-US" altLang="zh-CN" sz="2000" dirty="0"/>
              <a:t> and </a:t>
            </a:r>
            <a:r>
              <a:rPr lang="en-US" altLang="zh-CN" sz="2000" dirty="0">
                <a:solidFill>
                  <a:srgbClr val="FF0000"/>
                </a:solidFill>
              </a:rPr>
              <a:t>warnings</a:t>
            </a:r>
            <a:r>
              <a:rPr lang="en-US" altLang="zh-CN" sz="2000" dirty="0"/>
              <a:t>.</a:t>
            </a:r>
            <a:endParaRPr lang="zh-CN" altLang="zh-CN" sz="2000" dirty="0"/>
          </a:p>
          <a:p>
            <a:pPr marL="0" indent="0">
              <a:buNone/>
            </a:pPr>
            <a:r>
              <a:rPr lang="en-US" altLang="zh-CN" sz="2000" dirty="0"/>
              <a:t>2. Comment/remark, indentation, style are under assessment in every programming assignments unless specified otherwise.  This program gives you an example of a well-formatted source file.  Variable naming, proper indentation for code blocks and adequate comments are important.</a:t>
            </a:r>
            <a:endParaRPr lang="zh-CN" altLang="zh-CN" sz="2000" dirty="0"/>
          </a:p>
          <a:p>
            <a:pPr marL="0" indent="0">
              <a:buNone/>
            </a:pPr>
            <a:r>
              <a:rPr lang="en-US" altLang="zh-CN" sz="2000" dirty="0"/>
              <a:t>3. Remember to do your submission before </a:t>
            </a:r>
            <a:r>
              <a:rPr lang="en-US" altLang="zh-CN" sz="2000" dirty="0">
                <a:solidFill>
                  <a:srgbClr val="FF0000"/>
                </a:solidFill>
              </a:rPr>
              <a:t>6:00 p.m</a:t>
            </a:r>
            <a:r>
              <a:rPr lang="en-US" altLang="zh-CN" sz="2000" dirty="0"/>
              <a:t>. of the due date.  No late submission would be accepted.</a:t>
            </a:r>
            <a:endParaRPr lang="zh-CN" altLang="zh-CN" sz="2000" dirty="0"/>
          </a:p>
          <a:p>
            <a:pPr marL="0" indent="0">
              <a:buNone/>
            </a:pPr>
            <a:r>
              <a:rPr lang="en-US" altLang="zh-CN" sz="2000" dirty="0"/>
              <a:t>4. If you submit multiple times, </a:t>
            </a:r>
            <a:r>
              <a:rPr lang="en-US" altLang="zh-CN" sz="2000" b="1" u="sng" dirty="0">
                <a:solidFill>
                  <a:srgbClr val="FF0000"/>
                </a:solidFill>
              </a:rPr>
              <a:t>ONLY</a:t>
            </a:r>
            <a:r>
              <a:rPr lang="en-US" altLang="zh-CN" sz="2000" dirty="0">
                <a:solidFill>
                  <a:srgbClr val="FF0000"/>
                </a:solidFill>
              </a:rPr>
              <a:t> </a:t>
            </a:r>
            <a:r>
              <a:rPr lang="en-US" altLang="zh-CN" sz="2000" dirty="0"/>
              <a:t>the content and time-stamp of the </a:t>
            </a:r>
            <a:r>
              <a:rPr lang="en-US" altLang="zh-CN" sz="2000" b="1" u="sng" dirty="0">
                <a:solidFill>
                  <a:srgbClr val="FF0000"/>
                </a:solidFill>
              </a:rPr>
              <a:t>latest</a:t>
            </a:r>
            <a:r>
              <a:rPr lang="en-US" altLang="zh-CN" sz="2000" dirty="0"/>
              <a:t> one would be counted.  You may delete (i.e. take back) your attached file and re-submit.  We ONLY take into account the </a:t>
            </a:r>
            <a:r>
              <a:rPr lang="en-US" altLang="zh-CN" sz="2000" dirty="0">
                <a:solidFill>
                  <a:srgbClr val="FF0000"/>
                </a:solidFill>
              </a:rPr>
              <a:t>last submission</a:t>
            </a:r>
            <a:r>
              <a:rPr lang="en-US" altLang="zh-CN" sz="2000" dirty="0"/>
              <a:t>.</a:t>
            </a:r>
            <a:endParaRPr lang="zh-CN" altLang="zh-C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Appendix: Demystify try-catch block - </a:t>
            </a:r>
            <a:br>
              <a:rPr lang="en-US" sz="3600" dirty="0"/>
            </a:br>
            <a:r>
              <a:rPr lang="en-US" sz="3600" dirty="0"/>
              <a:t>Adding Support for </a:t>
            </a:r>
            <a:r>
              <a:rPr lang="en-US" sz="3600" dirty="0" err="1"/>
              <a:t>MacOS</a:t>
            </a:r>
            <a:endParaRPr lang="en-US" sz="36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6600" y="1516221"/>
            <a:ext cx="3835400" cy="671195"/>
          </a:xfrm>
        </p:spPr>
      </p:pic>
      <p:sp>
        <p:nvSpPr>
          <p:cNvPr id="4" name="Slide Number Placeholder 3"/>
          <p:cNvSpPr>
            <a:spLocks noGrp="1"/>
          </p:cNvSpPr>
          <p:nvPr>
            <p:ph type="sldNum" sz="quarter" idx="12"/>
          </p:nvPr>
        </p:nvSpPr>
        <p:spPr/>
        <p:txBody>
          <a:bodyPr/>
          <a:lstStyle/>
          <a:p>
            <a:pPr>
              <a:defRPr/>
            </a:pPr>
            <a:fld id="{0DDCB4E0-0AB5-48BE-9E24-83E977658F89}" type="slidenum">
              <a:rPr lang="en-US" altLang="zh-TW" smtClean="0"/>
              <a:t>31</a:t>
            </a:fld>
            <a:endParaRPr lang="en-US" altLang="zh-TW"/>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2286001"/>
            <a:ext cx="8839200" cy="21162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100" y="5084928"/>
            <a:ext cx="469900" cy="350672"/>
          </a:xfrm>
          <a:prstGeom prst="rect">
            <a:avLst/>
          </a:prstGeom>
        </p:spPr>
      </p:pic>
      <p:sp>
        <p:nvSpPr>
          <p:cNvPr id="8" name="TextBox 7"/>
          <p:cNvSpPr txBox="1"/>
          <p:nvPr/>
        </p:nvSpPr>
        <p:spPr>
          <a:xfrm>
            <a:off x="1143000" y="4439639"/>
            <a:ext cx="4343400" cy="523220"/>
          </a:xfrm>
          <a:prstGeom prst="rect">
            <a:avLst/>
          </a:prstGeom>
          <a:solidFill>
            <a:schemeClr val="bg1"/>
          </a:solidFill>
        </p:spPr>
        <p:txBody>
          <a:bodyPr wrap="square" rtlCol="0">
            <a:spAutoFit/>
          </a:bodyPr>
          <a:lstStyle/>
          <a:p>
            <a:r>
              <a:rPr lang="en-US" sz="2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9D3A7CFA-5EF7-46F6-A9F6-7F80C3151789}" type="slidenum">
              <a:rPr kumimoji="0" lang="en-US" altLang="zh-TW" sz="1400" smtClean="0"/>
              <a:t>4</a:t>
            </a:fld>
            <a:endParaRPr kumimoji="0" lang="en-US" altLang="zh-TW" sz="1400"/>
          </a:p>
        </p:txBody>
      </p:sp>
      <p:sp>
        <p:nvSpPr>
          <p:cNvPr id="6147" name="Rectangle 2"/>
          <p:cNvSpPr>
            <a:spLocks noGrp="1" noChangeArrowheads="1"/>
          </p:cNvSpPr>
          <p:nvPr>
            <p:ph type="title"/>
          </p:nvPr>
        </p:nvSpPr>
        <p:spPr/>
        <p:txBody>
          <a:bodyPr/>
          <a:lstStyle/>
          <a:p>
            <a:pPr algn="l" eaLnBrk="1" hangingPunct="1"/>
            <a:r>
              <a:rPr lang="en-US" altLang="zh-CN" dirty="0"/>
              <a:t>What is programming style?</a:t>
            </a:r>
          </a:p>
        </p:txBody>
      </p:sp>
      <p:sp>
        <p:nvSpPr>
          <p:cNvPr id="6148" name="Rectangle 3"/>
          <p:cNvSpPr>
            <a:spLocks noGrp="1" noChangeArrowheads="1"/>
          </p:cNvSpPr>
          <p:nvPr>
            <p:ph type="body" idx="1"/>
          </p:nvPr>
        </p:nvSpPr>
        <p:spPr/>
        <p:txBody>
          <a:bodyPr/>
          <a:lstStyle/>
          <a:p>
            <a:pPr eaLnBrk="1" hangingPunct="1"/>
            <a:r>
              <a:rPr lang="en-US" altLang="zh-CN" dirty="0"/>
              <a:t>Programming style is a set of </a:t>
            </a:r>
            <a:r>
              <a:rPr lang="en-US" altLang="zh-CN" dirty="0">
                <a:solidFill>
                  <a:srgbClr val="C00000"/>
                </a:solidFill>
              </a:rPr>
              <a:t>rules</a:t>
            </a:r>
            <a:r>
              <a:rPr lang="en-US" altLang="zh-CN" dirty="0"/>
              <a:t> or </a:t>
            </a:r>
            <a:r>
              <a:rPr lang="en-US" altLang="zh-CN" dirty="0">
                <a:solidFill>
                  <a:srgbClr val="C00000"/>
                </a:solidFill>
              </a:rPr>
              <a:t>guidelines</a:t>
            </a:r>
            <a:r>
              <a:rPr lang="en-US" altLang="zh-CN" dirty="0"/>
              <a:t> used when writing the source code for a computer program. </a:t>
            </a:r>
          </a:p>
          <a:p>
            <a:pPr lvl="1" eaLnBrk="1" hangingPunct="1"/>
            <a:r>
              <a:rPr lang="en-US" altLang="zh-CN" dirty="0"/>
              <a:t>Naming Conventions</a:t>
            </a:r>
          </a:p>
          <a:p>
            <a:pPr lvl="1" eaLnBrk="1" hangingPunct="1"/>
            <a:r>
              <a:rPr lang="en-US" altLang="zh-CN" dirty="0"/>
              <a:t>Comments</a:t>
            </a:r>
          </a:p>
          <a:p>
            <a:pPr lvl="1" eaLnBrk="1" hangingPunct="1"/>
            <a:r>
              <a:rPr lang="en-US" altLang="zh-CN" dirty="0"/>
              <a:t>Indentation</a:t>
            </a:r>
          </a:p>
          <a:p>
            <a:pPr lvl="1" eaLnBrk="1" hangingPunct="1"/>
            <a:r>
              <a:rPr lang="en-US" altLang="zh-CN" dirty="0"/>
              <a:t>etc.</a:t>
            </a:r>
          </a:p>
          <a:p>
            <a:pPr eaLnBrk="1" hangingPunct="1"/>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EE32B590-95C4-4D59-825B-7CBAB6DA7EF0}" type="slidenum">
              <a:rPr kumimoji="0" lang="en-US" altLang="zh-TW" sz="1400" smtClean="0"/>
              <a:t>5</a:t>
            </a:fld>
            <a:endParaRPr kumimoji="0" lang="en-US" altLang="zh-TW" sz="1400"/>
          </a:p>
        </p:txBody>
      </p:sp>
      <p:sp>
        <p:nvSpPr>
          <p:cNvPr id="7171" name="Rectangle 2"/>
          <p:cNvSpPr>
            <a:spLocks noGrp="1" noChangeArrowheads="1"/>
          </p:cNvSpPr>
          <p:nvPr>
            <p:ph type="title"/>
          </p:nvPr>
        </p:nvSpPr>
        <p:spPr/>
        <p:txBody>
          <a:bodyPr/>
          <a:lstStyle/>
          <a:p>
            <a:pPr algn="l" eaLnBrk="1" hangingPunct="1"/>
            <a:r>
              <a:rPr lang="en-US" altLang="zh-CN" dirty="0"/>
              <a:t>General </a:t>
            </a:r>
            <a:r>
              <a:rPr lang="en-US" altLang="zh-HK" dirty="0"/>
              <a:t>n</a:t>
            </a:r>
            <a:r>
              <a:rPr lang="en-US" altLang="zh-CN" dirty="0"/>
              <a:t>aming </a:t>
            </a:r>
            <a:r>
              <a:rPr lang="en-US" altLang="zh-HK" dirty="0"/>
              <a:t>c</a:t>
            </a:r>
            <a:r>
              <a:rPr lang="en-US" altLang="zh-CN" dirty="0"/>
              <a:t>onventions</a:t>
            </a:r>
          </a:p>
        </p:txBody>
      </p:sp>
      <p:sp>
        <p:nvSpPr>
          <p:cNvPr id="7172" name="Rectangle 3"/>
          <p:cNvSpPr>
            <a:spLocks noGrp="1" noChangeArrowheads="1"/>
          </p:cNvSpPr>
          <p:nvPr>
            <p:ph type="body" idx="1"/>
          </p:nvPr>
        </p:nvSpPr>
        <p:spPr/>
        <p:txBody>
          <a:bodyPr/>
          <a:lstStyle/>
          <a:p>
            <a:pPr eaLnBrk="1" hangingPunct="1">
              <a:lnSpc>
                <a:spcPct val="80000"/>
              </a:lnSpc>
            </a:pPr>
            <a:r>
              <a:rPr lang="en-US" altLang="zh-CN" sz="1800" dirty="0"/>
              <a:t>Names representing classes must be nouns and written in mixed case starting with upper case. </a:t>
            </a:r>
          </a:p>
          <a:p>
            <a:pPr lvl="1" eaLnBrk="1" hangingPunct="1">
              <a:lnSpc>
                <a:spcPct val="80000"/>
              </a:lnSpc>
            </a:pPr>
            <a:r>
              <a:rPr lang="en-US" altLang="zh-CN" sz="1600" dirty="0"/>
              <a:t>public class</a:t>
            </a:r>
            <a:r>
              <a:rPr lang="en-US" altLang="zh-CN" sz="1600" dirty="0">
                <a:solidFill>
                  <a:srgbClr val="FF0000"/>
                </a:solidFill>
              </a:rPr>
              <a:t> Hello</a:t>
            </a:r>
            <a:r>
              <a:rPr lang="en-US" altLang="zh-CN" sz="1600" dirty="0"/>
              <a:t> </a:t>
            </a:r>
          </a:p>
          <a:p>
            <a:pPr lvl="1" eaLnBrk="1" hangingPunct="1">
              <a:lnSpc>
                <a:spcPct val="80000"/>
              </a:lnSpc>
            </a:pPr>
            <a:r>
              <a:rPr lang="en-US" altLang="zh-CN" sz="1600" dirty="0"/>
              <a:t>public class </a:t>
            </a:r>
            <a:r>
              <a:rPr lang="en-US" altLang="zh-CN" sz="1600" dirty="0">
                <a:solidFill>
                  <a:srgbClr val="FF0000"/>
                </a:solidFill>
              </a:rPr>
              <a:t>HelloWorld</a:t>
            </a:r>
          </a:p>
          <a:p>
            <a:pPr eaLnBrk="1" hangingPunct="1">
              <a:lnSpc>
                <a:spcPct val="80000"/>
              </a:lnSpc>
            </a:pPr>
            <a:endParaRPr lang="en-US" altLang="zh-HK" sz="1800" dirty="0"/>
          </a:p>
          <a:p>
            <a:pPr eaLnBrk="1" hangingPunct="1">
              <a:lnSpc>
                <a:spcPct val="80000"/>
              </a:lnSpc>
            </a:pPr>
            <a:r>
              <a:rPr lang="en-US" altLang="zh-CN" sz="1800" dirty="0"/>
              <a:t>Variable names must be in mixed case starting with lower case. </a:t>
            </a:r>
          </a:p>
          <a:p>
            <a:pPr lvl="1" eaLnBrk="1" hangingPunct="1">
              <a:lnSpc>
                <a:spcPct val="80000"/>
              </a:lnSpc>
            </a:pPr>
            <a:r>
              <a:rPr lang="en-US" altLang="zh-CN" sz="1600" dirty="0"/>
              <a:t>int </a:t>
            </a:r>
            <a:r>
              <a:rPr lang="en-US" altLang="zh-CN" sz="1600" dirty="0" err="1">
                <a:solidFill>
                  <a:srgbClr val="FF0000"/>
                </a:solidFill>
              </a:rPr>
              <a:t>iterationCounter</a:t>
            </a:r>
            <a:endParaRPr lang="en-US" altLang="zh-CN" sz="1600" dirty="0">
              <a:solidFill>
                <a:srgbClr val="FF0000"/>
              </a:solidFill>
            </a:endParaRPr>
          </a:p>
          <a:p>
            <a:pPr eaLnBrk="1" hangingPunct="1">
              <a:lnSpc>
                <a:spcPct val="80000"/>
              </a:lnSpc>
            </a:pPr>
            <a:endParaRPr lang="en-US" altLang="zh-HK" sz="1800" dirty="0"/>
          </a:p>
          <a:p>
            <a:pPr eaLnBrk="1" hangingPunct="1">
              <a:lnSpc>
                <a:spcPct val="80000"/>
              </a:lnSpc>
            </a:pPr>
            <a:r>
              <a:rPr lang="en-US" altLang="zh-CN" sz="1800" dirty="0"/>
              <a:t>Names representing constants (</a:t>
            </a:r>
            <a:r>
              <a:rPr lang="en-US" altLang="zh-CN" sz="1800" b="1" i="1" dirty="0"/>
              <a:t>final</a:t>
            </a:r>
            <a:r>
              <a:rPr lang="en-US" altLang="zh-CN" sz="1800" dirty="0"/>
              <a:t> </a:t>
            </a:r>
            <a:r>
              <a:rPr lang="en-US" altLang="zh-HK" sz="1800" dirty="0"/>
              <a:t>members</a:t>
            </a:r>
            <a:r>
              <a:rPr lang="en-US" altLang="zh-CN" sz="1800" dirty="0"/>
              <a:t>) must be all uppercase using underscore to separate words. </a:t>
            </a:r>
          </a:p>
          <a:p>
            <a:pPr lvl="1" eaLnBrk="1" hangingPunct="1">
              <a:lnSpc>
                <a:spcPct val="80000"/>
              </a:lnSpc>
            </a:pPr>
            <a:r>
              <a:rPr lang="en-US" altLang="zh-CN" sz="1600" dirty="0">
                <a:solidFill>
                  <a:srgbClr val="FF0000"/>
                </a:solidFill>
              </a:rPr>
              <a:t>MAX_ITERATIONS </a:t>
            </a:r>
          </a:p>
          <a:p>
            <a:pPr eaLnBrk="1" hangingPunct="1">
              <a:lnSpc>
                <a:spcPct val="80000"/>
              </a:lnSpc>
            </a:pPr>
            <a:endParaRPr lang="en-US" altLang="zh-HK" sz="1800" dirty="0"/>
          </a:p>
          <a:p>
            <a:pPr eaLnBrk="1" hangingPunct="1">
              <a:lnSpc>
                <a:spcPct val="80000"/>
              </a:lnSpc>
            </a:pPr>
            <a:r>
              <a:rPr lang="en-US" altLang="zh-CN" sz="1800" dirty="0"/>
              <a:t>Names representing methods must be verbs and written in mixed case starting with lower case. </a:t>
            </a:r>
          </a:p>
          <a:p>
            <a:pPr lvl="1" eaLnBrk="1" hangingPunct="1">
              <a:lnSpc>
                <a:spcPct val="80000"/>
              </a:lnSpc>
            </a:pPr>
            <a:r>
              <a:rPr lang="en-US" altLang="zh-CN" sz="1600" dirty="0" err="1">
                <a:solidFill>
                  <a:srgbClr val="FF0000"/>
                </a:solidFill>
              </a:rPr>
              <a:t>getLength</a:t>
            </a:r>
            <a:r>
              <a:rPr lang="en-US" altLang="zh-CN" sz="1600" dirty="0">
                <a:solidFill>
                  <a:srgbClr val="FF0000"/>
                </a:solidFill>
              </a:rPr>
              <a:t>()</a:t>
            </a:r>
          </a:p>
          <a:p>
            <a:pPr eaLnBrk="1" hangingPunct="1">
              <a:lnSpc>
                <a:spcPct val="80000"/>
              </a:lnSpc>
            </a:pPr>
            <a:endParaRPr lang="en-US" altLang="zh-HK" sz="1800" dirty="0"/>
          </a:p>
          <a:p>
            <a:pPr eaLnBrk="1" hangingPunct="1">
              <a:lnSpc>
                <a:spcPct val="80000"/>
              </a:lnSpc>
            </a:pPr>
            <a:r>
              <a:rPr lang="en-US" altLang="zh-CN" sz="1800" dirty="0"/>
              <a:t>Abbreviations and acronyms should not be uppercase when used as name.</a:t>
            </a:r>
          </a:p>
          <a:p>
            <a:pPr lvl="1" eaLnBrk="1" hangingPunct="1">
              <a:lnSpc>
                <a:spcPct val="80000"/>
              </a:lnSpc>
            </a:pPr>
            <a:r>
              <a:rPr lang="en-US" altLang="zh-CN" sz="1600" dirty="0" err="1">
                <a:solidFill>
                  <a:srgbClr val="FF0000"/>
                </a:solidFill>
              </a:rPr>
              <a:t>export</a:t>
            </a:r>
            <a:r>
              <a:rPr lang="en-US" altLang="zh-CN" sz="1600" b="1" u="sng" dirty="0" err="1">
                <a:solidFill>
                  <a:srgbClr val="FF0000"/>
                </a:solidFill>
              </a:rPr>
              <a:t>Html</a:t>
            </a:r>
            <a:r>
              <a:rPr lang="en-US" altLang="zh-CN" sz="1600" dirty="0" err="1">
                <a:solidFill>
                  <a:srgbClr val="FF0000"/>
                </a:solidFill>
              </a:rPr>
              <a:t>Source</a:t>
            </a:r>
            <a:r>
              <a:rPr lang="en-US" altLang="zh-CN" sz="1600" dirty="0">
                <a:solidFill>
                  <a:srgbClr val="FF0000"/>
                </a:solidFill>
              </a:rPr>
              <a:t>()</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fade">
                                      <p:cBhvr>
                                        <p:cTn id="7" dur="500"/>
                                        <p:tgtEl>
                                          <p:spTgt spid="717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2">
                                            <p:txEl>
                                              <p:pRg st="1" end="1"/>
                                            </p:txEl>
                                          </p:spTgt>
                                        </p:tgtEl>
                                        <p:attrNameLst>
                                          <p:attrName>style.visibility</p:attrName>
                                        </p:attrNameLst>
                                      </p:cBhvr>
                                      <p:to>
                                        <p:strVal val="visible"/>
                                      </p:to>
                                    </p:set>
                                    <p:animEffect transition="in" filter="fade">
                                      <p:cBhvr>
                                        <p:cTn id="10" dur="500"/>
                                        <p:tgtEl>
                                          <p:spTgt spid="717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Effect transition="in" filter="fade">
                                      <p:cBhvr>
                                        <p:cTn id="13" dur="500"/>
                                        <p:tgtEl>
                                          <p:spTgt spid="717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172">
                                            <p:txEl>
                                              <p:pRg st="4" end="4"/>
                                            </p:txEl>
                                          </p:spTgt>
                                        </p:tgtEl>
                                        <p:attrNameLst>
                                          <p:attrName>style.visibility</p:attrName>
                                        </p:attrNameLst>
                                      </p:cBhvr>
                                      <p:to>
                                        <p:strVal val="visible"/>
                                      </p:to>
                                    </p:set>
                                    <p:animEffect transition="in" filter="fade">
                                      <p:cBhvr>
                                        <p:cTn id="18" dur="500"/>
                                        <p:tgtEl>
                                          <p:spTgt spid="7172">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72">
                                            <p:txEl>
                                              <p:pRg st="5" end="5"/>
                                            </p:txEl>
                                          </p:spTgt>
                                        </p:tgtEl>
                                        <p:attrNameLst>
                                          <p:attrName>style.visibility</p:attrName>
                                        </p:attrNameLst>
                                      </p:cBhvr>
                                      <p:to>
                                        <p:strVal val="visible"/>
                                      </p:to>
                                    </p:set>
                                    <p:animEffect transition="in" filter="fade">
                                      <p:cBhvr>
                                        <p:cTn id="21" dur="500"/>
                                        <p:tgtEl>
                                          <p:spTgt spid="717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72">
                                            <p:txEl>
                                              <p:pRg st="7" end="7"/>
                                            </p:txEl>
                                          </p:spTgt>
                                        </p:tgtEl>
                                        <p:attrNameLst>
                                          <p:attrName>style.visibility</p:attrName>
                                        </p:attrNameLst>
                                      </p:cBhvr>
                                      <p:to>
                                        <p:strVal val="visible"/>
                                      </p:to>
                                    </p:set>
                                    <p:animEffect transition="in" filter="fade">
                                      <p:cBhvr>
                                        <p:cTn id="26" dur="500"/>
                                        <p:tgtEl>
                                          <p:spTgt spid="7172">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172">
                                            <p:txEl>
                                              <p:pRg st="8" end="8"/>
                                            </p:txEl>
                                          </p:spTgt>
                                        </p:tgtEl>
                                        <p:attrNameLst>
                                          <p:attrName>style.visibility</p:attrName>
                                        </p:attrNameLst>
                                      </p:cBhvr>
                                      <p:to>
                                        <p:strVal val="visible"/>
                                      </p:to>
                                    </p:set>
                                    <p:animEffect transition="in" filter="fade">
                                      <p:cBhvr>
                                        <p:cTn id="29" dur="500"/>
                                        <p:tgtEl>
                                          <p:spTgt spid="717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172">
                                            <p:txEl>
                                              <p:pRg st="10" end="10"/>
                                            </p:txEl>
                                          </p:spTgt>
                                        </p:tgtEl>
                                        <p:attrNameLst>
                                          <p:attrName>style.visibility</p:attrName>
                                        </p:attrNameLst>
                                      </p:cBhvr>
                                      <p:to>
                                        <p:strVal val="visible"/>
                                      </p:to>
                                    </p:set>
                                    <p:animEffect transition="in" filter="fade">
                                      <p:cBhvr>
                                        <p:cTn id="34" dur="500"/>
                                        <p:tgtEl>
                                          <p:spTgt spid="7172">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172">
                                            <p:txEl>
                                              <p:pRg st="11" end="11"/>
                                            </p:txEl>
                                          </p:spTgt>
                                        </p:tgtEl>
                                        <p:attrNameLst>
                                          <p:attrName>style.visibility</p:attrName>
                                        </p:attrNameLst>
                                      </p:cBhvr>
                                      <p:to>
                                        <p:strVal val="visible"/>
                                      </p:to>
                                    </p:set>
                                    <p:animEffect transition="in" filter="fade">
                                      <p:cBhvr>
                                        <p:cTn id="37" dur="500"/>
                                        <p:tgtEl>
                                          <p:spTgt spid="717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72">
                                            <p:txEl>
                                              <p:pRg st="13" end="13"/>
                                            </p:txEl>
                                          </p:spTgt>
                                        </p:tgtEl>
                                        <p:attrNameLst>
                                          <p:attrName>style.visibility</p:attrName>
                                        </p:attrNameLst>
                                      </p:cBhvr>
                                      <p:to>
                                        <p:strVal val="visible"/>
                                      </p:to>
                                    </p:set>
                                    <p:animEffect transition="in" filter="fade">
                                      <p:cBhvr>
                                        <p:cTn id="42" dur="500"/>
                                        <p:tgtEl>
                                          <p:spTgt spid="7172">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172">
                                            <p:txEl>
                                              <p:pRg st="14" end="14"/>
                                            </p:txEl>
                                          </p:spTgt>
                                        </p:tgtEl>
                                        <p:attrNameLst>
                                          <p:attrName>style.visibility</p:attrName>
                                        </p:attrNameLst>
                                      </p:cBhvr>
                                      <p:to>
                                        <p:strVal val="visible"/>
                                      </p:to>
                                    </p:set>
                                    <p:animEffect transition="in" filter="fade">
                                      <p:cBhvr>
                                        <p:cTn id="45" dur="500"/>
                                        <p:tgtEl>
                                          <p:spTgt spid="717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C29C9614-C619-4622-809C-B49E134EB69C}" type="slidenum">
              <a:rPr kumimoji="0" lang="en-US" altLang="zh-TW" sz="1400" smtClean="0"/>
              <a:t>6</a:t>
            </a:fld>
            <a:endParaRPr kumimoji="0" lang="en-US" altLang="zh-TW" sz="1400"/>
          </a:p>
        </p:txBody>
      </p:sp>
      <p:sp>
        <p:nvSpPr>
          <p:cNvPr id="8195" name="Rectangle 2"/>
          <p:cNvSpPr>
            <a:spLocks noGrp="1" noChangeArrowheads="1"/>
          </p:cNvSpPr>
          <p:nvPr>
            <p:ph type="title"/>
          </p:nvPr>
        </p:nvSpPr>
        <p:spPr/>
        <p:txBody>
          <a:bodyPr/>
          <a:lstStyle/>
          <a:p>
            <a:pPr algn="l" eaLnBrk="1" hangingPunct="1"/>
            <a:r>
              <a:rPr lang="en-US" altLang="zh-CN" dirty="0"/>
              <a:t>Comment your code</a:t>
            </a:r>
          </a:p>
        </p:txBody>
      </p:sp>
      <p:sp>
        <p:nvSpPr>
          <p:cNvPr id="8"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a:t>JavaDoc</a:t>
            </a:r>
            <a:r>
              <a:rPr lang="en-US" altLang="zh-CN" dirty="0"/>
              <a:t> /** ----- */</a:t>
            </a:r>
          </a:p>
          <a:p>
            <a:pPr eaLnBrk="1" hangingPunct="1"/>
            <a:r>
              <a:rPr lang="en-US" altLang="zh-CN" dirty="0"/>
              <a:t>Block comments /* ----- */</a:t>
            </a:r>
          </a:p>
          <a:p>
            <a:pPr eaLnBrk="1" hangingPunct="1"/>
            <a:r>
              <a:rPr lang="en-US" altLang="zh-CN" dirty="0"/>
              <a:t>Single-line comments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C29C9614-C619-4622-809C-B49E134EB69C}" type="slidenum">
              <a:rPr kumimoji="0" lang="en-US" altLang="zh-TW" sz="1400" smtClean="0"/>
              <a:t>7</a:t>
            </a:fld>
            <a:endParaRPr kumimoji="0" lang="en-US" altLang="zh-TW" sz="1400"/>
          </a:p>
        </p:txBody>
      </p:sp>
      <p:sp>
        <p:nvSpPr>
          <p:cNvPr id="8195" name="Rectangle 2"/>
          <p:cNvSpPr>
            <a:spLocks noGrp="1" noChangeArrowheads="1"/>
          </p:cNvSpPr>
          <p:nvPr>
            <p:ph type="title"/>
          </p:nvPr>
        </p:nvSpPr>
        <p:spPr/>
        <p:txBody>
          <a:bodyPr/>
          <a:lstStyle/>
          <a:p>
            <a:pPr algn="l" eaLnBrk="1" hangingPunct="1"/>
            <a:r>
              <a:rPr lang="en-US" altLang="zh-CN"/>
              <a:t>Comment your code</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74676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AutoShape 5"/>
          <p:cNvSpPr>
            <a:spLocks noChangeArrowheads="1"/>
          </p:cNvSpPr>
          <p:nvPr/>
        </p:nvSpPr>
        <p:spPr bwMode="auto">
          <a:xfrm>
            <a:off x="6477000" y="3048000"/>
            <a:ext cx="2209800" cy="914400"/>
          </a:xfrm>
          <a:prstGeom prst="wedgeRoundRectCallout">
            <a:avLst>
              <a:gd name="adj1" fmla="val -62861"/>
              <a:gd name="adj2" fmla="val -96181"/>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lgn="ctr" eaLnBrk="1" hangingPunct="1">
              <a:spcBef>
                <a:spcPct val="0"/>
              </a:spcBef>
              <a:buFontTx/>
              <a:buNone/>
            </a:pPr>
            <a:r>
              <a:rPr lang="en-US" altLang="zh-CN" sz="1800"/>
              <a:t>Single-Line Comment </a:t>
            </a:r>
            <a:endParaRPr lang="zh-CN" altLang="en-US" sz="1800"/>
          </a:p>
        </p:txBody>
      </p:sp>
      <p:sp>
        <p:nvSpPr>
          <p:cNvPr id="8198" name="AutoShape 7"/>
          <p:cNvSpPr>
            <a:spLocks noChangeArrowheads="1"/>
          </p:cNvSpPr>
          <p:nvPr/>
        </p:nvSpPr>
        <p:spPr bwMode="auto">
          <a:xfrm>
            <a:off x="4419600" y="4038600"/>
            <a:ext cx="2209800" cy="609600"/>
          </a:xfrm>
          <a:prstGeom prst="wedgeRoundRectCallout">
            <a:avLst>
              <a:gd name="adj1" fmla="val -63148"/>
              <a:gd name="adj2" fmla="val -19817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lgn="ctr" eaLnBrk="1" hangingPunct="1">
              <a:spcBef>
                <a:spcPct val="0"/>
              </a:spcBef>
              <a:buFontTx/>
              <a:buNone/>
            </a:pPr>
            <a:r>
              <a:rPr lang="en-US" altLang="zh-CN" sz="1800" dirty="0"/>
              <a:t>Block Comment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fade">
                                      <p:cBhvr>
                                        <p:cTn id="12" dur="500"/>
                                        <p:tgtEl>
                                          <p:spTgt spid="81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fade">
                                      <p:cBhvr>
                                        <p:cTn id="1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C29C9614-C619-4622-809C-B49E134EB69C}" type="slidenum">
              <a:rPr kumimoji="0" lang="en-US" altLang="zh-TW" sz="1400" smtClean="0"/>
              <a:t>8</a:t>
            </a:fld>
            <a:endParaRPr kumimoji="0" lang="en-US" altLang="zh-TW" sz="1400"/>
          </a:p>
        </p:txBody>
      </p:sp>
      <p:sp>
        <p:nvSpPr>
          <p:cNvPr id="8195" name="Rectangle 2"/>
          <p:cNvSpPr>
            <a:spLocks noGrp="1" noChangeArrowheads="1"/>
          </p:cNvSpPr>
          <p:nvPr>
            <p:ph type="title"/>
          </p:nvPr>
        </p:nvSpPr>
        <p:spPr/>
        <p:txBody>
          <a:bodyPr/>
          <a:lstStyle/>
          <a:p>
            <a:pPr algn="l" eaLnBrk="1" hangingPunct="1"/>
            <a:r>
              <a:rPr lang="en-US" altLang="zh-CN" dirty="0"/>
              <a:t>Javadoc</a:t>
            </a:r>
          </a:p>
        </p:txBody>
      </p:sp>
      <p:sp>
        <p:nvSpPr>
          <p:cNvPr id="8"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b="1" dirty="0"/>
              <a:t>Javadoc</a:t>
            </a:r>
            <a:r>
              <a:rPr lang="en-US" altLang="zh-TW" sz="1800" dirty="0"/>
              <a:t> is a documentation generator from Oracle Corporation for generating API documentation in HTML format from Java source code.</a:t>
            </a:r>
          </a:p>
          <a:p>
            <a:pPr eaLnBrk="1" hangingPunct="1">
              <a:lnSpc>
                <a:spcPct val="150000"/>
              </a:lnSpc>
            </a:pPr>
            <a:r>
              <a:rPr lang="en-US" altLang="zh-TW" sz="1800" dirty="0"/>
              <a:t>Format: /** ----- */</a:t>
            </a:r>
          </a:p>
          <a:p>
            <a:pPr eaLnBrk="1" hangingPunct="1">
              <a:lnSpc>
                <a:spcPct val="150000"/>
              </a:lnSpc>
            </a:pPr>
            <a:r>
              <a:rPr lang="en-US" altLang="zh-TW" sz="1800" dirty="0"/>
              <a:t>Tags:</a:t>
            </a:r>
          </a:p>
          <a:p>
            <a:pPr eaLnBrk="1" hangingPunct="1">
              <a:lnSpc>
                <a:spcPct val="150000"/>
              </a:lnSpc>
            </a:pPr>
            <a:endParaRPr lang="en-US" altLang="zh-TW" sz="1800" dirty="0"/>
          </a:p>
          <a:p>
            <a:pPr marL="0" indent="0" eaLnBrk="1" hangingPunct="1">
              <a:lnSpc>
                <a:spcPct val="150000"/>
              </a:lnSpc>
              <a:buNone/>
            </a:pPr>
            <a:r>
              <a:rPr lang="en-US" altLang="zh-TW" sz="1800" dirty="0"/>
              <a:t>	</a:t>
            </a:r>
          </a:p>
        </p:txBody>
      </p:sp>
      <p:graphicFrame>
        <p:nvGraphicFramePr>
          <p:cNvPr id="3" name="Table 2"/>
          <p:cNvGraphicFramePr>
            <a:graphicFrameLocks noGrp="1"/>
          </p:cNvGraphicFramePr>
          <p:nvPr/>
        </p:nvGraphicFramePr>
        <p:xfrm>
          <a:off x="685800" y="3429000"/>
          <a:ext cx="7848600" cy="2827084"/>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120890">
                <a:tc>
                  <a:txBody>
                    <a:bodyPr/>
                    <a:lstStyle/>
                    <a:p>
                      <a:pPr algn="ctr"/>
                      <a:r>
                        <a:rPr lang="en-US" sz="1100" dirty="0">
                          <a:effectLst/>
                        </a:rPr>
                        <a:t>Tag &amp; Parameter</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100">
                          <a:effectLst/>
                        </a:rPr>
                        <a:t>Usage</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100">
                          <a:effectLst/>
                        </a:rPr>
                        <a:t>Applies to</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11557">
                <a:tc>
                  <a:txBody>
                    <a:bodyPr/>
                    <a:lstStyle/>
                    <a:p>
                      <a:r>
                        <a:rPr lang="en-US" sz="1100" b="1" dirty="0">
                          <a:effectLst/>
                        </a:rPr>
                        <a:t>@author</a:t>
                      </a:r>
                      <a:r>
                        <a:rPr lang="en-US" sz="1100" dirty="0">
                          <a:effectLst/>
                        </a:rPr>
                        <a:t> </a:t>
                      </a:r>
                      <a:r>
                        <a:rPr lang="en-US" sz="1100" i="1" dirty="0">
                          <a:effectLst/>
                        </a:rPr>
                        <a:t>John Smith</a:t>
                      </a:r>
                      <a:endParaRPr lang="en-US" sz="1100" dirty="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Describes an author.</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Class, Interface, Enum</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92892">
                <a:tc>
                  <a:txBody>
                    <a:bodyPr/>
                    <a:lstStyle/>
                    <a:p>
                      <a:r>
                        <a:rPr lang="en-US" sz="1100" b="1" dirty="0">
                          <a:effectLst/>
                        </a:rPr>
                        <a:t>@version</a:t>
                      </a:r>
                      <a:r>
                        <a:rPr lang="en-US" sz="1100" dirty="0">
                          <a:effectLst/>
                        </a:rPr>
                        <a:t> </a:t>
                      </a:r>
                      <a:r>
                        <a:rPr lang="en-US" sz="1100" i="1" dirty="0" err="1">
                          <a:effectLst/>
                        </a:rPr>
                        <a:t>version</a:t>
                      </a:r>
                      <a:endParaRPr lang="en-US" sz="1100" dirty="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Provides software version entry. Max one per Class or Interface.</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Class, Interface, Enum</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02225">
                <a:tc>
                  <a:txBody>
                    <a:bodyPr/>
                    <a:lstStyle/>
                    <a:p>
                      <a:r>
                        <a:rPr lang="en-US" sz="1100" b="1">
                          <a:effectLst/>
                        </a:rPr>
                        <a:t>@since</a:t>
                      </a:r>
                      <a:r>
                        <a:rPr lang="en-US" sz="1100">
                          <a:effectLst/>
                        </a:rPr>
                        <a:t> </a:t>
                      </a:r>
                      <a:r>
                        <a:rPr lang="en-US" sz="1100" i="1">
                          <a:effectLst/>
                        </a:rPr>
                        <a:t>since-text</a:t>
                      </a:r>
                      <a:endParaRPr lang="en-US" sz="110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Describes when this functionality has first existed.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Class, Interface, Enum, Field, 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02225">
                <a:tc>
                  <a:txBody>
                    <a:bodyPr/>
                    <a:lstStyle/>
                    <a:p>
                      <a:r>
                        <a:rPr lang="en-US" sz="1100" b="1">
                          <a:effectLst/>
                        </a:rPr>
                        <a:t>@see</a:t>
                      </a:r>
                      <a:r>
                        <a:rPr lang="en-US" sz="1100">
                          <a:effectLst/>
                        </a:rPr>
                        <a:t> </a:t>
                      </a:r>
                      <a:r>
                        <a:rPr lang="en-US" sz="1100" i="1">
                          <a:effectLst/>
                        </a:rPr>
                        <a:t>reference</a:t>
                      </a:r>
                      <a:endParaRPr lang="en-US" sz="110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Provides a link to other element of documentation.</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Class, Interface, Enum, Field, 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02225">
                <a:tc>
                  <a:txBody>
                    <a:bodyPr/>
                    <a:lstStyle/>
                    <a:p>
                      <a:r>
                        <a:rPr lang="en-US" sz="1100" b="1">
                          <a:effectLst/>
                        </a:rPr>
                        <a:t>@param</a:t>
                      </a:r>
                      <a:r>
                        <a:rPr lang="en-US" sz="1100">
                          <a:effectLst/>
                        </a:rPr>
                        <a:t> </a:t>
                      </a:r>
                      <a:r>
                        <a:rPr lang="en-US" sz="1100" i="1">
                          <a:effectLst/>
                        </a:rPr>
                        <a:t>name description</a:t>
                      </a:r>
                      <a:endParaRPr lang="en-US" sz="110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Describes a method parameter.</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211557">
                <a:tc>
                  <a:txBody>
                    <a:bodyPr/>
                    <a:lstStyle/>
                    <a:p>
                      <a:r>
                        <a:rPr lang="en-US" sz="1100" b="1">
                          <a:effectLst/>
                        </a:rPr>
                        <a:t>@return</a:t>
                      </a:r>
                      <a:r>
                        <a:rPr lang="en-US" sz="1100">
                          <a:effectLst/>
                        </a:rPr>
                        <a:t> </a:t>
                      </a:r>
                      <a:r>
                        <a:rPr lang="en-US" sz="1100" i="1">
                          <a:effectLst/>
                        </a:rPr>
                        <a:t>description</a:t>
                      </a:r>
                      <a:endParaRPr lang="en-US" sz="110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Describes the return value.</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667943">
                <a:tc>
                  <a:txBody>
                    <a:bodyPr/>
                    <a:lstStyle/>
                    <a:p>
                      <a:r>
                        <a:rPr lang="en-US" sz="1100" b="1" dirty="0">
                          <a:effectLst/>
                        </a:rPr>
                        <a:t>@</a:t>
                      </a:r>
                      <a:r>
                        <a:rPr lang="en-US" sz="1100" b="1" dirty="0" err="1">
                          <a:effectLst/>
                        </a:rPr>
                        <a:t>exception</a:t>
                      </a:r>
                      <a:r>
                        <a:rPr lang="en-US" sz="1100" i="1" dirty="0" err="1">
                          <a:effectLst/>
                        </a:rPr>
                        <a:t>classname</a:t>
                      </a:r>
                      <a:r>
                        <a:rPr lang="en-US" sz="1100" i="1" dirty="0">
                          <a:effectLst/>
                        </a:rPr>
                        <a:t> description</a:t>
                      </a:r>
                      <a:br>
                        <a:rPr lang="en-US" sz="1100" dirty="0">
                          <a:effectLst/>
                        </a:rPr>
                      </a:br>
                      <a:r>
                        <a:rPr lang="en-US" sz="1100" b="1" dirty="0">
                          <a:effectLst/>
                        </a:rPr>
                        <a:t>@</a:t>
                      </a:r>
                      <a:r>
                        <a:rPr lang="en-US" sz="1100" b="1" dirty="0" err="1">
                          <a:effectLst/>
                        </a:rPr>
                        <a:t>throws</a:t>
                      </a:r>
                      <a:r>
                        <a:rPr lang="en-US" sz="1100" i="1" dirty="0" err="1">
                          <a:effectLst/>
                        </a:rPr>
                        <a:t>classname</a:t>
                      </a:r>
                      <a:r>
                        <a:rPr lang="en-US" sz="1100" i="1" dirty="0">
                          <a:effectLst/>
                        </a:rPr>
                        <a:t> description</a:t>
                      </a:r>
                      <a:endParaRPr lang="en-US" sz="1100" dirty="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Describes an exception that may be thrown from this 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bl>
          </a:graphicData>
        </a:graphic>
      </p:graphicFrame>
      <p:sp>
        <p:nvSpPr>
          <p:cNvPr id="4" name="Rectangle 1"/>
          <p:cNvSpPr>
            <a:spLocks noChangeArrowheads="1"/>
          </p:cNvSpPr>
          <p:nvPr/>
        </p:nvSpPr>
        <p:spPr bwMode="auto">
          <a:xfrm>
            <a:off x="19605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fld id="{C29C9614-C619-4622-809C-B49E134EB69C}" type="slidenum">
              <a:rPr kumimoji="0" lang="en-US" altLang="zh-TW" sz="1400" smtClean="0"/>
              <a:t>9</a:t>
            </a:fld>
            <a:endParaRPr kumimoji="0" lang="en-US" altLang="zh-TW" sz="1400"/>
          </a:p>
        </p:txBody>
      </p:sp>
      <p:sp>
        <p:nvSpPr>
          <p:cNvPr id="8195" name="Rectangle 2"/>
          <p:cNvSpPr>
            <a:spLocks noGrp="1" noChangeArrowheads="1"/>
          </p:cNvSpPr>
          <p:nvPr>
            <p:ph type="title"/>
          </p:nvPr>
        </p:nvSpPr>
        <p:spPr/>
        <p:txBody>
          <a:bodyPr/>
          <a:lstStyle/>
          <a:p>
            <a:pPr algn="l" eaLnBrk="1" hangingPunct="1"/>
            <a:r>
              <a:rPr lang="en-US" altLang="zh-CN" dirty="0"/>
              <a:t>Javadoc</a:t>
            </a:r>
          </a:p>
        </p:txBody>
      </p:sp>
      <p:sp>
        <p:nvSpPr>
          <p:cNvPr id="8" name="Rectangle 3"/>
          <p:cNvSpPr txBox="1">
            <a:spLocks noChangeArrowheads="1"/>
          </p:cNvSpPr>
          <p:nvPr/>
        </p:nvSpPr>
        <p:spPr bwMode="auto">
          <a:xfrm>
            <a:off x="466816" y="1600200"/>
            <a:ext cx="844858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a:t>This is a typical class example:</a:t>
            </a:r>
          </a:p>
          <a:p>
            <a:pPr marL="0" indent="0" eaLnBrk="1" hangingPunct="1">
              <a:lnSpc>
                <a:spcPct val="150000"/>
              </a:lnSpc>
              <a:buNone/>
            </a:pPr>
            <a:endParaRPr lang="en-US" altLang="zh-TW" sz="1800" dirty="0"/>
          </a:p>
          <a:p>
            <a:pPr marL="0" indent="0" eaLnBrk="1" hangingPunct="1">
              <a:buNone/>
            </a:pPr>
            <a:r>
              <a:rPr lang="en-US" altLang="zh-TW" sz="1600" b="1" dirty="0">
                <a:latin typeface="Courier New" panose="02070309020205020404" pitchFamily="49" charset="0"/>
                <a:cs typeface="Courier New" panose="02070309020205020404" pitchFamily="49" charset="0"/>
              </a:rPr>
              <a:t>// some import statements</a:t>
            </a:r>
          </a:p>
          <a:p>
            <a:pPr marL="0" indent="0" eaLnBrk="1" hangingPunct="1">
              <a:buNone/>
            </a:pPr>
            <a:endParaRPr lang="en-US" altLang="zh-TW" sz="1600" b="1" dirty="0">
              <a:latin typeface="Courier New" panose="02070309020205020404" pitchFamily="49" charset="0"/>
              <a:cs typeface="Courier New" panose="02070309020205020404" pitchFamily="49" charset="0"/>
            </a:endParaRPr>
          </a:p>
          <a:p>
            <a:pPr marL="0" indent="0" eaLnBrk="1" hangingPunct="1">
              <a:buNone/>
            </a:pPr>
            <a:r>
              <a:rPr lang="en-US" altLang="zh-TW" sz="1600" b="1" dirty="0">
                <a:solidFill>
                  <a:srgbClr val="FF0000"/>
                </a:solidFill>
                <a:latin typeface="Courier New" panose="02070309020205020404" pitchFamily="49" charset="0"/>
                <a:cs typeface="Courier New" panose="02070309020205020404" pitchFamily="49" charset="0"/>
              </a:rPr>
              <a:t>/**</a:t>
            </a:r>
          </a:p>
          <a:p>
            <a:pPr marL="0" indent="0" eaLnBrk="1" hangingPunct="1">
              <a:buNone/>
            </a:pPr>
            <a:r>
              <a:rPr lang="en-US" altLang="zh-TW" sz="1600" b="1" dirty="0">
                <a:latin typeface="Courier New" panose="02070309020205020404" pitchFamily="49" charset="0"/>
                <a:cs typeface="Courier New" panose="02070309020205020404" pitchFamily="49" charset="0"/>
              </a:rPr>
              <a:t> * @author   </a:t>
            </a:r>
            <a:r>
              <a:rPr lang="en-US" altLang="zh-TW" sz="1600" b="1" dirty="0" err="1">
                <a:latin typeface="Courier New" panose="02070309020205020404" pitchFamily="49" charset="0"/>
                <a:cs typeface="Courier New" panose="02070309020205020404" pitchFamily="49" charset="0"/>
              </a:rPr>
              <a:t>Firstname</a:t>
            </a:r>
            <a:r>
              <a:rPr lang="en-US" altLang="zh-TW" sz="1600" b="1" dirty="0">
                <a:latin typeface="Courier New" panose="02070309020205020404" pitchFamily="49" charset="0"/>
                <a:cs typeface="Courier New" panose="02070309020205020404" pitchFamily="49" charset="0"/>
              </a:rPr>
              <a:t> </a:t>
            </a:r>
            <a:r>
              <a:rPr lang="en-US" altLang="zh-TW" sz="1600" b="1" dirty="0" err="1">
                <a:latin typeface="Courier New" panose="02070309020205020404" pitchFamily="49" charset="0"/>
                <a:cs typeface="Courier New" panose="02070309020205020404" pitchFamily="49" charset="0"/>
              </a:rPr>
              <a:t>Lastname</a:t>
            </a:r>
            <a:r>
              <a:rPr lang="en-US" altLang="zh-TW" sz="1600" b="1" dirty="0">
                <a:latin typeface="Courier New" panose="02070309020205020404" pitchFamily="49" charset="0"/>
                <a:cs typeface="Courier New" panose="02070309020205020404" pitchFamily="49" charset="0"/>
              </a:rPr>
              <a:t> &lt;address @ example.com&gt;</a:t>
            </a:r>
          </a:p>
          <a:p>
            <a:pPr marL="0" indent="0" eaLnBrk="1" hangingPunct="1">
              <a:buNone/>
            </a:pPr>
            <a:r>
              <a:rPr lang="en-US" altLang="zh-TW" sz="1600" b="1" dirty="0">
                <a:latin typeface="Courier New" panose="02070309020205020404" pitchFamily="49" charset="0"/>
                <a:cs typeface="Courier New" panose="02070309020205020404" pitchFamily="49" charset="0"/>
              </a:rPr>
              <a:t> * @version  1.6        (current version number of this program)</a:t>
            </a:r>
          </a:p>
          <a:p>
            <a:pPr marL="0" indent="0" eaLnBrk="1" hangingPunct="1">
              <a:buNone/>
            </a:pPr>
            <a:r>
              <a:rPr lang="en-US" altLang="zh-TW" sz="1600" b="1" dirty="0">
                <a:latin typeface="Courier New" panose="02070309020205020404" pitchFamily="49" charset="0"/>
                <a:cs typeface="Courier New" panose="02070309020205020404" pitchFamily="49" charset="0"/>
              </a:rPr>
              <a:t> * @since    2020-09-10 (the time when this class was first created)</a:t>
            </a:r>
          </a:p>
          <a:p>
            <a:pPr marL="0" indent="0" eaLnBrk="1" hangingPunct="1">
              <a:buNone/>
            </a:pPr>
            <a:r>
              <a:rPr lang="en-US" altLang="zh-TW" sz="1600" b="1" dirty="0">
                <a:latin typeface="Courier New" panose="02070309020205020404" pitchFamily="49" charset="0"/>
                <a:cs typeface="Courier New" panose="02070309020205020404" pitchFamily="49" charset="0"/>
              </a:rPr>
              <a:t> </a:t>
            </a:r>
            <a:r>
              <a:rPr lang="en-US" altLang="zh-TW" sz="1600" b="1" dirty="0">
                <a:solidFill>
                  <a:srgbClr val="FF0000"/>
                </a:solidFill>
                <a:latin typeface="Courier New" panose="02070309020205020404" pitchFamily="49" charset="0"/>
                <a:cs typeface="Courier New" panose="02070309020205020404" pitchFamily="49" charset="0"/>
              </a:rPr>
              <a:t>*/</a:t>
            </a:r>
          </a:p>
          <a:p>
            <a:pPr marL="0" indent="0" eaLnBrk="1" hangingPunct="1">
              <a:buNone/>
            </a:pPr>
            <a:r>
              <a:rPr lang="en-US" altLang="zh-TW" sz="1600" b="1" dirty="0">
                <a:latin typeface="Courier New" panose="02070309020205020404" pitchFamily="49" charset="0"/>
                <a:cs typeface="Courier New" panose="02070309020205020404" pitchFamily="49" charset="0"/>
              </a:rPr>
              <a:t>public class Test {</a:t>
            </a:r>
          </a:p>
          <a:p>
            <a:pPr marL="0" indent="0" eaLnBrk="1" hangingPunct="1">
              <a:buNone/>
            </a:pPr>
            <a:r>
              <a:rPr lang="en-US" altLang="zh-TW" sz="1600" b="1" dirty="0">
                <a:latin typeface="Courier New" panose="02070309020205020404" pitchFamily="49" charset="0"/>
                <a:cs typeface="Courier New" panose="02070309020205020404" pitchFamily="49" charset="0"/>
              </a:rPr>
              <a:t>    // class body</a:t>
            </a:r>
          </a:p>
          <a:p>
            <a:pPr marL="0" indent="0" eaLnBrk="1" hangingPunct="1">
              <a:buNone/>
            </a:pPr>
            <a:r>
              <a:rPr lang="en-US" altLang="zh-TW" sz="1600" b="1" dirty="0">
                <a:latin typeface="Courier New" panose="02070309020205020404" pitchFamily="49" charset="0"/>
                <a:cs typeface="Courier New" panose="02070309020205020404" pitchFamily="49" charset="0"/>
              </a:rPr>
              <a:t>}</a:t>
            </a:r>
          </a:p>
        </p:txBody>
      </p:sp>
      <p:sp>
        <p:nvSpPr>
          <p:cNvPr id="4" name="Rectangle 1"/>
          <p:cNvSpPr>
            <a:spLocks noChangeArrowheads="1"/>
          </p:cNvSpPr>
          <p:nvPr/>
        </p:nvSpPr>
        <p:spPr bwMode="auto">
          <a:xfrm>
            <a:off x="19605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4" end="4"/>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5" end="5"/>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xEl>
                                              <p:pRg st="9" end="9"/>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xEl>
                                              <p:pRg st="10" end="10"/>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2080</Words>
  <Application>Microsoft Office PowerPoint</Application>
  <PresentationFormat>全屏显示(4:3)</PresentationFormat>
  <Paragraphs>294</Paragraphs>
  <Slides>31</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Arial</vt:lpstr>
      <vt:lpstr>Calibri</vt:lpstr>
      <vt:lpstr>Consolas</vt:lpstr>
      <vt:lpstr>Courier New</vt:lpstr>
      <vt:lpstr>Times New Roman</vt:lpstr>
      <vt:lpstr>Default Design</vt:lpstr>
      <vt:lpstr>Java Tutorial 2</vt:lpstr>
      <vt:lpstr>Topics</vt:lpstr>
      <vt:lpstr>Motivation of programming style</vt:lpstr>
      <vt:lpstr>What is programming style?</vt:lpstr>
      <vt:lpstr>General naming conventions</vt:lpstr>
      <vt:lpstr>Comment your code</vt:lpstr>
      <vt:lpstr>Comment your code</vt:lpstr>
      <vt:lpstr>Javadoc</vt:lpstr>
      <vt:lpstr>Javadoc</vt:lpstr>
      <vt:lpstr>Javadoc</vt:lpstr>
      <vt:lpstr>Javadoc</vt:lpstr>
      <vt:lpstr>Generating Javadoc</vt:lpstr>
      <vt:lpstr>Javadoc</vt:lpstr>
      <vt:lpstr>Javadoc</vt:lpstr>
      <vt:lpstr>Java documents: extraction of comments in existing classes</vt:lpstr>
      <vt:lpstr>Java API Documentations</vt:lpstr>
      <vt:lpstr>System.out.print()</vt:lpstr>
      <vt:lpstr>System.out.printf()</vt:lpstr>
      <vt:lpstr>System.out.printf()</vt:lpstr>
      <vt:lpstr>System.out.println()</vt:lpstr>
      <vt:lpstr>String concatenation</vt:lpstr>
      <vt:lpstr>Assignment 1</vt:lpstr>
      <vt:lpstr>Aims</vt:lpstr>
      <vt:lpstr>Procedure</vt:lpstr>
      <vt:lpstr>Procedure</vt:lpstr>
      <vt:lpstr>Procedure</vt:lpstr>
      <vt:lpstr>Your Task</vt:lpstr>
      <vt:lpstr>Run Application</vt:lpstr>
      <vt:lpstr>Submit Your Assignment</vt:lpstr>
      <vt:lpstr>Marking Scheme and Notes</vt:lpstr>
      <vt:lpstr>Appendix: Demystify try-catch block -  Adding Support for MacOS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Tutorial 2</dc:title>
  <dc:creator>chan</dc:creator>
  <cp:lastModifiedBy>Li Yichen</cp:lastModifiedBy>
  <cp:revision>380</cp:revision>
  <cp:lastPrinted>2014-09-11T01:15:00Z</cp:lastPrinted>
  <dcterms:created xsi:type="dcterms:W3CDTF">2113-01-01T00:00:00Z</dcterms:created>
  <dcterms:modified xsi:type="dcterms:W3CDTF">2021-09-07T11:41:59Z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2052-11.1.0.8980</vt:lpwstr>
  </property>
</Properties>
</file>