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6"/>
  </p:notesMasterIdLst>
  <p:sldIdLst>
    <p:sldId id="256" r:id="rId2"/>
    <p:sldId id="257" r:id="rId3"/>
    <p:sldId id="259" r:id="rId4"/>
    <p:sldId id="258" r:id="rId5"/>
    <p:sldId id="260" r:id="rId6"/>
    <p:sldId id="266" r:id="rId7"/>
    <p:sldId id="267" r:id="rId8"/>
    <p:sldId id="269" r:id="rId9"/>
    <p:sldId id="270" r:id="rId10"/>
    <p:sldId id="306" r:id="rId11"/>
    <p:sldId id="307" r:id="rId12"/>
    <p:sldId id="271" r:id="rId13"/>
    <p:sldId id="290" r:id="rId14"/>
    <p:sldId id="282" r:id="rId15"/>
    <p:sldId id="304" r:id="rId16"/>
    <p:sldId id="291" r:id="rId17"/>
    <p:sldId id="294" r:id="rId18"/>
    <p:sldId id="295" r:id="rId19"/>
    <p:sldId id="305" r:id="rId20"/>
    <p:sldId id="302" r:id="rId21"/>
    <p:sldId id="303" r:id="rId22"/>
    <p:sldId id="301" r:id="rId23"/>
    <p:sldId id="297" r:id="rId24"/>
    <p:sldId id="30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68" autoAdjust="0"/>
  </p:normalViewPr>
  <p:slideViewPr>
    <p:cSldViewPr>
      <p:cViewPr varScale="1">
        <p:scale>
          <a:sx n="144" d="100"/>
          <a:sy n="144" d="100"/>
        </p:scale>
        <p:origin x="227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 Tianji" userId="23f10bfc-75d1-44f4-a114-5b3e50322bb4" providerId="ADAL" clId="{770971AB-7994-4C15-865F-41EC0115C280}"/>
    <pc:docChg chg="undo custSel addSld delSld modSld">
      <pc:chgData name="LIU, Tianji" userId="23f10bfc-75d1-44f4-a114-5b3e50322bb4" providerId="ADAL" clId="{770971AB-7994-4C15-865F-41EC0115C280}" dt="2021-09-25T11:02:13.773" v="454" actId="1076"/>
      <pc:docMkLst>
        <pc:docMk/>
      </pc:docMkLst>
      <pc:sldChg chg="modSp">
        <pc:chgData name="LIU, Tianji" userId="23f10bfc-75d1-44f4-a114-5b3e50322bb4" providerId="ADAL" clId="{770971AB-7994-4C15-865F-41EC0115C280}" dt="2021-09-25T09:33:07.494" v="25" actId="20577"/>
        <pc:sldMkLst>
          <pc:docMk/>
          <pc:sldMk cId="630317542" sldId="257"/>
        </pc:sldMkLst>
        <pc:spChg chg="mod">
          <ac:chgData name="LIU, Tianji" userId="23f10bfc-75d1-44f4-a114-5b3e50322bb4" providerId="ADAL" clId="{770971AB-7994-4C15-865F-41EC0115C280}" dt="2021-09-25T09:33:07.494" v="25" actId="20577"/>
          <ac:spMkLst>
            <pc:docMk/>
            <pc:sldMk cId="630317542" sldId="257"/>
            <ac:spMk id="3" creationId="{00000000-0000-0000-0000-000000000000}"/>
          </ac:spMkLst>
        </pc:spChg>
      </pc:sldChg>
      <pc:sldChg chg="del">
        <pc:chgData name="LIU, Tianji" userId="23f10bfc-75d1-44f4-a114-5b3e50322bb4" providerId="ADAL" clId="{770971AB-7994-4C15-865F-41EC0115C280}" dt="2021-09-25T08:24:52.771" v="1" actId="2696"/>
        <pc:sldMkLst>
          <pc:docMk/>
          <pc:sldMk cId="1869728852" sldId="280"/>
        </pc:sldMkLst>
      </pc:sldChg>
      <pc:sldChg chg="modSp">
        <pc:chgData name="LIU, Tianji" userId="23f10bfc-75d1-44f4-a114-5b3e50322bb4" providerId="ADAL" clId="{770971AB-7994-4C15-865F-41EC0115C280}" dt="2021-09-25T09:37:33.044" v="119" actId="20577"/>
        <pc:sldMkLst>
          <pc:docMk/>
          <pc:sldMk cId="1510291045" sldId="282"/>
        </pc:sldMkLst>
        <pc:spChg chg="mod">
          <ac:chgData name="LIU, Tianji" userId="23f10bfc-75d1-44f4-a114-5b3e50322bb4" providerId="ADAL" clId="{770971AB-7994-4C15-865F-41EC0115C280}" dt="2021-09-25T09:37:33.044" v="119" actId="20577"/>
          <ac:spMkLst>
            <pc:docMk/>
            <pc:sldMk cId="1510291045" sldId="282"/>
            <ac:spMk id="2" creationId="{00000000-0000-0000-0000-000000000000}"/>
          </ac:spMkLst>
        </pc:spChg>
      </pc:sldChg>
      <pc:sldChg chg="del">
        <pc:chgData name="LIU, Tianji" userId="23f10bfc-75d1-44f4-a114-5b3e50322bb4" providerId="ADAL" clId="{770971AB-7994-4C15-865F-41EC0115C280}" dt="2021-09-25T08:24:54.288" v="2" actId="2696"/>
        <pc:sldMkLst>
          <pc:docMk/>
          <pc:sldMk cId="746236977" sldId="287"/>
        </pc:sldMkLst>
      </pc:sldChg>
      <pc:sldChg chg="del">
        <pc:chgData name="LIU, Tianji" userId="23f10bfc-75d1-44f4-a114-5b3e50322bb4" providerId="ADAL" clId="{770971AB-7994-4C15-865F-41EC0115C280}" dt="2021-09-25T08:24:55.772" v="3" actId="2696"/>
        <pc:sldMkLst>
          <pc:docMk/>
          <pc:sldMk cId="443966879" sldId="288"/>
        </pc:sldMkLst>
      </pc:sldChg>
      <pc:sldChg chg="del">
        <pc:chgData name="LIU, Tianji" userId="23f10bfc-75d1-44f4-a114-5b3e50322bb4" providerId="ADAL" clId="{770971AB-7994-4C15-865F-41EC0115C280}" dt="2021-09-25T08:24:56.609" v="4" actId="2696"/>
        <pc:sldMkLst>
          <pc:docMk/>
          <pc:sldMk cId="760985211" sldId="289"/>
        </pc:sldMkLst>
      </pc:sldChg>
      <pc:sldChg chg="modSp">
        <pc:chgData name="LIU, Tianji" userId="23f10bfc-75d1-44f4-a114-5b3e50322bb4" providerId="ADAL" clId="{770971AB-7994-4C15-865F-41EC0115C280}" dt="2021-09-25T10:46:40.856" v="169" actId="20577"/>
        <pc:sldMkLst>
          <pc:docMk/>
          <pc:sldMk cId="2525001672" sldId="297"/>
        </pc:sldMkLst>
        <pc:spChg chg="mod">
          <ac:chgData name="LIU, Tianji" userId="23f10bfc-75d1-44f4-a114-5b3e50322bb4" providerId="ADAL" clId="{770971AB-7994-4C15-865F-41EC0115C280}" dt="2021-09-25T10:46:40.856" v="169" actId="20577"/>
          <ac:spMkLst>
            <pc:docMk/>
            <pc:sldMk cId="2525001672" sldId="297"/>
            <ac:spMk id="3" creationId="{00000000-0000-0000-0000-000000000000}"/>
          </ac:spMkLst>
        </pc:spChg>
      </pc:sldChg>
      <pc:sldChg chg="modSp">
        <pc:chgData name="LIU, Tianji" userId="23f10bfc-75d1-44f4-a114-5b3e50322bb4" providerId="ADAL" clId="{770971AB-7994-4C15-865F-41EC0115C280}" dt="2021-09-25T09:39:20.671" v="155" actId="20577"/>
        <pc:sldMkLst>
          <pc:docMk/>
          <pc:sldMk cId="3906192577" sldId="302"/>
        </pc:sldMkLst>
        <pc:spChg chg="mod">
          <ac:chgData name="LIU, Tianji" userId="23f10bfc-75d1-44f4-a114-5b3e50322bb4" providerId="ADAL" clId="{770971AB-7994-4C15-865F-41EC0115C280}" dt="2021-09-25T09:39:20.671" v="155" actId="20577"/>
          <ac:spMkLst>
            <pc:docMk/>
            <pc:sldMk cId="3906192577" sldId="302"/>
            <ac:spMk id="3" creationId="{00000000-0000-0000-0000-000000000000}"/>
          </ac:spMkLst>
        </pc:spChg>
      </pc:sldChg>
      <pc:sldChg chg="modSp">
        <pc:chgData name="LIU, Tianji" userId="23f10bfc-75d1-44f4-a114-5b3e50322bb4" providerId="ADAL" clId="{770971AB-7994-4C15-865F-41EC0115C280}" dt="2021-09-25T10:46:04.365" v="158" actId="1076"/>
        <pc:sldMkLst>
          <pc:docMk/>
          <pc:sldMk cId="581554118" sldId="303"/>
        </pc:sldMkLst>
        <pc:spChg chg="mod">
          <ac:chgData name="LIU, Tianji" userId="23f10bfc-75d1-44f4-a114-5b3e50322bb4" providerId="ADAL" clId="{770971AB-7994-4C15-865F-41EC0115C280}" dt="2021-09-25T10:46:04.365" v="158" actId="1076"/>
          <ac:spMkLst>
            <pc:docMk/>
            <pc:sldMk cId="581554118" sldId="303"/>
            <ac:spMk id="9" creationId="{00000000-0000-0000-0000-000000000000}"/>
          </ac:spMkLst>
        </pc:spChg>
      </pc:sldChg>
      <pc:sldChg chg="add del">
        <pc:chgData name="LIU, Tianji" userId="23f10bfc-75d1-44f4-a114-5b3e50322bb4" providerId="ADAL" clId="{770971AB-7994-4C15-865F-41EC0115C280}" dt="2021-09-25T09:24:02.582" v="21"/>
        <pc:sldMkLst>
          <pc:docMk/>
          <pc:sldMk cId="1393326634" sldId="306"/>
        </pc:sldMkLst>
      </pc:sldChg>
      <pc:sldChg chg="addSp modSp add">
        <pc:chgData name="LIU, Tianji" userId="23f10bfc-75d1-44f4-a114-5b3e50322bb4" providerId="ADAL" clId="{770971AB-7994-4C15-865F-41EC0115C280}" dt="2021-09-25T09:35:24.190" v="105" actId="113"/>
        <pc:sldMkLst>
          <pc:docMk/>
          <pc:sldMk cId="2498615443" sldId="306"/>
        </pc:sldMkLst>
        <pc:spChg chg="mod">
          <ac:chgData name="LIU, Tianji" userId="23f10bfc-75d1-44f4-a114-5b3e50322bb4" providerId="ADAL" clId="{770971AB-7994-4C15-865F-41EC0115C280}" dt="2021-09-25T09:33:31.976" v="42" actId="20577"/>
          <ac:spMkLst>
            <pc:docMk/>
            <pc:sldMk cId="2498615443" sldId="306"/>
            <ac:spMk id="2" creationId="{00000000-0000-0000-0000-000000000000}"/>
          </ac:spMkLst>
        </pc:spChg>
        <pc:spChg chg="mod">
          <ac:chgData name="LIU, Tianji" userId="23f10bfc-75d1-44f4-a114-5b3e50322bb4" providerId="ADAL" clId="{770971AB-7994-4C15-865F-41EC0115C280}" dt="2021-09-25T09:35:24.190" v="105" actId="113"/>
          <ac:spMkLst>
            <pc:docMk/>
            <pc:sldMk cId="2498615443" sldId="306"/>
            <ac:spMk id="3" creationId="{00000000-0000-0000-0000-000000000000}"/>
          </ac:spMkLst>
        </pc:spChg>
        <pc:spChg chg="add mod">
          <ac:chgData name="LIU, Tianji" userId="23f10bfc-75d1-44f4-a114-5b3e50322bb4" providerId="ADAL" clId="{770971AB-7994-4C15-865F-41EC0115C280}" dt="2021-09-25T09:33:53.227" v="52" actId="14100"/>
          <ac:spMkLst>
            <pc:docMk/>
            <pc:sldMk cId="2498615443" sldId="306"/>
            <ac:spMk id="4" creationId="{06255B4B-D1B6-46C5-9064-2EFB5ADBA7DB}"/>
          </ac:spMkLst>
        </pc:spChg>
        <pc:spChg chg="add mod">
          <ac:chgData name="LIU, Tianji" userId="23f10bfc-75d1-44f4-a114-5b3e50322bb4" providerId="ADAL" clId="{770971AB-7994-4C15-865F-41EC0115C280}" dt="2021-09-25T09:33:53.227" v="52" actId="14100"/>
          <ac:spMkLst>
            <pc:docMk/>
            <pc:sldMk cId="2498615443" sldId="306"/>
            <ac:spMk id="5" creationId="{20468407-40CB-4B93-9424-C13504666E84}"/>
          </ac:spMkLst>
        </pc:spChg>
        <pc:spChg chg="add mod">
          <ac:chgData name="LIU, Tianji" userId="23f10bfc-75d1-44f4-a114-5b3e50322bb4" providerId="ADAL" clId="{770971AB-7994-4C15-865F-41EC0115C280}" dt="2021-09-25T09:33:57.852" v="54" actId="1076"/>
          <ac:spMkLst>
            <pc:docMk/>
            <pc:sldMk cId="2498615443" sldId="306"/>
            <ac:spMk id="9" creationId="{30088751-222A-418B-9FB7-83E860919CBB}"/>
          </ac:spMkLst>
        </pc:spChg>
        <pc:spChg chg="add mod">
          <ac:chgData name="LIU, Tianji" userId="23f10bfc-75d1-44f4-a114-5b3e50322bb4" providerId="ADAL" clId="{770971AB-7994-4C15-865F-41EC0115C280}" dt="2021-09-25T09:34:00.779" v="56" actId="1076"/>
          <ac:spMkLst>
            <pc:docMk/>
            <pc:sldMk cId="2498615443" sldId="306"/>
            <ac:spMk id="10" creationId="{037FD39F-881A-476D-AAE6-E7101540A92C}"/>
          </ac:spMkLst>
        </pc:spChg>
        <pc:spChg chg="add mod">
          <ac:chgData name="LIU, Tianji" userId="23f10bfc-75d1-44f4-a114-5b3e50322bb4" providerId="ADAL" clId="{770971AB-7994-4C15-865F-41EC0115C280}" dt="2021-09-25T09:34:25.804" v="66" actId="1076"/>
          <ac:spMkLst>
            <pc:docMk/>
            <pc:sldMk cId="2498615443" sldId="306"/>
            <ac:spMk id="15" creationId="{65318B8D-7A48-4C1F-89E3-9525E694D138}"/>
          </ac:spMkLst>
        </pc:spChg>
        <pc:spChg chg="add mod">
          <ac:chgData name="LIU, Tianji" userId="23f10bfc-75d1-44f4-a114-5b3e50322bb4" providerId="ADAL" clId="{770971AB-7994-4C15-865F-41EC0115C280}" dt="2021-09-25T09:33:53.227" v="52" actId="14100"/>
          <ac:spMkLst>
            <pc:docMk/>
            <pc:sldMk cId="2498615443" sldId="306"/>
            <ac:spMk id="16" creationId="{0E43BC84-33EA-47DE-9E2A-07E479DC590B}"/>
          </ac:spMkLst>
        </pc:spChg>
        <pc:cxnChg chg="add mod">
          <ac:chgData name="LIU, Tianji" userId="23f10bfc-75d1-44f4-a114-5b3e50322bb4" providerId="ADAL" clId="{770971AB-7994-4C15-865F-41EC0115C280}" dt="2021-09-25T09:34:28.356" v="67" actId="14100"/>
          <ac:cxnSpMkLst>
            <pc:docMk/>
            <pc:sldMk cId="2498615443" sldId="306"/>
            <ac:cxnSpMk id="6" creationId="{BC50FF27-6351-4ADB-BD39-ACF4919E53CE}"/>
          </ac:cxnSpMkLst>
        </pc:cxnChg>
        <pc:cxnChg chg="add mod">
          <ac:chgData name="LIU, Tianji" userId="23f10bfc-75d1-44f4-a114-5b3e50322bb4" providerId="ADAL" clId="{770971AB-7994-4C15-865F-41EC0115C280}" dt="2021-09-25T09:34:25.804" v="66" actId="1076"/>
          <ac:cxnSpMkLst>
            <pc:docMk/>
            <pc:sldMk cId="2498615443" sldId="306"/>
            <ac:cxnSpMk id="7" creationId="{FF873FAA-105A-4EA0-8BD9-5EDA18D3E381}"/>
          </ac:cxnSpMkLst>
        </pc:cxnChg>
        <pc:cxnChg chg="add mod">
          <ac:chgData name="LIU, Tianji" userId="23f10bfc-75d1-44f4-a114-5b3e50322bb4" providerId="ADAL" clId="{770971AB-7994-4C15-865F-41EC0115C280}" dt="2021-09-25T09:33:53.227" v="52" actId="14100"/>
          <ac:cxnSpMkLst>
            <pc:docMk/>
            <pc:sldMk cId="2498615443" sldId="306"/>
            <ac:cxnSpMk id="8" creationId="{CD96A885-0F31-49BB-A1F0-198E902494D2}"/>
          </ac:cxnSpMkLst>
        </pc:cxnChg>
        <pc:cxnChg chg="add mod">
          <ac:chgData name="LIU, Tianji" userId="23f10bfc-75d1-44f4-a114-5b3e50322bb4" providerId="ADAL" clId="{770971AB-7994-4C15-865F-41EC0115C280}" dt="2021-09-25T09:33:53.227" v="52" actId="14100"/>
          <ac:cxnSpMkLst>
            <pc:docMk/>
            <pc:sldMk cId="2498615443" sldId="306"/>
            <ac:cxnSpMk id="11" creationId="{90A7D66C-E85B-423B-8161-7269BB3F2306}"/>
          </ac:cxnSpMkLst>
        </pc:cxnChg>
        <pc:cxnChg chg="add mod">
          <ac:chgData name="LIU, Tianji" userId="23f10bfc-75d1-44f4-a114-5b3e50322bb4" providerId="ADAL" clId="{770971AB-7994-4C15-865F-41EC0115C280}" dt="2021-09-25T09:33:53.227" v="52" actId="14100"/>
          <ac:cxnSpMkLst>
            <pc:docMk/>
            <pc:sldMk cId="2498615443" sldId="306"/>
            <ac:cxnSpMk id="12" creationId="{89D07003-EAE2-4924-8DE3-8FD9158D4645}"/>
          </ac:cxnSpMkLst>
        </pc:cxnChg>
        <pc:cxnChg chg="add mod">
          <ac:chgData name="LIU, Tianji" userId="23f10bfc-75d1-44f4-a114-5b3e50322bb4" providerId="ADAL" clId="{770971AB-7994-4C15-865F-41EC0115C280}" dt="2021-09-25T09:33:53.227" v="52" actId="14100"/>
          <ac:cxnSpMkLst>
            <pc:docMk/>
            <pc:sldMk cId="2498615443" sldId="306"/>
            <ac:cxnSpMk id="13" creationId="{8B35CFC8-797C-48AD-8AF5-191A16B075F9}"/>
          </ac:cxnSpMkLst>
        </pc:cxnChg>
        <pc:cxnChg chg="add mod">
          <ac:chgData name="LIU, Tianji" userId="23f10bfc-75d1-44f4-a114-5b3e50322bb4" providerId="ADAL" clId="{770971AB-7994-4C15-865F-41EC0115C280}" dt="2021-09-25T09:33:53.227" v="52" actId="14100"/>
          <ac:cxnSpMkLst>
            <pc:docMk/>
            <pc:sldMk cId="2498615443" sldId="306"/>
            <ac:cxnSpMk id="14" creationId="{1C043795-C7E0-4F85-8751-27716DA76F53}"/>
          </ac:cxnSpMkLst>
        </pc:cxnChg>
      </pc:sldChg>
      <pc:sldChg chg="modSp add">
        <pc:chgData name="LIU, Tianji" userId="23f10bfc-75d1-44f4-a114-5b3e50322bb4" providerId="ADAL" clId="{770971AB-7994-4C15-865F-41EC0115C280}" dt="2021-09-25T11:02:13.773" v="454" actId="1076"/>
        <pc:sldMkLst>
          <pc:docMk/>
          <pc:sldMk cId="3292338418" sldId="307"/>
        </pc:sldMkLst>
        <pc:spChg chg="mod">
          <ac:chgData name="LIU, Tianji" userId="23f10bfc-75d1-44f4-a114-5b3e50322bb4" providerId="ADAL" clId="{770971AB-7994-4C15-865F-41EC0115C280}" dt="2021-09-25T10:54:50.050" v="171"/>
          <ac:spMkLst>
            <pc:docMk/>
            <pc:sldMk cId="3292338418" sldId="307"/>
            <ac:spMk id="2" creationId="{00000000-0000-0000-0000-000000000000}"/>
          </ac:spMkLst>
        </pc:spChg>
        <pc:spChg chg="mod">
          <ac:chgData name="LIU, Tianji" userId="23f10bfc-75d1-44f4-a114-5b3e50322bb4" providerId="ADAL" clId="{770971AB-7994-4C15-865F-41EC0115C280}" dt="2021-09-25T11:01:32.625" v="438" actId="20577"/>
          <ac:spMkLst>
            <pc:docMk/>
            <pc:sldMk cId="3292338418" sldId="307"/>
            <ac:spMk id="3" creationId="{00000000-0000-0000-0000-000000000000}"/>
          </ac:spMkLst>
        </pc:spChg>
        <pc:spChg chg="mod">
          <ac:chgData name="LIU, Tianji" userId="23f10bfc-75d1-44f4-a114-5b3e50322bb4" providerId="ADAL" clId="{770971AB-7994-4C15-865F-41EC0115C280}" dt="2021-09-25T11:02:13.773" v="454" actId="1076"/>
          <ac:spMkLst>
            <pc:docMk/>
            <pc:sldMk cId="3292338418" sldId="307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E7CFB-F054-447D-9F72-E72883E9D75F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76CF5-3390-42C1-A0AB-5EB9F713F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9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the formula need be updated slightly.</a:t>
            </a:r>
          </a:p>
          <a:p>
            <a:r>
              <a:rPr lang="en-US" altLang="zh-CN" dirty="0"/>
              <a:t>Other parameters are the same as above.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76CF5-3390-42C1-A0AB-5EB9F713FF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43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76CF5-3390-42C1-A0AB-5EB9F713FF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2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76CF5-3390-42C1-A0AB-5EB9F713FF6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90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85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02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7639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198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7169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388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490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04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03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49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29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05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51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98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69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58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10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1/docs/api/java.base/java/lang/Math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lang/Math.html#sqrt(double)" TargetMode="External"/><Relationship Id="rId2" Type="http://schemas.openxmlformats.org/officeDocument/2006/relationships/hyperlink" Target="http://docs.oracle.com/javase/7/docs/api/java/lang/Math.html#pow(double,%20double)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ound_interest" TargetMode="External"/><Relationship Id="rId2" Type="http://schemas.openxmlformats.org/officeDocument/2006/relationships/hyperlink" Target="https://en.wikipedia.org/wiki/Future_valu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oracle.com/javase/7/docs/api/java/util/Scanner.html#nextShort()" TargetMode="External"/><Relationship Id="rId3" Type="http://schemas.openxmlformats.org/officeDocument/2006/relationships/hyperlink" Target="http://docs.oracle.com/javase/7/docs/api/java/util/Scanner.html#nextFloat()" TargetMode="External"/><Relationship Id="rId7" Type="http://schemas.openxmlformats.org/officeDocument/2006/relationships/hyperlink" Target="http://docs.oracle.com/javase/7/docs/api/java/util/Scanner.html#nextLong()" TargetMode="External"/><Relationship Id="rId2" Type="http://schemas.openxmlformats.org/officeDocument/2006/relationships/hyperlink" Target="http://docs.oracle.com/javase/7/docs/api/java/util/Scanner.html#nextDouble(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javase/7/docs/api/java/util/Scanner.html#nextLine()" TargetMode="External"/><Relationship Id="rId5" Type="http://schemas.openxmlformats.org/officeDocument/2006/relationships/hyperlink" Target="http://docs.oracle.com/javase/7/docs/api/java/lang/String.html" TargetMode="External"/><Relationship Id="rId4" Type="http://schemas.openxmlformats.org/officeDocument/2006/relationships/hyperlink" Target="http://docs.oracle.com/javase/7/docs/api/java/util/Scanner.html#nextInt()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357809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1905000"/>
            <a:ext cx="7488832" cy="4404320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altLang="zh-TW" sz="2400" dirty="0">
                <a:ea typeface="新細明體" pitchFamily="18" charset="-120"/>
              </a:rPr>
              <a:t>Repeatedly execute </a:t>
            </a:r>
            <a:r>
              <a:rPr lang="en-US" altLang="zh-TW" sz="2400" b="1" dirty="0">
                <a:solidFill>
                  <a:schemeClr val="accent1"/>
                </a:solidFill>
                <a:ea typeface="新細明體" pitchFamily="18" charset="-120"/>
              </a:rPr>
              <a:t>statement1</a:t>
            </a:r>
            <a:r>
              <a:rPr lang="en-US" altLang="zh-TW" sz="2400" dirty="0">
                <a:ea typeface="新細明體" pitchFamily="18" charset="-120"/>
              </a:rPr>
              <a:t> as long as </a:t>
            </a:r>
            <a:r>
              <a:rPr lang="en-US" altLang="zh-TW" sz="2400" b="1" dirty="0">
                <a:solidFill>
                  <a:schemeClr val="accent1"/>
                </a:solidFill>
                <a:ea typeface="新細明體" pitchFamily="18" charset="-120"/>
              </a:rPr>
              <a:t>condition</a:t>
            </a:r>
            <a:r>
              <a:rPr lang="en-US" altLang="zh-TW" sz="2400" dirty="0">
                <a:ea typeface="新細明體" pitchFamily="18" charset="-120"/>
              </a:rPr>
              <a:t> is </a:t>
            </a:r>
            <a:r>
              <a:rPr lang="en-US" altLang="zh-TW" sz="2400" b="1" i="1" dirty="0">
                <a:solidFill>
                  <a:schemeClr val="accent4">
                    <a:lumMod val="75000"/>
                  </a:schemeClr>
                </a:solidFill>
                <a:ea typeface="新細明體" pitchFamily="18" charset="-120"/>
              </a:rPr>
              <a:t>true</a:t>
            </a:r>
            <a:r>
              <a:rPr lang="en-US" altLang="zh-TW" sz="2400" dirty="0">
                <a:ea typeface="新細明體" pitchFamily="18" charset="-120"/>
              </a:rPr>
              <a:t>.</a:t>
            </a:r>
          </a:p>
          <a:p>
            <a:r>
              <a:rPr lang="en-US" altLang="zh-TW" sz="2400" dirty="0">
                <a:ea typeface="新細明體" pitchFamily="18" charset="-120"/>
              </a:rPr>
              <a:t>When </a:t>
            </a:r>
            <a:r>
              <a:rPr lang="en-US" altLang="zh-TW" sz="2400" b="1" dirty="0">
                <a:solidFill>
                  <a:schemeClr val="accent1"/>
                </a:solidFill>
                <a:ea typeface="新細明體" pitchFamily="18" charset="-120"/>
              </a:rPr>
              <a:t>condition</a:t>
            </a:r>
            <a:r>
              <a:rPr lang="en-US" altLang="zh-TW" sz="2400" dirty="0">
                <a:ea typeface="新細明體" pitchFamily="18" charset="-120"/>
              </a:rPr>
              <a:t> is </a:t>
            </a:r>
            <a:r>
              <a:rPr lang="en-US" altLang="zh-TW" sz="2400" b="1" i="1" dirty="0">
                <a:solidFill>
                  <a:schemeClr val="accent4">
                    <a:lumMod val="75000"/>
                  </a:schemeClr>
                </a:solidFill>
                <a:ea typeface="新細明體" pitchFamily="18" charset="-120"/>
              </a:rPr>
              <a:t>false</a:t>
            </a:r>
            <a:r>
              <a:rPr lang="en-US" altLang="zh-TW" sz="2400" dirty="0">
                <a:solidFill>
                  <a:srgbClr val="996600"/>
                </a:solidFill>
                <a:ea typeface="新細明體" pitchFamily="18" charset="-120"/>
              </a:rPr>
              <a:t>,</a:t>
            </a:r>
            <a:r>
              <a:rPr lang="en-US" altLang="zh-TW" sz="2400" dirty="0">
                <a:ea typeface="新細明體" pitchFamily="18" charset="-120"/>
              </a:rPr>
              <a:t> execute </a:t>
            </a:r>
            <a:r>
              <a:rPr lang="en-US" altLang="zh-TW" sz="2400" b="1" dirty="0">
                <a:solidFill>
                  <a:schemeClr val="accent1"/>
                </a:solidFill>
                <a:ea typeface="新細明體" pitchFamily="18" charset="-120"/>
              </a:rPr>
              <a:t>statement2</a:t>
            </a:r>
            <a:r>
              <a:rPr lang="en-US" altLang="zh-TW" sz="2400" dirty="0">
                <a:ea typeface="新細明體" pitchFamily="18" charset="-120"/>
              </a:rPr>
              <a:t>.</a:t>
            </a:r>
          </a:p>
          <a:p>
            <a:r>
              <a:rPr lang="en-US" altLang="zh-CN" sz="2400" dirty="0">
                <a:ea typeface="新細明體" pitchFamily="18" charset="-120"/>
              </a:rPr>
              <a:t>Compare it with </a:t>
            </a:r>
            <a:r>
              <a:rPr lang="en-US" altLang="zh-CN" sz="2400" b="1" i="1" dirty="0">
                <a:ea typeface="新細明體" pitchFamily="18" charset="-120"/>
              </a:rPr>
              <a:t>for</a:t>
            </a:r>
            <a:r>
              <a:rPr lang="en-US" altLang="zh-CN" sz="2400" dirty="0">
                <a:ea typeface="新細明體" pitchFamily="18" charset="-120"/>
              </a:rPr>
              <a:t> loop. </a:t>
            </a:r>
            <a:endParaRPr lang="en-US" altLang="zh-TW" sz="2400" dirty="0">
              <a:ea typeface="新細明體" pitchFamily="18" charset="-120"/>
            </a:endParaRPr>
          </a:p>
          <a:p>
            <a:endParaRPr lang="en-US" sz="2800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06255B4B-D1B6-46C5-9064-2EFB5ADBA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2262560"/>
            <a:ext cx="3581400" cy="92333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3300"/>
                </a:solidFill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while (</a:t>
            </a:r>
            <a:r>
              <a:rPr lang="en-US" altLang="zh-TW" b="1" dirty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condition</a:t>
            </a:r>
            <a:r>
              <a:rPr lang="en-US" altLang="zh-TW" b="1" dirty="0">
                <a:solidFill>
                  <a:srgbClr val="FF3300"/>
                </a:solidFill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b="1" dirty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    statement1;</a:t>
            </a:r>
          </a:p>
          <a:p>
            <a:r>
              <a:rPr lang="en-US" altLang="zh-TW" b="1" dirty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statement2;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468407-40CB-4B93-9424-C13504666E84}"/>
              </a:ext>
            </a:extLst>
          </p:cNvPr>
          <p:cNvSpPr/>
          <p:nvPr/>
        </p:nvSpPr>
        <p:spPr>
          <a:xfrm>
            <a:off x="5378624" y="3149159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statement2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50FF27-6351-4ADB-BD39-ACF4919E53CE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140624" y="1548959"/>
            <a:ext cx="0" cy="375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873FAA-105A-4EA0-8BD9-5EDA18D3E381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>
            <a:off x="6140624" y="2533725"/>
            <a:ext cx="0" cy="6154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96A885-0F31-49BB-A1F0-198E902494D2}"/>
              </a:ext>
            </a:extLst>
          </p:cNvPr>
          <p:cNvCxnSpPr>
            <a:cxnSpLocks/>
          </p:cNvCxnSpPr>
          <p:nvPr/>
        </p:nvCxnSpPr>
        <p:spPr>
          <a:xfrm>
            <a:off x="6140624" y="3530159"/>
            <a:ext cx="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0088751-222A-418B-9FB7-83E860919CBB}"/>
              </a:ext>
            </a:extLst>
          </p:cNvPr>
          <p:cNvSpPr txBox="1"/>
          <p:nvPr/>
        </p:nvSpPr>
        <p:spPr>
          <a:xfrm>
            <a:off x="6457538" y="2577256"/>
            <a:ext cx="76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7FD39F-881A-476D-AAE6-E7101540A92C}"/>
              </a:ext>
            </a:extLst>
          </p:cNvPr>
          <p:cNvSpPr txBox="1"/>
          <p:nvPr/>
        </p:nvSpPr>
        <p:spPr>
          <a:xfrm>
            <a:off x="5465304" y="2562493"/>
            <a:ext cx="83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11" name="Shape 40">
            <a:extLst>
              <a:ext uri="{FF2B5EF4-FFF2-40B4-BE49-F238E27FC236}">
                <a16:creationId xmlns:a16="http://schemas.microsoft.com/office/drawing/2014/main" id="{90A7D66C-E85B-423B-8161-7269BB3F230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64424" y="2234759"/>
            <a:ext cx="720000" cy="72000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48">
            <a:extLst>
              <a:ext uri="{FF2B5EF4-FFF2-40B4-BE49-F238E27FC236}">
                <a16:creationId xmlns:a16="http://schemas.microsoft.com/office/drawing/2014/main" id="{89D07003-EAE2-4924-8DE3-8FD9158D4645}"/>
              </a:ext>
            </a:extLst>
          </p:cNvPr>
          <p:cNvCxnSpPr>
            <a:cxnSpLocks/>
          </p:cNvCxnSpPr>
          <p:nvPr/>
        </p:nvCxnSpPr>
        <p:spPr>
          <a:xfrm rot="10800000" flipH="1">
            <a:off x="6750224" y="2234759"/>
            <a:ext cx="720000" cy="72000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49">
            <a:extLst>
              <a:ext uri="{FF2B5EF4-FFF2-40B4-BE49-F238E27FC236}">
                <a16:creationId xmlns:a16="http://schemas.microsoft.com/office/drawing/2014/main" id="{8B35CFC8-797C-48AD-8AF5-191A16B075F9}"/>
              </a:ext>
            </a:extLst>
          </p:cNvPr>
          <p:cNvCxnSpPr>
            <a:cxnSpLocks/>
          </p:cNvCxnSpPr>
          <p:nvPr/>
        </p:nvCxnSpPr>
        <p:spPr>
          <a:xfrm rot="5400000" flipH="1">
            <a:off x="6750224" y="1548959"/>
            <a:ext cx="720000" cy="72000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50">
            <a:extLst>
              <a:ext uri="{FF2B5EF4-FFF2-40B4-BE49-F238E27FC236}">
                <a16:creationId xmlns:a16="http://schemas.microsoft.com/office/drawing/2014/main" id="{1C043795-C7E0-4F85-8751-27716DA76F53}"/>
              </a:ext>
            </a:extLst>
          </p:cNvPr>
          <p:cNvCxnSpPr>
            <a:cxnSpLocks/>
          </p:cNvCxnSpPr>
          <p:nvPr/>
        </p:nvCxnSpPr>
        <p:spPr>
          <a:xfrm flipH="1">
            <a:off x="6064424" y="1548959"/>
            <a:ext cx="720000" cy="72000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65318B8D-7A48-4C1F-89E3-9525E694D138}"/>
              </a:ext>
            </a:extLst>
          </p:cNvPr>
          <p:cNvSpPr/>
          <p:nvPr/>
        </p:nvSpPr>
        <p:spPr>
          <a:xfrm>
            <a:off x="4997014" y="1924125"/>
            <a:ext cx="2287220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condition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43BC84-33EA-47DE-9E2A-07E479DC590B}"/>
              </a:ext>
            </a:extLst>
          </p:cNvPr>
          <p:cNvSpPr/>
          <p:nvPr/>
        </p:nvSpPr>
        <p:spPr>
          <a:xfrm>
            <a:off x="7283624" y="2082359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statement1</a:t>
            </a:r>
          </a:p>
        </p:txBody>
      </p:sp>
    </p:spTree>
    <p:extLst>
      <p:ext uri="{BB962C8B-B14F-4D97-AF65-F5344CB8AC3E}">
        <p14:creationId xmlns:p14="http://schemas.microsoft.com/office/powerpoint/2010/main" val="2498615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 loop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/>
              <a:t>Find all the square numbers less than n</a:t>
            </a:r>
          </a:p>
          <a:p>
            <a:pPr lvl="0"/>
            <a:r>
              <a:rPr lang="en-US" sz="2400" dirty="0"/>
              <a:t>How to solve this problem using </a:t>
            </a:r>
            <a:r>
              <a:rPr lang="en-US" sz="2400" b="1" i="1" dirty="0"/>
              <a:t>for</a:t>
            </a:r>
            <a:r>
              <a:rPr lang="en-US" sz="2400" dirty="0"/>
              <a:t> loop?</a:t>
            </a:r>
            <a:endParaRPr lang="en-US" sz="2800" dirty="0"/>
          </a:p>
        </p:txBody>
      </p:sp>
      <p:sp>
        <p:nvSpPr>
          <p:cNvPr id="4" name="内容占位符 8"/>
          <p:cNvSpPr txBox="1">
            <a:spLocks/>
          </p:cNvSpPr>
          <p:nvPr/>
        </p:nvSpPr>
        <p:spPr>
          <a:xfrm>
            <a:off x="2843808" y="3156992"/>
            <a:ext cx="2888852" cy="20882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Arial" pitchFamily="34" charset="0"/>
              <a:buNone/>
            </a:pPr>
            <a:r>
              <a:rPr lang="en-US" altLang="zh-CN" sz="1600" b="1" dirty="0">
                <a:solidFill>
                  <a:srgbClr val="0070C0"/>
                </a:solidFill>
                <a:latin typeface="Calibri Light" panose="020F0302020204030204" pitchFamily="34" charset="0"/>
              </a:rPr>
              <a:t>void </a:t>
            </a:r>
            <a:r>
              <a:rPr lang="en-US" altLang="zh-CN" sz="16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printSquareNums</a:t>
            </a:r>
            <a:r>
              <a:rPr lang="en-US" altLang="zh-CN" sz="1600" b="1" dirty="0">
                <a:solidFill>
                  <a:srgbClr val="0070C0"/>
                </a:solidFill>
                <a:latin typeface="Calibri Light" panose="020F0302020204030204" pitchFamily="34" charset="0"/>
              </a:rPr>
              <a:t>(int n) {</a:t>
            </a:r>
          </a:p>
          <a:p>
            <a:pPr marL="57150" indent="0">
              <a:buFont typeface="Arial" pitchFamily="34" charset="0"/>
              <a:buNone/>
            </a:pPr>
            <a:r>
              <a:rPr lang="en-US" altLang="zh-CN" sz="16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   int s = 1;</a:t>
            </a:r>
          </a:p>
          <a:p>
            <a:pPr marL="57150" indent="0">
              <a:buFont typeface="Arial" pitchFamily="34" charset="0"/>
              <a:buNone/>
            </a:pPr>
            <a:r>
              <a:rPr lang="en-US" altLang="zh-CN" sz="16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   while (s * s &lt; n) {</a:t>
            </a:r>
          </a:p>
          <a:p>
            <a:pPr marL="57150" indent="0">
              <a:buFont typeface="Arial" pitchFamily="34" charset="0"/>
              <a:buNone/>
            </a:pPr>
            <a:r>
              <a:rPr lang="en-US" altLang="zh-CN" sz="16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       </a:t>
            </a:r>
            <a:r>
              <a:rPr lang="en-US" altLang="zh-CN" sz="16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System.out.println</a:t>
            </a:r>
            <a:r>
              <a:rPr lang="en-US" altLang="zh-CN" sz="1600" b="1" dirty="0">
                <a:solidFill>
                  <a:srgbClr val="0070C0"/>
                </a:solidFill>
                <a:latin typeface="Calibri Light" panose="020F0302020204030204" pitchFamily="34" charset="0"/>
              </a:rPr>
              <a:t>(s * s);</a:t>
            </a:r>
          </a:p>
          <a:p>
            <a:pPr marL="57150" indent="0">
              <a:buFont typeface="Arial" pitchFamily="34" charset="0"/>
              <a:buNone/>
            </a:pPr>
            <a:r>
              <a:rPr lang="en-US" altLang="zh-CN" sz="16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       s++;</a:t>
            </a:r>
          </a:p>
          <a:p>
            <a:pPr marL="57150" indent="0">
              <a:buFont typeface="Arial" pitchFamily="34" charset="0"/>
              <a:buNone/>
            </a:pPr>
            <a:r>
              <a:rPr lang="en-US" altLang="zh-CN" sz="16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   }</a:t>
            </a:r>
          </a:p>
          <a:p>
            <a:pPr marL="57150" indent="0">
              <a:buFont typeface="Arial" pitchFamily="34" charset="0"/>
              <a:buNone/>
            </a:pPr>
            <a:r>
              <a:rPr lang="en-US" altLang="zh-CN" sz="1600" b="1" dirty="0">
                <a:solidFill>
                  <a:srgbClr val="0070C0"/>
                </a:solidFill>
                <a:latin typeface="Calibri Light" panose="020F03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233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Math function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4555"/>
            <a:ext cx="8665860" cy="4886003"/>
          </a:xfrm>
        </p:spPr>
        <p:txBody>
          <a:bodyPr>
            <a:normAutofit/>
          </a:bodyPr>
          <a:lstStyle/>
          <a:p>
            <a:r>
              <a:rPr lang="en-US" sz="2800" dirty="0"/>
              <a:t>Remember to use the JAVA API Doc</a:t>
            </a:r>
          </a:p>
          <a:p>
            <a:r>
              <a:rPr lang="en-US" sz="2800" dirty="0">
                <a:hlinkClick r:id="rId2"/>
              </a:rPr>
              <a:t>https://docs.oracle.com/en/java/javase/11/docs/api/java.base/java/lang/Math.html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Some functions that could be used in assignment2</a:t>
            </a:r>
          </a:p>
          <a:p>
            <a:pPr marL="0" indent="0">
              <a:buNone/>
            </a:pPr>
            <a:r>
              <a:rPr lang="en-US" sz="2800" dirty="0"/>
              <a:t>First import corresponding packages. Remember how to fix imports by NetBeans?</a:t>
            </a:r>
          </a:p>
        </p:txBody>
      </p:sp>
    </p:spTree>
    <p:extLst>
      <p:ext uri="{BB962C8B-B14F-4D97-AF65-F5344CB8AC3E}">
        <p14:creationId xmlns:p14="http://schemas.microsoft.com/office/powerpoint/2010/main" val="2146440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6589199" cy="1280890"/>
          </a:xfrm>
        </p:spPr>
        <p:txBody>
          <a:bodyPr/>
          <a:lstStyle/>
          <a:p>
            <a:pPr algn="l"/>
            <a:r>
              <a:rPr lang="en-US" altLang="zh-CN" dirty="0"/>
              <a:t>Math function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639" y="4293096"/>
            <a:ext cx="8665860" cy="2564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double a = pow(2, 3); double b = </a:t>
            </a:r>
            <a:r>
              <a:rPr lang="en-US" sz="2800" dirty="0" err="1"/>
              <a:t>sqrt</a:t>
            </a:r>
            <a:r>
              <a:rPr lang="en-US" sz="2800" dirty="0"/>
              <a:t>(4);</a:t>
            </a:r>
          </a:p>
          <a:p>
            <a:pPr marL="0" indent="0">
              <a:buNone/>
            </a:pPr>
            <a:r>
              <a:rPr lang="en-HK" sz="2800" dirty="0"/>
              <a:t>double c = log(5); double d = log10(100);</a:t>
            </a:r>
            <a:endParaRPr lang="en-US" sz="2800" dirty="0"/>
          </a:p>
          <a:p>
            <a:pPr marL="0" indent="0">
              <a:buNone/>
            </a:pPr>
            <a:r>
              <a:rPr lang="en-HK" sz="2800" dirty="0"/>
              <a:t>double e = log1p(1);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System.out.println</a:t>
            </a:r>
            <a:r>
              <a:rPr lang="en-US" sz="2800" dirty="0"/>
              <a:t>(</a:t>
            </a:r>
            <a:r>
              <a:rPr lang="en-US" sz="2800" dirty="0" err="1"/>
              <a:t>Math.round</a:t>
            </a:r>
            <a:r>
              <a:rPr lang="en-US" sz="2800" dirty="0"/>
              <a:t>(3.14159));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339679"/>
              </p:ext>
            </p:extLst>
          </p:nvPr>
        </p:nvGraphicFramePr>
        <p:xfrm>
          <a:off x="437639" y="805041"/>
          <a:ext cx="8478923" cy="3488055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2119731">
                  <a:extLst>
                    <a:ext uri="{9D8B030D-6E8A-4147-A177-3AD203B41FA5}">
                      <a16:colId xmlns:a16="http://schemas.microsoft.com/office/drawing/2014/main" val="262520605"/>
                    </a:ext>
                  </a:extLst>
                </a:gridCol>
                <a:gridCol w="6359192">
                  <a:extLst>
                    <a:ext uri="{9D8B030D-6E8A-4147-A177-3AD203B41FA5}">
                      <a16:colId xmlns:a16="http://schemas.microsoft.com/office/drawing/2014/main" val="899616749"/>
                    </a:ext>
                  </a:extLst>
                </a:gridCol>
              </a:tblGrid>
              <a:tr h="2977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static 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dirty="0">
                          <a:solidFill>
                            <a:srgbClr val="4C6B87"/>
                          </a:solidFill>
                          <a:effectLst/>
                          <a:hlinkClick r:id="rId2"/>
                        </a:rPr>
                        <a:t>pow</a:t>
                      </a:r>
                      <a:r>
                        <a:rPr lang="en-US" sz="1800" dirty="0">
                          <a:effectLst/>
                        </a:rPr>
                        <a:t>(double a, double b) Returns the value of the first argument raised to the power of the second argument,</a:t>
                      </a:r>
                      <a:r>
                        <a:rPr lang="en-US" sz="1800" baseline="0" dirty="0">
                          <a:effectLst/>
                        </a:rPr>
                        <a:t> a is the base and b is the exponent.</a:t>
                      </a:r>
                      <a:endParaRPr lang="en-US" sz="18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507828"/>
                  </a:ext>
                </a:extLst>
              </a:tr>
              <a:tr h="2084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static 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dirty="0" err="1">
                          <a:solidFill>
                            <a:srgbClr val="4C6B87"/>
                          </a:solidFill>
                          <a:effectLst/>
                          <a:hlinkClick r:id="rId3"/>
                        </a:rPr>
                        <a:t>sqrt</a:t>
                      </a:r>
                      <a:r>
                        <a:rPr lang="en-US" sz="1800" dirty="0">
                          <a:effectLst/>
                        </a:rPr>
                        <a:t>(double a)Returns the correctly rounded positive square root of a double 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91781"/>
                  </a:ext>
                </a:extLst>
              </a:tr>
              <a:tr h="21279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static double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 dirty="0">
                          <a:solidFill>
                            <a:srgbClr val="4C6B87"/>
                          </a:solidFill>
                          <a:effectLst/>
                          <a:hlinkClick r:id="rId3"/>
                        </a:rPr>
                        <a:t>log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(double a)Returns the natural logarithm (base e) of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 double value</a:t>
                      </a:r>
                    </a:p>
                  </a:txBody>
                  <a:tcPr marL="95250" marT="76200" marB="28575"/>
                </a:tc>
                <a:extLst>
                  <a:ext uri="{0D108BD9-81ED-4DB2-BD59-A6C34878D82A}">
                    <a16:rowId xmlns:a16="http://schemas.microsoft.com/office/drawing/2014/main" val="3169629434"/>
                  </a:ext>
                </a:extLst>
              </a:tr>
              <a:tr h="208455">
                <a:tc>
                  <a:txBody>
                    <a:bodyPr/>
                    <a:lstStyle/>
                    <a:p>
                      <a:r>
                        <a:rPr lang="en-US" dirty="0"/>
                        <a:t>static double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dirty="0">
                          <a:solidFill>
                            <a:srgbClr val="4C6B87"/>
                          </a:solidFill>
                          <a:effectLst/>
                          <a:hlinkClick r:id="rId3"/>
                        </a:rPr>
                        <a:t>log10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(double a)Returns the base 10 logarithm of a double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545255"/>
                  </a:ext>
                </a:extLst>
              </a:tr>
              <a:tr h="208455">
                <a:tc>
                  <a:txBody>
                    <a:bodyPr/>
                    <a:lstStyle/>
                    <a:p>
                      <a:r>
                        <a:rPr lang="en-US" dirty="0"/>
                        <a:t>static double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dirty="0">
                          <a:solidFill>
                            <a:srgbClr val="4C6B87"/>
                          </a:solidFill>
                          <a:effectLst/>
                          <a:hlinkClick r:id="rId3"/>
                        </a:rPr>
                        <a:t>log1p</a:t>
                      </a:r>
                      <a:r>
                        <a:rPr lang="en-US" sz="1800" b="1" u="none" strike="noStrike" dirty="0">
                          <a:solidFill>
                            <a:srgbClr val="4C6B87"/>
                          </a:solidFill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(double a)Returns the natural logarithm of the sum of the argument and 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368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615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Assignment 2: Future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700808"/>
            <a:ext cx="793122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Aims:</a:t>
            </a:r>
          </a:p>
          <a:p>
            <a:r>
              <a:rPr lang="en-US" sz="2400" dirty="0"/>
              <a:t>To implement future value calculation for growing asset by writing a Java console application.</a:t>
            </a:r>
          </a:p>
          <a:p>
            <a:r>
              <a:rPr lang="en-US" sz="2400" dirty="0"/>
              <a:t>To practice the use of variables/expression, looping/branching statements and basic Math functions.</a:t>
            </a:r>
            <a:br>
              <a:rPr lang="en-US" sz="24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0291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Assignment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00808"/>
                <a:ext cx="7931224" cy="58326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4400" dirty="0"/>
                  <a:t>Background:</a:t>
                </a:r>
              </a:p>
              <a:p>
                <a:r>
                  <a:rPr lang="en-HK" sz="2800" dirty="0"/>
                  <a:t> </a:t>
                </a:r>
                <a:r>
                  <a:rPr lang="en-HK" sz="2800" b="1" dirty="0"/>
                  <a:t>logarithmic identities: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HK" sz="2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sz="2600" b="1" i="1" smtClean="0">
                        <a:latin typeface="Cambria Math" panose="02040503050406030204" pitchFamily="18" charset="0"/>
                      </a:rPr>
                      <m:t>𝒍𝒐</m:t>
                    </m:r>
                    <m:sSub>
                      <m:sSubPr>
                        <m:ctrlPr>
                          <a:rPr lang="en-HK" sz="2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6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HK" sz="26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r>
                      <a:rPr lang="en-HK" sz="26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HK" sz="2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sz="2600" b="1" i="1" smtClean="0">
                            <a:latin typeface="Cambria Math" panose="02040503050406030204" pitchFamily="18" charset="0"/>
                          </a:rPr>
                          <m:t>𝒙𝒚</m:t>
                        </m:r>
                      </m:e>
                    </m:d>
                    <m:r>
                      <a:rPr lang="en-HK" sz="2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sz="2600" b="1" i="1" smtClean="0">
                        <a:latin typeface="Cambria Math" panose="02040503050406030204" pitchFamily="18" charset="0"/>
                      </a:rPr>
                      <m:t>𝒍𝒐</m:t>
                    </m:r>
                    <m:sSub>
                      <m:sSubPr>
                        <m:ctrlPr>
                          <a:rPr lang="en-HK" sz="2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6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HK" sz="26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en-HK" sz="2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HK" sz="2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HK" sz="2600" b="1" i="1" smtClean="0">
                        <a:latin typeface="Cambria Math" panose="02040503050406030204" pitchFamily="18" charset="0"/>
                      </a:rPr>
                      <m:t>𝒍𝒐</m:t>
                    </m:r>
                    <m:sSub>
                      <m:sSubPr>
                        <m:ctrlPr>
                          <a:rPr lang="en-HK" sz="2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6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HK" sz="26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en-HK" sz="2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sz="26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en-HK" sz="2600" b="1" dirty="0"/>
              </a:p>
              <a:p>
                <a:pPr lvl="1"/>
                <a14:m>
                  <m:oMath xmlns:m="http://schemas.openxmlformats.org/officeDocument/2006/math">
                    <m:r>
                      <a:rPr lang="en-HK" sz="26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sz="2600" b="1" i="1">
                        <a:latin typeface="Cambria Math" panose="02040503050406030204" pitchFamily="18" charset="0"/>
                      </a:rPr>
                      <m:t>𝒍𝒐</m:t>
                    </m:r>
                    <m:sSub>
                      <m:sSubPr>
                        <m:ctrlPr>
                          <a:rPr lang="en-HK" sz="2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6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HK" sz="2600" b="1" i="1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r>
                      <a:rPr lang="en-HK" sz="2600" b="1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HK" sz="2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HK" sz="26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HK" sz="2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num>
                          <m:den>
                            <m:r>
                              <a:rPr lang="en-HK" sz="2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den>
                        </m:f>
                      </m:e>
                    </m:d>
                    <m:r>
                      <a:rPr lang="en-HK" sz="2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sz="2600" b="1" i="1">
                        <a:latin typeface="Cambria Math" panose="02040503050406030204" pitchFamily="18" charset="0"/>
                      </a:rPr>
                      <m:t>𝒍𝒐</m:t>
                    </m:r>
                    <m:sSub>
                      <m:sSubPr>
                        <m:ctrlPr>
                          <a:rPr lang="en-HK" sz="2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6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HK" sz="2600" b="1" i="1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en-HK" sz="2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sz="2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HK" sz="26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HK" sz="2600" b="1" i="1">
                        <a:latin typeface="Cambria Math" panose="02040503050406030204" pitchFamily="18" charset="0"/>
                      </a:rPr>
                      <m:t>𝒍𝒐</m:t>
                    </m:r>
                    <m:sSub>
                      <m:sSubPr>
                        <m:ctrlPr>
                          <a:rPr lang="en-HK" sz="2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6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HK" sz="2600" b="1" i="1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en-HK" sz="2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sz="26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en-HK" sz="2600" b="1" dirty="0"/>
              </a:p>
              <a:p>
                <a:pPr lvl="1"/>
                <a14:m>
                  <m:oMath xmlns:m="http://schemas.openxmlformats.org/officeDocument/2006/math">
                    <m:r>
                      <a:rPr lang="en-HK" sz="26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sz="2600" b="1" i="1">
                        <a:latin typeface="Cambria Math" panose="02040503050406030204" pitchFamily="18" charset="0"/>
                      </a:rPr>
                      <m:t>𝒍𝒐</m:t>
                    </m:r>
                    <m:sSub>
                      <m:sSubPr>
                        <m:ctrlPr>
                          <a:rPr lang="en-HK" sz="2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6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HK" sz="2600" b="1" i="1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r>
                      <a:rPr lang="en-HK" sz="2600" b="1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HK" sz="2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HK" sz="2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sz="2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HK" sz="26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p>
                        </m:sSup>
                      </m:e>
                    </m:d>
                    <m:r>
                      <a:rPr lang="en-HK" sz="2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sz="26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HK" sz="2600" b="1" i="1">
                        <a:latin typeface="Cambria Math" panose="02040503050406030204" pitchFamily="18" charset="0"/>
                      </a:rPr>
                      <m:t>𝒍𝒐</m:t>
                    </m:r>
                    <m:sSub>
                      <m:sSubPr>
                        <m:ctrlPr>
                          <a:rPr lang="en-HK" sz="2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6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HK" sz="2600" b="1" i="1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en-HK" sz="2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sz="2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HK" sz="2600" b="1" dirty="0"/>
              </a:p>
              <a:p>
                <a:pPr lvl="1"/>
                <a14:m>
                  <m:oMath xmlns:m="http://schemas.openxmlformats.org/officeDocument/2006/math">
                    <m:r>
                      <a:rPr lang="en-HK" sz="2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sz="2600" b="1" i="1">
                        <a:latin typeface="Cambria Math" panose="02040503050406030204" pitchFamily="18" charset="0"/>
                      </a:rPr>
                      <m:t>𝒍𝒐</m:t>
                    </m:r>
                    <m:sSub>
                      <m:sSubPr>
                        <m:ctrlPr>
                          <a:rPr lang="en-HK" sz="2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6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HK" sz="2600" b="1" i="1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r>
                      <a:rPr lang="en-HK" sz="2600" b="1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HK" sz="2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HK" sz="26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sz="2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sz="2600" b="1" i="1" smtClean="0">
                            <a:latin typeface="Cambria Math" panose="02040503050406030204" pitchFamily="18" charset="0"/>
                          </a:rPr>
                          <m:t>𝒍𝒐</m:t>
                        </m:r>
                        <m:sSub>
                          <m:sSubPr>
                            <m:ctrlPr>
                              <a:rPr lang="en-HK" sz="2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sz="2600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HK" sz="26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d>
                          <m:dPr>
                            <m:ctrlPr>
                              <a:rPr lang="en-HK" sz="2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sz="2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num>
                      <m:den>
                        <m:r>
                          <a:rPr lang="en-HK" sz="2600" b="1" i="1" smtClean="0">
                            <a:latin typeface="Cambria Math" panose="02040503050406030204" pitchFamily="18" charset="0"/>
                          </a:rPr>
                          <m:t>𝒍𝒐</m:t>
                        </m:r>
                        <m:sSub>
                          <m:sSubPr>
                            <m:ctrlPr>
                              <a:rPr lang="en-HK" sz="2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sz="2600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HK" sz="26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HK" sz="2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HK" sz="26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HK" sz="2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HK" sz="26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sz="2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sz="2600" b="1" i="1" smtClean="0">
                            <a:latin typeface="Cambria Math" panose="02040503050406030204" pitchFamily="18" charset="0"/>
                          </a:rPr>
                          <m:t>𝒍𝒐</m:t>
                        </m:r>
                        <m:sSub>
                          <m:sSubPr>
                            <m:ctrlPr>
                              <a:rPr lang="en-HK" sz="2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sz="2600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HK" sz="2600" b="1" i="1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b>
                        </m:sSub>
                        <m:d>
                          <m:dPr>
                            <m:ctrlPr>
                              <a:rPr lang="en-HK" sz="2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sz="2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num>
                      <m:den>
                        <m:r>
                          <a:rPr lang="en-HK" sz="2600" b="1" i="1" smtClean="0">
                            <a:latin typeface="Cambria Math" panose="02040503050406030204" pitchFamily="18" charset="0"/>
                          </a:rPr>
                          <m:t>𝒍𝒐</m:t>
                        </m:r>
                        <m:sSub>
                          <m:sSubPr>
                            <m:ctrlPr>
                              <a:rPr lang="en-HK" sz="2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sz="2600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HK" sz="2600" b="1" i="1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b>
                        </m:sSub>
                        <m:r>
                          <a:rPr lang="en-HK" sz="2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HK" sz="26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HK" sz="2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HK" sz="2600" b="1" dirty="0"/>
                  <a:t> </a:t>
                </a:r>
              </a:p>
              <a:p>
                <a:pPr marL="0" indent="0">
                  <a:buNone/>
                </a:pPr>
                <a:br>
                  <a:rPr lang="en-US" sz="2400" dirty="0"/>
                </a:b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00808"/>
                <a:ext cx="7931224" cy="5832648"/>
              </a:xfrm>
              <a:blipFill>
                <a:blip r:embed="rId2"/>
                <a:stretch>
                  <a:fillRect l="-3075" t="-2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743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Assignment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00808"/>
                <a:ext cx="7931224" cy="583264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4400" dirty="0"/>
                  <a:t>Background:</a:t>
                </a:r>
              </a:p>
              <a:p>
                <a:r>
                  <a:rPr lang="en-US" sz="2600" b="1" dirty="0">
                    <a:hlinkClick r:id="rId2"/>
                  </a:rPr>
                  <a:t>Future value </a:t>
                </a:r>
                <a:r>
                  <a:rPr lang="en-US" sz="2600" b="1" dirty="0"/>
                  <a:t>(FV) </a:t>
                </a:r>
                <a:r>
                  <a:rPr lang="en-US" sz="2600" dirty="0"/>
                  <a:t>is the value of an asset at a specific date.</a:t>
                </a:r>
              </a:p>
              <a:p>
                <a:r>
                  <a:rPr lang="en-US" altLang="zh-CN" sz="2600" b="1" dirty="0">
                    <a:hlinkClick r:id="rId3"/>
                  </a:rPr>
                  <a:t>Compound interest </a:t>
                </a:r>
                <a:r>
                  <a:rPr lang="en-US" altLang="zh-CN" sz="2600" dirty="0"/>
                  <a:t>is the addition of interest to the principal sum of a loan or deposit, or in other words, interest on interest. </a:t>
                </a:r>
                <a:endParaRPr lang="en-US" sz="2600" dirty="0"/>
              </a:p>
              <a:p>
                <a:r>
                  <a:rPr lang="en-US" sz="2600" dirty="0"/>
                  <a:t>For example, given the principal amount of money P, annual interest rate r, the FV being accumulated after T years is given by: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FV</m:t>
                    </m:r>
                    <m:r>
                      <a:rPr lang="en-US" sz="36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360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sz="36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sz="2400" dirty="0"/>
                </a:b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00808"/>
                <a:ext cx="7931224" cy="5832648"/>
              </a:xfrm>
              <a:blipFill rotWithShape="0">
                <a:blip r:embed="rId4"/>
                <a:stretch>
                  <a:fillRect l="-3075" t="-3239" r="-4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744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Assignment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700808"/>
            <a:ext cx="793122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Background:</a:t>
            </a:r>
          </a:p>
          <a:p>
            <a:r>
              <a:rPr lang="en-US" sz="3600" dirty="0"/>
              <a:t>In this assignment, </a:t>
            </a:r>
            <a:r>
              <a:rPr lang="en-US" altLang="zh-CN" sz="3600" dirty="0"/>
              <a:t>we will use different compounding period.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r>
              <a:rPr lang="en-US" sz="2400" dirty="0"/>
              <a:t>        m is the compounding frequency per year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771800" y="3933056"/>
                <a:ext cx="3456384" cy="9304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𝐕</m:t>
                      </m:r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𝑻𝒎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3933056"/>
                <a:ext cx="3456384" cy="9304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316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Assignment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00808"/>
                <a:ext cx="7931224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4400" dirty="0"/>
                  <a:t>Example 1:</a:t>
                </a:r>
              </a:p>
              <a:p>
                <a:r>
                  <a:rPr lang="en-US" sz="2800" dirty="0"/>
                  <a:t>Suppose a principal amount of $1,500 is deposited in a bank paying an annual interest rate of 4.3%, compounded quarterly.</a:t>
                </a:r>
              </a:p>
              <a:p>
                <a:r>
                  <a:rPr lang="en-US" sz="2800" dirty="0"/>
                  <a:t>Then the balance after 6 years is found by using the formula above,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=15000,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=0.043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4.3%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=4,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=6 :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zh-CN" altLang="en-US" sz="2800" b="1" dirty="0"/>
                  <a:t>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zh-CN" altLang="en-US" sz="2800" b="1">
                        <a:latin typeface="Cambria Math" panose="02040503050406030204" pitchFamily="18" charset="0"/>
                      </a:rPr>
                      <m:t>𝐕</m:t>
                    </m:r>
                    <m:r>
                      <a:rPr lang="zh-CN" altLang="en-US" sz="28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𝟏𝟓𝟎𝟎</m:t>
                    </m:r>
                    <m:r>
                      <a:rPr lang="zh-CN" altLang="en-US" sz="2800" b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b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zh-CN" altLang="en-US" sz="2800" b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num>
                              <m:den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𝟏𝟗𝟑𝟖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𝟖𝟒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00808"/>
                <a:ext cx="7931224" cy="4525963"/>
              </a:xfrm>
              <a:blipFill>
                <a:blip r:embed="rId2"/>
                <a:stretch>
                  <a:fillRect l="-3075" t="-4178" r="-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36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Assignment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00808"/>
                <a:ext cx="7931224" cy="452596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4400" dirty="0"/>
                  <a:t>Example 2:</a:t>
                </a:r>
              </a:p>
              <a:p>
                <a:r>
                  <a:rPr lang="en-US" sz="2800" dirty="0"/>
                  <a:t>At 3% annual interest compounded monthly, how long will it take to double your money?</a:t>
                </a:r>
              </a:p>
              <a:p>
                <a:r>
                  <a:rPr lang="en-US" sz="2800" dirty="0"/>
                  <a:t>It can be solved as long as you double whatever amount you start with. By using the formula above, we calculate </a:t>
                </a:r>
                <a:r>
                  <a:rPr lang="en-US" altLang="zh-CN" sz="2800" dirty="0"/>
                  <a:t>the time </a:t>
                </a:r>
                <a:r>
                  <a:rPr lang="en-US" sz="2800" dirty="0"/>
                  <a:t>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=100, 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=0.03 </m:t>
                    </m:r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%</m:t>
                        </m:r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HK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𝐹𝑉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=200 </m:t>
                    </m:r>
                    <m:r>
                      <a:rPr lang="en-HK" sz="2800" b="0" i="1" dirty="0" smtClean="0"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= 12: </m:t>
                    </m:r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zh-CN" altLang="en-US" sz="28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zh-CN" altLang="en-US" sz="2800" b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b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zh-CN" altLang="en-US" sz="2800" b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num>
                              <m:den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altLang="zh-CN" sz="2800" b="1" dirty="0"/>
              </a:p>
              <a:p>
                <a14:m>
                  <m:oMath xmlns:m="http://schemas.openxmlformats.org/officeDocument/2006/math">
                    <m:r>
                      <a:rPr lang="en-HK" altLang="zh-CN" sz="2800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d>
                      <m:dPr>
                        <m:ctrlPr>
                          <a:rPr lang="en-HK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altLang="zh-CN" sz="28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HK" altLang="zh-CN" sz="2800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HK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altLang="zh-CN" sz="2800" b="1" i="1" dirty="0" smtClean="0"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en-HK" altLang="zh-CN" sz="2800" b="1" i="1" dirty="0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HK" altLang="zh-CN" sz="28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d>
                    <m:r>
                      <a:rPr lang="en-HK" altLang="zh-CN" sz="2800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d>
                      <m:dPr>
                        <m:ctrlPr>
                          <a:rPr lang="en-HK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altLang="zh-CN" sz="28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HK" altLang="zh-CN" sz="2800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HK" altLang="zh-CN" sz="2800" b="1" i="1" dirty="0" smtClean="0">
                            <a:latin typeface="Cambria Math" panose="02040503050406030204" pitchFamily="18" charset="0"/>
                          </a:rPr>
                          <m:t>𝟎𝟎𝟐𝟓</m:t>
                        </m:r>
                      </m:e>
                    </m:d>
                    <m:r>
                      <a:rPr lang="en-HK" altLang="zh-CN" sz="2800" b="1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HK" altLang="zh-CN" sz="28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HK" altLang="zh-CN" sz="2800" b="1" i="1" dirty="0" smtClean="0">
                        <a:latin typeface="Cambria Math" panose="02040503050406030204" pitchFamily="18" charset="0"/>
                      </a:rPr>
                      <m:t> ≈</m:t>
                    </m:r>
                    <m:r>
                      <a:rPr lang="en-HK" altLang="zh-CN" sz="2800" b="1" i="1" dirty="0" smtClean="0">
                        <a:latin typeface="Cambria Math" panose="02040503050406030204" pitchFamily="18" charset="0"/>
                      </a:rPr>
                      <m:t>𝟐𝟑</m:t>
                    </m:r>
                    <m:r>
                      <a:rPr lang="en-HK" altLang="zh-CN" sz="28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HK" altLang="zh-CN" sz="28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2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00808"/>
                <a:ext cx="7931224" cy="4525963"/>
              </a:xfrm>
              <a:blipFill>
                <a:blip r:embed="rId2"/>
                <a:stretch>
                  <a:fillRect l="-2767" t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60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620688"/>
            <a:ext cx="6589199" cy="1280890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2276872"/>
            <a:ext cx="8030185" cy="4320480"/>
          </a:xfrm>
        </p:spPr>
        <p:txBody>
          <a:bodyPr>
            <a:noAutofit/>
          </a:bodyPr>
          <a:lstStyle/>
          <a:p>
            <a:r>
              <a:rPr lang="en-US" sz="2800" dirty="0"/>
              <a:t>Object creation</a:t>
            </a:r>
          </a:p>
          <a:p>
            <a:r>
              <a:rPr lang="en-US" sz="2800" dirty="0"/>
              <a:t>Sending messages / method invocation</a:t>
            </a:r>
          </a:p>
          <a:p>
            <a:r>
              <a:rPr lang="en-US" sz="2800" dirty="0"/>
              <a:t>Scanner</a:t>
            </a:r>
          </a:p>
          <a:p>
            <a:r>
              <a:rPr lang="en-US" sz="2800" dirty="0"/>
              <a:t>If-</a:t>
            </a:r>
            <a:r>
              <a:rPr lang="en-US" altLang="zh-CN" sz="2800" dirty="0"/>
              <a:t>else</a:t>
            </a:r>
            <a:r>
              <a:rPr lang="en-US" sz="2800" dirty="0"/>
              <a:t> examples</a:t>
            </a:r>
          </a:p>
          <a:p>
            <a:r>
              <a:rPr lang="en-US" altLang="zh-CN" sz="2800" dirty="0"/>
              <a:t>While loop</a:t>
            </a:r>
            <a:endParaRPr lang="en-US" sz="2800" dirty="0"/>
          </a:p>
          <a:p>
            <a:r>
              <a:rPr lang="en-US" sz="2800" dirty="0"/>
              <a:t>Math API</a:t>
            </a:r>
          </a:p>
          <a:p>
            <a:r>
              <a:rPr lang="en-US" sz="2800" dirty="0"/>
              <a:t>Assignment 2</a:t>
            </a:r>
          </a:p>
        </p:txBody>
      </p:sp>
    </p:spTree>
    <p:extLst>
      <p:ext uri="{BB962C8B-B14F-4D97-AF65-F5344CB8AC3E}">
        <p14:creationId xmlns:p14="http://schemas.microsoft.com/office/powerpoint/2010/main" val="630317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Assignment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00808"/>
            <a:ext cx="8460432" cy="5157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M</a:t>
            </a:r>
            <a:r>
              <a:rPr lang="en-US" altLang="zh-CN" sz="4400" dirty="0"/>
              <a:t>ain Task</a:t>
            </a:r>
            <a:r>
              <a:rPr lang="en-US" sz="4400" dirty="0"/>
              <a:t>:</a:t>
            </a:r>
          </a:p>
          <a:p>
            <a:r>
              <a:rPr lang="en-US" sz="2800" dirty="0"/>
              <a:t>You are required to write a program to perform future value calculation </a:t>
            </a:r>
            <a:r>
              <a:rPr lang="en-US" sz="2800" b="1" dirty="0"/>
              <a:t>AND </a:t>
            </a:r>
            <a:r>
              <a:rPr lang="en-US" sz="2800" dirty="0"/>
              <a:t>determine the time to double (×2) a given asset. You also need to round up the time to the nearest compounding period. </a:t>
            </a:r>
            <a:endParaRPr lang="en-US" altLang="zh-CN" sz="2800" dirty="0"/>
          </a:p>
          <a:p>
            <a:r>
              <a:rPr lang="en-US" sz="2800" dirty="0"/>
              <a:t>You are required to obtain the input from the console standard input using Scanner and System.in.</a:t>
            </a:r>
          </a:p>
        </p:txBody>
      </p:sp>
    </p:spTree>
    <p:extLst>
      <p:ext uri="{BB962C8B-B14F-4D97-AF65-F5344CB8AC3E}">
        <p14:creationId xmlns:p14="http://schemas.microsoft.com/office/powerpoint/2010/main" val="3906192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Assignment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00808"/>
            <a:ext cx="8460432" cy="5157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Example:</a:t>
            </a:r>
          </a:p>
          <a:p>
            <a:pPr marL="0" indent="0">
              <a:buNone/>
            </a:pPr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1115616" y="2708920"/>
            <a:ext cx="6912768" cy="25281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Input Principal [$10000.00 - $109700.00]: 50000</a:t>
            </a:r>
          </a:p>
          <a:p>
            <a:r>
              <a:rPr lang="en-US" dirty="0">
                <a:solidFill>
                  <a:schemeClr val="tx1"/>
                </a:solidFill>
              </a:rPr>
              <a:t>Input Annual Interest Rate [1.0% - 10.0%]: 10</a:t>
            </a:r>
          </a:p>
          <a:p>
            <a:r>
              <a:rPr lang="en-US" dirty="0">
                <a:solidFill>
                  <a:schemeClr val="tx1"/>
                </a:solidFill>
              </a:rPr>
              <a:t>Input Timespan [2 - 10 years]: 10</a:t>
            </a:r>
          </a:p>
          <a:p>
            <a:r>
              <a:rPr lang="en-US" dirty="0">
                <a:solidFill>
                  <a:schemeClr val="tx1"/>
                </a:solidFill>
              </a:rPr>
              <a:t>Input Compounding Period [2, 3 or 6 months]: 6</a:t>
            </a:r>
          </a:p>
          <a:p>
            <a:r>
              <a:rPr lang="en-US" dirty="0">
                <a:solidFill>
                  <a:schemeClr val="tx1"/>
                </a:solidFill>
              </a:rPr>
              <a:t>Future Value after 1 year: $55125.00</a:t>
            </a:r>
          </a:p>
          <a:p>
            <a:r>
              <a:rPr lang="en-US" dirty="0">
                <a:solidFill>
                  <a:schemeClr val="tx1"/>
                </a:solidFill>
              </a:rPr>
              <a:t>Future Value after 2 years: $60775.31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Future Value after 10 years: $132664.89</a:t>
            </a:r>
          </a:p>
          <a:p>
            <a:r>
              <a:rPr lang="en-US" dirty="0">
                <a:solidFill>
                  <a:schemeClr val="tx1"/>
                </a:solidFill>
              </a:rPr>
              <a:t>Time to double asset: 7 years 6 months</a:t>
            </a:r>
          </a:p>
        </p:txBody>
      </p:sp>
    </p:spTree>
    <p:extLst>
      <p:ext uri="{BB962C8B-B14F-4D97-AF65-F5344CB8AC3E}">
        <p14:creationId xmlns:p14="http://schemas.microsoft.com/office/powerpoint/2010/main" val="581554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Assignment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700808"/>
            <a:ext cx="7931224" cy="4525963"/>
          </a:xfrm>
        </p:spPr>
        <p:txBody>
          <a:bodyPr>
            <a:normAutofit fontScale="92500"/>
          </a:bodyPr>
          <a:lstStyle/>
          <a:p>
            <a:r>
              <a:rPr lang="en-US" altLang="zh-CN" sz="2800" dirty="0"/>
              <a:t>You are </a:t>
            </a:r>
            <a:r>
              <a:rPr lang="en-US" altLang="zh-CN" sz="2800" b="1" u="sng" dirty="0"/>
              <a:t>NOT</a:t>
            </a:r>
            <a:r>
              <a:rPr lang="en-US" altLang="zh-CN" sz="2800" dirty="0"/>
              <a:t> required to validate the input numbers types.</a:t>
            </a:r>
          </a:p>
          <a:p>
            <a:r>
              <a:rPr lang="en-US" altLang="zh-CN" sz="2800" b="1" dirty="0"/>
              <a:t>However</a:t>
            </a:r>
            <a:r>
              <a:rPr lang="en-US" altLang="zh-CN" sz="2800" dirty="0"/>
              <a:t>, you are </a:t>
            </a:r>
            <a:r>
              <a:rPr lang="en-US" altLang="zh-CN" sz="2800" b="1" dirty="0"/>
              <a:t>REQUIRED</a:t>
            </a:r>
            <a:r>
              <a:rPr lang="en-US" altLang="zh-CN" sz="2800" dirty="0"/>
              <a:t> to validate the input range.</a:t>
            </a:r>
          </a:p>
          <a:p>
            <a:r>
              <a:rPr lang="en-US" altLang="zh-CN" sz="2800" b="1" dirty="0"/>
              <a:t>WARNING</a:t>
            </a:r>
            <a:r>
              <a:rPr lang="en-US" altLang="zh-CN" sz="2800" dirty="0"/>
              <a:t> should be given to user on invalid input and request input again until the entered value is within the range.</a:t>
            </a:r>
          </a:p>
          <a:p>
            <a:r>
              <a:rPr lang="en-US" altLang="zh-CN" sz="2800" dirty="0"/>
              <a:t>In the output, you shall print out the </a:t>
            </a:r>
            <a:r>
              <a:rPr lang="en-US" altLang="zh-CN" sz="2800" b="1" dirty="0"/>
              <a:t>First 2 (AT MOST)</a:t>
            </a:r>
            <a:r>
              <a:rPr lang="en-US" altLang="zh-CN" sz="2800" dirty="0"/>
              <a:t> and </a:t>
            </a:r>
            <a:r>
              <a:rPr lang="en-US" altLang="zh-CN" sz="2800" b="1" dirty="0"/>
              <a:t>THE LAST </a:t>
            </a:r>
            <a:r>
              <a:rPr lang="en-US" altLang="zh-CN" sz="2800" dirty="0"/>
              <a:t>future value.(see examples in the </a:t>
            </a:r>
            <a:r>
              <a:rPr lang="en-US" altLang="zh-CN" sz="2800" b="1" dirty="0"/>
              <a:t>assignment2_FutureValue.pdf</a:t>
            </a:r>
            <a:r>
              <a:rPr lang="en-US" altLang="zh-CN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8366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Assignment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700808"/>
            <a:ext cx="7931224" cy="4525963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You shall define one package </a:t>
            </a:r>
            <a:r>
              <a:rPr lang="en-US" altLang="zh-CN" sz="2800" b="1" dirty="0" err="1"/>
              <a:t>futurevalue</a:t>
            </a:r>
            <a:endParaRPr lang="en-US" altLang="zh-CN" sz="2800" b="1" dirty="0"/>
          </a:p>
          <a:p>
            <a:r>
              <a:rPr lang="en-US" altLang="zh-CN" sz="2800" dirty="0"/>
              <a:t>and one class called </a:t>
            </a:r>
            <a:r>
              <a:rPr lang="en-US" altLang="zh-CN" sz="2800" b="1" dirty="0" err="1"/>
              <a:t>FutureValue</a:t>
            </a:r>
            <a:endParaRPr lang="en-US" altLang="zh-CN" sz="2800" b="1" dirty="0"/>
          </a:p>
          <a:p>
            <a:r>
              <a:rPr lang="en-US" altLang="zh-CN" sz="2800" dirty="0"/>
              <a:t>in a new NetBeans project named </a:t>
            </a:r>
            <a:r>
              <a:rPr lang="en-US" altLang="zh-CN" sz="2800" b="1" dirty="0" err="1"/>
              <a:t>FutureValue</a:t>
            </a:r>
            <a:endParaRPr lang="en-US" altLang="zh-CN" sz="2800" b="1" dirty="0"/>
          </a:p>
          <a:p>
            <a:r>
              <a:rPr lang="en-US" altLang="zh-CN" sz="2800" dirty="0"/>
              <a:t>The class shall contain a main method that performs all the operations including input, conversion and output.</a:t>
            </a:r>
          </a:p>
          <a:p>
            <a:r>
              <a:rPr lang="en-US" altLang="zh-CN" sz="2800" dirty="0"/>
              <a:t>Optionally, you may define more than one method in addition to the main method to carry out the calculation.</a:t>
            </a:r>
          </a:p>
        </p:txBody>
      </p:sp>
    </p:spTree>
    <p:extLst>
      <p:ext uri="{BB962C8B-B14F-4D97-AF65-F5344CB8AC3E}">
        <p14:creationId xmlns:p14="http://schemas.microsoft.com/office/powerpoint/2010/main" val="2525001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656" y="2852936"/>
            <a:ext cx="6600451" cy="2262781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594421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620688"/>
            <a:ext cx="6589199" cy="1280890"/>
          </a:xfrm>
        </p:spPr>
        <p:txBody>
          <a:bodyPr/>
          <a:lstStyle/>
          <a:p>
            <a:pPr algn="l"/>
            <a:r>
              <a:rPr lang="en-US" altLang="zh-CN" dirty="0"/>
              <a:t>Object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901578"/>
            <a:ext cx="7200800" cy="3777622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Declaring a variable to refer to an object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Calibri Light" panose="020F0302020204030204" pitchFamily="34" charset="0"/>
              </a:rPr>
              <a:t>Scanner keyboard = </a:t>
            </a:r>
            <a:r>
              <a:rPr lang="en-US" altLang="zh-CN" sz="2000" i="1" dirty="0">
                <a:latin typeface="Calibri Light" panose="020F0302020204030204" pitchFamily="34" charset="0"/>
              </a:rPr>
              <a:t>null</a:t>
            </a:r>
            <a:r>
              <a:rPr lang="en-US" altLang="zh-CN" sz="2000" dirty="0">
                <a:latin typeface="Calibri Light" panose="020F0302020204030204" pitchFamily="34" charset="0"/>
              </a:rPr>
              <a:t>;  // refers to nothing yet</a:t>
            </a:r>
          </a:p>
          <a:p>
            <a:r>
              <a:rPr lang="en-US" altLang="zh-CN" sz="2400" dirty="0"/>
              <a:t>Instantiating a class </a:t>
            </a:r>
          </a:p>
          <a:p>
            <a:pPr lvl="1"/>
            <a:r>
              <a:rPr lang="en-US" altLang="zh-CN" sz="2000" dirty="0"/>
              <a:t>The </a:t>
            </a:r>
            <a:r>
              <a:rPr lang="en-US" altLang="zh-CN" sz="2000" i="1" u="sng" dirty="0"/>
              <a:t>new</a:t>
            </a:r>
            <a:r>
              <a:rPr lang="en-US" altLang="zh-CN" sz="2000" dirty="0"/>
              <a:t> keyword is a Java operator that </a:t>
            </a:r>
            <a:r>
              <a:rPr lang="en-US" altLang="zh-CN" sz="2000" b="1" i="1" dirty="0"/>
              <a:t>creates </a:t>
            </a:r>
            <a:r>
              <a:rPr lang="en-US" altLang="zh-CN" sz="2000" dirty="0"/>
              <a:t>an object.</a:t>
            </a:r>
          </a:p>
          <a:p>
            <a:r>
              <a:rPr lang="en-US" altLang="zh-CN" sz="2400" dirty="0"/>
              <a:t>Initializing an object</a:t>
            </a:r>
          </a:p>
          <a:p>
            <a:pPr lvl="1"/>
            <a:r>
              <a:rPr lang="en-US" altLang="zh-CN" sz="2000" dirty="0"/>
              <a:t>The </a:t>
            </a:r>
            <a:r>
              <a:rPr lang="en-US" altLang="zh-CN" sz="2000" i="1" u="sng" dirty="0"/>
              <a:t>new</a:t>
            </a:r>
            <a:r>
              <a:rPr lang="en-US" altLang="zh-CN" sz="2000" dirty="0"/>
              <a:t> operator is followed by a </a:t>
            </a:r>
            <a:r>
              <a:rPr lang="en-US" altLang="zh-CN" sz="2000" dirty="0" err="1"/>
              <a:t>ClassName</a:t>
            </a:r>
            <a:r>
              <a:rPr lang="en-US" altLang="zh-CN" sz="2000" dirty="0"/>
              <a:t>.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Calibri Light" panose="020F0302020204030204" pitchFamily="34" charset="0"/>
              </a:rPr>
              <a:t>Scanner keyboard = new Scanner(System.in);</a:t>
            </a:r>
            <a:endParaRPr lang="en-US" altLang="zh-CN" sz="2000" dirty="0">
              <a:solidFill>
                <a:prstClr val="white"/>
              </a:solidFill>
              <a:latin typeface="Calibri Light" panose="020F0302020204030204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627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Object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700808"/>
            <a:ext cx="7956376" cy="4680520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rPr lang="zh-CN" altLang="en-US" kern="0" dirty="0">
                <a:solidFill>
                  <a:prstClr val="black"/>
                </a:solidFill>
              </a:rPr>
              <a:t>public class Point {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zh-CN" altLang="en-US" kern="0" dirty="0">
                <a:solidFill>
                  <a:prstClr val="black"/>
                </a:solidFill>
              </a:rPr>
              <a:t>    public int x = 0;  </a:t>
            </a:r>
            <a:r>
              <a:rPr lang="en-US" altLang="zh-CN" kern="0" dirty="0">
                <a:solidFill>
                  <a:srgbClr val="FF0000"/>
                </a:solidFill>
              </a:rPr>
              <a:t>// fields</a:t>
            </a:r>
            <a:endParaRPr lang="zh-CN" altLang="en-US" kern="0"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zh-CN" altLang="en-US" kern="0" dirty="0">
                <a:solidFill>
                  <a:prstClr val="black"/>
                </a:solidFill>
              </a:rPr>
              <a:t>    public int y = 0;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endParaRPr lang="en-US" altLang="zh-CN" kern="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zh-CN" altLang="en-US" kern="0" dirty="0">
                <a:solidFill>
                  <a:srgbClr val="FF0000"/>
                </a:solidFill>
              </a:rPr>
              <a:t>    </a:t>
            </a:r>
            <a:r>
              <a:rPr lang="zh-CN" altLang="en-US" b="1" kern="0" dirty="0">
                <a:solidFill>
                  <a:srgbClr val="FF0000"/>
                </a:solidFill>
              </a:rPr>
              <a:t>// constructor</a:t>
            </a:r>
            <a:r>
              <a:rPr lang="en-US" altLang="zh-CN" b="1" kern="0" dirty="0">
                <a:solidFill>
                  <a:srgbClr val="FF0000"/>
                </a:solidFill>
              </a:rPr>
              <a:t>, a special method for initializing a new object</a:t>
            </a:r>
            <a:endParaRPr lang="zh-CN" altLang="en-US" b="1" kern="0"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zh-CN" altLang="en-US" b="1" kern="0" dirty="0">
                <a:solidFill>
                  <a:prstClr val="black"/>
                </a:solidFill>
              </a:rPr>
              <a:t>    public Point(int a, int b) {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zh-CN" altLang="en-US" b="1" kern="0" dirty="0">
                <a:solidFill>
                  <a:prstClr val="black"/>
                </a:solidFill>
              </a:rPr>
              <a:t>        x = a;  </a:t>
            </a:r>
            <a:r>
              <a:rPr lang="en-US" altLang="zh-CN" b="1" kern="0" dirty="0">
                <a:solidFill>
                  <a:srgbClr val="0070C0"/>
                </a:solidFill>
              </a:rPr>
              <a:t>// copies the argument/ local variable a TO object field x</a:t>
            </a:r>
            <a:endParaRPr lang="zh-CN" altLang="en-US" b="1" kern="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zh-CN" altLang="en-US" b="1" kern="0" dirty="0">
                <a:solidFill>
                  <a:prstClr val="black"/>
                </a:solidFill>
              </a:rPr>
              <a:t>        y = b; </a:t>
            </a:r>
            <a:r>
              <a:rPr lang="en-US" altLang="zh-CN" b="1" kern="0" dirty="0">
                <a:solidFill>
                  <a:prstClr val="black"/>
                </a:solidFill>
              </a:rPr>
              <a:t> </a:t>
            </a:r>
            <a:r>
              <a:rPr lang="en-US" altLang="zh-CN" b="1" kern="0" dirty="0">
                <a:solidFill>
                  <a:srgbClr val="0070C0"/>
                </a:solidFill>
              </a:rPr>
              <a:t>// copies the argument/ local variable b TO object field y</a:t>
            </a:r>
            <a:endParaRPr lang="zh-CN" altLang="en-US" b="1" kern="0" dirty="0">
              <a:solidFill>
                <a:srgbClr val="0070C0"/>
              </a:solidFill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zh-CN" altLang="en-US" b="1" kern="0" dirty="0">
                <a:solidFill>
                  <a:prstClr val="black"/>
                </a:solidFill>
              </a:rPr>
              <a:t>    }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zh-CN" altLang="en-US" kern="0" dirty="0">
                <a:solidFill>
                  <a:prstClr val="black"/>
                </a:solidFill>
              </a:rPr>
              <a:t>}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How to create an object of this class?</a:t>
            </a:r>
          </a:p>
          <a:p>
            <a:pPr marL="0" lvl="1" indent="0">
              <a:buNone/>
            </a:pPr>
            <a:r>
              <a:rPr lang="en-US" altLang="zh-CN" sz="2000" b="1" dirty="0">
                <a:latin typeface="Calibri Light" panose="020F0302020204030204" pitchFamily="34" charset="0"/>
              </a:rPr>
              <a:t>Point </a:t>
            </a:r>
            <a:r>
              <a:rPr lang="en-US" altLang="zh-CN" sz="2000" b="1" dirty="0" err="1">
                <a:latin typeface="Calibri Light" panose="020F0302020204030204" pitchFamily="34" charset="0"/>
              </a:rPr>
              <a:t>originOne</a:t>
            </a:r>
            <a:r>
              <a:rPr lang="en-US" altLang="zh-CN" sz="2000" b="1" dirty="0">
                <a:latin typeface="Calibri Light" panose="020F0302020204030204" pitchFamily="34" charset="0"/>
              </a:rPr>
              <a:t> = new Point(23, 94);  // a </a:t>
            </a:r>
            <a:r>
              <a:rPr lang="en-US" altLang="zh-CN" sz="2000" b="1" dirty="0">
                <a:latin typeface="Calibri Light" panose="020F0302020204030204" pitchFamily="34" charset="0"/>
                <a:sym typeface="Wingdings" panose="05000000000000000000" pitchFamily="2" charset="2"/>
              </a:rPr>
              <a:t></a:t>
            </a:r>
            <a:r>
              <a:rPr lang="en-US" altLang="zh-CN" sz="2000" b="1" dirty="0">
                <a:latin typeface="Calibri Light" panose="020F0302020204030204" pitchFamily="34" charset="0"/>
              </a:rPr>
              <a:t> 23, b </a:t>
            </a:r>
            <a:r>
              <a:rPr lang="en-US" altLang="zh-CN" sz="2000" b="1" dirty="0">
                <a:latin typeface="Calibri Light" panose="020F0302020204030204" pitchFamily="34" charset="0"/>
                <a:sym typeface="Wingdings" panose="05000000000000000000" pitchFamily="2" charset="2"/>
              </a:rPr>
              <a:t> 94</a:t>
            </a:r>
            <a:endParaRPr lang="en-US" altLang="zh-CN" sz="2000" b="1" dirty="0">
              <a:solidFill>
                <a:prstClr val="white"/>
              </a:solidFill>
              <a:latin typeface="Calibri Light" panose="020F0302020204030204" pitchFamily="34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509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268760"/>
            <a:ext cx="9577064" cy="128089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Sending messages / method invocation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348880"/>
            <a:ext cx="8712968" cy="3777622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Firstly, declare an object variable:</a:t>
            </a:r>
          </a:p>
          <a:p>
            <a:pPr marL="457200" lvl="1" indent="0">
              <a:buNone/>
            </a:pPr>
            <a:r>
              <a:rPr lang="en-US" altLang="zh-CN" sz="2800" dirty="0" err="1">
                <a:solidFill>
                  <a:srgbClr val="0070C0"/>
                </a:solidFill>
                <a:latin typeface="Calibri Light" panose="020F0302020204030204" pitchFamily="34" charset="0"/>
              </a:rPr>
              <a:t>ClassName</a:t>
            </a:r>
            <a:r>
              <a:rPr lang="en-US" altLang="zh-CN" sz="2800" dirty="0">
                <a:solidFill>
                  <a:srgbClr val="0070C0"/>
                </a:solidFill>
                <a:latin typeface="Calibri Light" panose="020F0302020204030204" pitchFamily="34" charset="0"/>
              </a:rPr>
              <a:t>   </a:t>
            </a:r>
            <a:r>
              <a:rPr lang="en-US" altLang="zh-CN" sz="2800" dirty="0" err="1">
                <a:solidFill>
                  <a:srgbClr val="0070C0"/>
                </a:solidFill>
                <a:latin typeface="Calibri Light" panose="020F0302020204030204" pitchFamily="34" charset="0"/>
              </a:rPr>
              <a:t>objectVar</a:t>
            </a:r>
            <a:r>
              <a:rPr lang="en-US" altLang="zh-CN" sz="2800" dirty="0">
                <a:solidFill>
                  <a:srgbClr val="0070C0"/>
                </a:solidFill>
                <a:latin typeface="Calibri Light" panose="020F0302020204030204" pitchFamily="34" charset="0"/>
              </a:rPr>
              <a:t>;</a:t>
            </a:r>
          </a:p>
          <a:p>
            <a:r>
              <a:rPr lang="en-US" altLang="zh-CN" sz="3200" dirty="0"/>
              <a:t>Then, create an object and store it:</a:t>
            </a:r>
          </a:p>
          <a:p>
            <a:pPr marL="457200" lvl="1" indent="0">
              <a:buNone/>
            </a:pPr>
            <a:r>
              <a:rPr lang="en-US" altLang="zh-CN" sz="2800" dirty="0" err="1">
                <a:solidFill>
                  <a:srgbClr val="0070C0"/>
                </a:solidFill>
                <a:latin typeface="Calibri Light" panose="020F0302020204030204" pitchFamily="34" charset="0"/>
              </a:rPr>
              <a:t>objectVar</a:t>
            </a:r>
            <a:r>
              <a:rPr lang="en-US" altLang="zh-CN" sz="2800" dirty="0">
                <a:solidFill>
                  <a:srgbClr val="0070C0"/>
                </a:solidFill>
                <a:latin typeface="Calibri Light" panose="020F0302020204030204" pitchFamily="34" charset="0"/>
              </a:rPr>
              <a:t> = new </a:t>
            </a:r>
            <a:r>
              <a:rPr lang="en-US" altLang="zh-CN" sz="2800" dirty="0" err="1">
                <a:solidFill>
                  <a:srgbClr val="0070C0"/>
                </a:solidFill>
                <a:latin typeface="Calibri Light" panose="020F0302020204030204" pitchFamily="34" charset="0"/>
              </a:rPr>
              <a:t>ClassName</a:t>
            </a:r>
            <a:r>
              <a:rPr lang="en-US" altLang="zh-CN" sz="2800" dirty="0">
                <a:solidFill>
                  <a:srgbClr val="0070C0"/>
                </a:solidFill>
                <a:latin typeface="Calibri Light" panose="020F0302020204030204" pitchFamily="34" charset="0"/>
              </a:rPr>
              <a:t>();</a:t>
            </a:r>
          </a:p>
          <a:p>
            <a:r>
              <a:rPr lang="en-US" altLang="zh-CN" sz="3200" dirty="0"/>
              <a:t>Send a message as follows:</a:t>
            </a:r>
          </a:p>
          <a:p>
            <a:pPr marL="457200" lvl="1" indent="0">
              <a:buNone/>
            </a:pPr>
            <a:r>
              <a:rPr lang="en-US" altLang="zh-CN" sz="2800" dirty="0" err="1">
                <a:solidFill>
                  <a:srgbClr val="0070C0"/>
                </a:solidFill>
                <a:latin typeface="Calibri Light" panose="020F0302020204030204" pitchFamily="34" charset="0"/>
              </a:rPr>
              <a:t>returnValue</a:t>
            </a:r>
            <a:r>
              <a:rPr lang="en-US" altLang="zh-CN" sz="2800" dirty="0">
                <a:solidFill>
                  <a:srgbClr val="0070C0"/>
                </a:solidFill>
                <a:latin typeface="Calibri Light" panose="020F0302020204030204" pitchFamily="34" charset="0"/>
              </a:rPr>
              <a:t> = </a:t>
            </a:r>
            <a:r>
              <a:rPr lang="en-US" altLang="zh-CN" sz="2800" dirty="0" err="1">
                <a:solidFill>
                  <a:srgbClr val="0070C0"/>
                </a:solidFill>
                <a:latin typeface="Calibri Light" panose="020F0302020204030204" pitchFamily="34" charset="0"/>
              </a:rPr>
              <a:t>objectVar.methodName</a:t>
            </a:r>
            <a:r>
              <a:rPr lang="en-US" altLang="zh-CN" sz="2800" dirty="0">
                <a:solidFill>
                  <a:srgbClr val="0070C0"/>
                </a:solidFill>
                <a:latin typeface="Calibri Light" panose="020F0302020204030204" pitchFamily="34" charset="0"/>
              </a:rPr>
              <a:t>( parameter );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069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559" y="491926"/>
            <a:ext cx="6589199" cy="1280890"/>
          </a:xfrm>
        </p:spPr>
        <p:txBody>
          <a:bodyPr/>
          <a:lstStyle/>
          <a:p>
            <a:pPr algn="l"/>
            <a:r>
              <a:rPr lang="en-US" altLang="zh-CN" sz="4800" dirty="0"/>
              <a:t>Scanner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772816"/>
            <a:ext cx="7488832" cy="4608512"/>
          </a:xfrm>
        </p:spPr>
        <p:txBody>
          <a:bodyPr>
            <a:noAutofit/>
          </a:bodyPr>
          <a:lstStyle/>
          <a:p>
            <a:r>
              <a:rPr lang="en-US" sz="2800" dirty="0"/>
              <a:t>You can use the </a:t>
            </a:r>
            <a:r>
              <a:rPr lang="en-US" sz="2800" b="1" dirty="0">
                <a:solidFill>
                  <a:srgbClr val="0070C0"/>
                </a:solidFill>
              </a:rPr>
              <a:t>Scanner next*() </a:t>
            </a:r>
            <a:r>
              <a:rPr lang="en-US" sz="2800" dirty="0"/>
              <a:t>methods to get input from user through console.</a:t>
            </a:r>
          </a:p>
          <a:p>
            <a:r>
              <a:rPr lang="en-US" sz="2800" dirty="0"/>
              <a:t>First, create a scanner object: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Scanner keyboard = new Scanner(System.in);</a:t>
            </a:r>
            <a:endParaRPr lang="en-US" sz="3600" dirty="0"/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System.in</a:t>
            </a:r>
            <a:r>
              <a:rPr lang="en-US" sz="2800" dirty="0"/>
              <a:t> is the "standard" input stream source.</a:t>
            </a:r>
          </a:p>
          <a:p>
            <a:pPr marL="0" indent="0">
              <a:buNone/>
            </a:pPr>
            <a:r>
              <a:rPr lang="en-US" sz="2800" dirty="0"/>
              <a:t>Typically this stream corresponds to keyboard input.</a:t>
            </a:r>
          </a:p>
        </p:txBody>
      </p:sp>
    </p:spTree>
    <p:extLst>
      <p:ext uri="{BB962C8B-B14F-4D97-AF65-F5344CB8AC3E}">
        <p14:creationId xmlns:p14="http://schemas.microsoft.com/office/powerpoint/2010/main" val="1832348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Scanner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47829"/>
            <a:ext cx="9145016" cy="49251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Scanner next*()</a:t>
            </a:r>
            <a:r>
              <a:rPr lang="en-US" dirty="0"/>
              <a:t>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      Scanner keyboard = new Scanner(System.in);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     double d = </a:t>
            </a:r>
            <a:r>
              <a:rPr lang="en-US" sz="2400" dirty="0" err="1">
                <a:solidFill>
                  <a:srgbClr val="0070C0"/>
                </a:solidFill>
              </a:rPr>
              <a:t>keyboard.nextDouble</a:t>
            </a:r>
            <a:r>
              <a:rPr lang="en-US" sz="2400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dirty="0"/>
              <a:t>This will get the console input from user, a double value.</a:t>
            </a:r>
          </a:p>
          <a:p>
            <a:pPr marL="0" indent="0">
              <a:buNone/>
            </a:pPr>
            <a:r>
              <a:rPr lang="en-US" sz="2400" dirty="0"/>
              <a:t>What will happen if I input a string rather than a number?</a:t>
            </a:r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720415"/>
              </p:ext>
            </p:extLst>
          </p:nvPr>
        </p:nvGraphicFramePr>
        <p:xfrm>
          <a:off x="827584" y="1772816"/>
          <a:ext cx="8229600" cy="2034709"/>
        </p:xfrm>
        <a:graphic>
          <a:graphicData uri="http://schemas.openxmlformats.org/drawingml/2006/table">
            <a:tbl>
              <a:tblPr/>
              <a:tblGrid>
                <a:gridCol w="1961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8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01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double</a:t>
                      </a:r>
                    </a:p>
                  </a:txBody>
                  <a:tcPr marL="59945" marR="25691" marT="25691" marB="25691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 err="1">
                          <a:solidFill>
                            <a:srgbClr val="4C6B87"/>
                          </a:solidFill>
                          <a:effectLst/>
                          <a:hlinkClick r:id="rId2"/>
                        </a:rPr>
                        <a:t>nextDouble</a:t>
                      </a:r>
                      <a:r>
                        <a:rPr lang="en-US" sz="1600" dirty="0">
                          <a:effectLst/>
                        </a:rPr>
                        <a:t>() Scans the next token of the input as a double.</a:t>
                      </a:r>
                    </a:p>
                  </a:txBody>
                  <a:tcPr marL="59945" marR="25691" marT="25691" marB="25691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01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float</a:t>
                      </a:r>
                    </a:p>
                  </a:txBody>
                  <a:tcPr marL="59945" marR="25691" marT="25691" marB="25691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 err="1">
                          <a:solidFill>
                            <a:srgbClr val="4C6B87"/>
                          </a:solidFill>
                          <a:effectLst/>
                          <a:hlinkClick r:id="rId3"/>
                        </a:rPr>
                        <a:t>nextFloat</a:t>
                      </a:r>
                      <a:r>
                        <a:rPr lang="en-US" sz="1600" dirty="0">
                          <a:effectLst/>
                        </a:rPr>
                        <a:t>() Scans the next token of the input as a float.</a:t>
                      </a:r>
                    </a:p>
                  </a:txBody>
                  <a:tcPr marL="59945" marR="25691" marT="25691" marB="25691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01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int</a:t>
                      </a:r>
                    </a:p>
                  </a:txBody>
                  <a:tcPr marL="59945" marR="25691" marT="25691" marB="25691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 err="1">
                          <a:solidFill>
                            <a:srgbClr val="4C6B87"/>
                          </a:solidFill>
                          <a:effectLst/>
                          <a:hlinkClick r:id="rId4"/>
                        </a:rPr>
                        <a:t>nextInt</a:t>
                      </a:r>
                      <a:r>
                        <a:rPr lang="en-US" sz="1600" dirty="0">
                          <a:effectLst/>
                        </a:rPr>
                        <a:t>() Scans the next token of the input as an int.</a:t>
                      </a:r>
                    </a:p>
                  </a:txBody>
                  <a:tcPr marL="59945" marR="25691" marT="25691" marB="25691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64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>
                          <a:solidFill>
                            <a:srgbClr val="4C6B87"/>
                          </a:solidFill>
                          <a:effectLst/>
                          <a:hlinkClick r:id="rId5" tooltip="class in java.lang"/>
                        </a:rPr>
                        <a:t>String</a:t>
                      </a:r>
                      <a:endParaRPr lang="en-US" sz="1600" dirty="0">
                        <a:effectLst/>
                      </a:endParaRPr>
                    </a:p>
                  </a:txBody>
                  <a:tcPr marL="59945" marR="25691" marT="25691" marB="25691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 err="1">
                          <a:solidFill>
                            <a:srgbClr val="4C6B87"/>
                          </a:solidFill>
                          <a:effectLst/>
                          <a:hlinkClick r:id="rId6"/>
                        </a:rPr>
                        <a:t>nextLine</a:t>
                      </a:r>
                      <a:r>
                        <a:rPr lang="en-US" sz="1600" dirty="0">
                          <a:effectLst/>
                        </a:rPr>
                        <a:t>() Advances this scanner past the current line and returns the input that was skipped.</a:t>
                      </a:r>
                    </a:p>
                  </a:txBody>
                  <a:tcPr marL="59945" marR="25691" marT="25691" marB="25691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01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long</a:t>
                      </a:r>
                    </a:p>
                  </a:txBody>
                  <a:tcPr marL="59945" marR="25691" marT="25691" marB="25691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 err="1">
                          <a:solidFill>
                            <a:srgbClr val="4C6B87"/>
                          </a:solidFill>
                          <a:effectLst/>
                          <a:hlinkClick r:id="rId7"/>
                        </a:rPr>
                        <a:t>nextLong</a:t>
                      </a:r>
                      <a:r>
                        <a:rPr lang="en-US" sz="1600" dirty="0">
                          <a:effectLst/>
                        </a:rPr>
                        <a:t>() Scans the next token of the input as a long.</a:t>
                      </a:r>
                    </a:p>
                  </a:txBody>
                  <a:tcPr marL="59945" marR="25691" marT="25691" marB="25691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01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short</a:t>
                      </a:r>
                    </a:p>
                  </a:txBody>
                  <a:tcPr marL="59945" marR="25691" marT="25691" marB="25691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 err="1">
                          <a:solidFill>
                            <a:srgbClr val="4C6B87"/>
                          </a:solidFill>
                          <a:effectLst/>
                          <a:hlinkClick r:id="rId8"/>
                        </a:rPr>
                        <a:t>nextShort</a:t>
                      </a:r>
                      <a:r>
                        <a:rPr lang="en-US" sz="1600" dirty="0">
                          <a:effectLst/>
                        </a:rPr>
                        <a:t>() Scans the next token of the input as a short.</a:t>
                      </a:r>
                    </a:p>
                  </a:txBody>
                  <a:tcPr marL="59945" marR="25691" marT="25691" marB="25691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75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Simple if-else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1905000"/>
            <a:ext cx="7488832" cy="440432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altLang="zh-CN" sz="2400" dirty="0"/>
              <a:t>The if-else Statement</a:t>
            </a:r>
            <a:endParaRPr lang="en-US" altLang="zh-CN" sz="2400" dirty="0">
              <a:solidFill>
                <a:prstClr val="black"/>
              </a:solidFill>
              <a:latin typeface="Calibri Light" panose="020F0302020204030204" pitchFamily="34" charset="0"/>
            </a:endParaRPr>
          </a:p>
          <a:p>
            <a:pPr marL="457200" lvl="1" indent="0"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void </a:t>
            </a:r>
            <a:r>
              <a:rPr lang="en-US" altLang="zh-CN" sz="20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applyBrakes</a:t>
            </a:r>
            <a:r>
              <a:rPr lang="en-US" altLang="zh-CN" sz="2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() {</a:t>
            </a:r>
          </a:p>
          <a:p>
            <a:pPr marL="457200" lvl="1" indent="0"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  // the "if" clause: bicycle must be moving</a:t>
            </a:r>
          </a:p>
          <a:p>
            <a:pPr marL="457200" lvl="1" indent="0"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   if (</a:t>
            </a:r>
            <a:r>
              <a:rPr lang="en-US" altLang="zh-CN" sz="20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isMoving</a:t>
            </a:r>
            <a:r>
              <a:rPr lang="en-US" altLang="zh-CN" sz="2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) {</a:t>
            </a:r>
          </a:p>
          <a:p>
            <a:pPr marL="457200" lvl="1" indent="0"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      // the "true-case" clause: decrease current speed</a:t>
            </a:r>
          </a:p>
          <a:p>
            <a:pPr marL="457200" lvl="1" indent="0"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       </a:t>
            </a:r>
            <a:r>
              <a:rPr lang="en-US" altLang="zh-CN" sz="20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currentSpeed</a:t>
            </a:r>
            <a:r>
              <a:rPr lang="en-US" altLang="zh-CN" sz="2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--;</a:t>
            </a:r>
          </a:p>
          <a:p>
            <a:pPr marL="457200" lvl="1" indent="0"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   }</a:t>
            </a:r>
          </a:p>
          <a:p>
            <a:pPr marL="457200" lvl="1" indent="0"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   else {</a:t>
            </a:r>
          </a:p>
          <a:p>
            <a:pPr marL="457200" lvl="1" indent="0"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       </a:t>
            </a:r>
            <a:r>
              <a:rPr lang="en-US" altLang="zh-CN" sz="20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System.err.println</a:t>
            </a:r>
            <a:r>
              <a:rPr lang="en-US" altLang="zh-CN" sz="2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("The bicycle has already stopped!");</a:t>
            </a:r>
          </a:p>
          <a:p>
            <a:pPr marL="457200" lvl="1" indent="0"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   } </a:t>
            </a:r>
          </a:p>
          <a:p>
            <a:pPr marL="457200" lvl="1" indent="0"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}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791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Full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52596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altLang="zh-CN" sz="2400" dirty="0"/>
              <a:t>The following program, an if-else demo, assigns a grade based on the value of a test score, input from the user:</a:t>
            </a:r>
          </a:p>
          <a:p>
            <a:pPr lvl="1"/>
            <a:r>
              <a:rPr lang="en-US" altLang="zh-CN" sz="2000" dirty="0"/>
              <a:t>an A for a score of 90% or above;</a:t>
            </a:r>
          </a:p>
          <a:p>
            <a:pPr lvl="1"/>
            <a:r>
              <a:rPr lang="en-US" altLang="zh-CN" sz="2000" dirty="0"/>
              <a:t>a B for a score of 80% or above; and so on.</a:t>
            </a:r>
          </a:p>
          <a:p>
            <a:pPr lvl="0"/>
            <a:endParaRPr lang="en-US" altLang="zh-CN" sz="2400" dirty="0"/>
          </a:p>
          <a:p>
            <a:r>
              <a:rPr lang="en-US" altLang="zh-CN" sz="2400" dirty="0"/>
              <a:t>A sample output from the program is:</a:t>
            </a:r>
            <a:endParaRPr lang="en-US" altLang="zh-CN" sz="2400" dirty="0">
              <a:solidFill>
                <a:prstClr val="black"/>
              </a:solidFill>
              <a:latin typeface="Calibri Light" panose="020F0302020204030204" pitchFamily="34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prstClr val="black"/>
                </a:solidFill>
                <a:latin typeface="Calibri Light" panose="020F0302020204030204" pitchFamily="34" charset="0"/>
              </a:rPr>
              <a:t>Input test score: </a:t>
            </a:r>
            <a:r>
              <a:rPr lang="en-US" altLang="zh-CN" sz="2000" b="1" dirty="0">
                <a:solidFill>
                  <a:srgbClr val="FF0000"/>
                </a:solidFill>
                <a:latin typeface="Calibri Light" panose="020F0302020204030204" pitchFamily="34" charset="0"/>
              </a:rPr>
              <a:t>59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prstClr val="black"/>
                </a:solidFill>
                <a:latin typeface="Calibri Light" panose="020F0302020204030204" pitchFamily="34" charset="0"/>
              </a:rPr>
              <a:t>Grade = F</a:t>
            </a:r>
          </a:p>
          <a:p>
            <a:endParaRPr lang="en-US" sz="2800" dirty="0"/>
          </a:p>
        </p:txBody>
      </p:sp>
      <p:sp>
        <p:nvSpPr>
          <p:cNvPr id="4" name="内容占位符 8"/>
          <p:cNvSpPr txBox="1">
            <a:spLocks/>
          </p:cNvSpPr>
          <p:nvPr/>
        </p:nvSpPr>
        <p:spPr>
          <a:xfrm>
            <a:off x="4932040" y="404664"/>
            <a:ext cx="4186956" cy="60486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Arial" pitchFamily="34" charset="0"/>
              <a:buNone/>
            </a:pPr>
            <a:r>
              <a:rPr lang="en-US" altLang="zh-CN" sz="1600" b="1" dirty="0">
                <a:solidFill>
                  <a:srgbClr val="0070C0"/>
                </a:solidFill>
                <a:latin typeface="Calibri Light" panose="020F0302020204030204" pitchFamily="34" charset="0"/>
              </a:rPr>
              <a:t>class </a:t>
            </a:r>
            <a:r>
              <a:rPr lang="en-US" altLang="zh-CN" sz="16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IfElseDemo</a:t>
            </a:r>
            <a:r>
              <a:rPr lang="en-US" altLang="zh-CN" sz="16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{</a:t>
            </a:r>
          </a:p>
          <a:p>
            <a:pPr marL="57150" indent="0">
              <a:buFont typeface="Arial" pitchFamily="34" charset="0"/>
              <a:buNone/>
            </a:pPr>
            <a:r>
              <a:rPr lang="en-US" altLang="zh-CN" sz="16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   public static void main(String[] </a:t>
            </a:r>
            <a:r>
              <a:rPr lang="en-US" altLang="zh-CN" sz="16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args</a:t>
            </a:r>
            <a:r>
              <a:rPr lang="en-US" altLang="zh-CN" sz="1600" b="1" dirty="0">
                <a:solidFill>
                  <a:srgbClr val="0070C0"/>
                </a:solidFill>
                <a:latin typeface="Calibri Light" panose="020F0302020204030204" pitchFamily="34" charset="0"/>
              </a:rPr>
              <a:t>) {</a:t>
            </a:r>
          </a:p>
          <a:p>
            <a:pPr marL="57150" indent="0">
              <a:buFont typeface="Arial" pitchFamily="34" charset="0"/>
              <a:buNone/>
            </a:pPr>
            <a:r>
              <a:rPr lang="en-US" altLang="zh-CN" sz="16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       </a:t>
            </a:r>
            <a:r>
              <a:rPr lang="en-US" altLang="zh-CN" sz="1600" b="1" u="sng" dirty="0" err="1">
                <a:solidFill>
                  <a:srgbClr val="0070C0"/>
                </a:solidFill>
                <a:latin typeface="Calibri Light" panose="020F0302020204030204" pitchFamily="34" charset="0"/>
              </a:rPr>
              <a:t>System.out.print</a:t>
            </a:r>
            <a:r>
              <a:rPr lang="en-US" altLang="zh-CN" sz="1600" b="1" u="sng" dirty="0">
                <a:solidFill>
                  <a:srgbClr val="0070C0"/>
                </a:solidFill>
                <a:latin typeface="Calibri Light" panose="020F0302020204030204" pitchFamily="34" charset="0"/>
              </a:rPr>
              <a:t>("Input test score: ");</a:t>
            </a:r>
          </a:p>
          <a:p>
            <a:pPr marL="57150" indent="0">
              <a:buNone/>
            </a:pPr>
            <a:r>
              <a:rPr lang="en-US" altLang="zh-CN" sz="16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       Scanner keyboard = </a:t>
            </a:r>
            <a:r>
              <a:rPr lang="en-US" altLang="zh-CN" sz="1600" b="1" u="sng" dirty="0">
                <a:solidFill>
                  <a:srgbClr val="0070C0"/>
                </a:solidFill>
                <a:latin typeface="Calibri Light" panose="020F0302020204030204" pitchFamily="34" charset="0"/>
              </a:rPr>
              <a:t>new Scanner(System.in)</a:t>
            </a:r>
            <a:r>
              <a:rPr lang="en-US" altLang="zh-CN" sz="1600" b="1" dirty="0">
                <a:solidFill>
                  <a:srgbClr val="0070C0"/>
                </a:solidFill>
                <a:latin typeface="Calibri Light" panose="020F0302020204030204" pitchFamily="34" charset="0"/>
              </a:rPr>
              <a:t>;</a:t>
            </a:r>
          </a:p>
          <a:p>
            <a:pPr marL="57150" indent="0">
              <a:buNone/>
            </a:pPr>
            <a:r>
              <a:rPr lang="en-US" altLang="zh-CN" sz="16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       </a:t>
            </a:r>
            <a:r>
              <a:rPr lang="en-US" altLang="zh-CN" sz="16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int</a:t>
            </a:r>
            <a:r>
              <a:rPr lang="en-US" altLang="zh-CN" sz="16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sz="16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testScore</a:t>
            </a:r>
            <a:r>
              <a:rPr lang="en-US" altLang="zh-CN" sz="16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= </a:t>
            </a:r>
            <a:r>
              <a:rPr lang="en-US" altLang="zh-CN" sz="1600" b="1" u="sng" dirty="0" err="1">
                <a:solidFill>
                  <a:srgbClr val="0070C0"/>
                </a:solidFill>
                <a:latin typeface="Calibri Light" panose="020F0302020204030204" pitchFamily="34" charset="0"/>
              </a:rPr>
              <a:t>keyboard.nextInt</a:t>
            </a:r>
            <a:r>
              <a:rPr lang="en-US" altLang="zh-CN" sz="1600" b="1" u="sng" dirty="0">
                <a:solidFill>
                  <a:srgbClr val="0070C0"/>
                </a:solidFill>
                <a:latin typeface="Calibri Light" panose="020F0302020204030204" pitchFamily="34" charset="0"/>
              </a:rPr>
              <a:t>()</a:t>
            </a:r>
            <a:r>
              <a:rPr lang="en-US" altLang="zh-CN" sz="1600" b="1" dirty="0">
                <a:solidFill>
                  <a:srgbClr val="0070C0"/>
                </a:solidFill>
                <a:latin typeface="Calibri Light" panose="020F0302020204030204" pitchFamily="34" charset="0"/>
              </a:rPr>
              <a:t>;</a:t>
            </a:r>
          </a:p>
          <a:p>
            <a:pPr marL="57150" indent="0">
              <a:buFont typeface="Arial" pitchFamily="34" charset="0"/>
              <a:buNone/>
            </a:pPr>
            <a:r>
              <a:rPr lang="en-US" altLang="zh-CN" sz="16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       char grade;</a:t>
            </a:r>
          </a:p>
          <a:p>
            <a:pPr marL="57150" indent="0">
              <a:buFont typeface="Arial" pitchFamily="34" charset="0"/>
              <a:buNone/>
            </a:pPr>
            <a:r>
              <a:rPr lang="en-US" altLang="zh-CN" sz="16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       if (</a:t>
            </a:r>
            <a:r>
              <a:rPr lang="en-US" altLang="zh-CN" sz="16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testScore</a:t>
            </a:r>
            <a:r>
              <a:rPr lang="en-US" altLang="zh-CN" sz="16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&gt;= 90) {</a:t>
            </a:r>
          </a:p>
          <a:p>
            <a:pPr marL="57150" indent="0">
              <a:buFont typeface="Arial" pitchFamily="34" charset="0"/>
              <a:buNone/>
            </a:pPr>
            <a:r>
              <a:rPr lang="en-US" altLang="zh-CN" sz="16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           grade = 'A';</a:t>
            </a:r>
          </a:p>
          <a:p>
            <a:pPr marL="57150" indent="0">
              <a:buFont typeface="Arial" pitchFamily="34" charset="0"/>
              <a:buNone/>
            </a:pPr>
            <a:r>
              <a:rPr lang="en-US" altLang="zh-CN" sz="16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       } else if (</a:t>
            </a:r>
            <a:r>
              <a:rPr lang="en-US" altLang="zh-CN" sz="16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testScore</a:t>
            </a:r>
            <a:r>
              <a:rPr lang="en-US" altLang="zh-CN" sz="16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&gt;= 80) {</a:t>
            </a:r>
          </a:p>
          <a:p>
            <a:pPr marL="57150" indent="0">
              <a:buFont typeface="Arial" pitchFamily="34" charset="0"/>
              <a:buNone/>
            </a:pPr>
            <a:r>
              <a:rPr lang="en-US" altLang="zh-CN" sz="16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           grade = 'B';</a:t>
            </a:r>
          </a:p>
          <a:p>
            <a:pPr marL="57150" indent="0">
              <a:buFont typeface="Arial" pitchFamily="34" charset="0"/>
              <a:buNone/>
            </a:pPr>
            <a:r>
              <a:rPr lang="en-US" altLang="zh-CN" sz="16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       } else if (</a:t>
            </a:r>
            <a:r>
              <a:rPr lang="en-US" altLang="zh-CN" sz="16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testScore</a:t>
            </a:r>
            <a:r>
              <a:rPr lang="en-US" altLang="zh-CN" sz="16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&gt;= 70) {</a:t>
            </a:r>
          </a:p>
          <a:p>
            <a:pPr marL="57150" indent="0">
              <a:buFont typeface="Arial" pitchFamily="34" charset="0"/>
              <a:buNone/>
            </a:pPr>
            <a:r>
              <a:rPr lang="en-US" altLang="zh-CN" sz="16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           grade = 'C';</a:t>
            </a:r>
          </a:p>
          <a:p>
            <a:pPr marL="57150" indent="0">
              <a:buFont typeface="Arial" pitchFamily="34" charset="0"/>
              <a:buNone/>
            </a:pPr>
            <a:r>
              <a:rPr lang="en-US" altLang="zh-CN" sz="16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       } else if (</a:t>
            </a:r>
            <a:r>
              <a:rPr lang="en-US" altLang="zh-CN" sz="16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testScore</a:t>
            </a:r>
            <a:r>
              <a:rPr lang="en-US" altLang="zh-CN" sz="16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&gt;= 60) {</a:t>
            </a:r>
          </a:p>
          <a:p>
            <a:pPr marL="57150" indent="0">
              <a:buFont typeface="Arial" pitchFamily="34" charset="0"/>
              <a:buNone/>
            </a:pPr>
            <a:r>
              <a:rPr lang="en-US" altLang="zh-CN" sz="16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           grade = 'D';</a:t>
            </a:r>
          </a:p>
          <a:p>
            <a:pPr marL="57150" indent="0">
              <a:buFont typeface="Arial" pitchFamily="34" charset="0"/>
              <a:buNone/>
            </a:pPr>
            <a:r>
              <a:rPr lang="en-US" altLang="zh-CN" sz="16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       } else {</a:t>
            </a:r>
          </a:p>
          <a:p>
            <a:pPr marL="57150" indent="0">
              <a:buFont typeface="Arial" pitchFamily="34" charset="0"/>
              <a:buNone/>
            </a:pPr>
            <a:r>
              <a:rPr lang="en-US" altLang="zh-CN" sz="16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           grade = 'F';</a:t>
            </a:r>
          </a:p>
          <a:p>
            <a:pPr marL="57150" indent="0">
              <a:buFont typeface="Arial" pitchFamily="34" charset="0"/>
              <a:buNone/>
            </a:pPr>
            <a:r>
              <a:rPr lang="en-US" altLang="zh-CN" sz="16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       }</a:t>
            </a:r>
          </a:p>
          <a:p>
            <a:pPr marL="57150" indent="0">
              <a:buFont typeface="Arial" pitchFamily="34" charset="0"/>
              <a:buNone/>
            </a:pPr>
            <a:r>
              <a:rPr lang="en-US" altLang="zh-CN" sz="16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       </a:t>
            </a:r>
            <a:r>
              <a:rPr lang="en-US" altLang="zh-CN" sz="16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System.out.println</a:t>
            </a:r>
            <a:r>
              <a:rPr lang="en-US" altLang="zh-CN" sz="1600" b="1" dirty="0">
                <a:solidFill>
                  <a:srgbClr val="0070C0"/>
                </a:solidFill>
                <a:latin typeface="Calibri Light" panose="020F0302020204030204" pitchFamily="34" charset="0"/>
              </a:rPr>
              <a:t>("Grade = " + grade);</a:t>
            </a:r>
          </a:p>
          <a:p>
            <a:pPr marL="57150" indent="0">
              <a:buFont typeface="Arial" pitchFamily="34" charset="0"/>
              <a:buNone/>
            </a:pPr>
            <a:r>
              <a:rPr lang="en-US" altLang="zh-CN" sz="16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   }</a:t>
            </a:r>
          </a:p>
          <a:p>
            <a:pPr marL="57150" indent="0">
              <a:buFont typeface="Arial" pitchFamily="34" charset="0"/>
              <a:buNone/>
            </a:pPr>
            <a:r>
              <a:rPr lang="en-US" altLang="zh-CN" sz="1600" b="1" dirty="0">
                <a:solidFill>
                  <a:srgbClr val="0070C0"/>
                </a:solidFill>
                <a:latin typeface="Calibri Light" panose="020F03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974890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1869</TotalTime>
  <Words>1694</Words>
  <Application>Microsoft Office PowerPoint</Application>
  <PresentationFormat>On-screen Show (4:3)</PresentationFormat>
  <Paragraphs>223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等线</vt:lpstr>
      <vt:lpstr>微軟正黑體</vt:lpstr>
      <vt:lpstr>MS Gothic</vt:lpstr>
      <vt:lpstr>新細明體</vt:lpstr>
      <vt:lpstr>幼圆</vt:lpstr>
      <vt:lpstr>Arial</vt:lpstr>
      <vt:lpstr>Calibri</vt:lpstr>
      <vt:lpstr>Calibri Light</vt:lpstr>
      <vt:lpstr>Cambria Math</vt:lpstr>
      <vt:lpstr>Century Gothic</vt:lpstr>
      <vt:lpstr>Courier New</vt:lpstr>
      <vt:lpstr>Wingdings</vt:lpstr>
      <vt:lpstr>Wingdings 3</vt:lpstr>
      <vt:lpstr>Wisp</vt:lpstr>
      <vt:lpstr>Tutorial 4</vt:lpstr>
      <vt:lpstr>Topics</vt:lpstr>
      <vt:lpstr>Object creation</vt:lpstr>
      <vt:lpstr>Object creation</vt:lpstr>
      <vt:lpstr>Sending messages / method invocation</vt:lpstr>
      <vt:lpstr>Scanner</vt:lpstr>
      <vt:lpstr>Scanner</vt:lpstr>
      <vt:lpstr>Simple if-else examples</vt:lpstr>
      <vt:lpstr>Full example</vt:lpstr>
      <vt:lpstr>While loop</vt:lpstr>
      <vt:lpstr>While loop example</vt:lpstr>
      <vt:lpstr>Math function APIs</vt:lpstr>
      <vt:lpstr>Math function APIs</vt:lpstr>
      <vt:lpstr>Assignment 2: Future Value</vt:lpstr>
      <vt:lpstr>Assignment 2</vt:lpstr>
      <vt:lpstr>Assignment 2</vt:lpstr>
      <vt:lpstr>Assignment 2</vt:lpstr>
      <vt:lpstr>Assignment 2</vt:lpstr>
      <vt:lpstr>Assignment 2</vt:lpstr>
      <vt:lpstr>Assignment 2</vt:lpstr>
      <vt:lpstr>Assignment 2</vt:lpstr>
      <vt:lpstr>Assignment 2</vt:lpstr>
      <vt:lpstr>Assignment 2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3</dc:title>
  <dc:creator>Shu Liu</dc:creator>
  <cp:lastModifiedBy>LIU, Tianji</cp:lastModifiedBy>
  <cp:revision>220</cp:revision>
  <dcterms:created xsi:type="dcterms:W3CDTF">2015-09-19T12:51:19Z</dcterms:created>
  <dcterms:modified xsi:type="dcterms:W3CDTF">2021-09-25T11:02:15Z</dcterms:modified>
</cp:coreProperties>
</file>