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369" r:id="rId3"/>
    <p:sldId id="355" r:id="rId4"/>
    <p:sldId id="371" r:id="rId5"/>
    <p:sldId id="356" r:id="rId6"/>
    <p:sldId id="357" r:id="rId7"/>
    <p:sldId id="360" r:id="rId8"/>
    <p:sldId id="359" r:id="rId9"/>
    <p:sldId id="361" r:id="rId10"/>
    <p:sldId id="362" r:id="rId11"/>
    <p:sldId id="363" r:id="rId12"/>
    <p:sldId id="364" r:id="rId13"/>
    <p:sldId id="365" r:id="rId14"/>
    <p:sldId id="366" r:id="rId15"/>
    <p:sldId id="368" r:id="rId16"/>
    <p:sldId id="30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1" autoAdjust="0"/>
    <p:restoredTop sz="96366" autoAdjust="0"/>
  </p:normalViewPr>
  <p:slideViewPr>
    <p:cSldViewPr snapToGrid="0">
      <p:cViewPr varScale="1">
        <p:scale>
          <a:sx n="122" d="100"/>
          <a:sy n="122" d="100"/>
        </p:scale>
        <p:origin x="440" y="60"/>
      </p:cViewPr>
      <p:guideLst/>
    </p:cSldViewPr>
  </p:slideViewPr>
  <p:outlineViewPr>
    <p:cViewPr>
      <p:scale>
        <a:sx n="33" d="100"/>
        <a:sy n="33" d="100"/>
      </p:scale>
      <p:origin x="0" y="-33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F9D48-7BD3-BF44-ADF5-F994955F797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24096-58A3-C44D-B921-8C83F66A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93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24096-58A3-C44D-B921-8C83F66AB1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68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24096-58A3-C44D-B921-8C83F66AB1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76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F8A-4222-4B4C-8142-5A4F6D8C6AC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3ECB-49E7-46DF-AC37-58FAB8E9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6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F8A-4222-4B4C-8142-5A4F6D8C6AC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3ECB-49E7-46DF-AC37-58FAB8E9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7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F8A-4222-4B4C-8142-5A4F6D8C6AC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3ECB-49E7-46DF-AC37-58FAB8E9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5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F8A-4222-4B4C-8142-5A4F6D8C6AC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3ECB-49E7-46DF-AC37-58FAB8E9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F8A-4222-4B4C-8142-5A4F6D8C6AC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3ECB-49E7-46DF-AC37-58FAB8E9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F8A-4222-4B4C-8142-5A4F6D8C6AC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3ECB-49E7-46DF-AC37-58FAB8E9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5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F8A-4222-4B4C-8142-5A4F6D8C6AC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3ECB-49E7-46DF-AC37-58FAB8E9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0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F8A-4222-4B4C-8142-5A4F6D8C6AC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3ECB-49E7-46DF-AC37-58FAB8E9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1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F8A-4222-4B4C-8142-5A4F6D8C6AC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3ECB-49E7-46DF-AC37-58FAB8E9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5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F8A-4222-4B4C-8142-5A4F6D8C6AC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3ECB-49E7-46DF-AC37-58FAB8E9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9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F8A-4222-4B4C-8142-5A4F6D8C6AC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3ECB-49E7-46DF-AC37-58FAB8E9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0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D4F8A-4222-4B4C-8142-5A4F6D8C6AC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33ECB-49E7-46DF-AC37-58FAB8E9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2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zABQ4W" TargetMode="External"/><Relationship Id="rId2" Type="http://schemas.openxmlformats.org/officeDocument/2006/relationships/hyperlink" Target="mailto:11xxxxxxxx@link.cuhk.edu.h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eplit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eplit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1" y="1084714"/>
            <a:ext cx="8772967" cy="2387600"/>
          </a:xfrm>
        </p:spPr>
        <p:txBody>
          <a:bodyPr/>
          <a:lstStyle/>
          <a:p>
            <a:r>
              <a:rPr lang="en-US" dirty="0"/>
              <a:t>Tutorial 5: Nested-Loop and IF-ELSE</a:t>
            </a:r>
          </a:p>
        </p:txBody>
      </p:sp>
    </p:spTree>
    <p:extLst>
      <p:ext uri="{BB962C8B-B14F-4D97-AF65-F5344CB8AC3E}">
        <p14:creationId xmlns:p14="http://schemas.microsoft.com/office/powerpoint/2010/main" val="3974624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923B4-038E-4258-BB07-AAFE456B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70" y="36023"/>
            <a:ext cx="7886700" cy="1325563"/>
          </a:xfrm>
        </p:spPr>
        <p:txBody>
          <a:bodyPr/>
          <a:lstStyle/>
          <a:p>
            <a:r>
              <a:rPr lang="en-US" altLang="zh-CN" dirty="0"/>
              <a:t>Nested Loop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A0FFDA-034D-42C3-96DE-153733CE8C29}"/>
              </a:ext>
            </a:extLst>
          </p:cNvPr>
          <p:cNvSpPr txBox="1"/>
          <p:nvPr/>
        </p:nvSpPr>
        <p:spPr>
          <a:xfrm>
            <a:off x="354401" y="1236653"/>
            <a:ext cx="7886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+mj-lt"/>
                <a:ea typeface="+mj-ea"/>
                <a:cs typeface="+mj-cs"/>
              </a:rPr>
              <a:t>Example 2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: Print the inverted triangle number array as below?</a:t>
            </a:r>
            <a:endParaRPr lang="zh-CN" altLang="en-US" sz="24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E1A2A1-644F-4584-893E-D798668D7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6" y="2185359"/>
            <a:ext cx="6094521" cy="410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44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F1B3249-1BC3-426C-8D91-AE92B2EBA2EF}"/>
              </a:ext>
            </a:extLst>
          </p:cNvPr>
          <p:cNvSpPr txBox="1"/>
          <p:nvPr/>
        </p:nvSpPr>
        <p:spPr>
          <a:xfrm>
            <a:off x="1078301" y="1509015"/>
            <a:ext cx="670272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class Main {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public static void main(String[] </a:t>
            </a:r>
            <a:r>
              <a:rPr lang="en-US" altLang="zh-CN" b="1" dirty="0" err="1">
                <a:latin typeface="Courier New" panose="02070309020205020404" pitchFamily="49" charset="0"/>
              </a:rPr>
              <a:t>args</a:t>
            </a:r>
            <a:r>
              <a:rPr lang="en-US" altLang="zh-CN" b="1" dirty="0">
                <a:latin typeface="Courier New" panose="02070309020205020404" pitchFamily="49" charset="0"/>
              </a:rPr>
              <a:t>){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    int </a:t>
            </a:r>
            <a:r>
              <a:rPr lang="en-US" altLang="zh-CN" b="1" dirty="0" err="1">
                <a:latin typeface="Courier New" panose="02070309020205020404" pitchFamily="49" charset="0"/>
              </a:rPr>
              <a:t>num_lines</a:t>
            </a:r>
            <a:r>
              <a:rPr lang="en-US" altLang="zh-CN" b="1" dirty="0">
                <a:latin typeface="Courier New" panose="02070309020205020404" pitchFamily="49" charset="0"/>
              </a:rPr>
              <a:t> = 10; 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    for (int y=0; y&lt;</a:t>
            </a:r>
            <a:r>
              <a:rPr lang="en-US" altLang="zh-CN" b="1" dirty="0" err="1">
                <a:latin typeface="Courier New" panose="02070309020205020404" pitchFamily="49" charset="0"/>
              </a:rPr>
              <a:t>num_line</a:t>
            </a:r>
            <a:r>
              <a:rPr lang="en-US" altLang="zh-CN" b="1" dirty="0">
                <a:latin typeface="Courier New" panose="02070309020205020404" pitchFamily="49" charset="0"/>
              </a:rPr>
              <a:t>; y++) {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        for (int x=</a:t>
            </a:r>
            <a:r>
              <a:rPr lang="en-US" altLang="zh-CN" b="1" dirty="0" err="1">
                <a:latin typeface="Courier New" panose="02070309020205020404" pitchFamily="49" charset="0"/>
              </a:rPr>
              <a:t>num_line</a:t>
            </a:r>
            <a:r>
              <a:rPr lang="en-US" altLang="zh-CN" b="1" dirty="0">
                <a:latin typeface="Courier New" panose="02070309020205020404" pitchFamily="49" charset="0"/>
              </a:rPr>
              <a:t>; x&gt;y; x--) {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            </a:t>
            </a:r>
            <a:r>
              <a:rPr lang="en-US" altLang="zh-CN" b="1" dirty="0" err="1">
                <a:latin typeface="Courier New" panose="02070309020205020404" pitchFamily="49" charset="0"/>
              </a:rPr>
              <a:t>System.out.print</a:t>
            </a:r>
            <a:r>
              <a:rPr lang="en-US" altLang="zh-CN" b="1" dirty="0">
                <a:latin typeface="Courier New" panose="02070309020205020404" pitchFamily="49" charset="0"/>
              </a:rPr>
              <a:t>(x);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            </a:t>
            </a:r>
            <a:r>
              <a:rPr lang="en-US" altLang="zh-CN" b="1" dirty="0" err="1">
                <a:latin typeface="Courier New" panose="02070309020205020404" pitchFamily="49" charset="0"/>
              </a:rPr>
              <a:t>System.out.print</a:t>
            </a:r>
            <a:r>
              <a:rPr lang="en-US" altLang="zh-CN" b="1" dirty="0">
                <a:latin typeface="Courier New" panose="02070309020205020404" pitchFamily="49" charset="0"/>
              </a:rPr>
              <a:t>(' ');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        }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        </a:t>
            </a:r>
            <a:r>
              <a:rPr lang="en-US" altLang="zh-CN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zh-CN" b="1" dirty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    }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}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3FEDA02-D2BF-4319-9F12-14A19C226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70" y="36023"/>
            <a:ext cx="7886700" cy="1325563"/>
          </a:xfrm>
        </p:spPr>
        <p:txBody>
          <a:bodyPr/>
          <a:lstStyle/>
          <a:p>
            <a:r>
              <a:rPr lang="en-US" altLang="zh-CN" dirty="0"/>
              <a:t>Nested Loop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890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3A80AF4-6D7B-45B2-A1F3-BAC40F409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054" y="3653075"/>
            <a:ext cx="5359880" cy="3168902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33FEDA02-D2BF-4319-9F12-14A19C226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70" y="36023"/>
            <a:ext cx="7886700" cy="1325563"/>
          </a:xfrm>
        </p:spPr>
        <p:txBody>
          <a:bodyPr/>
          <a:lstStyle/>
          <a:p>
            <a:r>
              <a:rPr lang="en-US" altLang="zh-CN" dirty="0"/>
              <a:t>Nested Loop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BFEF37-5AB9-49BA-A4D3-5B0BD626F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054" y="1103349"/>
            <a:ext cx="5359879" cy="26049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8BD9B3B-D5E9-4E77-90F0-0A9BAF56AB4A}"/>
              </a:ext>
            </a:extLst>
          </p:cNvPr>
          <p:cNvSpPr txBox="1"/>
          <p:nvPr/>
        </p:nvSpPr>
        <p:spPr>
          <a:xfrm>
            <a:off x="3479321" y="408518"/>
            <a:ext cx="52391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lt"/>
                <a:ea typeface="+mj-ea"/>
                <a:cs typeface="+mj-cs"/>
              </a:rPr>
              <a:t>Example 2: Running results in replit.com</a:t>
            </a:r>
            <a:endParaRPr lang="zh-CN" altLang="en-US" sz="2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6291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33FEDA02-D2BF-4319-9F12-14A19C226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70" y="36023"/>
            <a:ext cx="7886700" cy="1325563"/>
          </a:xfrm>
        </p:spPr>
        <p:txBody>
          <a:bodyPr/>
          <a:lstStyle/>
          <a:p>
            <a:r>
              <a:rPr lang="en-US" altLang="zh-CN" dirty="0"/>
              <a:t>Nested Loop Exercise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D31B06-0CEE-4600-B070-BABC92E51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940" y="1286158"/>
            <a:ext cx="1866900" cy="31242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E1CEF94-BA0D-4EF3-8859-E0FB2CDB68D7}"/>
              </a:ext>
            </a:extLst>
          </p:cNvPr>
          <p:cNvSpPr txBox="1"/>
          <p:nvPr/>
        </p:nvSpPr>
        <p:spPr>
          <a:xfrm>
            <a:off x="348112" y="1361586"/>
            <a:ext cx="521215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Try to print a prism with the character “*”, as shown in the right figure. It consists of 9 lines in total, please note that there is a space between every two stars.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CC6974E-0C1A-4BA8-A49F-198B71716458}"/>
              </a:ext>
            </a:extLst>
          </p:cNvPr>
          <p:cNvSpPr txBox="1"/>
          <p:nvPr/>
        </p:nvSpPr>
        <p:spPr>
          <a:xfrm>
            <a:off x="348112" y="2611721"/>
            <a:ext cx="701615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>
                <a:latin typeface="Courier New" panose="02070309020205020404" pitchFamily="49" charset="0"/>
              </a:rPr>
              <a:t>class Main {</a:t>
            </a:r>
          </a:p>
          <a:p>
            <a:r>
              <a:rPr lang="zh-CN" altLang="en-US" sz="1200" b="1" dirty="0">
                <a:latin typeface="Courier New" panose="02070309020205020404" pitchFamily="49" charset="0"/>
              </a:rPr>
              <a:t>  public static void main(String[] args){</a:t>
            </a:r>
          </a:p>
          <a:p>
            <a:r>
              <a:rPr lang="zh-CN" altLang="en-US" sz="1200" b="1" dirty="0">
                <a:latin typeface="Courier New" panose="02070309020205020404" pitchFamily="49" charset="0"/>
              </a:rPr>
              <a:t>        for (int i = 0; i &lt; 5 ;i++){</a:t>
            </a:r>
          </a:p>
          <a:p>
            <a:r>
              <a:rPr lang="zh-CN" altLang="en-US" sz="1200" b="1" dirty="0">
                <a:latin typeface="Courier New" panose="02070309020205020404" pitchFamily="49" charset="0"/>
              </a:rPr>
              <a:t>            for (int j = 0;j &lt; 4 - i;j++ ){</a:t>
            </a:r>
          </a:p>
          <a:p>
            <a:r>
              <a:rPr lang="zh-CN" altLang="en-US" sz="1200" b="1" dirty="0">
                <a:latin typeface="Courier New" panose="02070309020205020404" pitchFamily="49" charset="0"/>
              </a:rPr>
              <a:t>                System.out.print(" ");</a:t>
            </a:r>
          </a:p>
          <a:p>
            <a:r>
              <a:rPr lang="zh-CN" altLang="en-US" sz="1200" b="1" dirty="0">
                <a:latin typeface="Courier New" panose="02070309020205020404" pitchFamily="49" charset="0"/>
              </a:rPr>
              <a:t>            }</a:t>
            </a:r>
          </a:p>
          <a:p>
            <a:r>
              <a:rPr lang="zh-CN" altLang="en-US" sz="1200" b="1" dirty="0">
                <a:latin typeface="Courier New" panose="02070309020205020404" pitchFamily="49" charset="0"/>
              </a:rPr>
              <a:t>            for (int k = 0;k &lt; i + 1 ;k++){</a:t>
            </a:r>
          </a:p>
          <a:p>
            <a:r>
              <a:rPr lang="zh-CN" altLang="en-US" sz="1200" b="1" dirty="0">
                <a:latin typeface="Courier New" panose="02070309020205020404" pitchFamily="49" charset="0"/>
              </a:rPr>
              <a:t>                System.out.print("* ");</a:t>
            </a:r>
          </a:p>
          <a:p>
            <a:r>
              <a:rPr lang="zh-CN" altLang="en-US" sz="1200" b="1" dirty="0">
                <a:latin typeface="Courier New" panose="02070309020205020404" pitchFamily="49" charset="0"/>
              </a:rPr>
              <a:t>            }</a:t>
            </a:r>
          </a:p>
          <a:p>
            <a:r>
              <a:rPr lang="zh-CN" altLang="en-US" sz="1200" b="1" dirty="0">
                <a:latin typeface="Courier New" panose="02070309020205020404" pitchFamily="49" charset="0"/>
              </a:rPr>
              <a:t>            System.out.println();</a:t>
            </a:r>
          </a:p>
          <a:p>
            <a:r>
              <a:rPr lang="zh-CN" altLang="en-US" sz="1200" b="1" dirty="0">
                <a:latin typeface="Courier New" panose="02070309020205020404" pitchFamily="49" charset="0"/>
              </a:rPr>
              <a:t>        }</a:t>
            </a:r>
          </a:p>
          <a:p>
            <a:endParaRPr lang="zh-CN" altLang="en-US" sz="1200" b="1" dirty="0">
              <a:latin typeface="Courier New" panose="02070309020205020404" pitchFamily="49" charset="0"/>
            </a:endParaRPr>
          </a:p>
          <a:p>
            <a:r>
              <a:rPr lang="zh-CN" altLang="en-US" sz="1200" b="1" dirty="0">
                <a:latin typeface="Courier New" panose="02070309020205020404" pitchFamily="49" charset="0"/>
              </a:rPr>
              <a:t>        for (int i = 0; i &lt; 4 ;i++){</a:t>
            </a:r>
          </a:p>
          <a:p>
            <a:r>
              <a:rPr lang="zh-CN" altLang="en-US" sz="1200" b="1" dirty="0">
                <a:latin typeface="Courier New" panose="02070309020205020404" pitchFamily="49" charset="0"/>
              </a:rPr>
              <a:t>            for (int j = 0;j &lt; i + 1;j++ ){</a:t>
            </a:r>
          </a:p>
          <a:p>
            <a:r>
              <a:rPr lang="zh-CN" altLang="en-US" sz="1200" b="1" dirty="0">
                <a:latin typeface="Courier New" panose="02070309020205020404" pitchFamily="49" charset="0"/>
              </a:rPr>
              <a:t>                System.out.print(" ");</a:t>
            </a:r>
          </a:p>
          <a:p>
            <a:r>
              <a:rPr lang="zh-CN" altLang="en-US" sz="1200" b="1" dirty="0">
                <a:latin typeface="Courier New" panose="02070309020205020404" pitchFamily="49" charset="0"/>
              </a:rPr>
              <a:t>            }</a:t>
            </a:r>
          </a:p>
          <a:p>
            <a:r>
              <a:rPr lang="zh-CN" altLang="en-US" sz="1200" b="1" dirty="0">
                <a:latin typeface="Courier New" panose="02070309020205020404" pitchFamily="49" charset="0"/>
              </a:rPr>
              <a:t>            for (int k = 0;k &lt; 4 - i ;k++){</a:t>
            </a:r>
          </a:p>
          <a:p>
            <a:r>
              <a:rPr lang="zh-CN" altLang="en-US" sz="1200" b="1" dirty="0">
                <a:latin typeface="Courier New" panose="02070309020205020404" pitchFamily="49" charset="0"/>
              </a:rPr>
              <a:t>                System.out.print("* ");</a:t>
            </a:r>
          </a:p>
          <a:p>
            <a:r>
              <a:rPr lang="zh-CN" altLang="en-US" sz="1200" b="1" dirty="0">
                <a:latin typeface="Courier New" panose="02070309020205020404" pitchFamily="49" charset="0"/>
              </a:rPr>
              <a:t>            }</a:t>
            </a:r>
          </a:p>
          <a:p>
            <a:r>
              <a:rPr lang="zh-CN" altLang="en-US" sz="1200" b="1" dirty="0">
                <a:latin typeface="Courier New" panose="02070309020205020404" pitchFamily="49" charset="0"/>
              </a:rPr>
              <a:t>            System.out.println();</a:t>
            </a:r>
          </a:p>
          <a:p>
            <a:r>
              <a:rPr lang="zh-CN" altLang="en-US" sz="1200" b="1" dirty="0">
                <a:latin typeface="Courier New" panose="02070309020205020404" pitchFamily="49" charset="0"/>
              </a:rPr>
              <a:t>        }</a:t>
            </a:r>
          </a:p>
          <a:p>
            <a:r>
              <a:rPr lang="zh-CN" altLang="en-US" sz="1200" b="1" dirty="0">
                <a:latin typeface="Courier New" panose="02070309020205020404" pitchFamily="49" charset="0"/>
              </a:rPr>
              <a:t>    }</a:t>
            </a:r>
          </a:p>
          <a:p>
            <a:r>
              <a:rPr lang="zh-CN" altLang="en-US" sz="12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1DFA9F6-873C-4417-8618-E4E2DB62CD5B}"/>
              </a:ext>
            </a:extLst>
          </p:cNvPr>
          <p:cNvSpPr/>
          <p:nvPr/>
        </p:nvSpPr>
        <p:spPr>
          <a:xfrm>
            <a:off x="400770" y="2685025"/>
            <a:ext cx="4930355" cy="4136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227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6F519-C229-4F1E-B914-7C62319F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</a:t>
            </a:r>
            <a:r>
              <a:rPr lang="zh-CN" altLang="en-US" dirty="0"/>
              <a:t> </a:t>
            </a:r>
            <a:r>
              <a:rPr lang="en-US" altLang="zh-CN" dirty="0"/>
              <a:t>with IF-ELSE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EB51E-2122-4EF0-9516-897175813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9580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+mj-lt"/>
                <a:ea typeface="+mj-ea"/>
                <a:cs typeface="+mj-cs"/>
              </a:rPr>
              <a:t>Example 1: Calculate the sum of all odd and even numbers between 0 and 100 separately?</a:t>
            </a:r>
            <a:endParaRPr lang="zh-CN" altLang="en-US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43F4F4-F176-48AE-9373-9E85F4929749}"/>
              </a:ext>
            </a:extLst>
          </p:cNvPr>
          <p:cNvSpPr txBox="1"/>
          <p:nvPr/>
        </p:nvSpPr>
        <p:spPr>
          <a:xfrm>
            <a:off x="1486619" y="2333685"/>
            <a:ext cx="674873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urier New" panose="02070309020205020404" pitchFamily="49" charset="0"/>
              </a:rPr>
              <a:t>class Main {</a:t>
            </a:r>
          </a:p>
          <a:p>
            <a:r>
              <a:rPr lang="zh-CN" altLang="en-US" sz="1600" b="1" dirty="0">
                <a:latin typeface="Courier New" panose="02070309020205020404" pitchFamily="49" charset="0"/>
              </a:rPr>
              <a:t>  public static void main(String[] args){</a:t>
            </a:r>
          </a:p>
          <a:p>
            <a:r>
              <a:rPr lang="zh-CN" altLang="en-US" sz="1600" b="1" dirty="0">
                <a:latin typeface="Courier New" panose="02070309020205020404" pitchFamily="49" charset="0"/>
              </a:rPr>
              <a:t>        int sum_odd = 0;</a:t>
            </a:r>
          </a:p>
          <a:p>
            <a:r>
              <a:rPr lang="zh-CN" altLang="en-US" sz="1600" b="1" dirty="0">
                <a:latin typeface="Courier New" panose="02070309020205020404" pitchFamily="49" charset="0"/>
              </a:rPr>
              <a:t>        int sum_even = 0;</a:t>
            </a:r>
          </a:p>
          <a:p>
            <a:r>
              <a:rPr lang="zh-CN" altLang="en-US" sz="1600" b="1" dirty="0">
                <a:latin typeface="Courier New" panose="02070309020205020404" pitchFamily="49" charset="0"/>
              </a:rPr>
              <a:t>        for (int i = 0; i &lt;= 100 ;i++){</a:t>
            </a:r>
          </a:p>
          <a:p>
            <a:r>
              <a:rPr lang="zh-CN" altLang="en-US" sz="1600" b="1" dirty="0">
                <a:latin typeface="Courier New" panose="02070309020205020404" pitchFamily="49" charset="0"/>
              </a:rPr>
              <a:t>            if (i % 2 == 0){</a:t>
            </a:r>
          </a:p>
          <a:p>
            <a:r>
              <a:rPr lang="zh-CN" altLang="en-US" sz="1600" b="1" dirty="0">
                <a:latin typeface="Courier New" panose="02070309020205020404" pitchFamily="49" charset="0"/>
              </a:rPr>
              <a:t>              sum_even = sum_even + i;</a:t>
            </a:r>
          </a:p>
          <a:p>
            <a:r>
              <a:rPr lang="zh-CN" altLang="en-US" sz="1600" b="1" dirty="0">
                <a:latin typeface="Courier New" panose="02070309020205020404" pitchFamily="49" charset="0"/>
              </a:rPr>
              <a:t>            }</a:t>
            </a:r>
          </a:p>
          <a:p>
            <a:r>
              <a:rPr lang="zh-CN" altLang="en-US" sz="1600" b="1" dirty="0">
                <a:latin typeface="Courier New" panose="02070309020205020404" pitchFamily="49" charset="0"/>
              </a:rPr>
              <a:t>            else{</a:t>
            </a:r>
          </a:p>
          <a:p>
            <a:r>
              <a:rPr lang="zh-CN" altLang="en-US" sz="1600" b="1" dirty="0">
                <a:latin typeface="Courier New" panose="02070309020205020404" pitchFamily="49" charset="0"/>
              </a:rPr>
              <a:t>              sum_odd = sum_odd + i;</a:t>
            </a:r>
          </a:p>
          <a:p>
            <a:r>
              <a:rPr lang="zh-CN" altLang="en-US" sz="1600" b="1" dirty="0">
                <a:latin typeface="Courier New" panose="02070309020205020404" pitchFamily="49" charset="0"/>
              </a:rPr>
              <a:t>            }</a:t>
            </a:r>
          </a:p>
          <a:p>
            <a:r>
              <a:rPr lang="zh-CN" altLang="en-US" sz="1600" b="1" dirty="0">
                <a:latin typeface="Courier New" panose="02070309020205020404" pitchFamily="49" charset="0"/>
              </a:rPr>
              <a:t>        }</a:t>
            </a:r>
          </a:p>
          <a:p>
            <a:r>
              <a:rPr lang="zh-CN" altLang="en-US" sz="1600" b="1" dirty="0">
                <a:latin typeface="Courier New" panose="02070309020205020404" pitchFamily="49" charset="0"/>
              </a:rPr>
              <a:t>        System.out.print("Sum of all odd numbers: ");</a:t>
            </a:r>
          </a:p>
          <a:p>
            <a:r>
              <a:rPr lang="zh-CN" altLang="en-US" sz="1600" b="1" dirty="0">
                <a:latin typeface="Courier New" panose="02070309020205020404" pitchFamily="49" charset="0"/>
              </a:rPr>
              <a:t>        System.out.println(sum_odd);</a:t>
            </a:r>
          </a:p>
          <a:p>
            <a:r>
              <a:rPr lang="zh-CN" altLang="en-US" sz="1600" b="1" dirty="0">
                <a:latin typeface="Courier New" panose="02070309020205020404" pitchFamily="49" charset="0"/>
              </a:rPr>
              <a:t>        System.out.print("Sum of all even numbers: ");</a:t>
            </a:r>
          </a:p>
          <a:p>
            <a:r>
              <a:rPr lang="zh-CN" altLang="en-US" sz="1600" b="1" dirty="0">
                <a:latin typeface="Courier New" panose="02070309020205020404" pitchFamily="49" charset="0"/>
              </a:rPr>
              <a:t>        System.out.println(sum_even);</a:t>
            </a:r>
          </a:p>
          <a:p>
            <a:r>
              <a:rPr lang="zh-CN" altLang="en-US" sz="1600" b="1" dirty="0">
                <a:latin typeface="Courier New" panose="02070309020205020404" pitchFamily="49" charset="0"/>
              </a:rPr>
              <a:t>    }</a:t>
            </a:r>
          </a:p>
          <a:p>
            <a:r>
              <a:rPr lang="zh-CN" altLang="en-US" sz="16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7910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6F519-C229-4F1E-B914-7C62319F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</a:t>
            </a:r>
            <a:r>
              <a:rPr lang="zh-CN" altLang="en-US" dirty="0"/>
              <a:t> </a:t>
            </a:r>
            <a:r>
              <a:rPr lang="en-US" altLang="zh-CN" dirty="0"/>
              <a:t>with IF-ELSE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EB51E-2122-4EF0-9516-897175813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9580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+mj-lt"/>
                <a:ea typeface="+mj-ea"/>
                <a:cs typeface="+mj-cs"/>
              </a:rPr>
              <a:t>Example 1: Calculate the sum of all odd and even numbers between 0 and 100 separately?</a:t>
            </a:r>
            <a:endParaRPr lang="zh-CN" altLang="en-US" sz="24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A3B8C3-03D1-4664-8D11-4215426E4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0" y="2367559"/>
            <a:ext cx="8868859" cy="437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01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284" y="1304241"/>
            <a:ext cx="8197431" cy="2262781"/>
          </a:xfrm>
        </p:spPr>
        <p:txBody>
          <a:bodyPr>
            <a:normAutofit/>
          </a:bodyPr>
          <a:lstStyle/>
          <a:p>
            <a:r>
              <a:rPr lang="en-US" dirty="0"/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59442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428" y="1144438"/>
            <a:ext cx="8349143" cy="3105509"/>
          </a:xfrm>
        </p:spPr>
        <p:txBody>
          <a:bodyPr>
            <a:normAutofit fontScale="90000"/>
          </a:bodyPr>
          <a:lstStyle/>
          <a:p>
            <a:pPr algn="l"/>
            <a:br>
              <a:rPr lang="en-US" sz="3600" dirty="0">
                <a:latin typeface="+mn-lt"/>
                <a:ea typeface="+mn-ea"/>
                <a:cs typeface="+mn-cs"/>
              </a:rPr>
            </a:br>
            <a:r>
              <a:rPr lang="en-US" sz="3600" dirty="0">
                <a:latin typeface="+mn-lt"/>
                <a:ea typeface="+mn-ea"/>
                <a:cs typeface="+mn-cs"/>
              </a:rPr>
              <a:t>Outline of this tutorial:</a:t>
            </a:r>
            <a:br>
              <a:rPr lang="en-US" sz="3600" dirty="0">
                <a:latin typeface="+mn-lt"/>
                <a:ea typeface="+mn-ea"/>
                <a:cs typeface="+mn-cs"/>
              </a:rPr>
            </a:br>
            <a:br>
              <a:rPr lang="en-US" sz="3200" dirty="0">
                <a:latin typeface="+mn-lt"/>
                <a:ea typeface="+mn-ea"/>
                <a:cs typeface="+mn-cs"/>
              </a:rPr>
            </a:br>
            <a:r>
              <a:rPr lang="en-US" sz="3200" dirty="0">
                <a:latin typeface="+mn-lt"/>
                <a:ea typeface="+mn-ea"/>
                <a:cs typeface="+mn-cs"/>
              </a:rPr>
              <a:t>1. Online Java Coding Tool: replit.com</a:t>
            </a:r>
            <a:br>
              <a:rPr lang="en-US" sz="3200" dirty="0">
                <a:latin typeface="+mn-lt"/>
                <a:ea typeface="+mn-ea"/>
                <a:cs typeface="+mn-cs"/>
              </a:rPr>
            </a:br>
            <a:br>
              <a:rPr lang="en-US" sz="3200" dirty="0">
                <a:latin typeface="+mn-lt"/>
                <a:ea typeface="+mn-ea"/>
                <a:cs typeface="+mn-cs"/>
              </a:rPr>
            </a:br>
            <a:r>
              <a:rPr lang="en-US" sz="3200" dirty="0">
                <a:latin typeface="+mn-lt"/>
                <a:ea typeface="+mn-ea"/>
                <a:cs typeface="+mn-cs"/>
              </a:rPr>
              <a:t>2. Nested Loop</a:t>
            </a:r>
            <a:br>
              <a:rPr lang="en-US" sz="3200" dirty="0">
                <a:latin typeface="+mn-lt"/>
                <a:ea typeface="+mn-ea"/>
                <a:cs typeface="+mn-cs"/>
              </a:rPr>
            </a:br>
            <a:br>
              <a:rPr lang="en-US" sz="3200" dirty="0">
                <a:latin typeface="+mn-lt"/>
                <a:ea typeface="+mn-ea"/>
                <a:cs typeface="+mn-cs"/>
              </a:rPr>
            </a:br>
            <a:r>
              <a:rPr lang="en-US" sz="3200" dirty="0">
                <a:latin typeface="+mn-lt"/>
                <a:ea typeface="+mn-ea"/>
                <a:cs typeface="+mn-cs"/>
              </a:rPr>
              <a:t>3. Loop with IF-ELSE</a:t>
            </a:r>
          </a:p>
        </p:txBody>
      </p:sp>
    </p:spTree>
    <p:extLst>
      <p:ext uri="{BB962C8B-B14F-4D97-AF65-F5344CB8AC3E}">
        <p14:creationId xmlns:p14="http://schemas.microsoft.com/office/powerpoint/2010/main" val="405691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7C030-7EC6-4059-93B0-E56812F1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41" y="365126"/>
            <a:ext cx="8307350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Sign-up a NEW student account on Replit.com</a:t>
            </a:r>
            <a:endParaRPr lang="zh-CN" altLang="en-US" sz="320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73221F7-9E7C-45D7-8EAD-8B6199252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91" y="1736229"/>
            <a:ext cx="8409033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You MUST use your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CU @Link Email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Open Sans" panose="020B0606030504020204" pitchFamily="34" charset="0"/>
                <a:cs typeface="Arial" panose="020B0604020202020204" pitchFamily="34" charset="0"/>
              </a:rPr>
              <a:t> to sign-up, e.g.,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ea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hlinkClick r:id="rId2"/>
              </a:rPr>
              <a:t>11xxxxxxxx@link.cuhk.edu.hk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ea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Open Sans" panose="020B0606030504020204" pitchFamily="34" charset="0"/>
                <a:cs typeface="Arial" panose="020B0604020202020204" pitchFamily="34" charset="0"/>
              </a:rPr>
              <a:t>Sign-up ONCE only.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ea typeface="Open Sans" panose="020B0606030504020204" pitchFamily="34" charset="0"/>
            </a:endParaRPr>
          </a:p>
          <a:p>
            <a:pPr lvl="0" defTabSz="914400"/>
            <a:r>
              <a:rPr lang="en-US" altLang="zh-CN" sz="1400" dirty="0">
                <a:solidFill>
                  <a:srgbClr val="11111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Join 2021-22 CSCI1130 exercises</a:t>
            </a:r>
            <a:r>
              <a:rPr lang="en-US" altLang="zh-CN" sz="1200" dirty="0">
                <a:solidFill>
                  <a:srgbClr val="11111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: </a:t>
            </a:r>
            <a:r>
              <a:rPr kumimoji="0" lang="zh-CN" altLang="zh-CN" sz="1200" b="0" i="0" u="sng" strike="noStrike" cap="none" normalizeH="0" baseline="0" dirty="0">
                <a:ln>
                  <a:noFill/>
                </a:ln>
                <a:solidFill>
                  <a:srgbClr val="1874A4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hlinkClick r:id="rId3"/>
              </a:rPr>
              <a:t>https://bit.ly/3zABQ4W</a:t>
            </a:r>
            <a:endParaRPr kumimoji="0" lang="en-US" altLang="zh-CN" sz="1200" b="0" i="0" u="sng" strike="noStrike" cap="none" normalizeH="0" baseline="0" dirty="0">
              <a:ln>
                <a:noFill/>
              </a:ln>
              <a:solidFill>
                <a:srgbClr val="1874A4"/>
              </a:solidFill>
              <a:effectLst/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lvl="0" defTabSz="914400"/>
            <a:endParaRPr kumimoji="0" lang="en-US" altLang="zh-CN" sz="1200" b="0" i="0" u="sng" strike="noStrike" cap="none" normalizeH="0" baseline="0" dirty="0">
              <a:ln>
                <a:noFill/>
              </a:ln>
              <a:solidFill>
                <a:srgbClr val="1874A4"/>
              </a:solidFill>
              <a:effectLst/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ea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Open Sans" panose="020B0606030504020204" pitchFamily="34" charset="0"/>
                <a:cs typeface="Arial" panose="020B0604020202020204" pitchFamily="34" charset="0"/>
              </a:rPr>
              <a:t>Please DO NOT use your other personal email address to sign-up.  For example, DO NOT use Gmail,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Open Sans" panose="020B0606030504020204" pitchFamily="34" charset="0"/>
                <a:cs typeface="Arial" panose="020B0604020202020204" pitchFamily="34" charset="0"/>
              </a:rPr>
              <a:t>Outlook, qq, 163.com, etc.  EVEN NEITHER your_nickname_alias@cuhk.edu.hk  NOR 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Open Sans" panose="020B0606030504020204" pitchFamily="34" charset="0"/>
                <a:cs typeface="Arial" panose="020B0604020202020204" pitchFamily="34" charset="0"/>
              </a:rPr>
              <a:t>username@CSE/IE/STAT/DEPT.cuhk.edu.hk !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ea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Open Sans" panose="020B0606030504020204" pitchFamily="34" charset="0"/>
                <a:cs typeface="Arial" panose="020B0604020202020204" pitchFamily="34" charset="0"/>
              </a:rPr>
            </a:b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ea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Open Sans" panose="020B0606030504020204" pitchFamily="34" charset="0"/>
                <a:cs typeface="Arial" panose="020B0604020202020204" pitchFamily="34" charset="0"/>
              </a:rPr>
              <a:t>Exercises on Replit.com are OPTIONAL and such scores will NOT be counted towards your course grade.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52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7C030-7EC6-4059-93B0-E56812F1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Online Coding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102D44-BE0C-49CD-BF99-5CF02B9D3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Running your program online: </a:t>
            </a:r>
            <a:r>
              <a:rPr lang="zh-CN" altLang="en-US" dirty="0">
                <a:hlinkClick r:id="rId2"/>
              </a:rPr>
              <a:t>https://replit.com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7ACC84-CB44-4230-A1C9-D9FC76417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418" y="2586742"/>
            <a:ext cx="4969111" cy="372515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0A4CCB0-D89B-49C8-A156-5635AD8A8061}"/>
              </a:ext>
            </a:extLst>
          </p:cNvPr>
          <p:cNvSpPr/>
          <p:nvPr/>
        </p:nvSpPr>
        <p:spPr>
          <a:xfrm>
            <a:off x="4124807" y="5742432"/>
            <a:ext cx="454587" cy="2664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2AB5C6-3E7B-4427-A775-6312A645FD9E}"/>
              </a:ext>
            </a:extLst>
          </p:cNvPr>
          <p:cNvSpPr txBox="1"/>
          <p:nvPr/>
        </p:nvSpPr>
        <p:spPr>
          <a:xfrm>
            <a:off x="506083" y="2530415"/>
            <a:ext cx="2927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Register an account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“Java” language;</a:t>
            </a:r>
          </a:p>
        </p:txBody>
      </p:sp>
    </p:spTree>
    <p:extLst>
      <p:ext uri="{BB962C8B-B14F-4D97-AF65-F5344CB8AC3E}">
        <p14:creationId xmlns:p14="http://schemas.microsoft.com/office/powerpoint/2010/main" val="28070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463282F-995C-4EB1-AB39-C562A630C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092" y="2808325"/>
            <a:ext cx="4533763" cy="293410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067C030-7EC6-4059-93B0-E56812F1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Online Coding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102D44-BE0C-49CD-BF99-5CF02B9D3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Running your program online: </a:t>
            </a:r>
            <a:r>
              <a:rPr lang="zh-CN" altLang="en-US" dirty="0">
                <a:hlinkClick r:id="rId3"/>
              </a:rPr>
              <a:t>https://replit.com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A4CCB0-D89B-49C8-A156-5635AD8A8061}"/>
              </a:ext>
            </a:extLst>
          </p:cNvPr>
          <p:cNvSpPr/>
          <p:nvPr/>
        </p:nvSpPr>
        <p:spPr>
          <a:xfrm>
            <a:off x="5999615" y="3240772"/>
            <a:ext cx="2101240" cy="514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2AB5C6-3E7B-4427-A775-6312A645FD9E}"/>
              </a:ext>
            </a:extLst>
          </p:cNvPr>
          <p:cNvSpPr txBox="1"/>
          <p:nvPr/>
        </p:nvSpPr>
        <p:spPr>
          <a:xfrm>
            <a:off x="201284" y="2555037"/>
            <a:ext cx="3278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Register an account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“Java” language;</a:t>
            </a:r>
          </a:p>
          <a:p>
            <a:r>
              <a:rPr lang="en-US" altLang="zh-CN" dirty="0"/>
              <a:t>2.  Click on “Java” and create a online project, e.g., “HelloWorld”;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81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7C030-7EC6-4059-93B0-E56812F1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Online Coding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102D44-BE0C-49CD-BF99-5CF02B9D3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Running your program online: </a:t>
            </a:r>
            <a:r>
              <a:rPr lang="zh-CN" altLang="en-US" dirty="0">
                <a:hlinkClick r:id="rId2"/>
              </a:rPr>
              <a:t>https://replit.com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FCB5BB0-45AC-4820-8540-92E45DD68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039" y="2375957"/>
            <a:ext cx="5939697" cy="428496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672AC6-20CB-49E7-ADBE-68F129F97CCF}"/>
              </a:ext>
            </a:extLst>
          </p:cNvPr>
          <p:cNvSpPr txBox="1"/>
          <p:nvPr/>
        </p:nvSpPr>
        <p:spPr>
          <a:xfrm>
            <a:off x="86265" y="2508228"/>
            <a:ext cx="3122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Register an account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“Java” language;</a:t>
            </a:r>
          </a:p>
          <a:p>
            <a:pPr marL="342900" indent="-342900">
              <a:buAutoNum type="arabicPeriod" startAt="2"/>
            </a:pPr>
            <a:r>
              <a:rPr lang="en-US" altLang="zh-CN" dirty="0"/>
              <a:t>Click on “Java” and create a online project, e.g., “HelloWorld”;</a:t>
            </a:r>
          </a:p>
          <a:p>
            <a:pPr marL="342900" indent="-342900">
              <a:buAutoNum type="arabicPeriod" startAt="2"/>
            </a:pPr>
            <a:r>
              <a:rPr lang="en-US" altLang="zh-CN" dirty="0"/>
              <a:t>Start coding and running, with console showing the output of your programs.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73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923B4-038E-4258-BB07-AAFE456B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70" y="36023"/>
            <a:ext cx="7886700" cy="1325563"/>
          </a:xfrm>
        </p:spPr>
        <p:txBody>
          <a:bodyPr/>
          <a:lstStyle/>
          <a:p>
            <a:r>
              <a:rPr lang="en-US" altLang="zh-CN" dirty="0"/>
              <a:t>Nested Loop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A0FFDA-034D-42C3-96DE-153733CE8C29}"/>
              </a:ext>
            </a:extLst>
          </p:cNvPr>
          <p:cNvSpPr txBox="1"/>
          <p:nvPr/>
        </p:nvSpPr>
        <p:spPr>
          <a:xfrm>
            <a:off x="354401" y="1236653"/>
            <a:ext cx="7886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+mj-lt"/>
                <a:ea typeface="+mj-ea"/>
                <a:cs typeface="+mj-cs"/>
              </a:rPr>
              <a:t>Example 1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: Print the m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ultiplication formula table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 as below?</a:t>
            </a:r>
            <a:endParaRPr lang="zh-CN" altLang="en-US" sz="2400" dirty="0">
              <a:latin typeface="+mj-lt"/>
              <a:ea typeface="+mj-ea"/>
              <a:cs typeface="+mj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87030E7-CB5F-4894-9BEE-5872D1C5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85" y="2355183"/>
            <a:ext cx="7618203" cy="322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84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923B4-038E-4258-BB07-AAFE456B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70" y="36023"/>
            <a:ext cx="7886700" cy="1325563"/>
          </a:xfrm>
        </p:spPr>
        <p:txBody>
          <a:bodyPr/>
          <a:lstStyle/>
          <a:p>
            <a:r>
              <a:rPr lang="en-US" altLang="zh-CN" dirty="0"/>
              <a:t>Nested Loop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84B6E8-0E6A-4F5C-94BD-A8C5998D82D1}"/>
              </a:ext>
            </a:extLst>
          </p:cNvPr>
          <p:cNvSpPr txBox="1"/>
          <p:nvPr/>
        </p:nvSpPr>
        <p:spPr>
          <a:xfrm>
            <a:off x="145570" y="1999571"/>
            <a:ext cx="9061690" cy="334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>
                <a:latin typeface="Courier New" panose="02070309020205020404" pitchFamily="49" charset="0"/>
              </a:rPr>
              <a:t>class Main 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Courier New" panose="02070309020205020404" pitchFamily="49" charset="0"/>
              </a:rPr>
              <a:t>  public static void main(String[] </a:t>
            </a:r>
            <a:r>
              <a:rPr lang="en-US" altLang="zh-CN" b="1" dirty="0" err="1">
                <a:latin typeface="Courier New" panose="02070309020205020404" pitchFamily="49" charset="0"/>
              </a:rPr>
              <a:t>args</a:t>
            </a:r>
            <a:r>
              <a:rPr lang="en-US" altLang="zh-CN" b="1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Courier New" panose="02070309020205020404" pitchFamily="49" charset="0"/>
              </a:rPr>
              <a:t>    </a:t>
            </a:r>
            <a:r>
              <a:rPr lang="en-US" altLang="zh-CN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zh-CN" b="1" dirty="0">
                <a:latin typeface="Courier New" panose="02070309020205020404" pitchFamily="49" charset="0"/>
              </a:rPr>
              <a:t>("Hello world!");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Courier New" panose="02070309020205020404" pitchFamily="49" charset="0"/>
              </a:rPr>
              <a:t>    //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Outer Loop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Courier New" panose="02070309020205020404" pitchFamily="49" charset="0"/>
              </a:rPr>
              <a:t>    for (int </a:t>
            </a:r>
            <a:r>
              <a:rPr lang="en-US" altLang="zh-CN" b="1" dirty="0" err="1"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</a:rPr>
              <a:t> = 1; </a:t>
            </a:r>
            <a:r>
              <a:rPr lang="en-US" altLang="zh-CN" b="1" dirty="0" err="1"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</a:rPr>
              <a:t> &lt;= 9; </a:t>
            </a:r>
            <a:r>
              <a:rPr lang="en-US" altLang="zh-CN" b="1" dirty="0" err="1"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</a:rPr>
              <a:t>++) 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Courier New" panose="02070309020205020404" pitchFamily="49" charset="0"/>
              </a:rPr>
              <a:t>        //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Nested Loop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Courier New" panose="02070309020205020404" pitchFamily="49" charset="0"/>
              </a:rPr>
              <a:t>        for (int j = 1; j &lt;= </a:t>
            </a:r>
            <a:r>
              <a:rPr lang="en-US" altLang="zh-CN" b="1" dirty="0" err="1"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</a:rPr>
              <a:t>; </a:t>
            </a:r>
            <a:r>
              <a:rPr lang="en-US" altLang="zh-CN" b="1" dirty="0" err="1">
                <a:latin typeface="Courier New" panose="02070309020205020404" pitchFamily="49" charset="0"/>
              </a:rPr>
              <a:t>j++</a:t>
            </a:r>
            <a:r>
              <a:rPr lang="en-US" altLang="zh-CN" b="1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Courier New" panose="02070309020205020404" pitchFamily="49" charset="0"/>
              </a:rPr>
              <a:t>            </a:t>
            </a:r>
            <a:r>
              <a:rPr lang="en-US" altLang="zh-CN" b="1" dirty="0" err="1">
                <a:latin typeface="Courier New" panose="02070309020205020404" pitchFamily="49" charset="0"/>
              </a:rPr>
              <a:t>System.out.print</a:t>
            </a:r>
            <a:r>
              <a:rPr lang="en-US" altLang="zh-CN" b="1" dirty="0">
                <a:latin typeface="Courier New" panose="02070309020205020404" pitchFamily="49" charset="0"/>
              </a:rPr>
              <a:t>(j + "*" + </a:t>
            </a:r>
            <a:r>
              <a:rPr lang="en-US" altLang="zh-CN" b="1" dirty="0" err="1"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</a:rPr>
              <a:t> + "=" + j * </a:t>
            </a:r>
            <a:r>
              <a:rPr lang="en-US" altLang="zh-CN" b="1" dirty="0" err="1"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</a:rPr>
              <a:t> + "\t");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Courier New" panose="02070309020205020404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Courier New" panose="02070309020205020404" pitchFamily="49" charset="0"/>
              </a:rPr>
              <a:t>        </a:t>
            </a:r>
            <a:r>
              <a:rPr lang="en-US" altLang="zh-CN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zh-CN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Courier New" panose="02070309020205020404" pitchFamily="49" charset="0"/>
              </a:rPr>
              <a:t>}</a:t>
            </a: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A0FFDA-034D-42C3-96DE-153733CE8C29}"/>
              </a:ext>
            </a:extLst>
          </p:cNvPr>
          <p:cNvSpPr txBox="1"/>
          <p:nvPr/>
        </p:nvSpPr>
        <p:spPr>
          <a:xfrm>
            <a:off x="145570" y="1308052"/>
            <a:ext cx="4629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+mj-lt"/>
                <a:ea typeface="+mj-ea"/>
                <a:cs typeface="+mj-cs"/>
              </a:rPr>
              <a:t>Java implementation:</a:t>
            </a: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88217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923B4-038E-4258-BB07-AAFE456B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70" y="38467"/>
            <a:ext cx="7886700" cy="1325563"/>
          </a:xfrm>
        </p:spPr>
        <p:txBody>
          <a:bodyPr/>
          <a:lstStyle/>
          <a:p>
            <a:r>
              <a:rPr lang="en-US" altLang="zh-CN" dirty="0"/>
              <a:t>Nested Loop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A0FFDA-034D-42C3-96DE-153733CE8C29}"/>
              </a:ext>
            </a:extLst>
          </p:cNvPr>
          <p:cNvSpPr txBox="1"/>
          <p:nvPr/>
        </p:nvSpPr>
        <p:spPr>
          <a:xfrm>
            <a:off x="145569" y="966359"/>
            <a:ext cx="55928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lt"/>
                <a:ea typeface="+mj-ea"/>
                <a:cs typeface="+mj-cs"/>
              </a:rPr>
              <a:t>Example 1: Running results in replit.com</a:t>
            </a:r>
            <a:endParaRPr lang="zh-CN" altLang="en-US" sz="24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4F4B35-383C-43B2-B2D3-C4AEDB54F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517" y="1604563"/>
            <a:ext cx="5592806" cy="24493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FAC3C38-9230-4054-9B1E-B149B2A9F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84" y="3910642"/>
            <a:ext cx="6127337" cy="287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73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3296</TotalTime>
  <Words>941</Words>
  <Application>Microsoft Office PowerPoint</Application>
  <PresentationFormat>全屏显示(4:3)</PresentationFormat>
  <Paragraphs>116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Tutorial 5: Nested-Loop and IF-ELSE</vt:lpstr>
      <vt:lpstr> Outline of this tutorial:  1. Online Java Coding Tool: replit.com  2. Nested Loop  3. Loop with IF-ELSE</vt:lpstr>
      <vt:lpstr>Sign-up a NEW student account on Replit.com</vt:lpstr>
      <vt:lpstr>Online Coding</vt:lpstr>
      <vt:lpstr>Online Coding</vt:lpstr>
      <vt:lpstr>Online Coding</vt:lpstr>
      <vt:lpstr>Nested Loop</vt:lpstr>
      <vt:lpstr>Nested Loop</vt:lpstr>
      <vt:lpstr>Nested Loop</vt:lpstr>
      <vt:lpstr>Nested Loop</vt:lpstr>
      <vt:lpstr>Nested Loop</vt:lpstr>
      <vt:lpstr>Nested Loop</vt:lpstr>
      <vt:lpstr>Nested Loop Exercise</vt:lpstr>
      <vt:lpstr>Loop with IF-ELSE</vt:lpstr>
      <vt:lpstr>Loop with IF-ELSE</vt:lpstr>
      <vt:lpstr>Thanks for your attention</vt:lpstr>
    </vt:vector>
  </TitlesOfParts>
  <Company>Dept of CSE, 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OpenJDK and NetBeans</dc:title>
  <dc:creator>Michael FUNG</dc:creator>
  <cp:lastModifiedBy>武 郑</cp:lastModifiedBy>
  <cp:revision>400</cp:revision>
  <dcterms:created xsi:type="dcterms:W3CDTF">2019-06-21T04:46:43Z</dcterms:created>
  <dcterms:modified xsi:type="dcterms:W3CDTF">2021-10-04T00:54:07Z</dcterms:modified>
</cp:coreProperties>
</file>