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embeddedFontLst>
    <p:embeddedFont>
      <p:font typeface="Average" panose="02020500000000000000" charset="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Oswald" panose="00000500000000000000" pitchFamily="2" charset="0"/>
      <p:regular r:id="rId3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178FE44-9235-43D2-A40E-D85FA6F76B7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A035276-A998-42E2-9AB2-4A34251F81DB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40A776A-E8E3-422A-BF26-C40FFA414174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BD99531-498F-462E-B551-BB3FF209D0DA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/>
    <p:restoredTop sz="94754"/>
  </p:normalViewPr>
  <p:slideViewPr>
    <p:cSldViewPr snapToGrid="0" snapToObjects="1">
      <p:cViewPr varScale="1">
        <p:scale>
          <a:sx n="79" d="100"/>
          <a:sy n="79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Tianji" userId="23f10bfc-75d1-44f4-a114-5b3e50322bb4" providerId="ADAL" clId="{DF260634-B789-44A1-A30C-E0D1F8B9C39D}"/>
    <pc:docChg chg="undo custSel addSld delSld modSld">
      <pc:chgData name="LIU, Tianji" userId="23f10bfc-75d1-44f4-a114-5b3e50322bb4" providerId="ADAL" clId="{DF260634-B789-44A1-A30C-E0D1F8B9C39D}" dt="2021-11-26T04:28:10.799" v="612"/>
      <pc:docMkLst>
        <pc:docMk/>
      </pc:docMkLst>
      <pc:sldChg chg="modSp">
        <pc:chgData name="LIU, Tianji" userId="23f10bfc-75d1-44f4-a114-5b3e50322bb4" providerId="ADAL" clId="{DF260634-B789-44A1-A30C-E0D1F8B9C39D}" dt="2021-11-15T01:39:16.147" v="82" actId="20577"/>
        <pc:sldMkLst>
          <pc:docMk/>
          <pc:sldMk cId="0" sldId="257"/>
        </pc:sldMkLst>
        <pc:spChg chg="mod">
          <ac:chgData name="LIU, Tianji" userId="23f10bfc-75d1-44f4-a114-5b3e50322bb4" providerId="ADAL" clId="{DF260634-B789-44A1-A30C-E0D1F8B9C39D}" dt="2021-11-15T01:39:16.147" v="82" actId="20577"/>
          <ac:spMkLst>
            <pc:docMk/>
            <pc:sldMk cId="0" sldId="257"/>
            <ac:spMk id="58" creationId="{00000000-0000-0000-0000-000000000000}"/>
          </ac:spMkLst>
        </pc:spChg>
      </pc:sldChg>
      <pc:sldChg chg="setBg">
        <pc:chgData name="LIU, Tianji" userId="23f10bfc-75d1-44f4-a114-5b3e50322bb4" providerId="ADAL" clId="{DF260634-B789-44A1-A30C-E0D1F8B9C39D}" dt="2021-11-15T01:39:52.262" v="88"/>
        <pc:sldMkLst>
          <pc:docMk/>
          <pc:sldMk cId="0" sldId="277"/>
        </pc:sldMkLst>
      </pc:sldChg>
      <pc:sldChg chg="addSp delSp modSp add del setBg">
        <pc:chgData name="LIU, Tianji" userId="23f10bfc-75d1-44f4-a114-5b3e50322bb4" providerId="ADAL" clId="{DF260634-B789-44A1-A30C-E0D1F8B9C39D}" dt="2021-11-26T04:28:10.799" v="612"/>
        <pc:sldMkLst>
          <pc:docMk/>
          <pc:sldMk cId="3297366354" sldId="278"/>
        </pc:sldMkLst>
        <pc:spChg chg="add mod">
          <ac:chgData name="LIU, Tianji" userId="23f10bfc-75d1-44f4-a114-5b3e50322bb4" providerId="ADAL" clId="{DF260634-B789-44A1-A30C-E0D1F8B9C39D}" dt="2021-11-15T01:46:57.211" v="324" actId="1036"/>
          <ac:spMkLst>
            <pc:docMk/>
            <pc:sldMk cId="3297366354" sldId="278"/>
            <ac:spMk id="8" creationId="{4C0B915D-D35B-4A53-A2B6-C6DD1110FCF9}"/>
          </ac:spMkLst>
        </pc:spChg>
        <pc:spChg chg="mod">
          <ac:chgData name="LIU, Tianji" userId="23f10bfc-75d1-44f4-a114-5b3e50322bb4" providerId="ADAL" clId="{DF260634-B789-44A1-A30C-E0D1F8B9C39D}" dt="2021-11-15T01:40:19.192" v="113" actId="20577"/>
          <ac:spMkLst>
            <pc:docMk/>
            <pc:sldMk cId="3297366354" sldId="278"/>
            <ac:spMk id="214" creationId="{00000000-0000-0000-0000-000000000000}"/>
          </ac:spMkLst>
        </pc:spChg>
        <pc:spChg chg="mod">
          <ac:chgData name="LIU, Tianji" userId="23f10bfc-75d1-44f4-a114-5b3e50322bb4" providerId="ADAL" clId="{DF260634-B789-44A1-A30C-E0D1F8B9C39D}" dt="2021-11-26T04:02:32.969" v="606"/>
          <ac:spMkLst>
            <pc:docMk/>
            <pc:sldMk cId="3297366354" sldId="278"/>
            <ac:spMk id="215" creationId="{00000000-0000-0000-0000-000000000000}"/>
          </ac:spMkLst>
        </pc:spChg>
        <pc:spChg chg="mod">
          <ac:chgData name="LIU, Tianji" userId="23f10bfc-75d1-44f4-a114-5b3e50322bb4" providerId="ADAL" clId="{DF260634-B789-44A1-A30C-E0D1F8B9C39D}" dt="2021-11-26T03:50:50.426" v="605" actId="20578"/>
          <ac:spMkLst>
            <pc:docMk/>
            <pc:sldMk cId="3297366354" sldId="278"/>
            <ac:spMk id="216" creationId="{00000000-0000-0000-0000-000000000000}"/>
          </ac:spMkLst>
        </pc:spChg>
        <pc:spChg chg="del">
          <ac:chgData name="LIU, Tianji" userId="23f10bfc-75d1-44f4-a114-5b3e50322bb4" providerId="ADAL" clId="{DF260634-B789-44A1-A30C-E0D1F8B9C39D}" dt="2021-11-15T01:42:11.243" v="126" actId="478"/>
          <ac:spMkLst>
            <pc:docMk/>
            <pc:sldMk cId="3297366354" sldId="278"/>
            <ac:spMk id="217" creationId="{00000000-0000-0000-0000-000000000000}"/>
          </ac:spMkLst>
        </pc:spChg>
        <pc:spChg chg="del">
          <ac:chgData name="LIU, Tianji" userId="23f10bfc-75d1-44f4-a114-5b3e50322bb4" providerId="ADAL" clId="{DF260634-B789-44A1-A30C-E0D1F8B9C39D}" dt="2021-11-15T01:41:30.329" v="119" actId="478"/>
          <ac:spMkLst>
            <pc:docMk/>
            <pc:sldMk cId="3297366354" sldId="278"/>
            <ac:spMk id="218" creationId="{00000000-0000-0000-0000-000000000000}"/>
          </ac:spMkLst>
        </pc:spChg>
      </pc:sldChg>
      <pc:sldChg chg="delSp modSp add setBg">
        <pc:chgData name="LIU, Tianji" userId="23f10bfc-75d1-44f4-a114-5b3e50322bb4" providerId="ADAL" clId="{DF260634-B789-44A1-A30C-E0D1F8B9C39D}" dt="2021-11-15T02:10:11.525" v="593" actId="108"/>
        <pc:sldMkLst>
          <pc:docMk/>
          <pc:sldMk cId="4050379455" sldId="279"/>
        </pc:sldMkLst>
        <pc:spChg chg="del mod">
          <ac:chgData name="LIU, Tianji" userId="23f10bfc-75d1-44f4-a114-5b3e50322bb4" providerId="ADAL" clId="{DF260634-B789-44A1-A30C-E0D1F8B9C39D}" dt="2021-11-15T01:53:10.734" v="516" actId="478"/>
          <ac:spMkLst>
            <pc:docMk/>
            <pc:sldMk cId="4050379455" sldId="279"/>
            <ac:spMk id="8" creationId="{4C0B915D-D35B-4A53-A2B6-C6DD1110FCF9}"/>
          </ac:spMkLst>
        </pc:spChg>
        <pc:spChg chg="mod">
          <ac:chgData name="LIU, Tianji" userId="23f10bfc-75d1-44f4-a114-5b3e50322bb4" providerId="ADAL" clId="{DF260634-B789-44A1-A30C-E0D1F8B9C39D}" dt="2021-11-15T02:10:11.525" v="593" actId="108"/>
          <ac:spMkLst>
            <pc:docMk/>
            <pc:sldMk cId="4050379455" sldId="279"/>
            <ac:spMk id="215" creationId="{00000000-0000-0000-0000-000000000000}"/>
          </ac:spMkLst>
        </pc:spChg>
        <pc:spChg chg="mod">
          <ac:chgData name="LIU, Tianji" userId="23f10bfc-75d1-44f4-a114-5b3e50322bb4" providerId="ADAL" clId="{DF260634-B789-44A1-A30C-E0D1F8B9C39D}" dt="2021-11-15T01:57:53.101" v="573"/>
          <ac:spMkLst>
            <pc:docMk/>
            <pc:sldMk cId="4050379455" sldId="279"/>
            <ac:spMk id="216" creationId="{00000000-0000-0000-0000-000000000000}"/>
          </ac:spMkLst>
        </pc:spChg>
      </pc:sldChg>
      <pc:sldChg chg="modSp add setBg">
        <pc:chgData name="LIU, Tianji" userId="23f10bfc-75d1-44f4-a114-5b3e50322bb4" providerId="ADAL" clId="{DF260634-B789-44A1-A30C-E0D1F8B9C39D}" dt="2021-11-15T02:10:24.382" v="604" actId="20577"/>
        <pc:sldMkLst>
          <pc:docMk/>
          <pc:sldMk cId="1083999795" sldId="280"/>
        </pc:sldMkLst>
        <pc:spChg chg="mod">
          <ac:chgData name="LIU, Tianji" userId="23f10bfc-75d1-44f4-a114-5b3e50322bb4" providerId="ADAL" clId="{DF260634-B789-44A1-A30C-E0D1F8B9C39D}" dt="2021-11-15T02:10:24.382" v="604" actId="20577"/>
          <ac:spMkLst>
            <pc:docMk/>
            <pc:sldMk cId="1083999795" sldId="280"/>
            <ac:spMk id="215" creationId="{00000000-0000-0000-0000-000000000000}"/>
          </ac:spMkLst>
        </pc:spChg>
        <pc:spChg chg="mod">
          <ac:chgData name="LIU, Tianji" userId="23f10bfc-75d1-44f4-a114-5b3e50322bb4" providerId="ADAL" clId="{DF260634-B789-44A1-A30C-E0D1F8B9C39D}" dt="2021-11-15T01:54:50.808" v="543" actId="14100"/>
          <ac:spMkLst>
            <pc:docMk/>
            <pc:sldMk cId="1083999795" sldId="280"/>
            <ac:spMk id="216" creationId="{00000000-0000-0000-0000-000000000000}"/>
          </ac:spMkLst>
        </pc:spChg>
      </pc:sldChg>
    </pc:docChg>
  </pc:docChgLst>
  <pc:docChgLst>
    <pc:chgData name="TAM, Rocky Lok Ki" userId="3eefe509-ccf2-4984-a774-f0c7890c102b" providerId="ADAL" clId="{D5545D56-7ED5-405A-8857-49371789F4B1}"/>
    <pc:docChg chg="custSel modSld">
      <pc:chgData name="TAM, Rocky Lok Ki" userId="3eefe509-ccf2-4984-a774-f0c7890c102b" providerId="ADAL" clId="{D5545D56-7ED5-405A-8857-49371789F4B1}" dt="2021-12-15T02:37:51.689" v="8" actId="313"/>
      <pc:docMkLst>
        <pc:docMk/>
      </pc:docMkLst>
      <pc:sldChg chg="modSp mod">
        <pc:chgData name="TAM, Rocky Lok Ki" userId="3eefe509-ccf2-4984-a774-f0c7890c102b" providerId="ADAL" clId="{D5545D56-7ED5-405A-8857-49371789F4B1}" dt="2021-12-15T02:37:51.689" v="8" actId="313"/>
        <pc:sldMkLst>
          <pc:docMk/>
          <pc:sldMk cId="0" sldId="265"/>
        </pc:sldMkLst>
        <pc:graphicFrameChg chg="modGraphic">
          <ac:chgData name="TAM, Rocky Lok Ki" userId="3eefe509-ccf2-4984-a774-f0c7890c102b" providerId="ADAL" clId="{D5545D56-7ED5-405A-8857-49371789F4B1}" dt="2021-12-15T02:37:51.689" v="8" actId="313"/>
          <ac:graphicFrameMkLst>
            <pc:docMk/>
            <pc:sldMk cId="0" sldId="265"/>
            <ac:graphicFrameMk id="12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N" dirty="0"/>
              <a:t>0.7*0.7=0.48999999999999994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/questions/23414090/what-is-the-difference-between-up-casting-and-down-casting-with-respect-to-class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199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58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08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71257" y="13210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71250" y="4233167"/>
            <a:ext cx="7801500" cy="105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z="1200"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‹#›</a:t>
            </a:fld>
            <a:endParaRPr lang="en-GB" sz="1200">
              <a:latin typeface="Oswald" panose="02000503000000000000"/>
              <a:ea typeface="Oswald" panose="02000503000000000000"/>
              <a:cs typeface="Oswald" panose="02000503000000000000"/>
              <a:sym typeface="Oswald" panose="02000503000000000000"/>
            </a:endParaRPr>
          </a:p>
        </p:txBody>
      </p:sp>
      <p:sp>
        <p:nvSpPr>
          <p:cNvPr id="12" name="Shape 12"/>
          <p:cNvSpPr txBox="1"/>
          <p:nvPr userDrawn="1"/>
        </p:nvSpPr>
        <p:spPr>
          <a:xfrm>
            <a:off x="0" y="6432450"/>
            <a:ext cx="4512899" cy="33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CSCI 1130 Tutorial 12 - Final Exam Revision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673700"/>
            <a:ext cx="8520599" cy="252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599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71250" y="2855000"/>
            <a:ext cx="7852199" cy="1148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6227100" cy="54542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441866"/>
            <a:ext cx="4045199" cy="228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3793601"/>
            <a:ext cx="4045199" cy="1793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 panose="02000503000000000000"/>
              <a:buNone/>
              <a:defRPr sz="21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 panose="02000503000000000000"/>
              <a:buNone/>
              <a:defRPr sz="3000">
                <a:solidFill>
                  <a:schemeClr val="dk1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 panose="02000503040000020003"/>
              <a:defRPr sz="18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 panose="02000503040000020003"/>
              <a:defRPr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 panose="02000503040000020003"/>
                <a:ea typeface="Average" panose="02000503040000020003"/>
                <a:cs typeface="Average" panose="02000503040000020003"/>
                <a:sym typeface="Average" panose="02000503040000020003"/>
              </a:rPr>
              <a:t>‹#›</a:t>
            </a:fld>
            <a:endParaRPr lang="en-GB" sz="1000">
              <a:solidFill>
                <a:schemeClr val="accent3"/>
              </a:solidFill>
              <a:latin typeface="Average" panose="02000503040000020003"/>
              <a:ea typeface="Average" panose="02000503040000020003"/>
              <a:cs typeface="Average" panose="02000503040000020003"/>
              <a:sym typeface="Average" panose="02000503040000020003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671257" y="1778266"/>
            <a:ext cx="7801500" cy="2306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CSCI 1130</a:t>
            </a:r>
          </a:p>
          <a:p>
            <a:pPr>
              <a:spcBef>
                <a:spcPts val="0"/>
              </a:spcBef>
              <a:buNone/>
            </a:pPr>
            <a:r>
              <a:rPr lang="en-GB"/>
              <a:t>Tutorial 12 - Final Exam Revision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3. Formatting and Promotion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509850" y="1938275"/>
            <a:ext cx="2124300" cy="87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   x = 2;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   y = 3;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float  a = 5.2f;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3 - </a:t>
            </a: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following declarations,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write down the output of each </a:t>
            </a:r>
            <a:r>
              <a:rPr lang="en-GB" sz="24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24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outputs:</a:t>
            </a: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6" name="Shape 126"/>
          <p:cNvGraphicFramePr/>
          <p:nvPr>
            <p:extLst>
              <p:ext uri="{D42A27DB-BD31-4B8C-83A1-F6EECF244321}">
                <p14:modId xmlns:p14="http://schemas.microsoft.com/office/powerpoint/2010/main" val="3827337392"/>
              </p:ext>
            </p:extLst>
          </p:nvPr>
        </p:nvGraphicFramePr>
        <p:xfrm>
          <a:off x="952500" y="2811574"/>
          <a:ext cx="7424245" cy="3548850"/>
        </p:xfrm>
        <a:graphic>
          <a:graphicData uri="http://schemas.openxmlformats.org/drawingml/2006/table">
            <a:tbl>
              <a:tblPr>
                <a:noFill/>
                <a:tableStyleId>{A178FE44-9235-43D2-A40E-D85FA6F76B7D}</a:tableStyleId>
              </a:tblPr>
              <a:tblGrid>
                <a:gridCol w="897321">
                  <a:extLst>
                    <a:ext uri="{9D8B030D-6E8A-4147-A177-3AD203B41FA5}">
                      <a16:colId xmlns:a16="http://schemas.microsoft.com/office/drawing/2014/main" val="2121020394"/>
                    </a:ext>
                  </a:extLst>
                </a:gridCol>
                <a:gridCol w="4489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92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endParaRPr lang="en-GB" sz="1000" dirty="0">
                        <a:solidFill>
                          <a:srgbClr val="00FFFF"/>
                        </a:solidFill>
                        <a:latin typeface="Consolas" panose="020B0609020204030204"/>
                        <a:ea typeface="Consolas" panose="020B0609020204030204"/>
                        <a:cs typeface="Consolas" panose="020B0609020204030204"/>
                        <a:sym typeface="Consolas" panose="020B060902020403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Statements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Output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</a:t>
                      </a:r>
                      <a:r>
                        <a:rPr lang="en-GB" sz="1000" b="0" i="0" u="none" strike="noStrike" cap="none" baseline="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println</a:t>
                      </a: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("\</a:t>
                      </a:r>
                      <a:r>
                        <a:rPr lang="en-GB" sz="10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"</a:t>
                      </a: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” + '</a:t>
                      </a:r>
                      <a:r>
                        <a:rPr lang="en-GB" sz="10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D</a:t>
                      </a: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’ + "</a:t>
                      </a:r>
                      <a:r>
                        <a:rPr lang="en-GB" sz="10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:</a:t>
                      </a: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\</a:t>
                      </a:r>
                      <a:r>
                        <a:rPr lang="en-GB" sz="10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\n</a:t>
                      </a: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\</a:t>
                      </a:r>
                      <a:r>
                        <a:rPr lang="en-GB" sz="10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\</a:t>
                      </a: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\</a:t>
                      </a:r>
                      <a:r>
                        <a:rPr lang="en-GB" sz="1000" b="0" i="0" u="none" strike="noStrike" cap="none" baseline="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"</a:t>
                      </a:r>
                      <a:r>
                        <a:rPr lang="en-GB" sz="1000" b="0" i="0" u="none" strike="noStrike" cap="none" baseline="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  <a:rtl val="0"/>
                        </a:rPr>
                        <a:t>");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050"/>
                        <a:t>“D:\n\”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(y/</a:t>
                      </a: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Math.ceil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(x));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(x + "B” + ('A'-'B'));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050" dirty="0"/>
                        <a:t>2B-1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Math.floor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(-a)); -5.2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050" dirty="0"/>
                        <a:t>-6.0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27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System.out.println('\u0040');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05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1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(0.7*0.7==0.49);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050" dirty="0"/>
                        <a:t>false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27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(x/y);  2/3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310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0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((x++) + "&amp;” + (++y));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050" dirty="0"/>
                        <a:t>2&amp;4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3. Formatting and Promotion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509850" y="1938275"/>
            <a:ext cx="2124300" cy="87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   x = 2;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   y = 3;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float  a = 5.2f;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3 - </a:t>
            </a: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following declarations,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write down the output of each </a:t>
            </a:r>
            <a:r>
              <a:rPr lang="en-GB" sz="24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24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outputs:</a:t>
            </a: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35" name="Shape 135"/>
          <p:cNvGraphicFramePr/>
          <p:nvPr>
            <p:extLst>
              <p:ext uri="{D42A27DB-BD31-4B8C-83A1-F6EECF244321}">
                <p14:modId xmlns:p14="http://schemas.microsoft.com/office/powerpoint/2010/main" val="2153874793"/>
              </p:ext>
            </p:extLst>
          </p:nvPr>
        </p:nvGraphicFramePr>
        <p:xfrm>
          <a:off x="952500" y="2907900"/>
          <a:ext cx="7239000" cy="3429000"/>
        </p:xfrm>
        <a:graphic>
          <a:graphicData uri="http://schemas.openxmlformats.org/drawingml/2006/table">
            <a:tbl>
              <a:tblPr>
                <a:noFill/>
                <a:tableStyleId>{AA035276-A998-42E2-9AB2-4A34251F81DB}</a:tableStyleId>
              </a:tblPr>
              <a:tblGrid>
                <a:gridCol w="51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Statements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Output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("\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"+'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D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'+"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: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\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\n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\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\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\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"D:\n\"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(y/</a:t>
                      </a: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Math.ceil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(x)); 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Int / Double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1.5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x+"B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"+('A'-'B’));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2B-1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</a:t>
                      </a: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Math.floor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(-a));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-6.0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('\u0040');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@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System.out.println(0.7*0.7==0.49); 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0.7*0.7 -&gt; 0.489999999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false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System.out.println(x/y);  </a:t>
                      </a:r>
                      <a:r>
                        <a:rPr lang="en-GB" sz="1200" dirty="0">
                          <a:solidFill>
                            <a:srgbClr val="FF00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Int / Int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System.out.println</a:t>
                      </a:r>
                      <a:r>
                        <a:rPr lang="en-GB" sz="1200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((x++)+"&amp;"+(++y));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200" dirty="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2&amp;4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141" name="Shape 141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4A - </a:t>
            </a: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study the 3 Java classes </a:t>
            </a:r>
            <a:r>
              <a:rPr lang="en-GB" sz="24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Robot, </a:t>
            </a:r>
            <a:r>
              <a:rPr lang="en-GB" sz="24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FlyingRobot</a:t>
            </a:r>
            <a:r>
              <a:rPr lang="en-GB" sz="24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&amp; </a:t>
            </a:r>
            <a:r>
              <a:rPr lang="en-GB" sz="24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SmartRobot</a:t>
            </a:r>
            <a:r>
              <a:rPr lang="en-GB" sz="24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and please write down the output of the program:</a:t>
            </a: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886500" y="2284100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Robot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int energy;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String name;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Robot(int e, String n)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this.energy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e;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this.name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n;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move()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System.out.println("Walk");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-= 5;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charge(int e)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+= e;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System.out.println("Super charged: " + energy);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86500" y="1654825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FlyingRobot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extends Robot {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FlyingRobot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(int e, String n)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super(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e,n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move()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("Fly");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-= 10;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charge(int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 = e/2;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("Flying uses ");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super.charge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(e);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   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86500" y="1654825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SmartRobot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extends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FlyingRobot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private String lang;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SmartRobot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(int e, String n, String l)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super(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e,n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this.lang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= l;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charge(int e)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energy += e;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("Smart Charged: " + energy);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void program()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("Program using: " + lang);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86500" y="1654825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RobotDemo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{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static void main(String[]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Robot[] robots = new Robot[4];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 r = new Robot(20, "R1");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robots[0] = robots[1] = r;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robots[2] = new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FlyingRobot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(20, "F1");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robots[3] = new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SmartRobot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(20, "S1", "Java");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for (int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=0;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robots.length;i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++)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robots[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].move();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robots[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].charge(15);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// &lt;part B statements go here&gt; ... ignore them for part A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0F081-A9C1-B246-8570-740A6209C64F}"/>
              </a:ext>
            </a:extLst>
          </p:cNvPr>
          <p:cNvSpPr txBox="1"/>
          <p:nvPr/>
        </p:nvSpPr>
        <p:spPr>
          <a:xfrm>
            <a:off x="7105164" y="3072282"/>
            <a:ext cx="1656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Walk</a:t>
            </a:r>
          </a:p>
          <a:p>
            <a:r>
              <a:rPr lang="en-CN" dirty="0">
                <a:solidFill>
                  <a:srgbClr val="FF0000"/>
                </a:solidFill>
              </a:rPr>
              <a:t>Super charged: 30</a:t>
            </a:r>
          </a:p>
          <a:p>
            <a:r>
              <a:rPr lang="en-CN" dirty="0">
                <a:solidFill>
                  <a:srgbClr val="FF0000"/>
                </a:solidFill>
              </a:rPr>
              <a:t>Walk</a:t>
            </a:r>
          </a:p>
          <a:p>
            <a:r>
              <a:rPr lang="en-CN" dirty="0">
                <a:solidFill>
                  <a:srgbClr val="FF0000"/>
                </a:solidFill>
              </a:rPr>
              <a:t>40</a:t>
            </a:r>
          </a:p>
          <a:p>
            <a:endParaRPr lang="en-CN" dirty="0">
              <a:solidFill>
                <a:srgbClr val="FF0000"/>
              </a:solidFill>
            </a:endParaRPr>
          </a:p>
          <a:p>
            <a:endParaRPr lang="en-CN" dirty="0">
              <a:solidFill>
                <a:srgbClr val="FF0000"/>
              </a:solidFill>
            </a:endParaRPr>
          </a:p>
          <a:p>
            <a:endParaRPr lang="en-CN" dirty="0">
              <a:solidFill>
                <a:srgbClr val="FF0000"/>
              </a:solidFill>
            </a:endParaRPr>
          </a:p>
          <a:p>
            <a:endParaRPr lang="en-CN" dirty="0">
              <a:solidFill>
                <a:srgbClr val="FF0000"/>
              </a:solidFill>
            </a:endParaRPr>
          </a:p>
          <a:p>
            <a:endParaRPr lang="en-CN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360800" y="1898500"/>
            <a:ext cx="6422399" cy="348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run: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Walk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 charged: 30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Walk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 charged: 40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Flying uses Super charged: 17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Fly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Smart Charged: 25</a:t>
            </a:r>
          </a:p>
          <a:p>
            <a:pPr rtl="0">
              <a:spcBef>
                <a:spcPts val="0"/>
              </a:spcBef>
              <a:buNone/>
            </a:pPr>
            <a:endParaRPr sz="2400" dirty="0">
              <a:solidFill>
                <a:srgbClr val="FFFF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FFFF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279200" y="1373800"/>
            <a:ext cx="64223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: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4. OOP Understanding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4B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Imagine if we run the following statements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after part A statements.  Please identify if the statements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are correct or not, if you think they are incorrect, please state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whether they are "Runtime Error" or "Compilation Error".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80" name="Shape 180"/>
          <p:cNvGraphicFramePr/>
          <p:nvPr/>
        </p:nvGraphicFramePr>
        <p:xfrm>
          <a:off x="952500" y="3578875"/>
          <a:ext cx="7239000" cy="1584840"/>
        </p:xfrm>
        <a:graphic>
          <a:graphicData uri="http://schemas.openxmlformats.org/drawingml/2006/table">
            <a:tbl>
              <a:tblPr>
                <a:noFill/>
                <a:tableStyleId>{840A776A-E8E3-422A-BF26-C40FFA414174}</a:tableStyleId>
              </a:tblPr>
              <a:tblGrid>
                <a:gridCol w="41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Statements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Correct?(Y/N)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Error Type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FlyingRobot</a:t>
                      </a:r>
                      <a:r>
                        <a:rPr lang="en-GB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</a:t>
                      </a:r>
                      <a:r>
                        <a:rPr lang="en-GB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ref_F</a:t>
                      </a:r>
                      <a:r>
                        <a:rPr lang="en-GB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= robots[1];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dirty="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Compilation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((</a:t>
                      </a:r>
                      <a:r>
                        <a:rPr lang="en-GB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SmartRobot</a:t>
                      </a:r>
                      <a:r>
                        <a:rPr lang="en-GB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)robots[3]).program()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N/A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Robot </a:t>
                      </a:r>
                      <a:r>
                        <a:rPr lang="en-GB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ref_R</a:t>
                      </a:r>
                      <a:r>
                        <a:rPr lang="en-GB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 = (</a:t>
                      </a:r>
                      <a:r>
                        <a:rPr lang="en-GB" dirty="0" err="1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FlyingRobot</a:t>
                      </a:r>
                      <a:r>
                        <a:rPr lang="en-GB" dirty="0">
                          <a:solidFill>
                            <a:srgbClr val="00FFFF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)robots[0];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GB" dirty="0">
                          <a:solidFill>
                            <a:srgbClr val="FFFF00"/>
                          </a:solidFill>
                          <a:latin typeface="Consolas" panose="020B0609020204030204"/>
                          <a:ea typeface="Consolas" panose="020B0609020204030204"/>
                          <a:cs typeface="Consolas" panose="020B0609020204030204"/>
                          <a:sym typeface="Consolas" panose="020B0609020204030204"/>
                        </a:rPr>
                        <a:t>Runtime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5. Array and Reference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 dirty="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5A - 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Based on the given Matrix class below, define a method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subMatrixSum</a:t>
            </a:r>
            <a:r>
              <a:rPr lang="en-GB" sz="20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which computes and returns the sum of all elements in a sub-matrix, indexed by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first row of extract,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first column to extract,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nRow</a:t>
            </a:r>
            <a:r>
              <a:rPr lang="en-GB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no. of rows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nCol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no. of columns</a:t>
            </a: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739550" y="2670225"/>
            <a:ext cx="4988999" cy="31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Matrix {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int m, n;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double[][] cell;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Matrix(int row, int col)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m = row;   n = col;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cell = new double[m][n];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double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subMatrixSum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(int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rowS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int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colS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int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nRow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int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nCol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// Your implementation here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aphicFrame>
        <p:nvGraphicFramePr>
          <p:cNvPr id="189" name="Shape 189"/>
          <p:cNvGraphicFramePr/>
          <p:nvPr/>
        </p:nvGraphicFramePr>
        <p:xfrm>
          <a:off x="6347500" y="2957025"/>
          <a:ext cx="1614400" cy="1905000"/>
        </p:xfrm>
        <a:graphic>
          <a:graphicData uri="http://schemas.openxmlformats.org/drawingml/2006/table">
            <a:tbl>
              <a:tblPr>
                <a:noFill/>
                <a:tableStyleId>{DBD99531-498F-462E-B551-BB3FF209D0DA}</a:tableStyleId>
              </a:tblPr>
              <a:tblGrid>
                <a:gridCol w="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FF00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-2.0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FF00"/>
                          </a:solidFill>
                        </a:rPr>
                        <a:t>3.0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FF00"/>
                          </a:solidFill>
                        </a:rPr>
                        <a:t>4.0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0.0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FF00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00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FF00"/>
                          </a:solidFill>
                        </a:rPr>
                        <a:t>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-1.0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</a:rPr>
                        <a:t>5.0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" name="Shape 190"/>
          <p:cNvSpPr txBox="1"/>
          <p:nvPr/>
        </p:nvSpPr>
        <p:spPr>
          <a:xfrm>
            <a:off x="5949600" y="5015700"/>
            <a:ext cx="2410199" cy="69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12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Example: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1200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subMatrixSum</a:t>
            </a:r>
            <a:r>
              <a:rPr lang="en-GB" sz="12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(0,1,4,2)=14.0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5. Array and Reference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 dirty="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5A - 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Based on the given Matrix class below, define a method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subMatrixSum</a:t>
            </a:r>
            <a:r>
              <a:rPr lang="en-GB" sz="20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which computes and returns the sum of all elements in a sub-matrix, indexed by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first row of extract,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first column to extract,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nRow</a:t>
            </a:r>
            <a:r>
              <a:rPr lang="en-GB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no. of rows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GB" sz="20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nCol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no. of columns</a:t>
            </a: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886500" y="3237200"/>
            <a:ext cx="7371000" cy="25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double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subMatrixSum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(int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rowS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int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nRow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int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colS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int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nCol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FFFF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double sum = 0;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for ( int r =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rowS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r &lt;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rowS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+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nRow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r++ 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for ( int c =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colS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c &lt;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colS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+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nCol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dirty="0" err="1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c++</a:t>
            </a: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sum += cell[r][c];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return sum;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974700" y="2798837"/>
            <a:ext cx="69404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699950" y="398106"/>
            <a:ext cx="5744100" cy="512139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3600" dirty="0"/>
              <a:t>1. Basic Java Methods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3600" dirty="0"/>
              <a:t>2. Java Code Understanding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3600" dirty="0"/>
              <a:t>3. Formatting and Promotion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3600" dirty="0"/>
              <a:t>4. OOP Understanding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3600" dirty="0"/>
              <a:t>5. Array of Reference</a:t>
            </a:r>
            <a:br>
              <a:rPr lang="en-GB" sz="3600" dirty="0"/>
            </a:br>
            <a:r>
              <a:rPr lang="en-GB" sz="3600" dirty="0"/>
              <a:t>6. String Processing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5. Array and Reference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71250" y="91905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programmer wants to flip a matrix upside down quickly using </a:t>
            </a:r>
            <a:r>
              <a:rPr lang="en-US" alt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GB" sz="2000" dirty="0" err="1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eferences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has coded the following program but it does not work.  </a:t>
            </a:r>
            <a:r>
              <a:rPr lang="en-GB" sz="2000" dirty="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5B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Explain why his program fails.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000" dirty="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5C</a:t>
            </a:r>
            <a:r>
              <a:rPr lang="en-GB" sz="2000" dirty="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- Rewrite a fix for him using References.</a:t>
            </a:r>
          </a:p>
          <a:p>
            <a:pPr lvl="0" algn="ctr" rtl="0">
              <a:spcBef>
                <a:spcPts val="0"/>
              </a:spcBef>
              <a:buNone/>
            </a:pPr>
            <a:endParaRPr sz="2400" dirty="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779550" y="2494575"/>
            <a:ext cx="7584900" cy="24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[][] a = new int[][] {{1,2,3,4},{5,6,7,8},{9,10,11,12},{13,14,15,16}};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[][] s = a;</a:t>
            </a:r>
          </a:p>
          <a:p>
            <a:pPr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a[r] = s[3-r];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for ( int c = 0; c &lt; 4;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c++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) {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System.out.printf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("%d ", a[r][c]);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779550" y="5065075"/>
            <a:ext cx="7584900" cy="14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run: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13 14 15 16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9 10 11 12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9 10 11 12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13 14 15 16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14AC1-F7B7-6449-B7CD-8F30B9F9B9E2}"/>
              </a:ext>
            </a:extLst>
          </p:cNvPr>
          <p:cNvSpPr/>
          <p:nvPr/>
        </p:nvSpPr>
        <p:spPr>
          <a:xfrm>
            <a:off x="5313406" y="398408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1,2,3,4</a:t>
            </a:r>
          </a:p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5,6,7,8</a:t>
            </a:r>
          </a:p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9,10,11,12</a:t>
            </a:r>
          </a:p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13,14,15,16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AB0432-50A2-8049-B3D4-6731561F770F}"/>
              </a:ext>
            </a:extLst>
          </p:cNvPr>
          <p:cNvSpPr/>
          <p:nvPr/>
        </p:nvSpPr>
        <p:spPr>
          <a:xfrm>
            <a:off x="5313406" y="516049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13,14,15,16</a:t>
            </a:r>
            <a:endParaRPr lang="en-CN" dirty="0"/>
          </a:p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9,10,11,12</a:t>
            </a:r>
          </a:p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5,6,7,8</a:t>
            </a:r>
          </a:p>
          <a:p>
            <a:r>
              <a:rPr lang="en-GB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1,2,3,4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5. Array and Reference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0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Answer 5B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The programmer mistakenly assumed that variable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would be able to access the rows of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r>
              <a:rPr lang="en-GB" sz="20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independently but variable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by definition just an alias of variable </a:t>
            </a:r>
            <a:r>
              <a:rPr lang="en-GB" sz="20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79550" y="2646975"/>
            <a:ext cx="7584900" cy="245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[][] a = new int[][] {{1,2,3,4},{5,6,7,8},{9,10,11,12},{13,14,15,16}};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[][] s = new int[4][];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s[r] = a[r];              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a[r] = s[3-r];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for ( int c = 0; c &lt; 4; c++ 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System.out.printf("%d ", a[r][c]);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System.out.println();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779550" y="5065075"/>
            <a:ext cx="7584900" cy="14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run: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13 14 15 16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9 10 11 12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5 6 7 8 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1 2 3 4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79550" y="2282087"/>
            <a:ext cx="69404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5C ver. 1 :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224" name="Shape 22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5. Array and Reference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779550" y="1581074"/>
            <a:ext cx="7584900" cy="326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[][] a = new int[][] {{1,2,3,4},{5,6,7,8},{9,10,11,12},{13,14,15,16}};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{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int [] s = a[r];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a[r] = a[3-r];</a:t>
            </a:r>
          </a:p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a[3-r] = s;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( int r = 0; r &lt; 4; r++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for ( int c = 0; c &lt; 4; c++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System.out.printf("%d ", a[r][c]);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System.out.println();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779550" y="4684075"/>
            <a:ext cx="7584900" cy="14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run: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13 14 15 16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9 10 11 12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5 6 7 8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1 2 3 4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779550" y="1062905"/>
            <a:ext cx="6940499" cy="74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 dirty="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5C ver. 2: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71250" y="771364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 a simple parser for gathering file and directory names from output log of command "ls 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 (in Unix-like OS). Example log: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79550" y="1438303"/>
            <a:ext cx="7584900" cy="1920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total 104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2196 Aug  4 03:20 .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cmake-format.yaml</a:t>
            </a:r>
            <a:endParaRPr lang="en-GB" dirty="0">
              <a:solidFill>
                <a:schemeClr val="tx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10692 Aug  4 03:20 CMakeLists.txt</a:t>
            </a:r>
          </a:p>
          <a:p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drwxrwxr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-x  5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4096 Aug  4 03:20 docs/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487 Aug  4 03:20 .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gitignore</a:t>
            </a:r>
            <a:endParaRPr lang="en-GB" dirty="0">
              <a:solidFill>
                <a:schemeClr val="tx1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drwxrwxr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-x  3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30 Aug  4 03:20 include/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rw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-r--  1 root </a:t>
            </a:r>
            <a:r>
              <a:rPr lang="en-GB" dirty="0" err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root</a:t>
            </a:r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1684 Aug  4 03:20 LICENSE</a:t>
            </a:r>
          </a:p>
          <a:p>
            <a:r>
              <a:rPr lang="en-GB" dirty="0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</a:t>
            </a:r>
          </a:p>
        </p:txBody>
      </p:sp>
      <p:sp>
        <p:nvSpPr>
          <p:cNvPr id="8" name="Shape 215">
            <a:extLst>
              <a:ext uri="{FF2B5EF4-FFF2-40B4-BE49-F238E27FC236}">
                <a16:creationId xmlns:a16="http://schemas.microsoft.com/office/drawing/2014/main" id="{4C0B915D-D35B-4A53-A2B6-C6DD1110FCF9}"/>
              </a:ext>
            </a:extLst>
          </p:cNvPr>
          <p:cNvSpPr txBox="1"/>
          <p:nvPr/>
        </p:nvSpPr>
        <p:spPr>
          <a:xfrm>
            <a:off x="671250" y="3226113"/>
            <a:ext cx="7801500" cy="20363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valid line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that corresponding to a file/directory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begins with a string with ten characters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If this string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starts with '-'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then this line corresponds to a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file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If the string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starts with 'd'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then this line corresponds to a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directory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</a:p>
          <a:p>
            <a:pPr lvl="0"/>
            <a:endParaRPr lang="en-US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file/directory name is the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last entry of a valid line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In addition, two special cases should be taken care of: (1) a file/directory name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starts with '.'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 known as </a:t>
            </a:r>
            <a:r>
              <a:rPr lang="en-US" sz="200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hidden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and we require that hidden files/directories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 not appear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parsed output; (2) the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directory name ends with a '/'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which should be </a:t>
            </a:r>
            <a:r>
              <a:rPr lang="en-US" sz="2000" dirty="0">
                <a:solidFill>
                  <a:srgbClr val="92D05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removed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 the parsed output.</a:t>
            </a:r>
            <a:endParaRPr lang="en-GB" sz="200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97366354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71250" y="964196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solidFill>
                  <a:srgbClr val="EFEFEF"/>
                </a:solidFill>
                <a:latin typeface="Oswald" panose="02000503000000000000"/>
                <a:sym typeface="Times New Roman" panose="02020603050405020304"/>
              </a:rPr>
              <a:t>Proposed solution:</a:t>
            </a:r>
            <a:endParaRPr lang="en-GB" sz="2000" dirty="0">
              <a:solidFill>
                <a:srgbClr val="EFEFEF"/>
              </a:solidFill>
              <a:latin typeface="Oswald" panose="02000503000000000000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79550" y="1649794"/>
            <a:ext cx="7584900" cy="43093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Scanner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fileInput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null;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"";</a:t>
            </a:r>
          </a:p>
          <a:p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// open file</a:t>
            </a:r>
            <a:b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fileInput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new Scanner(new File("test.txt"));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} catch (FileNotFoundException ex)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("File not found!");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   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System.exit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b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HK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7945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6. String Processing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97082" y="964196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zh-CN" sz="2000" dirty="0">
                <a:solidFill>
                  <a:srgbClr val="EFEFEF"/>
                </a:solidFill>
                <a:latin typeface="Oswald" panose="02000503000000000000"/>
                <a:sym typeface="Times New Roman" panose="02020603050405020304"/>
              </a:rPr>
              <a:t>(cont’d) Proposed solution:</a:t>
            </a:r>
            <a:endParaRPr lang="en-GB" sz="2000" dirty="0">
              <a:solidFill>
                <a:srgbClr val="EFEFEF"/>
              </a:solidFill>
              <a:latin typeface="Oswald" panose="02000503000000000000"/>
              <a:sym typeface="Times New Roman" panose="02020603050405020304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97633" y="1649794"/>
            <a:ext cx="8808097" cy="4782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while (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fileInput.hasNextLine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fileInput.nextLine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lineData.charAt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(0) == '-' ||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lineData.charAt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(0) == 'd')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valid line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String[]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lineElems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lineData.split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// last entry separated by space. assume no space in file name.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String name =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lineElems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lineElems.length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if (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lineData.charAt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(0) == '-')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    // file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    if (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name.charAt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(0) != '.')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System.out.printf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("file: %s\n", name);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} else {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    // directory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    if (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name.charAt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(0) != '.')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System.out.printf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dir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: %s\n",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name.substring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(0, </a:t>
            </a:r>
            <a:r>
              <a:rPr lang="en-HK" dirty="0" err="1">
                <a:solidFill>
                  <a:schemeClr val="tx1"/>
                </a:solidFill>
                <a:latin typeface="Consolas" panose="020B0609020204030204" pitchFamily="49" charset="0"/>
              </a:rPr>
              <a:t>name.length</a:t>
            </a:r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() - 1));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HK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99979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buClr>
                <a:srgbClr val="FFFFFF"/>
              </a:buClr>
              <a:buSzPct val="100000"/>
              <a:buFont typeface="Oswald" panose="02000503000000000000"/>
              <a:buAutoNum type="arabicPeriod"/>
            </a:pPr>
            <a:r>
              <a:rPr lang="en-GB" sz="3600" dirty="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Basic Java methods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71250" y="1026400"/>
            <a:ext cx="7801500" cy="23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1A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following Java class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 please define the following two constructors:</a:t>
            </a:r>
          </a:p>
          <a:p>
            <a:pPr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Constructor 1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Accepts an integer input and check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input falls in the range [ 1900, 2200 ], throw an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ArithmeticException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if not.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Constructor 2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Accepts another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instance for initialization of variable.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886500" y="4383575"/>
            <a:ext cx="7371000" cy="17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class MyCalendar {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protected int year;   // one instance variable only.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// methods follow ...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Oswald" panose="02000503000000000000"/>
              <a:buAutoNum type="arabicPeriod"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Basic Java methods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974700" y="1094300"/>
            <a:ext cx="7194600" cy="13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Constructor 1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Accepts an integer input and check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input falls in the range [ 1900, 2200 ], throw an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ArithmeticException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if not.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886500" y="3246975"/>
            <a:ext cx="7371000" cy="223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MyCalendar( int y ) throws ArithmeticException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 y &lt; 1900 || y &gt; 2200 )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throw new ArithmeticException();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this.year = y;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974700" y="2808612"/>
            <a:ext cx="69404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: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Oswald" panose="02000503000000000000"/>
              <a:buAutoNum type="arabicPeriod"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Basic Java methods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974700" y="1094300"/>
            <a:ext cx="7194600" cy="13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Constructor 2</a:t>
            </a: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Accepts another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EFEFE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instance for initialization of variables.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886500" y="3320100"/>
            <a:ext cx="7371000" cy="14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MyCalendar( MyCalendar cal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this.year = cal.year;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974700" y="2860412"/>
            <a:ext cx="69404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Clr>
                <a:srgbClr val="FFFFFF"/>
              </a:buClr>
              <a:buSzPct val="100000"/>
              <a:buFont typeface="Oswald" panose="02000503000000000000"/>
              <a:buAutoNum type="arabicPeriod"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Basic Java methods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71250" y="1026400"/>
            <a:ext cx="7801500" cy="262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1B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the given Java class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MyCalendar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please define a public instance method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isLeapYear()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which returns a boolean value to indicate if the instance’s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year is </a:t>
            </a:r>
            <a:r>
              <a:rPr lang="en-GB" sz="2400" u="sng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leap year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or not.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Hint : A leap year is exactly divisible by 4 but not by 100;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OR it is exactly divisible by 400.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886500" y="4205350"/>
            <a:ext cx="7371000" cy="17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boolean isLeapYear() {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FFFF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return (year%4 == 0 &amp;&amp; year%100 !=0) || (year%400 == 0);</a:t>
            </a:r>
          </a:p>
          <a:p>
            <a:pPr rtl="0">
              <a:spcBef>
                <a:spcPts val="0"/>
              </a:spcBef>
              <a:buNone/>
            </a:pPr>
            <a:endParaRPr sz="1600">
              <a:solidFill>
                <a:srgbClr val="FFFF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86500" y="3733962"/>
            <a:ext cx="69404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2. Java Code Understanding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71250" y="1026400"/>
            <a:ext cx="7801500" cy="102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400">
                <a:solidFill>
                  <a:srgbClr val="00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Question 2 - 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the following Java class </a:t>
            </a:r>
            <a:r>
              <a:rPr lang="en-GB" sz="240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Factorial</a:t>
            </a:r>
            <a:r>
              <a:rPr lang="en-GB" sz="24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 please write down the output of the program: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EFEFE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886500" y="2047900"/>
            <a:ext cx="7371000" cy="398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class Factorial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private int n;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Factorial(int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n =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long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getValue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&lt; 0) throw new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ArithmeticException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("WRONG !");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== 0) return 1;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return n * new Factorial(n-1).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getValue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@Override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String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toString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&lt; 0) return "Invalid: " + n + "!";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if (n == 0) return "0!";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return new Factorial(n-1) + "x" + n;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   // ... next page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2. Java Code Understanding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39050" y="1217900"/>
            <a:ext cx="8265900" cy="492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public static void main(String[]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f0 = new Factorial(0);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f1 = new Factorial(1);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f6 = new Factorial(6);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Factorial fn999 = new Factorial(-999);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f0 + "=" + f0.getValue()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f1 + "=" + f1.getValue()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f6 );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f6.getValue()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try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fn999.getValue()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 catch (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ArithmeticException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e) {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fn999 );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}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System.out.println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 f6.getValue() / new Factorial(4).</a:t>
            </a:r>
            <a:r>
              <a:rPr lang="en-GB" sz="1600" dirty="0" err="1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getValue</a:t>
            </a: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);</a:t>
            </a:r>
          </a:p>
          <a:p>
            <a:pPr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</a:p>
          <a:p>
            <a:pPr rtl="0">
              <a:spcBef>
                <a:spcPts val="0"/>
              </a:spcBef>
              <a:buNone/>
            </a:pPr>
            <a:endParaRPr sz="16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600" dirty="0">
                <a:solidFill>
                  <a:srgbClr val="00FF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 // end of class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5300" y="6336895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1"/>
          </p:nvPr>
        </p:nvSpPr>
        <p:spPr>
          <a:xfrm>
            <a:off x="671250" y="220600"/>
            <a:ext cx="7801500" cy="80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FFFFF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2. Java Code Understanding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360800" y="1898500"/>
            <a:ext cx="6422399" cy="32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run: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0!=1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0!x1=1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0!x1x2x3x4x5x6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720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Invalid: -999!</a:t>
            </a:r>
          </a:p>
          <a:p>
            <a:pPr rtl="0">
              <a:spcBef>
                <a:spcPts val="0"/>
              </a:spcBef>
              <a:buNone/>
            </a:pPr>
            <a:r>
              <a:rPr lang="en-GB" sz="2400" dirty="0">
                <a:solidFill>
                  <a:srgbClr val="FFFF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30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solidFill>
                <a:srgbClr val="00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279200" y="1373800"/>
            <a:ext cx="64223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EFEFE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rPr>
              <a:t>Proposed solution 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2899</Words>
  <Application>Microsoft Office PowerPoint</Application>
  <PresentationFormat>如螢幕大小 (4:3)</PresentationFormat>
  <Paragraphs>463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Oswald</vt:lpstr>
      <vt:lpstr>Average</vt:lpstr>
      <vt:lpstr>Consolas</vt:lpstr>
      <vt:lpstr>Arial</vt:lpstr>
      <vt:lpstr>Times New Roman</vt:lpstr>
      <vt:lpstr>slate</vt:lpstr>
      <vt:lpstr>CSCI 1130 Tutorial 12 - Final Exam Revision</vt:lpstr>
      <vt:lpstr>1. Basic Java Methods 2. Java Code Understanding 3. Formatting and Promotion 4. OOP Understanding 5. Array of Reference 6. String Processing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1130_x000d_Tutorial 12 - Final Exam Revision</dc:title>
  <dc:creator/>
  <cp:lastModifiedBy>TAM, Rocky Lok Ki</cp:lastModifiedBy>
  <cp:revision>23</cp:revision>
  <dcterms:created xsi:type="dcterms:W3CDTF">2017-11-17T22:25:00Z</dcterms:created>
  <dcterms:modified xsi:type="dcterms:W3CDTF">2021-12-15T02:38:02Z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