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72" r:id="rId3"/>
    <p:sldId id="257" r:id="rId4"/>
    <p:sldId id="258" r:id="rId5"/>
    <p:sldId id="278" r:id="rId6"/>
    <p:sldId id="279" r:id="rId7"/>
    <p:sldId id="280" r:id="rId8"/>
    <p:sldId id="261" r:id="rId9"/>
    <p:sldId id="281" r:id="rId10"/>
    <p:sldId id="265" r:id="rId11"/>
    <p:sldId id="271" r:id="rId12"/>
    <p:sldId id="284" r:id="rId13"/>
    <p:sldId id="274" r:id="rId14"/>
    <p:sldId id="263" r:id="rId15"/>
    <p:sldId id="270" r:id="rId16"/>
    <p:sldId id="269" r:id="rId17"/>
    <p:sldId id="282" r:id="rId18"/>
    <p:sldId id="267" r:id="rId19"/>
    <p:sldId id="262" r:id="rId20"/>
    <p:sldId id="264" r:id="rId21"/>
    <p:sldId id="285" r:id="rId22"/>
    <p:sldId id="268" r:id="rId23"/>
    <p:sldId id="275" r:id="rId24"/>
    <p:sldId id="276" r:id="rId25"/>
    <p:sldId id="277" r:id="rId26"/>
    <p:sldId id="260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24" autoAdjust="0"/>
    <p:restoredTop sz="90181" autoAdjust="0"/>
  </p:normalViewPr>
  <p:slideViewPr>
    <p:cSldViewPr snapToGrid="0">
      <p:cViewPr varScale="1">
        <p:scale>
          <a:sx n="78" d="100"/>
          <a:sy n="78" d="100"/>
        </p:scale>
        <p:origin x="11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F9D48-7BD3-BF44-ADF5-F994955F797B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24096-58A3-C44D-B921-8C83F66AB1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sz="1200" dirty="0"/>
              <a:t>http://ftp.cuhk.edu.hk/pub/packages/apache.org/netbeans/netbeans/12.0/Apache-NetBeans-12.0-bin-windows-x64.exe</a:t>
            </a:r>
          </a:p>
          <a:p>
            <a:pPr marL="457200" lvl="1" indent="0">
              <a:buNone/>
            </a:pPr>
            <a:endParaRPr lang="en-US" altLang="zh-CN" sz="1200" dirty="0"/>
          </a:p>
          <a:p>
            <a:pPr marL="457200" lvl="1" indent="0">
              <a:buNone/>
            </a:pPr>
            <a:r>
              <a:rPr lang="en-US" altLang="zh-CN" sz="1200" dirty="0"/>
              <a:t>Some</a:t>
            </a:r>
            <a:r>
              <a:rPr lang="en-US" altLang="zh-CN" sz="1200" baseline="0" dirty="0"/>
              <a:t> of you may be interested in checking this: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NetBeans Menu Tools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Java Platforms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Javadoc </a:t>
            </a:r>
            <a:r>
              <a:rPr lang="en-US" sz="2000" dirty="0">
                <a:sym typeface="Wingdings" panose="05000000000000000000" pitchFamily="2" charset="2"/>
              </a:rPr>
              <a:t> Add URL…</a:t>
            </a:r>
          </a:p>
          <a:p>
            <a:pPr marL="914400" lvl="2" indent="0">
              <a:buNone/>
            </a:pPr>
            <a:r>
              <a:rPr lang="en-US" sz="1600" dirty="0"/>
              <a:t>https://docs.oracle.com/en/java/javase/14/docs/api/java.base/</a:t>
            </a:r>
          </a:p>
          <a:p>
            <a:pPr marL="914400" lvl="2" indent="0">
              <a:buNone/>
            </a:pPr>
            <a:r>
              <a:rPr lang="en-US" sz="1600" dirty="0"/>
              <a:t>https://docs.oracle.com/en/java/javase/14/docs/api/java.desktop/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4096-58A3-C44D-B921-8C83F66AB1E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OTN License: Oracle Technical Network License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4096-58A3-C44D-B921-8C83F66AB1E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time ?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4096-58A3-C44D-B921-8C83F66AB1E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4096-58A3-C44D-B921-8C83F66AB1E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4096-58A3-C44D-B921-8C83F66AB1E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4096-58A3-C44D-B921-8C83F66AB1E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4F8A-4222-4B4C-8142-5A4F6D8C6ACE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tp.cuhk.edu.hk/pub/packages/apache.org/netbeans/netbeans/12.0/Apache-NetBeans-12.0-bin-windows-x64.exe" TargetMode="External"/><Relationship Id="rId2" Type="http://schemas.openxmlformats.org/officeDocument/2006/relationships/hyperlink" Target="https://netbeans.apache.org/download/nb120/nb120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4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en/java/javase/14/docs/api/index.html" TargetMode="External"/><Relationship Id="rId4" Type="http://schemas.openxmlformats.org/officeDocument/2006/relationships/hyperlink" Target="https://www.oracle.com/java/technologies/javase-jdk14-doc-downloads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download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beans.apache.org/download/nb120/nb120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.org/dyn/closer.cgi/netbeans/netbeans/12.0/Apache-NetBeans-12.0-bin-macosx.dmg" TargetMode="External"/><Relationship Id="rId2" Type="http://schemas.openxmlformats.org/officeDocument/2006/relationships/hyperlink" Target="https://www.oracle.com/java/technologies/javase-download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.com/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ftp.cuhk.edu.hk/pub/packages/apache.org/netbeans/netbeans/12.0/netbeans-12.0-bin.zi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download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vatutorial.net/set-java-home-windows-10" TargetMode="External"/><Relationship Id="rId4" Type="http://schemas.openxmlformats.org/officeDocument/2006/relationships/hyperlink" Target="http://jdk.java.net/14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www.oracle.com/java/technologies/javase-download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JDK and NetBeans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Download, Installation and Setup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NetBeans IDE 12.4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7773477" cy="435133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0000"/>
                </a:solidFill>
              </a:rPr>
              <a:t>Recommend</a:t>
            </a:r>
            <a:r>
              <a:rPr lang="en-US" sz="2000" dirty="0"/>
              <a:t> Apache NetBeans 12.4 as of 2021 (</a:t>
            </a:r>
            <a:r>
              <a:rPr lang="en-US" sz="2000" dirty="0">
                <a:solidFill>
                  <a:srgbClr val="FF0000"/>
                </a:solidFill>
              </a:rPr>
              <a:t>Installer Provided!</a:t>
            </a:r>
            <a:r>
              <a:rPr lang="en-US" sz="2000" dirty="0"/>
              <a:t>)</a:t>
            </a:r>
          </a:p>
          <a:p>
            <a:pPr lvl="1"/>
            <a:r>
              <a:rPr lang="en-US" altLang="zh-CN" sz="1800" dirty="0">
                <a:hlinkClick r:id="rId2"/>
              </a:rPr>
              <a:t>https://netbeans.apache.org/download/nb124/nb124.html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000" dirty="0"/>
              <a:t>Download from CUHK FTP mirror site: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hlinkClick r:id="rId3"/>
              </a:rPr>
              <a:t>http://ftp.cuhk.edu.hk/pub/packages/apache.org/netbeans/netbeans/12.4/Apache-NetBeans-12.4-bin-windows-x64.exe</a:t>
            </a:r>
            <a:endParaRPr lang="en-US" sz="1800" dirty="0"/>
          </a:p>
          <a:p>
            <a:pPr marL="457200" lvl="1" indent="0">
              <a:lnSpc>
                <a:spcPct val="110000"/>
              </a:lnSpc>
              <a:buNone/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000" dirty="0"/>
              <a:t>Oracle JDK users may run the installer directly!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9725" y="4274714"/>
            <a:ext cx="8126085" cy="8321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NetBeans IDE 12.4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27161" cy="435133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Some users may have difficulty in running the Apache NetBeans 12.4 installer directly on Windows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Workaround: run the installer using a command line on Windows, </a:t>
            </a:r>
            <a:br>
              <a:rPr lang="en-US" sz="2000" dirty="0"/>
            </a:br>
            <a:r>
              <a:rPr lang="en-US" sz="2000" dirty="0"/>
              <a:t>Start </a:t>
            </a:r>
            <a:r>
              <a:rPr lang="en-US" sz="2000" dirty="0">
                <a:sym typeface="Wingdings" panose="05000000000000000000" pitchFamily="2" charset="2"/>
              </a:rPr>
              <a:t> Run (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 R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  <a:r>
              <a:rPr lang="en-US" sz="2000" dirty="0"/>
              <a:t>: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%USERPROFILE%\Downloads\Apache-NetBeans-12.4-bin-windows-x64.exe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javahome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"C:\Program Files\Java\jdk-16.0.2"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9495" y="3351530"/>
            <a:ext cx="6935470" cy="2582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Apache NetBeans IDE 12.4: Tips on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018780" cy="23704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When installing NetBeans 12.4 on Windows, you may also customize the JDK path here. It’s a good idea to check whether this path is identical to the JDK path installed before.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1170940" y="5059045"/>
            <a:ext cx="5553075" cy="54197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3230" y="1414780"/>
            <a:ext cx="4626610" cy="32054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92905" y="3318510"/>
            <a:ext cx="4646295" cy="3227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NetBeans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New Project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5594985" y="4073525"/>
            <a:ext cx="942975" cy="1752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ight Arrow 6"/>
          <p:cNvSpPr/>
          <p:nvPr/>
        </p:nvSpPr>
        <p:spPr>
          <a:xfrm>
            <a:off x="5069840" y="4248785"/>
            <a:ext cx="435610" cy="2133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Scenario: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creating your first NetBeans </a:t>
            </a:r>
            <a:r>
              <a:rPr lang="en-US" b="1" u="sng" dirty="0"/>
              <a:t>New Project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u="sng" dirty="0">
                <a:sym typeface="Wingdings" panose="05000000000000000000" pitchFamily="2" charset="2"/>
              </a:rPr>
              <a:t>Java with Ant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u="sng" dirty="0"/>
              <a:t>Java Application</a:t>
            </a:r>
          </a:p>
          <a:p>
            <a:endParaRPr lang="en-US" dirty="0"/>
          </a:p>
          <a:p>
            <a:r>
              <a:rPr lang="en-US" dirty="0"/>
              <a:t>You are prompted to download Java SE support, "</a:t>
            </a:r>
            <a:r>
              <a:rPr lang="en-US" dirty="0" err="1"/>
              <a:t>nbjavac</a:t>
            </a:r>
            <a:r>
              <a:rPr lang="en-US" dirty="0"/>
              <a:t>-Library" plugin and some features, do so.</a:t>
            </a:r>
          </a:p>
          <a:p>
            <a:endParaRPr lang="en-US" dirty="0"/>
          </a:p>
          <a:p>
            <a:r>
              <a:rPr lang="en-US" dirty="0"/>
              <a:t>Download and Activate…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7740" y="1529080"/>
            <a:ext cx="3886200" cy="355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NetBeans Plugin Installer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697095" y="5457190"/>
            <a:ext cx="4219575" cy="10439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Tips: After </a:t>
            </a:r>
            <a:r>
              <a:rPr lang="en-US" sz="1800" b="1" dirty="0" err="1"/>
              <a:t>nbjavac</a:t>
            </a:r>
            <a:r>
              <a:rPr lang="en-US" sz="1800" dirty="0"/>
              <a:t> is installed, we may need to wait a minute until it goes to the next step.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9" y="1528876"/>
            <a:ext cx="3741096" cy="18670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4" y="3786981"/>
            <a:ext cx="3787240" cy="27143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5568" y="4356848"/>
            <a:ext cx="497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NetBeans New Java Application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795" y="1825625"/>
            <a:ext cx="6327775" cy="4351655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>
          <a:xfrm>
            <a:off x="4145915" y="2361565"/>
            <a:ext cx="2124075" cy="2927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6"/>
          <p:cNvSpPr/>
          <p:nvPr/>
        </p:nvSpPr>
        <p:spPr>
          <a:xfrm>
            <a:off x="6863715" y="2654300"/>
            <a:ext cx="871855" cy="25590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NetBeans New Java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26180"/>
            <a:ext cx="3644900" cy="18923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61350" cy="1456055"/>
          </a:xfrm>
        </p:spPr>
        <p:txBody>
          <a:bodyPr/>
          <a:lstStyle/>
          <a:p>
            <a:r>
              <a:rPr lang="en-US" dirty="0"/>
              <a:t>You may use a </a:t>
            </a:r>
            <a:r>
              <a:rPr lang="en-US" dirty="0" err="1"/>
              <a:t>println</a:t>
            </a:r>
            <a:r>
              <a:rPr lang="en-US" dirty="0"/>
              <a:t>() to output “Hello World!”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(“Hello World!”);</a:t>
            </a:r>
          </a:p>
          <a:p>
            <a:r>
              <a:rPr lang="en-US" dirty="0"/>
              <a:t>Run the program, and check the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29000"/>
            <a:ext cx="37338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857" y="4672330"/>
            <a:ext cx="3416300" cy="1409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023360" y="3870960"/>
            <a:ext cx="447040" cy="111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50560" y="4245612"/>
            <a:ext cx="0" cy="42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4408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JDK Documentation</a:t>
            </a:r>
          </a:p>
          <a:p>
            <a:pPr marL="457200" lvl="1" indent="0">
              <a:buNone/>
            </a:pPr>
            <a:r>
              <a:rPr lang="en-US" altLang="zh-CN" sz="2000" dirty="0">
                <a:hlinkClick r:id="rId3"/>
              </a:rPr>
              <a:t>https://docs.oracle.com/en/java/javase/16/</a:t>
            </a:r>
            <a:endParaRPr lang="en-US" altLang="zh-CN" sz="2000" dirty="0"/>
          </a:p>
          <a:p>
            <a:pPr marL="457200" lvl="1" indent="0">
              <a:buNone/>
            </a:pPr>
            <a:endParaRPr lang="en-US" sz="3200" dirty="0"/>
          </a:p>
          <a:p>
            <a:r>
              <a:rPr lang="en-US" sz="2400" dirty="0"/>
              <a:t>Download a ZIP for offline use:</a:t>
            </a:r>
          </a:p>
          <a:p>
            <a:pPr marL="457200" lvl="1" indent="0">
              <a:buNone/>
            </a:pPr>
            <a:r>
              <a:rPr lang="en-US" altLang="zh-CN" sz="2000" dirty="0">
                <a:hlinkClick r:id="rId4"/>
              </a:rPr>
              <a:t>https://www.oracle.com/java/technologies/javase-jdk16-doc-downloads.html</a:t>
            </a:r>
            <a:endParaRPr lang="en-US" altLang="zh-CN" sz="2000" dirty="0"/>
          </a:p>
          <a:p>
            <a:pPr marL="457200" lvl="1" indent="0">
              <a:buNone/>
            </a:pPr>
            <a:endParaRPr lang="en-US" sz="3200" dirty="0"/>
          </a:p>
          <a:p>
            <a:r>
              <a:rPr lang="en-US" sz="2400" dirty="0"/>
              <a:t>Application Programming Interface (API) Doc:</a:t>
            </a:r>
          </a:p>
          <a:p>
            <a:pPr marL="457200" lvl="1" indent="0">
              <a:buNone/>
            </a:pPr>
            <a:r>
              <a:rPr lang="en-US" sz="2000" dirty="0">
                <a:hlinkClick r:id="rId5"/>
              </a:rPr>
              <a:t>https://docs.oracle.com/en/java/javase/16/docs/api/index.html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8650" y="3298183"/>
            <a:ext cx="7886700" cy="797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650" y="2282028"/>
            <a:ext cx="7886700" cy="797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Setup JDK </a:t>
            </a:r>
            <a:r>
              <a:rPr lang="en-US" dirty="0" smtClean="0"/>
              <a:t>Online Javadoc </a:t>
            </a:r>
            <a:r>
              <a:rPr lang="en-US" dirty="0"/>
              <a:t>for ALL </a:t>
            </a:r>
            <a:r>
              <a:rPr lang="en-US" dirty="0" smtClean="0"/>
              <a:t>APIs</a:t>
            </a:r>
            <a:br>
              <a:rPr lang="en-US" dirty="0" smtClean="0"/>
            </a:br>
            <a:r>
              <a:rPr lang="en-US" dirty="0" smtClean="0"/>
              <a:t>by Hand for NetBeans…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61335" cy="4351338"/>
          </a:xfrm>
        </p:spPr>
        <p:txBody>
          <a:bodyPr/>
          <a:lstStyle/>
          <a:p>
            <a:r>
              <a:rPr lang="en-US" dirty="0"/>
              <a:t>Run these TWO commands: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%USERPROFILE%\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\Roaming\NetBeans\12.4\config\Services\Platforms\org-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netbeans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-java-Platform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Notepad 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\Roaming\NetBeans\12.4\config\Services\Platforms\org-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netbeans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-java-Platform\default_platform.xml</a:t>
            </a:r>
          </a:p>
          <a:p>
            <a:endParaRPr lang="en-US" dirty="0"/>
          </a:p>
          <a:p>
            <a:r>
              <a:rPr lang="en-US" dirty="0"/>
              <a:t>Save the following content into the XML configuration file…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Long Story Cut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7858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Download and Install Oracle JDK</a:t>
            </a:r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https://www.oracle.com/java/technologies/javase-downloads.html</a:t>
            </a:r>
            <a:r>
              <a:rPr lang="en-US" sz="20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Download and Install Apache NetBeans</a:t>
            </a:r>
          </a:p>
          <a:p>
            <a:pPr marL="457200" lvl="1" indent="0">
              <a:buNone/>
            </a:pPr>
            <a:r>
              <a:rPr lang="en-US" sz="2000" dirty="0">
                <a:hlinkClick r:id="rId4"/>
              </a:rPr>
              <a:t>https://netbeans.apache.org/download/nb124/nb124.html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Start Apache NetBeans (double click the desktop shortcut icon)</a:t>
            </a:r>
          </a:p>
          <a:p>
            <a:pPr marL="457200" lvl="1" indent="0">
              <a:buNone/>
            </a:pPr>
            <a:r>
              <a:rPr lang="en-US" sz="2000" b="1" u="sng" dirty="0"/>
              <a:t>New Project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b="1" u="sng" dirty="0">
                <a:sym typeface="Wingdings" panose="05000000000000000000" pitchFamily="2" charset="2"/>
              </a:rPr>
              <a:t>Java with Ant</a:t>
            </a:r>
            <a:r>
              <a:rPr lang="en-US" sz="2000" dirty="0">
                <a:sym typeface="Wingdings" panose="05000000000000000000" pitchFamily="2" charset="2"/>
              </a:rPr>
              <a:t>  </a:t>
            </a:r>
            <a:r>
              <a:rPr lang="en-US" sz="2000" b="1" u="sng" dirty="0"/>
              <a:t>Java Application</a:t>
            </a:r>
          </a:p>
          <a:p>
            <a:pPr marL="457200" lvl="1" indent="0">
              <a:buNone/>
            </a:pPr>
            <a:r>
              <a:rPr lang="en-US" sz="2000" dirty="0"/>
              <a:t>Follow the Prompts to Install NetBeans Plugins and Features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550" y="114300"/>
            <a:ext cx="7250000" cy="6675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900" dirty="0"/>
              <a:t>&lt;?xml version="1.0" encoding="UTF-8"?&gt;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&lt;!DOCTYPE platform PUBLIC "-//NetBeans//DTD Java PlatformDefinition 1.0//EN" "http://www.netbeans.org/dtds/java-platformdefinition-1_0.dtd"&gt;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&lt;platform default="yes" name="JDK 16 (Default)"&gt;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&lt;properties&gt;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&lt;property name="platform.ant.name" value="default_platform"/&gt;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&lt;/properties&gt;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&lt;javadoc&gt;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&lt;resource&gt;https://docs.oracle.com/en/java/javase/16/docs/api/java.base/&lt;/resource&gt;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&lt;resource&gt;https://docs.oracle.com/en/java/javase/16/docs/api/java.compiler/&lt;/resource&gt;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&lt;resource&gt;https://docs.oracle.com/en/java/javase/16/docs/api/java.datatransfer/&lt;/resource&gt;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&lt;resource&gt;https://docs.oracle.com/en/java/javase/16/docs/api/java.desktop/&lt;/resource&gt;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&lt;resource&gt;https://docs.oracle.com/en/java/javase/16/docs/api/java.instrument/&lt;/resource&gt;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&lt;resource&gt;https://docs.oracle.com/en/java/javase/16/docs/api/java.logging/&lt;/resource&gt;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&lt;resource&gt;https://docs.oracle.com/en/java/javase/16/docs/api/java.management/&lt;/resource&gt;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&lt;resource&gt;https://docs.oracle.com/en/java/javase/16/docs/api/java.management.rmi/&lt;/resource&gt;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&lt;resource&gt;https://docs.oracle.com/en/java/javase/16/docs/api/java.naming/&lt;/resource&gt;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&lt;resource&gt;https://docs.oracle.com/en/java/javase/16/docs/api/java.net.http/&lt;/resource&gt;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&lt;resource&gt;https://docs.oracle.com/en/java/javase/16/docs/api/java.prefs/&lt;/resource&gt;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&lt;resource&gt;https://docs.oracle.com/en/java/javase/16/docs/api/java.rmi/&lt;/resource&gt;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&lt;resource&gt;https://docs.oracle.com/en/java/javase/16/docs/api/java.scripting/&lt;/resource&gt;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&lt;resource&gt;https://docs.oracle.com/en/java/javase/16/docs/api/java.se/&lt;/resource&gt;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&lt;resource&gt;https://docs.oracle.com/en/java/javase/16/docs/api/java.security.jgss/&lt;/resource&gt;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&lt;resource&gt;https://docs.oracle.com/en/java/javase/16/docs/api/java.security.sasl/&lt;/resource&gt;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&lt;resource&gt;https://docs.oracle.com/en/java/javase/16/docs/api/java.smartcardio/&lt;/resource&gt;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&lt;resource&gt;https://docs.oracle.com/en/java/javase/16/docs/api/java.sql/&lt;/resource&gt;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&lt;resource&gt;https://docs.oracle.com/en/java/javase/16/docs/api/java.sql.rowset/&lt;/resource&gt;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&lt;resource&gt;https://docs.oracle.com/en/java/javase/16/docs/api/java.transaction.xa/&lt;/resource&gt;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&lt;resource&gt;https://docs.oracle.com/en/java/javase/16/docs/api/java.xml/&lt;/resource&gt;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&lt;resource&gt;https://docs.oracle.com/en/java/javase/16/docs/api/java.xml.crypto/&lt;/resource&gt;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&lt;resource&gt;https://docs.oracle.com/en/java/javase/16/docs/api/jdk.accessibility/&lt;/resource&gt;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&lt;resource&gt;https://docs.oracle.com/en/java/javase/16/docs/api/jdk.attach/&lt;/resource&gt;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&lt;resource&gt;https://docs.oracle.com/en/java/javase/16/docs/api/jdk.charsets/&lt;/resource&gt;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&lt;resource&gt;https://docs.oracle.com/en/java/javase/16/docs/api/jdk.compiler/&lt;/resource&gt;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&lt;resource&gt;https://docs.oracle.com/en/java/javase/16/docs/api/jdk.crypto.cryptoki/&lt;/resource&gt;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&lt;resource&gt;https://docs.oracle.com/en/java/javase/16/docs/api/jdk.crypto.ec/&lt;/resource&gt;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&lt;resource&gt;https://docs.oracle.com/en/java/javase/16/docs/api/jdk.dynalink/&lt;/resource&gt;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&lt;resource&gt;https://docs.oracle.com/en/java/javase/16/docs/api/jdk.editpad/&lt;/resource&gt;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&lt;resource&gt;https://docs.oracle.com/en/java/javase/16/docs/api/jdk.hotspot.agent/&lt;/resource&gt;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&lt;resource&gt;https://docs.oracle.com/en/java/javase/16/docs/api/jdk.httpserver/&lt;/resource&gt;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&lt;resource&gt;https://docs.oracle.com/en/java/javase/16/docs/api/jdk.jartool/&lt;/resource&gt;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&lt;resource&gt;https://docs.oracle.com/en/java/javase/16/docs/api/jdk.javadoc/&lt;/resource&gt;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&lt;resource&gt;https://docs.oracle.com/en/java/javase/16/docs/api/jdk.jcmd/&lt;/resource&gt;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&lt;resource&gt;https://docs.oracle.com/en/java/javase/16/docs/api/jdk.jconsole/&lt;/resource&gt;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&lt;resource&gt;https://docs.oracle.com/en/java/javase/16/docs/api/jdk.jdeps/&lt;/resource&gt;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&lt;resource&gt;https://docs.oracle.com/en/java/javase/16/docs/api/jdk.jdi/&lt;/resource&gt;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&lt;resource&gt;https://docs.oracle.com/en/java/javase/16/docs/api/jdk.jdwp.agent/&lt;/resource&gt;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&lt;resource&gt;https://docs.oracle.com/en/java/javase/16/docs/api/jdk.jfr/&lt;/resource&gt;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&lt;resource&gt;https://docs.oracle.com/en/java/javase/16/docs/api/jdk.jlink/&lt;/resource&gt;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&lt;resource&gt;https://docs.oracle.com/en/java/javase/16/docs/api/jdk.jshell/&lt;/resource&gt;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&lt;resource&gt;https://docs.oracle.com/en/java/javase/16/docs/api/jdk.jsobject/&lt;/resource&gt;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&lt;resource&gt;https://docs.oracle.com/en/java/javase/16/docs/api/jdk.jstatd/&lt;/resource&gt;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&lt;resource&gt;https://docs.oracle.com/en/java/javase/16/docs/api/jdk.localedata/&lt;/resource&gt;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&lt;resource&gt;https://docs.oracle.com/en/java/javase/16/docs/api/jdk.management/&lt;/resource&gt;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&lt;resource&gt;https://docs.oracle.com/en/java/javase/16/docs/api/jdk.management.agent/&lt;/resource&gt;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&lt;resource&gt;https://docs.oracle.com/en/java/javase/16/docs/api/jdk.management.jfr/&lt;/resource&gt;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&lt;resource&gt;https://docs.oracle.com/en/java/javase/16/docs/api/jdk.naming.dns/&lt;/resource&gt;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&lt;resource&gt;https://docs.oracle.com/en/java/javase/16/docs/api/jdk.naming.rmi/&lt;/resource&gt;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&lt;resource&gt;https://docs.oracle.com/en/java/javase/16/docs/api/jdk.net/&lt;/resource&gt;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&lt;resource&gt;https://docs.oracle.com/en/java/javase/16/docs/api/jdk.pack/&lt;/resource&gt;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&lt;resource&gt;https://docs.oracle.com/en/java/javase/16/docs/api/jdk.rmic/&lt;/resource&gt;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&lt;resource&gt;https://docs.oracle.com/en/java/javase/16/docs/api/jdk.scripting.nashorn/&lt;/resource&gt;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&lt;resource&gt;https://docs.oracle.com/en/java/javase/16/docs/api/jdk.sctp/&lt;/resource&gt;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&lt;resource&gt;https://docs.oracle.com/en/java/javase/16/docs/api/jdk.security.auth/&lt;/resource&gt;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&lt;resource&gt;https://docs.oracle.com/en/java/javase/16/docs/api/jdk.security.jgss/&lt;/resource&gt;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&lt;resource&gt;https://docs.oracle.com/en/java/javase/16/docs/api/jdk.xml.dom/&lt;/resource&gt;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    &lt;resource&gt;https://docs.oracle.com/en/java/javase/16/docs/api/jdk.zipfs/&lt;/resource&gt;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    &lt;/javadoc&gt;</a:t>
            </a:r>
          </a:p>
          <a:p>
            <a:pPr>
              <a:lnSpc>
                <a:spcPct val="70000"/>
              </a:lnSpc>
            </a:pPr>
            <a:r>
              <a:rPr lang="en-US" sz="900" dirty="0"/>
              <a:t>&lt;/platform&gt;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Installation for Mac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000"/>
              </a:lnSpc>
            </a:pPr>
            <a:r>
              <a:rPr lang="en-US" altLang="zh-CN" sz="2400" dirty="0"/>
              <a:t>Download </a:t>
            </a:r>
            <a:r>
              <a:rPr lang="en-US" sz="2400" dirty="0"/>
              <a:t>Oracle JDK 16.0.2 here:</a:t>
            </a:r>
          </a:p>
          <a:p>
            <a:pPr lvl="1">
              <a:lnSpc>
                <a:spcPts val="2000"/>
              </a:lnSpc>
            </a:pPr>
            <a:r>
              <a:rPr lang="en-US" sz="1800" dirty="0">
                <a:hlinkClick r:id="rId2"/>
              </a:rPr>
              <a:t>https://www.oracle.com/java/technologies/javase-downloads.html</a:t>
            </a:r>
            <a:endParaRPr lang="en-US" sz="1800" dirty="0"/>
          </a:p>
          <a:p>
            <a:pPr lvl="1">
              <a:lnSpc>
                <a:spcPts val="2000"/>
              </a:lnSpc>
            </a:pPr>
            <a:endParaRPr lang="en-US" sz="2200" dirty="0"/>
          </a:p>
          <a:p>
            <a:r>
              <a:rPr lang="en-US" sz="2400" dirty="0"/>
              <a:t>Download Apache NetBeans 12.4 here:</a:t>
            </a:r>
            <a:r>
              <a:rPr lang="en-US" sz="2200" dirty="0"/>
              <a:t> </a:t>
            </a:r>
          </a:p>
          <a:p>
            <a:pPr lvl="1"/>
            <a:r>
              <a:rPr lang="en-US" sz="1800" dirty="0">
                <a:hlinkClick r:id="rId3"/>
              </a:rPr>
              <a:t>https://www.apache.org/dyn/closer.cgi/netbeans/netbeans/12.4/Apache-NetBeans-12.4-bin-macosx.dmg</a:t>
            </a:r>
            <a:endParaRPr lang="en-US" sz="1800" dirty="0"/>
          </a:p>
          <a:p>
            <a:pPr lvl="1"/>
            <a:endParaRPr lang="en-US" sz="1800" dirty="0"/>
          </a:p>
          <a:p>
            <a:endParaRPr lang="en-US" sz="2400" dirty="0"/>
          </a:p>
          <a:p>
            <a:endParaRPr lang="en-US" sz="2200" dirty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Mac Users: Start NetBeans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New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472263"/>
            <a:ext cx="5069840" cy="35791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972" y="3220721"/>
            <a:ext cx="4867028" cy="3435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- NetBeans Plugin Installer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64" y="1690689"/>
            <a:ext cx="3741096" cy="3366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364" y="1690689"/>
            <a:ext cx="3741095" cy="3366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164" y="3090964"/>
            <a:ext cx="3741096" cy="33669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Mac - NetBeans New Java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" y="1495176"/>
            <a:ext cx="8036560" cy="4784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>
                <a:solidFill>
                  <a:srgbClr val="FF0000"/>
                </a:solidFill>
              </a:rPr>
              <a:t>JRE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Let clients run our work, but NOT for Development/ Programming</a:t>
            </a:r>
          </a:p>
          <a:p>
            <a:endParaRPr lang="en-US" sz="2400" dirty="0"/>
          </a:p>
          <a:p>
            <a:r>
              <a:rPr lang="en-US" sz="2400" dirty="0"/>
              <a:t>Download and install Java Runtime Environment (JRE)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https://www.java.com/en/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Read and accept Oracle Technology Network License Agreement for Oracle Java SE (for Personal Use)</a:t>
            </a:r>
          </a:p>
          <a:p>
            <a:endParaRPr lang="en-US" sz="2400" dirty="0"/>
          </a:p>
          <a:p>
            <a:r>
              <a:rPr lang="en-US" sz="2400" dirty="0"/>
              <a:t>For Windows, </a:t>
            </a:r>
            <a:r>
              <a:rPr lang="en-US" sz="2400" b="1" dirty="0"/>
              <a:t>Version 8 Update 301</a:t>
            </a:r>
            <a:br>
              <a:rPr lang="en-US" sz="2400" b="1" dirty="0"/>
            </a:br>
            <a:r>
              <a:rPr lang="en-US" sz="2400" dirty="0"/>
              <a:t>Release date July 20,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If you do not use the NetBeans installer for Windows, but the ZIP…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Download from CUHK mirror site: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100" dirty="0">
                <a:hlinkClick r:id="rId2"/>
              </a:rPr>
              <a:t>http://ftp.cuhk.edu.hk/pub/packages/apache.org/netbeans/netbeans/12.4/netbeans-12.4-bin.zip</a:t>
            </a:r>
            <a:endParaRPr lang="en-US" sz="2100" dirty="0"/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Unzip to your applications/ programs folder, Windows example: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C:\Program Files\NetBeans-12.4\</a:t>
            </a:r>
            <a:r>
              <a:rPr lang="en-US" dirty="0" err="1"/>
              <a:t>netbeans</a:t>
            </a:r>
            <a:r>
              <a:rPr lang="en-US" dirty="0"/>
              <a:t>\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prstClr val="black"/>
                </a:solidFill>
              </a:rPr>
              <a:t>Create a short-cut to </a:t>
            </a:r>
            <a:r>
              <a:rPr lang="en-US" dirty="0"/>
              <a:t>C:\Program Files\NetBeans-12.4\</a:t>
            </a:r>
            <a:r>
              <a:rPr lang="en-US" dirty="0" err="1"/>
              <a:t>netbeans</a:t>
            </a:r>
            <a:r>
              <a:rPr lang="en-US" dirty="0"/>
              <a:t>\bin\netbeans64.exe</a:t>
            </a:r>
          </a:p>
          <a:p>
            <a:pPr lvl="1">
              <a:lnSpc>
                <a:spcPct val="110000"/>
              </a:lnSpc>
            </a:pPr>
            <a:endParaRPr lang="en-US" dirty="0">
              <a:solidFill>
                <a:prstClr val="black"/>
              </a:solidFill>
            </a:endParaRPr>
          </a:p>
          <a:p>
            <a:pPr lvl="0">
              <a:lnSpc>
                <a:spcPct val="110000"/>
              </a:lnSpc>
            </a:pPr>
            <a:r>
              <a:rPr lang="en-US" dirty="0" err="1">
                <a:solidFill>
                  <a:prstClr val="black"/>
                </a:solidFill>
              </a:rPr>
              <a:t>OpenJDK</a:t>
            </a:r>
            <a:r>
              <a:rPr lang="en-US" dirty="0">
                <a:solidFill>
                  <a:prstClr val="black"/>
                </a:solidFill>
              </a:rPr>
              <a:t> users shall edit NetBeans configuration file, Windows example: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Run this command (you need Administrator right):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Wordpad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"C:\Program Files\NetBeans-12.4\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netbeans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\etc\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netbeans.conf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Add this line at the end of the text file: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netbeans_jdkhome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="C:\Program Files\Java\jdk-16.0.2"</a:t>
            </a:r>
          </a:p>
          <a:p>
            <a:pPr lvl="1">
              <a:lnSpc>
                <a:spcPct val="110000"/>
              </a:lnSpc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Appendix: Apache NetBeans IDE </a:t>
            </a:r>
            <a:r>
              <a:rPr lang="en-US" sz="4000" dirty="0">
                <a:solidFill>
                  <a:srgbClr val="FF0000"/>
                </a:solidFill>
              </a:rPr>
              <a:t>12.4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installing JDK and setting up proper system environment variables such as PATH, we will be able to compile and run Java programs on Command Line Interface (CLI)</a:t>
            </a:r>
          </a:p>
          <a:p>
            <a:endParaRPr lang="en-US" dirty="0"/>
          </a:p>
          <a:p>
            <a:r>
              <a:rPr lang="en-US" dirty="0"/>
              <a:t>After installing Apache NetBeans, we will be able to create Java projects and work on the IDE with Graphical User Interface (GUI)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Technology and 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Java™ is a technology licensed by Oracle</a:t>
            </a:r>
          </a:p>
          <a:p>
            <a:endParaRPr lang="en-US" dirty="0"/>
          </a:p>
          <a:p>
            <a:r>
              <a:rPr lang="en-US" dirty="0"/>
              <a:t>Commercial use requires an OTN license, not free!</a:t>
            </a:r>
          </a:p>
          <a:p>
            <a:endParaRPr lang="en-US" dirty="0"/>
          </a:p>
          <a:p>
            <a:r>
              <a:rPr lang="en-US" dirty="0"/>
              <a:t>"Personal" use of official JDK is permissible!!</a:t>
            </a:r>
          </a:p>
          <a:p>
            <a:endParaRPr lang="en-US" dirty="0"/>
          </a:p>
          <a:p>
            <a:r>
              <a:rPr lang="en-US" dirty="0"/>
              <a:t>Also, Oracle "donated" and moved to </a:t>
            </a:r>
            <a:r>
              <a:rPr lang="en-US" dirty="0" err="1"/>
              <a:t>OpenJDK</a:t>
            </a:r>
            <a:r>
              <a:rPr lang="en-US" dirty="0"/>
              <a:t> and Apache NetBeans, some free open-source projects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from the Right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40897" cy="4667249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solidFill>
                  <a:srgbClr val="FF0000"/>
                </a:solidFill>
              </a:rPr>
              <a:t>RECOMMENDED for Personal use: Oracle JDK</a:t>
            </a:r>
          </a:p>
          <a:p>
            <a:pPr lvl="1">
              <a:lnSpc>
                <a:spcPts val="2000"/>
              </a:lnSpc>
            </a:pPr>
            <a:r>
              <a:rPr lang="en-US" sz="1800" dirty="0">
                <a:hlinkClick r:id="rId3"/>
              </a:rPr>
              <a:t>https://www.oracle.com/java/technologies/javase-downloads.html</a:t>
            </a:r>
            <a:endParaRPr lang="en-US" sz="1800" dirty="0"/>
          </a:p>
          <a:p>
            <a:pPr lvl="1">
              <a:lnSpc>
                <a:spcPts val="2000"/>
              </a:lnSpc>
            </a:pPr>
            <a:r>
              <a:rPr lang="en-US" sz="1800" b="1" dirty="0"/>
              <a:t>Java SE Development Kit (JDK) 16.0.2 released on 2021.</a:t>
            </a:r>
          </a:p>
          <a:p>
            <a:pPr lvl="1">
              <a:lnSpc>
                <a:spcPts val="2000"/>
              </a:lnSpc>
            </a:pPr>
            <a:r>
              <a:rPr lang="en-US" sz="1800" dirty="0">
                <a:solidFill>
                  <a:srgbClr val="FF0000"/>
                </a:solidFill>
              </a:rPr>
              <a:t>EASY WAY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FF0000"/>
                </a:solidFill>
              </a:rPr>
              <a:t>Installer Provided</a:t>
            </a:r>
          </a:p>
          <a:p>
            <a:pPr lvl="1">
              <a:lnSpc>
                <a:spcPts val="2000"/>
              </a:lnSpc>
            </a:pPr>
            <a:endParaRPr lang="en-US" sz="1800" dirty="0"/>
          </a:p>
          <a:p>
            <a:pPr>
              <a:lnSpc>
                <a:spcPts val="2000"/>
              </a:lnSpc>
            </a:pPr>
            <a:r>
              <a:rPr lang="en-US" sz="2400" dirty="0"/>
              <a:t>If you are in doubt about the legal issues, consider </a:t>
            </a:r>
            <a:r>
              <a:rPr lang="en-US" sz="2400" dirty="0" err="1"/>
              <a:t>OpenJDK</a:t>
            </a:r>
            <a:endParaRPr lang="en-US" sz="2400" dirty="0"/>
          </a:p>
          <a:p>
            <a:pPr lvl="1">
              <a:lnSpc>
                <a:spcPts val="2000"/>
              </a:lnSpc>
            </a:pPr>
            <a:r>
              <a:rPr lang="en-US" altLang="zh-CN" sz="1800" dirty="0">
                <a:hlinkClick r:id="rId4"/>
              </a:rPr>
              <a:t>http://jdk.java.net/16/</a:t>
            </a:r>
            <a:endParaRPr lang="en-US" altLang="zh-CN" sz="1800" dirty="0"/>
          </a:p>
          <a:p>
            <a:pPr lvl="1">
              <a:lnSpc>
                <a:spcPts val="2000"/>
              </a:lnSpc>
            </a:pPr>
            <a:r>
              <a:rPr lang="en-US" sz="1800" b="1" dirty="0"/>
              <a:t>JDK 16.0.2 General-Availability Release as of 2021</a:t>
            </a:r>
          </a:p>
          <a:p>
            <a:pPr lvl="1">
              <a:lnSpc>
                <a:spcPts val="2000"/>
              </a:lnSpc>
            </a:pPr>
            <a:r>
              <a:rPr lang="en-US" sz="1800" dirty="0"/>
              <a:t>Unzip to your applications/ programs folder, Windows e.g.:</a:t>
            </a:r>
          </a:p>
          <a:p>
            <a:pPr marL="914400" lvl="2" indent="0">
              <a:lnSpc>
                <a:spcPts val="2000"/>
              </a:lnSpc>
              <a:buNone/>
            </a:pPr>
            <a:r>
              <a:rPr lang="en-US" sz="1600" dirty="0"/>
              <a:t>C:\Program Files\Java\jdk-16.0.2\</a:t>
            </a:r>
          </a:p>
          <a:p>
            <a:pPr lvl="1">
              <a:lnSpc>
                <a:spcPts val="2000"/>
              </a:lnSpc>
            </a:pPr>
            <a:r>
              <a:rPr lang="en-US" sz="1800" dirty="0"/>
              <a:t>Add "C:\Program Files\Java\jdk-16.0.2\bin\" to system PATH</a:t>
            </a:r>
          </a:p>
          <a:p>
            <a:pPr lvl="1">
              <a:lnSpc>
                <a:spcPts val="2000"/>
              </a:lnSpc>
            </a:pPr>
            <a:endParaRPr lang="en-US" sz="1800" dirty="0"/>
          </a:p>
          <a:p>
            <a:pPr>
              <a:lnSpc>
                <a:spcPts val="2000"/>
              </a:lnSpc>
            </a:pPr>
            <a:r>
              <a:rPr lang="en-US" sz="2400" dirty="0"/>
              <a:t>Optional: setup JAVA_HOME environment variable</a:t>
            </a:r>
          </a:p>
          <a:p>
            <a:pPr lvl="1">
              <a:lnSpc>
                <a:spcPts val="2000"/>
              </a:lnSpc>
            </a:pPr>
            <a:r>
              <a:rPr lang="en-US" sz="1800" dirty="0"/>
              <a:t>See </a:t>
            </a:r>
            <a:r>
              <a:rPr lang="en-US" sz="1800" dirty="0">
                <a:hlinkClick r:id="rId5"/>
              </a:rPr>
              <a:t>https://javatutorial.net/set-java-home-windows-10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8500" y="2527935"/>
            <a:ext cx="3886200" cy="2115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Download Oracle JDK </a:t>
            </a:r>
            <a:r>
              <a:rPr lang="en-US" sz="3600" dirty="0">
                <a:solidFill>
                  <a:srgbClr val="FF0000"/>
                </a:solidFill>
              </a:rPr>
              <a:t>(RECOMMENDED)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074025" cy="415290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r>
              <a:rPr lang="en-US" sz="2000" dirty="0">
                <a:hlinkClick r:id="rId4"/>
              </a:rPr>
              <a:t>https://www.oracle.com/java/technologies/javase-downloads.html</a:t>
            </a:r>
            <a:r>
              <a:rPr lang="en-US" sz="2000" dirty="0"/>
              <a:t> </a:t>
            </a:r>
          </a:p>
        </p:txBody>
      </p:sp>
      <p:sp>
        <p:nvSpPr>
          <p:cNvPr id="5" name="箭头: 下 4"/>
          <p:cNvSpPr/>
          <p:nvPr/>
        </p:nvSpPr>
        <p:spPr>
          <a:xfrm rot="2736232">
            <a:off x="4300214" y="2928473"/>
            <a:ext cx="130424" cy="4855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43376" y="2655516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895" y="4020185"/>
            <a:ext cx="5970270" cy="25349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59698" y="5184751"/>
            <a:ext cx="2098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箭头: 下 13"/>
          <p:cNvSpPr/>
          <p:nvPr/>
        </p:nvSpPr>
        <p:spPr>
          <a:xfrm rot="19563369">
            <a:off x="6994022" y="5379848"/>
            <a:ext cx="130424" cy="4855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8" grpId="0"/>
      <p:bldP spid="1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40359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Windows: Edit environment variable “path”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403591" cy="466724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Summary steps for Windows 10: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Open “Control Panel” -&gt; “System” -&gt; “Advanced system settings”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“Advanced” -&gt; “Environment Variables”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Select “Path” in “</a:t>
            </a:r>
            <a:r>
              <a:rPr lang="en-US" sz="2400" b="1" dirty="0"/>
              <a:t>User variables</a:t>
            </a:r>
            <a:r>
              <a:rPr lang="en-US" sz="2400" dirty="0"/>
              <a:t>” -&gt; “Edit…”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“New” a value, and input your JDK path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For example, “</a:t>
            </a:r>
            <a:r>
              <a:rPr lang="en-US" sz="2000" dirty="0">
                <a:solidFill>
                  <a:srgbClr val="FF0000"/>
                </a:solidFill>
              </a:rPr>
              <a:t>C:\Program Files\Java\jdk-16.0.2\bin</a:t>
            </a:r>
            <a:r>
              <a:rPr lang="en-US" sz="2000" dirty="0"/>
              <a:t>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Click “OK” to save your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204" y="207011"/>
            <a:ext cx="840359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Windows: Edit environment variable “path”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81" y="1675449"/>
            <a:ext cx="5844237" cy="4378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173567" y="1690688"/>
            <a:ext cx="3667845" cy="3471989"/>
            <a:chOff x="4173567" y="1690688"/>
            <a:chExt cx="3667845" cy="347198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3567" y="1690688"/>
              <a:ext cx="3667845" cy="347198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4" t="16605" r="-313" b="19759"/>
            <a:stretch>
              <a:fillRect/>
            </a:stretch>
          </p:blipFill>
          <p:spPr>
            <a:xfrm>
              <a:off x="6212680" y="2555081"/>
              <a:ext cx="73819" cy="69057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4" y="1389931"/>
            <a:ext cx="3924300" cy="4457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726611" y="1966823"/>
            <a:ext cx="491706" cy="30364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58311" y="2662837"/>
            <a:ext cx="0" cy="446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492370" y="1690688"/>
            <a:ext cx="694247" cy="336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/>
          <p:nvPr/>
        </p:nvSpPr>
        <p:spPr>
          <a:xfrm>
            <a:off x="370205" y="205769"/>
            <a:ext cx="8403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Windows: Edit environment variable “path”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146018" y="3217124"/>
            <a:ext cx="3741772" cy="3561331"/>
            <a:chOff x="5146018" y="3217124"/>
            <a:chExt cx="3741772" cy="356133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6018" y="3217124"/>
              <a:ext cx="3741772" cy="356133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4" t="16605" r="-313" b="19759"/>
            <a:stretch>
              <a:fillRect/>
            </a:stretch>
          </p:blipFill>
          <p:spPr>
            <a:xfrm>
              <a:off x="6334124" y="3880138"/>
              <a:ext cx="95571" cy="89406"/>
            </a:xfrm>
            <a:prstGeom prst="rect">
              <a:avLst/>
            </a:prstGeom>
          </p:spPr>
        </p:pic>
      </p:grp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238750" y="3540760"/>
            <a:ext cx="2840990" cy="284035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5908675" y="4045585"/>
            <a:ext cx="13335" cy="579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370205" y="205769"/>
            <a:ext cx="8403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Windows: Edit environment variable “path”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992110" cy="29895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To check whether it is configured correctly, start command prompt by running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“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altLang="zh-CN" sz="2400" dirty="0"/>
              <a:t>” in “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 R</a:t>
            </a:r>
            <a:r>
              <a:rPr lang="en-US" sz="2400" dirty="0"/>
              <a:t>” (Run)</a:t>
            </a:r>
            <a:r>
              <a:rPr lang="en-US" altLang="zh-CN" sz="2400" dirty="0"/>
              <a:t>, and execute “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--version</a:t>
            </a:r>
            <a:r>
              <a:rPr lang="en-US" altLang="zh-CN" sz="2400" dirty="0"/>
              <a:t>”</a:t>
            </a:r>
            <a:endParaRPr lang="en-US" sz="24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55420" y="3812540"/>
            <a:ext cx="6470650" cy="2049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1499</Words>
  <Application>Microsoft Office PowerPoint</Application>
  <PresentationFormat>On-screen Show (4:3)</PresentationFormat>
  <Paragraphs>221</Paragraphs>
  <Slides>27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等线</vt:lpstr>
      <vt:lpstr>Arial</vt:lpstr>
      <vt:lpstr>Calibri</vt:lpstr>
      <vt:lpstr>Calibri Light</vt:lpstr>
      <vt:lpstr>Courier New</vt:lpstr>
      <vt:lpstr>Wingdings</vt:lpstr>
      <vt:lpstr>Office Theme</vt:lpstr>
      <vt:lpstr>JDK and NetBeans</vt:lpstr>
      <vt:lpstr>Summary: Long Story Cut Short</vt:lpstr>
      <vt:lpstr>Java Technology and Licensing</vt:lpstr>
      <vt:lpstr>Download from the Right Source</vt:lpstr>
      <vt:lpstr>Download Oracle JDK (RECOMMENDED)</vt:lpstr>
      <vt:lpstr>Windows: Edit environment variable “path”</vt:lpstr>
      <vt:lpstr>Windows: Edit environment variable “path”</vt:lpstr>
      <vt:lpstr>PowerPoint Presentation</vt:lpstr>
      <vt:lpstr>PowerPoint Presentation</vt:lpstr>
      <vt:lpstr>Apache NetBeans IDE 12.4</vt:lpstr>
      <vt:lpstr>Apache NetBeans IDE 12.4</vt:lpstr>
      <vt:lpstr>Apache NetBeans IDE 12.4: Tips on Windows</vt:lpstr>
      <vt:lpstr>Start NetBeans  New Project</vt:lpstr>
      <vt:lpstr>Possible Scenario: Features</vt:lpstr>
      <vt:lpstr>NetBeans Plugin Installer</vt:lpstr>
      <vt:lpstr>NetBeans New Java Application</vt:lpstr>
      <vt:lpstr>NetBeans New Java Application</vt:lpstr>
      <vt:lpstr>Java Documentation</vt:lpstr>
      <vt:lpstr>Setup JDK Online Javadoc for ALL APIs by Hand for NetBeans…</vt:lpstr>
      <vt:lpstr>PowerPoint Presentation</vt:lpstr>
      <vt:lpstr>Appendix: Installation for Mac</vt:lpstr>
      <vt:lpstr>Mac Users: Start NetBeans  New Project</vt:lpstr>
      <vt:lpstr>Mac - NetBeans Plugin Installer</vt:lpstr>
      <vt:lpstr>Mac - NetBeans New Java Application</vt:lpstr>
      <vt:lpstr>Appendix: JRE</vt:lpstr>
      <vt:lpstr>Appendix: Apache NetBeans IDE 12.4</vt:lpstr>
      <vt:lpstr>Outcomes</vt:lpstr>
    </vt:vector>
  </TitlesOfParts>
  <Company>Dept of CSE, 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OpenJDK and NetBeans</dc:title>
  <dc:creator>Michael FUNG</dc:creator>
  <cp:lastModifiedBy>Michael FUNG</cp:lastModifiedBy>
  <cp:revision>269</cp:revision>
  <dcterms:created xsi:type="dcterms:W3CDTF">2019-06-21T04:46:00Z</dcterms:created>
  <dcterms:modified xsi:type="dcterms:W3CDTF">2021-09-05T09:54:23Z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B8F5C2CED55F439496DA9FF7FA2DF3D1</vt:lpwstr>
  </property>
  <property fmtid="{D5CDD505-2E9C-101B-9397-08002B2CF9AE}" pid="3" name="KSOProductBuildVer">
    <vt:lpwstr>1033-11.2.0.10265</vt:lpwstr>
  </property>
</Properties>
</file>