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A71EF-FAF7-44FE-8E2F-FAF8DB2FD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F9FADE-6049-42C2-8064-2506C5AE6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74084-679E-4A5A-8197-44769CD2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082-5D21-4426-BD5D-8B4B32CEA84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9747F-4BB7-4924-A1E0-A334BC82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3B81C-3B38-4BF1-80E8-D9AB399C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8F3F-8B6B-4ED6-A930-C659307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7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DD4A3-1AA7-46A1-882C-31453A29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0F852C-40D6-4ADB-B480-31620F6FB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EBA38-44CA-4561-8495-8480D8D3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082-5D21-4426-BD5D-8B4B32CEA84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3A2EC-1564-462D-9DD6-C1569FC6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5508E-AFC7-4C84-A832-31304E87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8F3F-8B6B-4ED6-A930-C659307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6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EB4583-D736-468D-B286-E89B21B48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5C7ECF-8D1D-4515-BCEC-C6A314DF0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84F5F-27BE-4FCD-BF47-D41D186D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082-5D21-4426-BD5D-8B4B32CEA84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779B0-7B13-4165-821D-1A0A2B7B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703D8-573D-4454-834B-94DB9D87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8F3F-8B6B-4ED6-A930-C659307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16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E27FB-72E5-4458-B428-0BDB8A4D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643E2-DBED-45BD-98DF-110E2EC2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B2D5D-3B58-44BE-8EEE-11403B67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082-5D21-4426-BD5D-8B4B32CEA84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CBEDD-D1C1-42C9-A031-4A2CCC8D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19C6C-FF16-4B81-8A9A-A396DED9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8F3F-8B6B-4ED6-A930-C659307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9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1CD06-B609-4C8A-A57A-F344A93B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555A1-3AC8-406B-BF90-43D5A936E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6164C-88B9-496D-ACEE-7D791C0B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082-5D21-4426-BD5D-8B4B32CEA84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6657E-C886-46F6-AC5D-65F8E2CD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2C0DC-CE75-4CDE-BA11-A3849973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8F3F-8B6B-4ED6-A930-C659307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0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1987B-D9D6-4174-9E6C-16BD73CD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15B17-4C72-479C-A106-4D6D88AE0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FD2475-69AE-4697-AE5E-AB31892E0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C22F97-7CF3-4940-8BBE-6B6C1619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082-5D21-4426-BD5D-8B4B32CEA84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2AFFB8-3359-477F-96F4-02522BE3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15A1C2-BAC6-45E0-9F76-F1A2C39E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8F3F-8B6B-4ED6-A930-C659307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77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C39A0-C2D5-41B6-95BE-C36BC56F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E50EB7-4B97-45D2-968D-544E5CFB2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3DF4F4-4E86-4F7A-B860-09F71FDF4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FAB019-CC53-4881-82C5-C6B6B747B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14BFE5-BA9F-4D0E-A75C-F8CD2641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999879-0855-41C7-83F2-E4723AD3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082-5D21-4426-BD5D-8B4B32CEA84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4A0AA3-0D14-4175-8CC0-2689E252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E930E6-6F57-432C-A388-2B201688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8F3F-8B6B-4ED6-A930-C659307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55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8AC21-6BF8-4459-A19E-82B31710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D95674-C55E-46E1-AFB3-ABA3F080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082-5D21-4426-BD5D-8B4B32CEA84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B52160-95DE-47EF-9AE6-EA016A29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8E7268-79BD-409D-9100-1CBAEC91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8F3F-8B6B-4ED6-A930-C659307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3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AF5F25-B0C0-4035-871C-B638A9BB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082-5D21-4426-BD5D-8B4B32CEA84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C02846-1E9D-4A68-9558-B999AC1A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37CDF9-78B0-4700-AC7F-1A286632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8F3F-8B6B-4ED6-A930-C659307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27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80110-5525-46FB-8A3D-70CD658D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18E8A-A9A0-4DA4-8C14-1EE9A7D7A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3D4D79-C33C-4E7F-831C-A4972EBA9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4BE72-98AF-4C0C-B564-24FA34FE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082-5D21-4426-BD5D-8B4B32CEA84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06772-00C5-42E3-B3BC-4782D57F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3CE8AB-CC51-49A8-A504-DE61BAF0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8F3F-8B6B-4ED6-A930-C659307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74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20FA9-CCD9-4B54-8203-4FD6FE17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3C01B8-990D-40FB-94B7-9C129A6DD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A28AD-0EEE-4ACE-AA12-0E028E428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39D276-8A2C-41CD-ADA7-443356F3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082-5D21-4426-BD5D-8B4B32CEA84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97D4C1-5BB7-4D1D-907A-FDF35059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89AE4-0965-42AB-A916-28741AD6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8F3F-8B6B-4ED6-A930-C659307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67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191830-9C57-408A-BB8B-4CA6B18D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F89C3-4194-4D5B-AF8C-F87AD397D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0689C-9B7A-4165-8F63-FB2E15170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AB082-5D21-4426-BD5D-8B4B32CEA845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60DCD-F77D-4EC5-BE9C-C78C6BED9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3E7BE-800A-417C-8C7E-38C3DEBBB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8F3F-8B6B-4ED6-A930-C659307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46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0F84B-1E81-4CB1-B5EF-50664CEB7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CSCI 3150 Introduction to Operating Systems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FFD8BD-853F-4469-96FF-B1D9C4DE5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One: Understanding inode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directory_mapping</a:t>
            </a:r>
            <a:endParaRPr lang="sv-SE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TA: CHEN Zizhan </a:t>
            </a:r>
          </a:p>
          <a:p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chenzz@cse.cuhk.edu.hk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13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D26A3-A3AE-41D9-AD3E-C9208F47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altLang="zh-CN" sz="4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Example 2: </a:t>
            </a:r>
            <a:r>
              <a:rPr lang="en-US" altLang="zh-CN" sz="4000" b="1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read_t</a:t>
            </a:r>
            <a:r>
              <a:rPr lang="en-US" altLang="zh-CN" sz="4000" b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000" b="1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i_number</a:t>
            </a:r>
            <a:r>
              <a:rPr lang="en-US" altLang="zh-CN" sz="4000" b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133, </a:t>
            </a:r>
            <a:r>
              <a:rPr lang="en-US" altLang="zh-CN" sz="4000" b="1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4000" b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9000);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237E3-E1D7-40E4-B90A-97BD92285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867"/>
            <a:ext cx="7375386" cy="3874632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HK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Calculate a: </a:t>
            </a:r>
            <a:endParaRPr lang="zh-CN" altLang="zh-CN" sz="16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HK" altLang="zh-C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= [</a:t>
            </a:r>
            <a:r>
              <a:rPr lang="en-HK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133</a:t>
            </a:r>
            <a:r>
              <a:rPr lang="en-HK" altLang="zh-C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/ 4096] = 0</a:t>
            </a:r>
            <a:endParaRPr lang="zh-CN" altLang="zh-CN" sz="1600" b="1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HK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Because a &lt; 2, </a:t>
            </a:r>
            <a:r>
              <a:rPr lang="en-HK" altLang="zh-C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read_t</a:t>
            </a:r>
            <a:r>
              <a:rPr lang="en-HK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 starts at </a:t>
            </a:r>
            <a:r>
              <a:rPr lang="en-HK" altLang="zh-C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direct_</a:t>
            </a:r>
            <a:r>
              <a:rPr lang="en-HK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blk</a:t>
            </a:r>
            <a:r>
              <a:rPr lang="en-HK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The block number can be obtained by </a:t>
            </a:r>
            <a:r>
              <a:rPr lang="en-HK" altLang="zh-C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direct_</a:t>
            </a:r>
            <a:r>
              <a:rPr lang="en-HK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blk</a:t>
            </a:r>
            <a:r>
              <a:rPr lang="en-HK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[0</a:t>
            </a:r>
            <a:r>
              <a:rPr lang="en-HK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 = 5. </a:t>
            </a:r>
            <a:endParaRPr lang="zh-CN" altLang="zh-CN" sz="16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HK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Then we calculate a’: </a:t>
            </a:r>
            <a:endParaRPr lang="zh-CN" altLang="zh-CN" sz="16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HK" altLang="zh-C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a’ = [(</a:t>
            </a:r>
            <a:r>
              <a:rPr lang="en-HK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133</a:t>
            </a:r>
            <a:r>
              <a:rPr lang="en-HK" altLang="zh-C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+ 9000 - 1) / 4096] = </a:t>
            </a:r>
            <a:r>
              <a:rPr lang="en-HK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zh-CN" sz="1600" b="1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HK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Because a’ ≥ 2, </a:t>
            </a:r>
            <a:r>
              <a:rPr lang="en-HK" altLang="zh-C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read_t</a:t>
            </a:r>
            <a:r>
              <a:rPr lang="en-HK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 ends at </a:t>
            </a:r>
            <a:r>
              <a:rPr lang="en-HK" altLang="zh-C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indirect_</a:t>
            </a:r>
            <a:r>
              <a:rPr lang="en-HK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blk</a:t>
            </a:r>
            <a:r>
              <a:rPr lang="en-HK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The block number is Cell[(2-2)] = Cell[0] = 34. </a:t>
            </a:r>
            <a:endParaRPr lang="zh-CN" altLang="zh-CN" sz="16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HK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Thus, </a:t>
            </a:r>
            <a:r>
              <a:rPr lang="en-HK" altLang="zh-C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read_t</a:t>
            </a:r>
            <a:r>
              <a:rPr lang="en-HK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 will read data blocks 5, 9, and 34.</a:t>
            </a:r>
            <a:endParaRPr lang="zh-CN" altLang="zh-CN" sz="16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4309035-3B25-4BA6-AA73-2506FDFE742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3586" y="2224487"/>
            <a:ext cx="3662255" cy="37473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F9258A-F8B5-4C9D-92EE-FEBC1A63C7FB}"/>
              </a:ext>
            </a:extLst>
          </p:cNvPr>
          <p:cNvSpPr/>
          <p:nvPr/>
        </p:nvSpPr>
        <p:spPr>
          <a:xfrm>
            <a:off x="649024" y="5869342"/>
            <a:ext cx="8818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altLang="zh-CN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data block 33 should not be included in the final answer,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altLang="zh-CN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data block 33 is the indirect block, which contains metadata (i.e., Cells), not file data. </a:t>
            </a:r>
            <a:endParaRPr lang="zh-CN" altLang="zh-CN" i="1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56FCED-C900-4CA4-AD68-EDFE2A4D7498}"/>
              </a:ext>
            </a:extLst>
          </p:cNvPr>
          <p:cNvCxnSpPr>
            <a:cxnSpLocks/>
          </p:cNvCxnSpPr>
          <p:nvPr/>
        </p:nvCxnSpPr>
        <p:spPr>
          <a:xfrm>
            <a:off x="10984992" y="5501640"/>
            <a:ext cx="0" cy="2468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75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2F1C5-8A82-45AD-8C2D-0C467E19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Directory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93F03-C273-482F-93A7-89318B510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5112"/>
          </a:xfrm>
        </p:spPr>
        <p:txBody>
          <a:bodyPr>
            <a:normAutofit lnSpcReduction="10000"/>
          </a:bodyPr>
          <a:lstStyle/>
          <a:p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directory is a special type of file. It also has the inode and data blocks. </a:t>
            </a:r>
          </a:p>
          <a:p>
            <a:pPr lvl="1"/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only difference is that the data blocks do not store </a:t>
            </a:r>
            <a:r>
              <a:rPr lang="en-HK" altLang="zh-CN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data, instead they store a list of special </a:t>
            </a:r>
            <a:r>
              <a:rPr lang="en-HK" altLang="zh-CN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metadata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called </a:t>
            </a:r>
            <a:r>
              <a:rPr lang="en-HK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</a:t>
            </a:r>
            <a:r>
              <a:rPr lang="en-HK" altLang="zh-CN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_mapping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which is the mapping of file name and inode number. </a:t>
            </a:r>
            <a:endParaRPr lang="zh-CN" altLang="zh-CN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 example structure can be found below: </a:t>
            </a:r>
            <a:endParaRPr lang="zh-CN" altLang="zh-CN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DCE8F4-310D-4A8F-9FD1-F9044AB17DB9}"/>
              </a:ext>
            </a:extLst>
          </p:cNvPr>
          <p:cNvSpPr txBox="1"/>
          <p:nvPr/>
        </p:nvSpPr>
        <p:spPr>
          <a:xfrm>
            <a:off x="2253916" y="4225674"/>
            <a:ext cx="7684168" cy="16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 struct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dir_mapping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/* Record file information in directory file */ </a:t>
            </a:r>
            <a:endParaRPr lang="zh-CN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zh-CN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char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[20]; /* The file name of the file */ </a:t>
            </a:r>
            <a:endParaRPr lang="zh-CN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i_number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/* The inode number of the file*/ </a:t>
            </a:r>
            <a:endParaRPr lang="zh-CN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DIR_NODE;</a:t>
            </a:r>
            <a:endParaRPr lang="zh-CN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2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DAE9D-8D38-43F3-8783-1659F9C2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Traverse the directory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CB8DC-5D43-44CD-A9AE-3B2908C3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3031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Each directory file should at least contain two mapping items, namely “.” and “..”, for itself and its parent directory, respectively (the parent of the root directory is itself). </a:t>
            </a:r>
            <a:endParaRPr lang="zh-CN" altLang="zh-CN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When we look for a specific file under a directory, we traverse </a:t>
            </a:r>
            <a:r>
              <a:rPr lang="en-HK" altLang="zh-CN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dir_mapping</a:t>
            </a:r>
            <a:r>
              <a:rPr lang="en-HK" altLang="zh-C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one by one, comparing the file name with </a:t>
            </a:r>
            <a:r>
              <a:rPr lang="en-HK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dir_mapping.</a:t>
            </a:r>
            <a:r>
              <a:rPr lang="en-HK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HK" altLang="zh-CN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_name</a:t>
            </a: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Once </a:t>
            </a:r>
            <a:r>
              <a:rPr lang="en-HK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dir_mapping.</a:t>
            </a:r>
            <a:r>
              <a:rPr lang="en-HK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f_name</a:t>
            </a:r>
            <a:r>
              <a:rPr lang="en-HK" altLang="zh-C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matches the file </a:t>
            </a: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name, the corresponding </a:t>
            </a:r>
            <a:r>
              <a:rPr lang="en-HK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dir_mapping.</a:t>
            </a:r>
            <a:r>
              <a:rPr lang="en-HK" altLang="zh-CN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i_number</a:t>
            </a:r>
            <a:r>
              <a:rPr lang="en-HK" altLang="zh-C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will be returned.</a:t>
            </a:r>
            <a:endParaRPr lang="zh-CN" altLang="zh-CN" sz="24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08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A8485-408C-42B4-A634-F0A88C03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/>
                <a:latin typeface="Times New Roman" panose="02020603050405020304" pitchFamily="18" charset="0"/>
                <a:ea typeface="DFKai-SB"/>
              </a:rPr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471F0-779D-4869-9DDD-092708D07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448"/>
            <a:ext cx="10515600" cy="500480"/>
          </a:xfrm>
        </p:spPr>
        <p:txBody>
          <a:bodyPr>
            <a:normAutofit/>
          </a:bodyPr>
          <a:lstStyle/>
          <a:p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For example, there is a simple directory below: </a:t>
            </a:r>
            <a:endParaRPr lang="zh-CN" altLang="zh-CN" sz="24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0265997-F599-45D4-95AE-A858595E83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90473" y="1940928"/>
            <a:ext cx="2211054" cy="18465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CDC92E-7C6E-4856-B8CE-F983920032C3}"/>
              </a:ext>
            </a:extLst>
          </p:cNvPr>
          <p:cNvSpPr txBox="1"/>
          <p:nvPr/>
        </p:nvSpPr>
        <p:spPr>
          <a:xfrm>
            <a:off x="838200" y="3898610"/>
            <a:ext cx="10776284" cy="254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“/” is the root directory. “dir1” and “dir2” are two directory files. “file1” is a regular file. </a:t>
            </a:r>
            <a:endParaRPr lang="zh-CN" altLang="zh-CN" sz="24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Assume the </a:t>
            </a:r>
            <a:r>
              <a:rPr lang="en-HK" altLang="zh-C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numbers of “/”, “dir1”, “dir2”, “file1” are 0, 1, 2 and 3, respectively. Moreover, each directory file only occupies one data block (4 KB for one data block), and the data block numbers allocated to “/”, “dir1” and “dir2” are 0, 1 and 2, respectively. </a:t>
            </a:r>
            <a:endParaRPr lang="zh-CN" altLang="zh-CN" sz="24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74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85CF3-10F9-4410-A967-9F4295E5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“/” - the root directory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8077A-E7DE-4BEF-92DB-9FEF61B09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root directory’s </a:t>
            </a:r>
            <a:r>
              <a:rPr lang="en-HK" altLang="zh-C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number is 0, and from </a:t>
            </a:r>
            <a:r>
              <a:rPr lang="en-HK" altLang="zh-C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0, we can find that its data block number is 0. </a:t>
            </a:r>
          </a:p>
          <a:p>
            <a:pPr lvl="1"/>
            <a:r>
              <a:rPr lang="en-HK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It </a:t>
            </a:r>
            <a:r>
              <a:rPr lang="en-HK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contains</a:t>
            </a:r>
            <a:r>
              <a:rPr lang="en-HK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two files “dir1” and “dir2”, whose inode numbers are 1 and 2, respectively. </a:t>
            </a:r>
          </a:p>
          <a:p>
            <a:pPr lvl="1"/>
            <a:r>
              <a:rPr lang="en-HK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Because the root directory does not have parent directory, its parent directory is itself. The file contents of “/” (that is stored in data block 0) are:</a:t>
            </a:r>
          </a:p>
          <a:p>
            <a:pPr marL="457200" lvl="1" indent="0" algn="ctr">
              <a:buNone/>
            </a:pPr>
            <a:r>
              <a:rPr lang="en-HK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f_name</a:t>
            </a:r>
            <a:r>
              <a:rPr lang="en-HK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HK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i_number</a:t>
            </a:r>
            <a:r>
              <a:rPr lang="en-HK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0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810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HK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                       0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810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HK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..                       0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810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HK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HK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ir1</a:t>
            </a:r>
            <a:r>
              <a:rPr lang="en-HK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en-HK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8100" indent="0" algn="ctr">
              <a:lnSpc>
                <a:spcPts val="1600"/>
              </a:lnSpc>
              <a:spcAft>
                <a:spcPts val="800"/>
              </a:spcAft>
              <a:buNone/>
              <a:tabLst>
                <a:tab pos="4114800" algn="l"/>
              </a:tabLst>
            </a:pPr>
            <a:r>
              <a:rPr lang="en-HK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HK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ir2                  2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EC68EAE-0A92-44DD-8B50-7C65283D65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48073" y="4001294"/>
            <a:ext cx="2211054" cy="184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44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F1EB6-D2C8-4E36-927E-BF392AB8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dir1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0C99E-BBD9-4C6A-853A-DB13FC88C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58670"/>
          </a:xfrm>
        </p:spPr>
        <p:txBody>
          <a:bodyPr>
            <a:normAutofit lnSpcReduction="10000"/>
          </a:bodyPr>
          <a:lstStyle/>
          <a:p>
            <a:r>
              <a:rPr lang="en-US" altLang="zh-CN" sz="2400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we can obtain its </a:t>
            </a:r>
            <a:r>
              <a:rPr lang="en-US" altLang="zh-CN" sz="2400" kern="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number is 1 from the above in “/”; from </a:t>
            </a:r>
            <a:r>
              <a:rPr lang="en-US" altLang="zh-CN" sz="2400" kern="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1, we can find its data block number is 1. The file contents of dir1 (that is stored in data block 1) are () :</a:t>
            </a:r>
          </a:p>
          <a:p>
            <a:pPr marL="0" indent="0" algn="ctr">
              <a:buNone/>
            </a:pPr>
            <a:r>
              <a:rPr lang="en-US" altLang="zh-CN" sz="2400" kern="0" dirty="0" err="1">
                <a:latin typeface="Times New Roman" panose="02020603050405020304" pitchFamily="18" charset="0"/>
              </a:rPr>
              <a:t>f_name</a:t>
            </a:r>
            <a:r>
              <a:rPr lang="en-US" altLang="zh-CN" sz="2400" kern="0" dirty="0">
                <a:latin typeface="Times New Roman" panose="02020603050405020304" pitchFamily="18" charset="0"/>
              </a:rPr>
              <a:t>  </a:t>
            </a:r>
            <a:r>
              <a:rPr lang="en-US" altLang="zh-CN" sz="2400" kern="0" dirty="0" err="1">
                <a:latin typeface="Times New Roman" panose="02020603050405020304" pitchFamily="18" charset="0"/>
              </a:rPr>
              <a:t>i_nubmer</a:t>
            </a:r>
            <a:endParaRPr lang="en-US" altLang="zh-CN" sz="2400" kern="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3810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HK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                            1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810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HK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..                            0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8100" indent="0" algn="ctr">
              <a:lnSpc>
                <a:spcPts val="1600"/>
              </a:lnSpc>
              <a:spcAft>
                <a:spcPts val="800"/>
              </a:spcAft>
              <a:buNone/>
              <a:tabLst>
                <a:tab pos="4114800" algn="l"/>
              </a:tabLst>
            </a:pPr>
            <a:r>
              <a:rPr lang="en-HK" altLang="zh-C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file1                       3</a:t>
            </a:r>
            <a:endParaRPr lang="zh-CN" altLang="zh-CN" sz="18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B6E4A6-3A1B-48EE-87E3-68796AF08D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856620" y="4322136"/>
            <a:ext cx="2211054" cy="184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82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2AA25-968D-401C-BF35-51FC6125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traveling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CE9CA8-186A-4316-AEF0-4928A2299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792"/>
            <a:ext cx="10515600" cy="4667250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HK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Suppose a user provides the following absolute path: </a:t>
            </a:r>
            <a:endParaRPr lang="zh-CN" altLang="zh-CN" sz="20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07000"/>
              </a:lnSpc>
              <a:spcAft>
                <a:spcPts val="800"/>
              </a:spcAft>
            </a:pPr>
            <a:r>
              <a:rPr lang="en-HK" altLang="zh-C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/dir1/file1 </a:t>
            </a:r>
            <a:endParaRPr lang="zh-CN" altLang="zh-CN" sz="20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HK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order to obtain the </a:t>
            </a:r>
            <a:r>
              <a:rPr lang="en-HK" altLang="zh-C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number of file1, the sequence of the </a:t>
            </a:r>
            <a:r>
              <a:rPr lang="en-HK" altLang="zh-C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numbers and data block numbers we need to pass (starting from the root directory) is as follows: </a:t>
            </a:r>
            <a:endParaRPr lang="zh-CN" altLang="zh-CN" sz="20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07000"/>
              </a:lnSpc>
              <a:spcAft>
                <a:spcPts val="800"/>
              </a:spcAft>
            </a:pPr>
            <a:r>
              <a:rPr lang="en-HK" altLang="zh-CN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0 -&gt; data block 0 -&gt; </a:t>
            </a:r>
            <a:r>
              <a:rPr lang="en-HK" altLang="zh-CN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1 -&gt; data block 1 -&gt; </a:t>
            </a:r>
            <a:r>
              <a:rPr lang="en-HK" altLang="zh-CN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3 </a:t>
            </a:r>
            <a:endParaRPr lang="zh-CN" altLang="zh-CN" sz="20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HK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Starting from the root directory, the </a:t>
            </a:r>
            <a:r>
              <a:rPr lang="en-HK" altLang="zh-C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number is 0. Then we read the data block of “/”, whose data block number is 0. We compare the file names with “dir1” one by one, and we find its </a:t>
            </a:r>
            <a:r>
              <a:rPr lang="en-HK" altLang="zh-C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number is 1. </a:t>
            </a:r>
            <a:endParaRPr lang="zh-CN" altLang="zh-CN" sz="20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1600"/>
              </a:lnSpc>
              <a:spcAft>
                <a:spcPts val="800"/>
              </a:spcAft>
              <a:tabLst>
                <a:tab pos="4114800" algn="l"/>
              </a:tabLst>
            </a:pPr>
            <a:r>
              <a:rPr lang="en-HK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Then we read the </a:t>
            </a:r>
            <a:r>
              <a:rPr lang="en-HK" altLang="zh-C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number 1, and get the data block 1; we compare the file name with “file1” and find that its </a:t>
            </a:r>
            <a:r>
              <a:rPr lang="en-HK" altLang="zh-C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number is 3. Finally we reach inode number 3 and read the data blocks of “file1”.</a:t>
            </a:r>
            <a:endParaRPr lang="zh-CN" altLang="zh-CN" sz="20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31D1EB-925E-4DED-9650-645A8F6CF3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17041" y="648494"/>
            <a:ext cx="2211054" cy="184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5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EC190-008B-41C3-AD17-A0E0E0FA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B9AAA-C56C-4288-A10B-70B1F30C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Assignment 2, you will be asked to do some exercises related to inode and directory.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tutorial will help you understand Assignment 2.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56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27D41-1E1B-42E4-9D20-72CE4DA1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B70C6-0BFC-4977-88F7-65682C18C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1813"/>
            <a:ext cx="10515600" cy="1008188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In the simple file system (SFS), an 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inode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is defined based on the following structure:</a:t>
            </a:r>
            <a:endParaRPr lang="zh-CN" altLang="zh-CN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78E1D7-6939-250D-80B0-21EFAC2C84C6}"/>
              </a:ext>
            </a:extLst>
          </p:cNvPr>
          <p:cNvSpPr txBox="1"/>
          <p:nvPr/>
        </p:nvSpPr>
        <p:spPr>
          <a:xfrm>
            <a:off x="2123813" y="2350001"/>
            <a:ext cx="7944372" cy="296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 struct _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 /* The structure of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each file has only one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	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i_number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/* The inode number 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time_t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_time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/* Creation time of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file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_type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/* 0 for regular file, 1 for directory*/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_size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/* The size of the file (bytes)*/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blk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_number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/* The number of data blocks occupied by this file*/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direct_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blk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[2]; /*Two direct data block pointers */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indirect_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blk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/*One indirect data block pointer 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sub_f_num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/* Number of files under a directory (0 for regular file)*/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9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3F0AF-D277-4A8E-9A58-F9D20FD1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read_t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B989C-837E-49DA-99F4-3E0A13C0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83991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description of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read_t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 is listed below: </a:t>
            </a:r>
            <a:endParaRPr lang="zh-CN" altLang="zh-CN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HK" altLang="zh-CN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HK" altLang="zh-CN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read_t</a:t>
            </a:r>
            <a:r>
              <a:rPr lang="en-HK" altLang="zh-CN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 int </a:t>
            </a:r>
            <a:r>
              <a:rPr lang="en-HK" altLang="zh-CN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i_number</a:t>
            </a:r>
            <a:r>
              <a:rPr lang="en-HK" altLang="zh-CN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int offset, void *</a:t>
            </a:r>
            <a:r>
              <a:rPr lang="en-HK" altLang="zh-CN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HK" altLang="zh-CN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int count);</a:t>
            </a:r>
            <a:endParaRPr lang="zh-CN" altLang="zh-CN" b="1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HK" altLang="zh-CN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Description: </a:t>
            </a:r>
            <a:r>
              <a:rPr lang="en-HK" altLang="zh-CN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read_t</a:t>
            </a:r>
            <a:r>
              <a:rPr lang="en-HK" altLang="zh-CN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 attempts to read up to </a:t>
            </a:r>
            <a:r>
              <a:rPr lang="en-HK" altLang="zh-C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count </a:t>
            </a:r>
            <a:r>
              <a:rPr lang="en-HK" altLang="zh-CN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bytes from the file starting at </a:t>
            </a:r>
            <a:r>
              <a:rPr lang="en-HK" altLang="zh-C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offset </a:t>
            </a:r>
            <a:r>
              <a:rPr lang="en-HK" altLang="zh-CN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(with the inode number </a:t>
            </a:r>
            <a:r>
              <a:rPr lang="en-HK" altLang="zh-CN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i_number</a:t>
            </a:r>
            <a:r>
              <a:rPr lang="en-HK" altLang="zh-CN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 into the buffer starting at </a:t>
            </a:r>
            <a:r>
              <a:rPr lang="en-HK" altLang="zh-CN" sz="2400" b="1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HK" altLang="zh-CN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It commences at the file offset specified by </a:t>
            </a:r>
            <a:r>
              <a:rPr lang="en-HK" altLang="zh-C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offset</a:t>
            </a:r>
            <a:r>
              <a:rPr lang="en-HK" altLang="zh-CN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If </a:t>
            </a:r>
            <a:r>
              <a:rPr lang="en-HK" altLang="zh-C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offset </a:t>
            </a:r>
            <a:r>
              <a:rPr lang="en-HK" altLang="zh-CN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 at or past the end of file, no bytes are read, and </a:t>
            </a:r>
            <a:r>
              <a:rPr lang="en-HK" altLang="zh-CN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read_t</a:t>
            </a:r>
            <a:r>
              <a:rPr lang="en-HK" altLang="zh-CN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 returns zero. On success, the number of bytes read is returned (zero indicates end of file), and on error, -1 is returned.</a:t>
            </a:r>
            <a:endParaRPr lang="zh-CN" altLang="zh-CN" sz="24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24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20B06-DF6E-4F46-B71A-EFC69B3C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CC679-4180-4E52-A4CE-72B32D9CA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763"/>
            <a:ext cx="10515600" cy="801949"/>
          </a:xfrm>
        </p:spPr>
        <p:txBody>
          <a:bodyPr>
            <a:normAutofit/>
          </a:bodyPr>
          <a:lstStyle/>
          <a:p>
            <a:r>
              <a:rPr lang="en-US" altLang="zh-CN" sz="2400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Suppose there is a file with SFS and we have read the contents of its inode and related data blocks into the memory as shown below.</a:t>
            </a:r>
            <a:endParaRPr lang="zh-CN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C9BAD-0303-42DF-854E-08B9B6B1D18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4872" y="2402041"/>
            <a:ext cx="3662255" cy="37473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C5B4C-2530-4B23-9F40-B10B6777CDBC}"/>
              </a:ext>
            </a:extLst>
          </p:cNvPr>
          <p:cNvCxnSpPr>
            <a:cxnSpLocks/>
          </p:cNvCxnSpPr>
          <p:nvPr/>
        </p:nvCxnSpPr>
        <p:spPr>
          <a:xfrm>
            <a:off x="7022592" y="5641848"/>
            <a:ext cx="0" cy="2468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4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9C55C-6A92-433C-BDD6-E14DBDBE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FF25515-B471-40A1-A901-24CC7BB36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734716"/>
              </p:ext>
            </p:extLst>
          </p:nvPr>
        </p:nvGraphicFramePr>
        <p:xfrm>
          <a:off x="489283" y="2672618"/>
          <a:ext cx="6657240" cy="151276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83441">
                  <a:extLst>
                    <a:ext uri="{9D8B030D-6E8A-4147-A177-3AD203B41FA5}">
                      <a16:colId xmlns:a16="http://schemas.microsoft.com/office/drawing/2014/main" val="2577289581"/>
                    </a:ext>
                  </a:extLst>
                </a:gridCol>
                <a:gridCol w="2816660">
                  <a:extLst>
                    <a:ext uri="{9D8B030D-6E8A-4147-A177-3AD203B41FA5}">
                      <a16:colId xmlns:a16="http://schemas.microsoft.com/office/drawing/2014/main" val="2700776952"/>
                    </a:ext>
                  </a:extLst>
                </a:gridCol>
                <a:gridCol w="2557139">
                  <a:extLst>
                    <a:ext uri="{9D8B030D-6E8A-4147-A177-3AD203B41FA5}">
                      <a16:colId xmlns:a16="http://schemas.microsoft.com/office/drawing/2014/main" val="1034139404"/>
                    </a:ext>
                  </a:extLst>
                </a:gridCol>
              </a:tblGrid>
              <a:tr h="8283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read_t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i_number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offset,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count)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data block numbers in sequence that will be read from (only list the data blocks that contain file data) 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5471529"/>
                  </a:ext>
                </a:extLst>
              </a:tr>
              <a:tr h="1964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read_t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inum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133, buff,  400);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339927"/>
                  </a:ext>
                </a:extLst>
              </a:tr>
              <a:tr h="1964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read_t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inum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133, buff,  9000);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0276541"/>
                  </a:ext>
                </a:extLst>
              </a:tr>
            </a:tbl>
          </a:graphicData>
        </a:graphic>
      </p:graphicFrame>
      <p:pic>
        <p:nvPicPr>
          <p:cNvPr id="5" name="Picture 3">
            <a:extLst>
              <a:ext uri="{FF2B5EF4-FFF2-40B4-BE49-F238E27FC236}">
                <a16:creationId xmlns:a16="http://schemas.microsoft.com/office/drawing/2014/main" id="{E6D5121D-2D33-4DBD-9DDB-332010CA02D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1887" y="1555301"/>
            <a:ext cx="3662255" cy="37473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41E440-8D60-4992-A715-2B84145AA302}"/>
              </a:ext>
            </a:extLst>
          </p:cNvPr>
          <p:cNvCxnSpPr>
            <a:cxnSpLocks/>
          </p:cNvCxnSpPr>
          <p:nvPr/>
        </p:nvCxnSpPr>
        <p:spPr>
          <a:xfrm>
            <a:off x="10564368" y="4818888"/>
            <a:ext cx="0" cy="2468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24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40B7C-0DCC-4B81-AF95-44FE624D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D</a:t>
            </a:r>
            <a:r>
              <a:rPr lang="en-HK" altLang="zh-CN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etermine </a:t>
            </a:r>
            <a:r>
              <a:rPr lang="en-HK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the first </a:t>
            </a:r>
            <a:r>
              <a:rPr lang="en-HK" altLang="zh-CN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data block to be read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D71C59-80A9-4109-ABCF-82929FD7C5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746375"/>
              </a:xfrm>
            </p:spPr>
            <p:txBody>
              <a:bodyPr>
                <a:noAutofit/>
              </a:bodyPr>
              <a:lstStyle/>
              <a:p>
                <a:r>
                  <a:rPr lang="en-HK" altLang="zh-C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Given </a:t>
                </a:r>
                <a:r>
                  <a:rPr lang="en-HK" altLang="zh-CN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offset </a:t>
                </a:r>
                <a:r>
                  <a:rPr lang="en-HK" altLang="zh-C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in </a:t>
                </a:r>
                <a:r>
                  <a:rPr lang="en-HK" altLang="zh-CN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read_t</a:t>
                </a:r>
                <a:r>
                  <a:rPr lang="en-HK" altLang="zh-C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(), we can use the following function to determine which data block will be read (assume that offset is inside the range):</a:t>
                </a:r>
                <a:endParaRPr lang="zh-CN" altLang="zh-CN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HK" altLang="zh-C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Let a = [</a:t>
                </a:r>
                <a:r>
                  <a:rPr lang="en-HK" altLang="zh-CN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offset </a:t>
                </a:r>
                <a:r>
                  <a:rPr lang="en-HK" altLang="zh-C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/ 4096]. </a:t>
                </a:r>
              </a:p>
              <a:p>
                <a14:m>
                  <m:oMath xmlns:m="http://schemas.openxmlformats.org/officeDocument/2006/math">
                    <m:r>
                      <a:rPr lang="en-HK" altLang="zh-CN" sz="1800" b="1" i="1" smtClean="0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𝐬𝐭𝐚𝐫𝐭</m:t>
                    </m:r>
                    <m:r>
                      <a:rPr lang="en-HK" altLang="zh-CN" sz="1800" b="1" smtClean="0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8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𝒅𝒊𝒓𝒆𝒄𝒕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HK" altLang="zh-CN" sz="1800" b="1" i="1" smtClean="0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𝒃𝒍𝒌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HK" altLang="zh-CN" sz="1800" b="1" i="1" smtClean="0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𝒆𝒍𝒍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18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altLang="zh-CN" sz="1800" b="1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  <m:r>
                                    <a:rPr lang="en-HK" altLang="zh-CN" sz="1800" b="1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HK" altLang="zh-CN" sz="1800" b="1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HK" altLang="zh-CN" sz="1800" b="1" i="1" smtClean="0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𝒘𝒉𝒆𝒓𝒆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HK" altLang="zh-CN" sz="1800" b="1" i="1" smtClean="0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𝒆𝒍𝒍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𝒊𝒔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𝒂𝒏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𝒊𝒏𝒕𝒆𝒈𝒆𝒓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𝒑𝒐𝒊𝒏𝒕𝒆𝒓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𝒑𝒐𝒊𝒏𝒕𝒊𝒏𝒈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𝒕𝒐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𝒊𝒏𝒅𝒊𝒓𝒆𝒄𝒕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𝒃𝒍𝒐𝒄𝒌</m:t>
                              </m:r>
                            </m:e>
                            <m:e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sz="1800" b="1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D71C59-80A9-4109-ABCF-82929FD7C5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746375"/>
              </a:xfrm>
              <a:blipFill>
                <a:blip r:embed="rId2"/>
                <a:stretch>
                  <a:fillRect l="-1043" t="-3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1416904-514A-4745-B5AF-37F939E466F9}"/>
              </a:ext>
            </a:extLst>
          </p:cNvPr>
          <p:cNvSpPr/>
          <p:nvPr/>
        </p:nvSpPr>
        <p:spPr>
          <a:xfrm>
            <a:off x="624640" y="5731502"/>
            <a:ext cx="1064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altLang="zh-CN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[x] returns the integer part of a </a:t>
            </a:r>
            <a:r>
              <a:rPr lang="en-HK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</a:t>
            </a:r>
            <a:r>
              <a:rPr lang="en-HK" altLang="zh-CN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x. E.g., [3.2]=3, [3.5]=3 and [3.9]=3.</a:t>
            </a:r>
            <a:endParaRPr lang="zh-CN" altLang="zh-CN" i="1" dirty="0">
              <a:solidFill>
                <a:schemeClr val="bg1">
                  <a:lumMod val="50000"/>
                </a:schemeClr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61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8D885-CF34-425A-91FD-8CFAC955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D</a:t>
            </a:r>
            <a:r>
              <a:rPr lang="en-HK" altLang="zh-CN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etermine </a:t>
            </a:r>
            <a:r>
              <a:rPr lang="en-HK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the last </a:t>
            </a:r>
            <a:r>
              <a:rPr lang="en-HK" altLang="zh-CN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data block to be read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B5E041-10C6-4850-94A5-1474BC8B51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289175"/>
              </a:xfrm>
            </p:spPr>
            <p:txBody>
              <a:bodyPr/>
              <a:lstStyle/>
              <a:p>
                <a:r>
                  <a:rPr lang="en-HK" altLang="zh-C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To determine how many data blocks will be read, we can use the following functions:</a:t>
                </a:r>
                <a:endParaRPr lang="zh-CN" altLang="zh-CN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HK" altLang="zh-C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Let a’ = [(</a:t>
                </a:r>
                <a:r>
                  <a:rPr lang="en-HK" altLang="zh-CN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offset + count </a:t>
                </a:r>
                <a:r>
                  <a:rPr lang="en-HK" altLang="zh-CN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- 1) / 4096]</a:t>
                </a:r>
                <a:endParaRPr lang="zh-CN" altLang="zh-CN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HK" altLang="zh-CN" sz="1800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𝐞𝐧𝐝</m:t>
                    </m:r>
                    <m:r>
                      <a:rPr lang="en-HK" altLang="zh-CN" sz="1800" b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18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8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HK" altLang="zh-CN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𝒅𝒊𝒓𝒆𝒄𝒕</m:t>
                              </m:r>
                              <m:r>
                                <a:rPr lang="en-HK" altLang="zh-CN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a:rPr lang="en-HK" altLang="zh-CN" sz="1800" b="1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𝒃𝒍𝒌</m:t>
                              </m:r>
                              <m:r>
                                <a:rPr lang="en-HK" altLang="zh-CN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HK" altLang="zh-CN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  <m:r>
                                <a:rPr lang="en-HK" altLang="zh-CN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′]</m:t>
                              </m:r>
                            </m:e>
                            <m:e>
                              <m:r>
                                <a:rPr lang="en-HK" altLang="zh-CN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  <m:r>
                                <a:rPr lang="zh-CN" alt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’</m:t>
                              </m:r>
                              <m:r>
                                <a:rPr lang="en-HK" altLang="zh-CN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HK" altLang="zh-CN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HK" altLang="zh-CN" sz="1800" b="1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  <m:r>
                                <a:rPr lang="en-HK" altLang="zh-CN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𝒆𝒍𝒍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18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zh-CN" sz="1800" b="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HK" altLang="zh-CN" sz="1800" b="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HK" altLang="zh-CN" sz="1800" b="1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HK" altLang="zh-CN" sz="18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HK" altLang="zh-CN" sz="1800" b="1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HK" altLang="zh-CN" sz="1800" b="1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HK" altLang="zh-CN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𝒘𝒉𝒆𝒓𝒆</m:t>
                              </m:r>
                              <m:r>
                                <a:rPr lang="en-HK" altLang="zh-CN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HK" altLang="zh-CN" sz="1800" b="1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𝑪</m:t>
                              </m:r>
                              <m:r>
                                <a:rPr lang="en-HK" altLang="zh-CN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𝒆𝒍𝒍</m:t>
                              </m:r>
                              <m:r>
                                <a:rPr lang="en-HK" altLang="zh-CN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HK" altLang="zh-CN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𝒊𝒔</m:t>
                              </m:r>
                              <m:r>
                                <a:rPr lang="en-HK" altLang="zh-CN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HK" altLang="zh-CN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𝒂𝒏</m:t>
                              </m:r>
                              <m:r>
                                <a:rPr lang="en-HK" altLang="zh-CN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HK" altLang="zh-CN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𝒊𝒏𝒕𝒆𝒈𝒆𝒓</m:t>
                              </m:r>
                              <m:r>
                                <a:rPr lang="en-HK" altLang="zh-CN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HK" altLang="zh-CN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𝒑𝒐𝒏𝒊𝒕𝒆𝒓</m:t>
                              </m:r>
                              <m:r>
                                <a:rPr lang="en-HK" altLang="zh-CN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𝒑𝒐𝒊𝒏𝒕𝒊𝒏𝒈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𝒕𝒐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𝒊𝒏𝒅𝒊𝒓𝒆𝒄𝒕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HK" altLang="zh-CN" sz="1800" b="1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Times New Roman" panose="02020603050405020304" pitchFamily="18" charset="0"/>
                                </a:rPr>
                                <m:t>𝒃𝒍𝒐𝒄𝒌</m:t>
                              </m:r>
                            </m:e>
                            <m:e>
                              <m:r>
                                <a:rPr lang="en-HK" altLang="zh-CN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  <m:r>
                                <a:rPr lang="zh-CN" alt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‘</m:t>
                              </m:r>
                              <m:r>
                                <a:rPr lang="en-HK" altLang="zh-CN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HK" altLang="zh-CN" sz="1800" b="1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HK" altLang="zh-CN" sz="1800" b="1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B5E041-10C6-4850-94A5-1474BC8B5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289175"/>
              </a:xfrm>
              <a:blipFill>
                <a:blip r:embed="rId2"/>
                <a:stretch>
                  <a:fillRect l="-1043" t="-4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CDC3F1D-9E61-427E-BBF1-F314669D2A0C}"/>
              </a:ext>
            </a:extLst>
          </p:cNvPr>
          <p:cNvSpPr/>
          <p:nvPr/>
        </p:nvSpPr>
        <p:spPr>
          <a:xfrm>
            <a:off x="706936" y="4585454"/>
            <a:ext cx="1064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altLang="zh-CN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Q: why we -1 when calculating the a’?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altLang="zh-CN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Let’s assume the data block size is 10 bytes, we read 10 bytes for offset 0. What will happen?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altLang="zh-CN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not -1, a=[0]=0, a’=[(0+10)/10]=1, then we start at </a:t>
            </a:r>
            <a:r>
              <a:rPr lang="en-HK" altLang="zh-CN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direct_blk</a:t>
            </a:r>
            <a:r>
              <a:rPr lang="en-HK" altLang="zh-CN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and end at </a:t>
            </a:r>
            <a:r>
              <a:rPr lang="en-HK" altLang="zh-CN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direct_blk</a:t>
            </a:r>
            <a:r>
              <a:rPr lang="en-HK" altLang="zh-CN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[1]. However, in fact, only data block 0 should be read.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altLang="zh-CN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why we -1. After -1, a=[0]=0, a’=[(0+10-1)/10]=0, then we start at </a:t>
            </a:r>
            <a:r>
              <a:rPr lang="en-HK" altLang="zh-CN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direct_blk</a:t>
            </a:r>
            <a:r>
              <a:rPr lang="en-HK" altLang="zh-CN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 and end at </a:t>
            </a:r>
            <a:r>
              <a:rPr lang="en-HK" altLang="zh-CN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direct_blk</a:t>
            </a:r>
            <a:r>
              <a:rPr lang="en-HK" altLang="zh-CN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[0], which matches the fact.</a:t>
            </a:r>
            <a:endParaRPr lang="zh-CN" altLang="zh-CN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2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C7BC2-ED88-4E89-86DF-34310A48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altLang="zh-CN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Example 1:</a:t>
            </a:r>
            <a:r>
              <a:rPr lang="en-US" altLang="zh-CN" sz="4000" b="1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read_t</a:t>
            </a:r>
            <a:r>
              <a:rPr lang="en-US" altLang="zh-CN" sz="4000" b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000" b="1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i_number</a:t>
            </a:r>
            <a:r>
              <a:rPr lang="en-US" altLang="zh-CN" sz="4000" b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133, </a:t>
            </a:r>
            <a:r>
              <a:rPr lang="en-US" altLang="zh-CN" sz="4000" b="1" kern="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4000" b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400);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A0286-A6F4-4007-95B4-23C659BE8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36867"/>
            <a:ext cx="7375386" cy="407145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HK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First, we calculate the a: </a:t>
            </a:r>
            <a:endParaRPr lang="zh-CN" altLang="zh-CN" sz="16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HK" altLang="zh-C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= [</a:t>
            </a:r>
            <a:r>
              <a:rPr lang="en-HK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133</a:t>
            </a:r>
            <a:r>
              <a:rPr lang="en-HK" altLang="zh-C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/ 4096] = 0</a:t>
            </a:r>
            <a:endParaRPr lang="zh-CN" altLang="zh-CN" sz="1600" b="1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HK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Because a &lt; 2, </a:t>
            </a:r>
            <a:r>
              <a:rPr lang="en-HK" altLang="zh-C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read_t</a:t>
            </a:r>
            <a:r>
              <a:rPr lang="en-HK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 starts at </a:t>
            </a:r>
            <a:r>
              <a:rPr lang="en-HK" altLang="zh-C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direct_</a:t>
            </a:r>
            <a:r>
              <a:rPr lang="en-HK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lang="en-HK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The block number can be obtained by </a:t>
            </a:r>
            <a:r>
              <a:rPr lang="en-HK" altLang="zh-C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direct_</a:t>
            </a:r>
            <a:r>
              <a:rPr lang="en-HK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blk</a:t>
            </a:r>
            <a:r>
              <a:rPr lang="en-HK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[0] = 5. </a:t>
            </a:r>
            <a:endParaRPr lang="zh-CN" altLang="zh-CN" sz="16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HK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Then we calculate a’: </a:t>
            </a:r>
            <a:endParaRPr lang="zh-CN" altLang="zh-CN" sz="16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HK" altLang="zh-C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a’ = [(</a:t>
            </a:r>
            <a:r>
              <a:rPr lang="en-HK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133</a:t>
            </a:r>
            <a:r>
              <a:rPr lang="en-HK" altLang="zh-C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HK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400</a:t>
            </a:r>
            <a:r>
              <a:rPr lang="en-HK" altLang="zh-C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- 1) / 4096] = 0</a:t>
            </a:r>
            <a:endParaRPr lang="zh-CN" altLang="zh-CN" sz="1600" b="1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HK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Because a’ &lt; 2, </a:t>
            </a:r>
            <a:r>
              <a:rPr lang="en-HK" altLang="zh-C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read_t</a:t>
            </a:r>
            <a:r>
              <a:rPr lang="en-HK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() ends at </a:t>
            </a:r>
            <a:r>
              <a:rPr lang="en-HK" altLang="zh-C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direct_</a:t>
            </a:r>
            <a:r>
              <a:rPr lang="en-HK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lang="en-HK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The data block number is </a:t>
            </a:r>
            <a:r>
              <a:rPr lang="en-HK" altLang="zh-C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direct_</a:t>
            </a:r>
            <a:r>
              <a:rPr lang="en-HK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blk</a:t>
            </a:r>
            <a:r>
              <a:rPr lang="en-HK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[0] = 5. </a:t>
            </a:r>
            <a:endParaRPr lang="zh-CN" altLang="zh-CN" sz="16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HK" altLang="zh-C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Thus, only data block 5 will be read.</a:t>
            </a:r>
            <a:endParaRPr lang="zh-CN" altLang="zh-CN" sz="16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23815DE-454F-4A76-B475-B04E5C22883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3586" y="2224487"/>
            <a:ext cx="3662255" cy="37473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3D9226-C000-4202-A6C0-3AF475996D9A}"/>
              </a:ext>
            </a:extLst>
          </p:cNvPr>
          <p:cNvCxnSpPr>
            <a:cxnSpLocks/>
          </p:cNvCxnSpPr>
          <p:nvPr/>
        </p:nvCxnSpPr>
        <p:spPr>
          <a:xfrm>
            <a:off x="10972800" y="5489448"/>
            <a:ext cx="0" cy="2468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9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1631</Words>
  <Application>Microsoft Office PowerPoint</Application>
  <PresentationFormat>宽屏</PresentationFormat>
  <Paragraphs>104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CSCI 3150 Introduction to Operating Systems</vt:lpstr>
      <vt:lpstr>Goal</vt:lpstr>
      <vt:lpstr>Inode</vt:lpstr>
      <vt:lpstr>read_t()</vt:lpstr>
      <vt:lpstr>Question</vt:lpstr>
      <vt:lpstr>Question</vt:lpstr>
      <vt:lpstr>Determine the first data block to be read</vt:lpstr>
      <vt:lpstr>Determine the last data block to be read</vt:lpstr>
      <vt:lpstr>Example 1:read_t(i_number, 133, buf,  400);</vt:lpstr>
      <vt:lpstr>Example 2: read_t(i_number, 133, buf,  9000);</vt:lpstr>
      <vt:lpstr>Directory</vt:lpstr>
      <vt:lpstr>Traverse the directory</vt:lpstr>
      <vt:lpstr>Example</vt:lpstr>
      <vt:lpstr>“/” - the root directory</vt:lpstr>
      <vt:lpstr>dir1</vt:lpstr>
      <vt:lpstr>Path traveling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子瞻</dc:creator>
  <cp:lastModifiedBy>莫 金今</cp:lastModifiedBy>
  <cp:revision>435</cp:revision>
  <dcterms:created xsi:type="dcterms:W3CDTF">2020-09-23T11:23:16Z</dcterms:created>
  <dcterms:modified xsi:type="dcterms:W3CDTF">2022-09-19T08:39:12Z</dcterms:modified>
</cp:coreProperties>
</file>