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9" r:id="rId1"/>
  </p:sldMasterIdLst>
  <p:notesMasterIdLst>
    <p:notesMasterId r:id="rId6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323" r:id="rId15"/>
    <p:sldId id="272" r:id="rId16"/>
    <p:sldId id="270"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9" r:id="rId64"/>
    <p:sldId id="320" r:id="rId65"/>
    <p:sldId id="321" r:id="rId66"/>
    <p:sldId id="322" r:id="rId67"/>
  </p:sldIdLst>
  <p:sldSz cx="9144000" cy="6858000" type="screen4x3"/>
  <p:notesSz cx="6858000" cy="9144000"/>
  <p:defaultTextStyle>
    <a:defPPr>
      <a:defRPr lang="en-US"/>
    </a:defPPr>
    <a:lvl1pPr algn="l" rtl="0" eaLnBrk="0" fontAlgn="base" hangingPunct="0">
      <a:spcBef>
        <a:spcPct val="0"/>
      </a:spcBef>
      <a:spcAft>
        <a:spcPct val="0"/>
      </a:spcAft>
      <a:defRPr kumimoji="1"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imes New Roman" panose="02020603050405020304" pitchFamily="18"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imes New Roman" panose="02020603050405020304" pitchFamily="18"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imes New Roman" panose="02020603050405020304" pitchFamily="18"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imes New Roman" panose="02020603050405020304" pitchFamily="18"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p:cViewPr varScale="1">
        <p:scale>
          <a:sx n="121" d="100"/>
          <a:sy n="121" d="100"/>
        </p:scale>
        <p:origin x="1896" y="17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_rels/viewProps.xml.rels><?xml version="1.0" encoding="UTF-8" standalone="yes"?>
<Relationships xmlns="http://schemas.openxmlformats.org/package/2006/relationships"><Relationship Id="rId13" Type="http://schemas.openxmlformats.org/officeDocument/2006/relationships/slide" Target="slides/slide32.xml"/><Relationship Id="rId18" Type="http://schemas.openxmlformats.org/officeDocument/2006/relationships/slide" Target="slides/slide39.xml"/><Relationship Id="rId26" Type="http://schemas.openxmlformats.org/officeDocument/2006/relationships/slide" Target="slides/slide56.xml"/><Relationship Id="rId3" Type="http://schemas.openxmlformats.org/officeDocument/2006/relationships/slide" Target="slides/slide21.xml"/><Relationship Id="rId21" Type="http://schemas.openxmlformats.org/officeDocument/2006/relationships/slide" Target="slides/slide48.xml"/><Relationship Id="rId34" Type="http://schemas.openxmlformats.org/officeDocument/2006/relationships/slide" Target="slides/slide64.xml"/><Relationship Id="rId7" Type="http://schemas.openxmlformats.org/officeDocument/2006/relationships/slide" Target="slides/slide25.xml"/><Relationship Id="rId12" Type="http://schemas.openxmlformats.org/officeDocument/2006/relationships/slide" Target="slides/slide31.xml"/><Relationship Id="rId17" Type="http://schemas.openxmlformats.org/officeDocument/2006/relationships/slide" Target="slides/slide38.xml"/><Relationship Id="rId25" Type="http://schemas.openxmlformats.org/officeDocument/2006/relationships/slide" Target="slides/slide55.xml"/><Relationship Id="rId33" Type="http://schemas.openxmlformats.org/officeDocument/2006/relationships/slide" Target="slides/slide63.xml"/><Relationship Id="rId2" Type="http://schemas.openxmlformats.org/officeDocument/2006/relationships/slide" Target="slides/slide20.xml"/><Relationship Id="rId16" Type="http://schemas.openxmlformats.org/officeDocument/2006/relationships/slide" Target="slides/slide36.xml"/><Relationship Id="rId20" Type="http://schemas.openxmlformats.org/officeDocument/2006/relationships/slide" Target="slides/slide45.xml"/><Relationship Id="rId29" Type="http://schemas.openxmlformats.org/officeDocument/2006/relationships/slide" Target="slides/slide59.xml"/><Relationship Id="rId1" Type="http://schemas.openxmlformats.org/officeDocument/2006/relationships/slide" Target="slides/slide19.xml"/><Relationship Id="rId6" Type="http://schemas.openxmlformats.org/officeDocument/2006/relationships/slide" Target="slides/slide24.xml"/><Relationship Id="rId11" Type="http://schemas.openxmlformats.org/officeDocument/2006/relationships/slide" Target="slides/slide30.xml"/><Relationship Id="rId24" Type="http://schemas.openxmlformats.org/officeDocument/2006/relationships/slide" Target="slides/slide54.xml"/><Relationship Id="rId32" Type="http://schemas.openxmlformats.org/officeDocument/2006/relationships/slide" Target="slides/slide62.xml"/><Relationship Id="rId5" Type="http://schemas.openxmlformats.org/officeDocument/2006/relationships/slide" Target="slides/slide23.xml"/><Relationship Id="rId15" Type="http://schemas.openxmlformats.org/officeDocument/2006/relationships/slide" Target="slides/slide35.xml"/><Relationship Id="rId23" Type="http://schemas.openxmlformats.org/officeDocument/2006/relationships/slide" Target="slides/slide50.xml"/><Relationship Id="rId28" Type="http://schemas.openxmlformats.org/officeDocument/2006/relationships/slide" Target="slides/slide58.xml"/><Relationship Id="rId36" Type="http://schemas.openxmlformats.org/officeDocument/2006/relationships/slide" Target="slides/slide66.xml"/><Relationship Id="rId10" Type="http://schemas.openxmlformats.org/officeDocument/2006/relationships/slide" Target="slides/slide29.xml"/><Relationship Id="rId19" Type="http://schemas.openxmlformats.org/officeDocument/2006/relationships/slide" Target="slides/slide42.xml"/><Relationship Id="rId31" Type="http://schemas.openxmlformats.org/officeDocument/2006/relationships/slide" Target="slides/slide61.xml"/><Relationship Id="rId4" Type="http://schemas.openxmlformats.org/officeDocument/2006/relationships/slide" Target="slides/slide22.xml"/><Relationship Id="rId9" Type="http://schemas.openxmlformats.org/officeDocument/2006/relationships/slide" Target="slides/slide28.xml"/><Relationship Id="rId14" Type="http://schemas.openxmlformats.org/officeDocument/2006/relationships/slide" Target="slides/slide33.xml"/><Relationship Id="rId22" Type="http://schemas.openxmlformats.org/officeDocument/2006/relationships/slide" Target="slides/slide49.xml"/><Relationship Id="rId27" Type="http://schemas.openxmlformats.org/officeDocument/2006/relationships/slide" Target="slides/slide57.xml"/><Relationship Id="rId30" Type="http://schemas.openxmlformats.org/officeDocument/2006/relationships/slide" Target="slides/slide60.xml"/><Relationship Id="rId35" Type="http://schemas.openxmlformats.org/officeDocument/2006/relationships/slide" Target="slides/slide65.xml"/><Relationship Id="rId8" Type="http://schemas.openxmlformats.org/officeDocument/2006/relationships/slide" Target="slides/slide2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 Hon Wong (CSD)" userId="8fba6e85-6ca5-468f-9934-ec14d6b7184c" providerId="ADAL" clId="{4190B24A-39E2-2C4C-8B06-1037F392DBA2}"/>
    <pc:docChg chg="modSld">
      <pc:chgData name="Man Hon Wong (CSD)" userId="8fba6e85-6ca5-468f-9934-ec14d6b7184c" providerId="ADAL" clId="{4190B24A-39E2-2C4C-8B06-1037F392DBA2}" dt="2019-09-04T05:40:01.867" v="20" actId="20577"/>
      <pc:docMkLst>
        <pc:docMk/>
      </pc:docMkLst>
      <pc:sldChg chg="modSp">
        <pc:chgData name="Man Hon Wong (CSD)" userId="8fba6e85-6ca5-468f-9934-ec14d6b7184c" providerId="ADAL" clId="{4190B24A-39E2-2C4C-8B06-1037F392DBA2}" dt="2019-09-04T05:40:01.867" v="20" actId="20577"/>
        <pc:sldMkLst>
          <pc:docMk/>
          <pc:sldMk cId="0" sldId="272"/>
        </pc:sldMkLst>
        <pc:spChg chg="mod">
          <ac:chgData name="Man Hon Wong (CSD)" userId="8fba6e85-6ca5-468f-9934-ec14d6b7184c" providerId="ADAL" clId="{4190B24A-39E2-2C4C-8B06-1037F392DBA2}" dt="2019-09-04T05:40:01.867" v="20" actId="20577"/>
          <ac:spMkLst>
            <pc:docMk/>
            <pc:sldMk cId="0" sldId="272"/>
            <ac:spMk id="28683" creationId="{B9694B16-8C6D-F145-A589-8C2DEE155445}"/>
          </ac:spMkLst>
        </pc:spChg>
        <pc:spChg chg="mod">
          <ac:chgData name="Man Hon Wong (CSD)" userId="8fba6e85-6ca5-468f-9934-ec14d6b7184c" providerId="ADAL" clId="{4190B24A-39E2-2C4C-8B06-1037F392DBA2}" dt="2019-09-04T05:39:48.828" v="11" actId="20577"/>
          <ac:spMkLst>
            <pc:docMk/>
            <pc:sldMk cId="0" sldId="272"/>
            <ac:spMk id="28685" creationId="{6C4A311C-FC80-C249-BB8C-A7BA08DD55F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459A02CF-0A0A-2B48-8253-6689CC6E35D5}"/>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kumimoji="0" sz="1200"/>
            </a:lvl1pPr>
          </a:lstStyle>
          <a:p>
            <a:pPr>
              <a:defRPr/>
            </a:pPr>
            <a:endParaRPr lang="en-US"/>
          </a:p>
        </p:txBody>
      </p:sp>
      <p:sp>
        <p:nvSpPr>
          <p:cNvPr id="78851" name="Rectangle 3">
            <a:extLst>
              <a:ext uri="{FF2B5EF4-FFF2-40B4-BE49-F238E27FC236}">
                <a16:creationId xmlns:a16="http://schemas.microsoft.com/office/drawing/2014/main" id="{88FCFC74-DA7B-FB42-8255-A714BB440268}"/>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kumimoji="0" sz="1200"/>
            </a:lvl1pPr>
          </a:lstStyle>
          <a:p>
            <a:pPr>
              <a:defRPr/>
            </a:pPr>
            <a:endParaRPr lang="en-US"/>
          </a:p>
        </p:txBody>
      </p:sp>
      <p:sp>
        <p:nvSpPr>
          <p:cNvPr id="13316" name="Rectangle 4">
            <a:extLst>
              <a:ext uri="{FF2B5EF4-FFF2-40B4-BE49-F238E27FC236}">
                <a16:creationId xmlns:a16="http://schemas.microsoft.com/office/drawing/2014/main" id="{C06B91CF-85B5-2748-AA9D-94859DBA7097}"/>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3" name="Rectangle 5">
            <a:extLst>
              <a:ext uri="{FF2B5EF4-FFF2-40B4-BE49-F238E27FC236}">
                <a16:creationId xmlns:a16="http://schemas.microsoft.com/office/drawing/2014/main" id="{8CCC2C4E-1E50-9942-8B79-D8E1478578A6}"/>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8854" name="Rectangle 6">
            <a:extLst>
              <a:ext uri="{FF2B5EF4-FFF2-40B4-BE49-F238E27FC236}">
                <a16:creationId xmlns:a16="http://schemas.microsoft.com/office/drawing/2014/main" id="{3C33C440-0013-7845-A7CF-66C71385E21E}"/>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kumimoji="0" sz="1200"/>
            </a:lvl1pPr>
          </a:lstStyle>
          <a:p>
            <a:pPr>
              <a:defRPr/>
            </a:pPr>
            <a:endParaRPr lang="en-US"/>
          </a:p>
        </p:txBody>
      </p:sp>
      <p:sp>
        <p:nvSpPr>
          <p:cNvPr id="78855" name="Rectangle 7">
            <a:extLst>
              <a:ext uri="{FF2B5EF4-FFF2-40B4-BE49-F238E27FC236}">
                <a16:creationId xmlns:a16="http://schemas.microsoft.com/office/drawing/2014/main" id="{8A26D869-3847-F74A-8424-2D014257580C}"/>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kumimoji="0" sz="1200"/>
            </a:lvl1pPr>
          </a:lstStyle>
          <a:p>
            <a:pPr>
              <a:defRPr/>
            </a:pPr>
            <a:fld id="{D78FD2A9-39B7-D945-A585-9EC292506E26}" type="slidenum">
              <a:rPr lang="en-US" altLang="zh-HK"/>
              <a:pPr>
                <a:defRPr/>
              </a:pPr>
              <a:t>‹#›</a:t>
            </a:fld>
            <a:endParaRPr lang="en-US" altLang="zh-HK"/>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EDEC99EB-675C-4349-8751-73B9BC135242}"/>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90966A95-988D-C749-A28F-80D1403613D5}"/>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1F616B97-5CB2-EA49-8C0A-A3E42DC162A9}"/>
              </a:ext>
            </a:extLst>
          </p:cNvPr>
          <p:cNvSpPr>
            <a:spLocks noGrp="1" noChangeArrowheads="1"/>
          </p:cNvSpPr>
          <p:nvPr>
            <p:ph type="sldNum" sz="quarter" idx="12"/>
          </p:nvPr>
        </p:nvSpPr>
        <p:spPr>
          <a:ln/>
        </p:spPr>
        <p:txBody>
          <a:bodyPr/>
          <a:lstStyle>
            <a:lvl1pPr>
              <a:defRPr/>
            </a:lvl1pPr>
          </a:lstStyle>
          <a:p>
            <a:pPr>
              <a:defRPr/>
            </a:pPr>
            <a:fld id="{4FA4CC7A-A098-B74D-AE8F-1137DCB986D7}" type="slidenum">
              <a:rPr lang="en-US" altLang="zh-TW"/>
              <a:pPr>
                <a:defRPr/>
              </a:pPr>
              <a:t>‹#›</a:t>
            </a:fld>
            <a:endParaRPr lang="en-US" altLang="zh-TW"/>
          </a:p>
        </p:txBody>
      </p:sp>
    </p:spTree>
    <p:extLst>
      <p:ext uri="{BB962C8B-B14F-4D97-AF65-F5344CB8AC3E}">
        <p14:creationId xmlns:p14="http://schemas.microsoft.com/office/powerpoint/2010/main" val="3259603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B542F31-593D-C545-A698-0E46FD04A8AC}"/>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67EBF1C2-B14D-A24B-A5D1-4DD3EE2F2AFA}"/>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FBAC48EC-0873-8F4F-B6D5-EDCE9CA43256}"/>
              </a:ext>
            </a:extLst>
          </p:cNvPr>
          <p:cNvSpPr>
            <a:spLocks noGrp="1" noChangeArrowheads="1"/>
          </p:cNvSpPr>
          <p:nvPr>
            <p:ph type="sldNum" sz="quarter" idx="12"/>
          </p:nvPr>
        </p:nvSpPr>
        <p:spPr>
          <a:ln/>
        </p:spPr>
        <p:txBody>
          <a:bodyPr/>
          <a:lstStyle>
            <a:lvl1pPr>
              <a:defRPr/>
            </a:lvl1pPr>
          </a:lstStyle>
          <a:p>
            <a:pPr>
              <a:defRPr/>
            </a:pPr>
            <a:fld id="{09D99BD7-9DDF-7346-B881-BDCB1B6234BB}" type="slidenum">
              <a:rPr lang="en-US" altLang="zh-TW"/>
              <a:pPr>
                <a:defRPr/>
              </a:pPr>
              <a:t>‹#›</a:t>
            </a:fld>
            <a:endParaRPr lang="en-US" altLang="zh-TW"/>
          </a:p>
        </p:txBody>
      </p:sp>
    </p:spTree>
    <p:extLst>
      <p:ext uri="{BB962C8B-B14F-4D97-AF65-F5344CB8AC3E}">
        <p14:creationId xmlns:p14="http://schemas.microsoft.com/office/powerpoint/2010/main" val="2770598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228600"/>
            <a:ext cx="196215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28600"/>
            <a:ext cx="57340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29FED43-3A46-C64F-803A-28D0D1B2ED71}"/>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D7732139-3DA7-7043-8760-ABAFF66D7782}"/>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DBFCB9B5-46C3-DF4A-B028-C15FDAF545E3}"/>
              </a:ext>
            </a:extLst>
          </p:cNvPr>
          <p:cNvSpPr>
            <a:spLocks noGrp="1" noChangeArrowheads="1"/>
          </p:cNvSpPr>
          <p:nvPr>
            <p:ph type="sldNum" sz="quarter" idx="12"/>
          </p:nvPr>
        </p:nvSpPr>
        <p:spPr>
          <a:ln/>
        </p:spPr>
        <p:txBody>
          <a:bodyPr/>
          <a:lstStyle>
            <a:lvl1pPr>
              <a:defRPr/>
            </a:lvl1pPr>
          </a:lstStyle>
          <a:p>
            <a:pPr>
              <a:defRPr/>
            </a:pPr>
            <a:fld id="{11ACA782-642F-D744-B6EE-5979AF3B1B0D}" type="slidenum">
              <a:rPr lang="en-US" altLang="zh-TW"/>
              <a:pPr>
                <a:defRPr/>
              </a:pPr>
              <a:t>‹#›</a:t>
            </a:fld>
            <a:endParaRPr lang="en-US" altLang="zh-TW"/>
          </a:p>
        </p:txBody>
      </p:sp>
    </p:spTree>
    <p:extLst>
      <p:ext uri="{BB962C8B-B14F-4D97-AF65-F5344CB8AC3E}">
        <p14:creationId xmlns:p14="http://schemas.microsoft.com/office/powerpoint/2010/main" val="861468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7FB3282-2584-DA49-9BC1-2098F975AD05}"/>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49914A20-0A62-514C-9A48-3BE9DF30DBD5}"/>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57D1A1AF-ADD7-6F4E-AF08-3F8FD82B3B99}"/>
              </a:ext>
            </a:extLst>
          </p:cNvPr>
          <p:cNvSpPr>
            <a:spLocks noGrp="1" noChangeArrowheads="1"/>
          </p:cNvSpPr>
          <p:nvPr>
            <p:ph type="sldNum" sz="quarter" idx="12"/>
          </p:nvPr>
        </p:nvSpPr>
        <p:spPr>
          <a:ln/>
        </p:spPr>
        <p:txBody>
          <a:bodyPr/>
          <a:lstStyle>
            <a:lvl1pPr>
              <a:defRPr/>
            </a:lvl1pPr>
          </a:lstStyle>
          <a:p>
            <a:pPr>
              <a:defRPr/>
            </a:pPr>
            <a:fld id="{988D39FF-E689-0442-BA46-AD4102150212}" type="slidenum">
              <a:rPr lang="en-US" altLang="zh-TW"/>
              <a:pPr>
                <a:defRPr/>
              </a:pPr>
              <a:t>‹#›</a:t>
            </a:fld>
            <a:endParaRPr lang="en-US" altLang="zh-TW"/>
          </a:p>
        </p:txBody>
      </p:sp>
    </p:spTree>
    <p:extLst>
      <p:ext uri="{BB962C8B-B14F-4D97-AF65-F5344CB8AC3E}">
        <p14:creationId xmlns:p14="http://schemas.microsoft.com/office/powerpoint/2010/main" val="265482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04E22CAE-BC27-1A4A-8243-B7278B93FB52}"/>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11B515F0-D7B9-CA4D-81C9-AA15FE2BE19E}"/>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3948BB3A-6311-7747-B7AE-E2CE283B8C01}"/>
              </a:ext>
            </a:extLst>
          </p:cNvPr>
          <p:cNvSpPr>
            <a:spLocks noGrp="1" noChangeArrowheads="1"/>
          </p:cNvSpPr>
          <p:nvPr>
            <p:ph type="sldNum" sz="quarter" idx="12"/>
          </p:nvPr>
        </p:nvSpPr>
        <p:spPr>
          <a:ln/>
        </p:spPr>
        <p:txBody>
          <a:bodyPr/>
          <a:lstStyle>
            <a:lvl1pPr>
              <a:defRPr/>
            </a:lvl1pPr>
          </a:lstStyle>
          <a:p>
            <a:pPr>
              <a:defRPr/>
            </a:pPr>
            <a:fld id="{F8DAE84C-7371-F44F-8AA6-995DD9177FD0}" type="slidenum">
              <a:rPr lang="en-US" altLang="zh-TW"/>
              <a:pPr>
                <a:defRPr/>
              </a:pPr>
              <a:t>‹#›</a:t>
            </a:fld>
            <a:endParaRPr lang="en-US" altLang="zh-TW"/>
          </a:p>
        </p:txBody>
      </p:sp>
    </p:spTree>
    <p:extLst>
      <p:ext uri="{BB962C8B-B14F-4D97-AF65-F5344CB8AC3E}">
        <p14:creationId xmlns:p14="http://schemas.microsoft.com/office/powerpoint/2010/main" val="1987128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DDD4DC6-1279-F042-A722-E3CC54D9D001}"/>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47025538-F060-4149-AEEF-DDB4AE1A8431}"/>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1137DA15-2F80-3B4C-9E01-FFD4AE9F9984}"/>
              </a:ext>
            </a:extLst>
          </p:cNvPr>
          <p:cNvSpPr>
            <a:spLocks noGrp="1" noChangeArrowheads="1"/>
          </p:cNvSpPr>
          <p:nvPr>
            <p:ph type="sldNum" sz="quarter" idx="12"/>
          </p:nvPr>
        </p:nvSpPr>
        <p:spPr>
          <a:ln/>
        </p:spPr>
        <p:txBody>
          <a:bodyPr/>
          <a:lstStyle>
            <a:lvl1pPr>
              <a:defRPr/>
            </a:lvl1pPr>
          </a:lstStyle>
          <a:p>
            <a:pPr>
              <a:defRPr/>
            </a:pPr>
            <a:fld id="{87371E94-7C93-564B-B665-2F3C4FC7F099}" type="slidenum">
              <a:rPr lang="en-US" altLang="zh-TW"/>
              <a:pPr>
                <a:defRPr/>
              </a:pPr>
              <a:t>‹#›</a:t>
            </a:fld>
            <a:endParaRPr lang="en-US" altLang="zh-TW"/>
          </a:p>
        </p:txBody>
      </p:sp>
    </p:spTree>
    <p:extLst>
      <p:ext uri="{BB962C8B-B14F-4D97-AF65-F5344CB8AC3E}">
        <p14:creationId xmlns:p14="http://schemas.microsoft.com/office/powerpoint/2010/main" val="746964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A9696A70-1624-B449-AC1E-35859F950C8D}"/>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a:extLst>
              <a:ext uri="{FF2B5EF4-FFF2-40B4-BE49-F238E27FC236}">
                <a16:creationId xmlns:a16="http://schemas.microsoft.com/office/drawing/2014/main" id="{A5FD1E12-5DF8-F646-9C76-042252B84164}"/>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a:extLst>
              <a:ext uri="{FF2B5EF4-FFF2-40B4-BE49-F238E27FC236}">
                <a16:creationId xmlns:a16="http://schemas.microsoft.com/office/drawing/2014/main" id="{27A69A05-4B8B-0C44-89E7-227AD0B78BBC}"/>
              </a:ext>
            </a:extLst>
          </p:cNvPr>
          <p:cNvSpPr>
            <a:spLocks noGrp="1" noChangeArrowheads="1"/>
          </p:cNvSpPr>
          <p:nvPr>
            <p:ph type="sldNum" sz="quarter" idx="12"/>
          </p:nvPr>
        </p:nvSpPr>
        <p:spPr>
          <a:ln/>
        </p:spPr>
        <p:txBody>
          <a:bodyPr/>
          <a:lstStyle>
            <a:lvl1pPr>
              <a:defRPr/>
            </a:lvl1pPr>
          </a:lstStyle>
          <a:p>
            <a:pPr>
              <a:defRPr/>
            </a:pPr>
            <a:fld id="{1A3E761B-17FE-CB42-A199-827FC6C8A781}" type="slidenum">
              <a:rPr lang="en-US" altLang="zh-TW"/>
              <a:pPr>
                <a:defRPr/>
              </a:pPr>
              <a:t>‹#›</a:t>
            </a:fld>
            <a:endParaRPr lang="en-US" altLang="zh-TW"/>
          </a:p>
        </p:txBody>
      </p:sp>
    </p:spTree>
    <p:extLst>
      <p:ext uri="{BB962C8B-B14F-4D97-AF65-F5344CB8AC3E}">
        <p14:creationId xmlns:p14="http://schemas.microsoft.com/office/powerpoint/2010/main" val="963631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5141E3C0-87F4-6F45-8FB6-427131710E9B}"/>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a:extLst>
              <a:ext uri="{FF2B5EF4-FFF2-40B4-BE49-F238E27FC236}">
                <a16:creationId xmlns:a16="http://schemas.microsoft.com/office/drawing/2014/main" id="{E82E1A31-5D4A-3245-B980-ADA64051732F}"/>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a:extLst>
              <a:ext uri="{FF2B5EF4-FFF2-40B4-BE49-F238E27FC236}">
                <a16:creationId xmlns:a16="http://schemas.microsoft.com/office/drawing/2014/main" id="{41004BD5-D29F-184C-AF84-5B3986B4C777}"/>
              </a:ext>
            </a:extLst>
          </p:cNvPr>
          <p:cNvSpPr>
            <a:spLocks noGrp="1" noChangeArrowheads="1"/>
          </p:cNvSpPr>
          <p:nvPr>
            <p:ph type="sldNum" sz="quarter" idx="12"/>
          </p:nvPr>
        </p:nvSpPr>
        <p:spPr>
          <a:ln/>
        </p:spPr>
        <p:txBody>
          <a:bodyPr/>
          <a:lstStyle>
            <a:lvl1pPr>
              <a:defRPr/>
            </a:lvl1pPr>
          </a:lstStyle>
          <a:p>
            <a:pPr>
              <a:defRPr/>
            </a:pPr>
            <a:fld id="{7E8E540C-6270-3F4C-9132-BE30FDC1C523}" type="slidenum">
              <a:rPr lang="en-US" altLang="zh-TW"/>
              <a:pPr>
                <a:defRPr/>
              </a:pPr>
              <a:t>‹#›</a:t>
            </a:fld>
            <a:endParaRPr lang="en-US" altLang="zh-TW"/>
          </a:p>
        </p:txBody>
      </p:sp>
    </p:spTree>
    <p:extLst>
      <p:ext uri="{BB962C8B-B14F-4D97-AF65-F5344CB8AC3E}">
        <p14:creationId xmlns:p14="http://schemas.microsoft.com/office/powerpoint/2010/main" val="3990021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CBFFCC2-38CC-0A4E-865F-8E8B92386030}"/>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a:extLst>
              <a:ext uri="{FF2B5EF4-FFF2-40B4-BE49-F238E27FC236}">
                <a16:creationId xmlns:a16="http://schemas.microsoft.com/office/drawing/2014/main" id="{A25C128C-BE3C-FD43-8F58-FFA5B2C54EED}"/>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a:extLst>
              <a:ext uri="{FF2B5EF4-FFF2-40B4-BE49-F238E27FC236}">
                <a16:creationId xmlns:a16="http://schemas.microsoft.com/office/drawing/2014/main" id="{53559EB3-E00F-B240-A128-A87FD7C540C7}"/>
              </a:ext>
            </a:extLst>
          </p:cNvPr>
          <p:cNvSpPr>
            <a:spLocks noGrp="1" noChangeArrowheads="1"/>
          </p:cNvSpPr>
          <p:nvPr>
            <p:ph type="sldNum" sz="quarter" idx="12"/>
          </p:nvPr>
        </p:nvSpPr>
        <p:spPr>
          <a:ln/>
        </p:spPr>
        <p:txBody>
          <a:bodyPr/>
          <a:lstStyle>
            <a:lvl1pPr>
              <a:defRPr/>
            </a:lvl1pPr>
          </a:lstStyle>
          <a:p>
            <a:pPr>
              <a:defRPr/>
            </a:pPr>
            <a:fld id="{3BE3C84B-5212-D04F-9021-03C2FF8B26A3}" type="slidenum">
              <a:rPr lang="en-US" altLang="zh-TW"/>
              <a:pPr>
                <a:defRPr/>
              </a:pPr>
              <a:t>‹#›</a:t>
            </a:fld>
            <a:endParaRPr lang="en-US" altLang="zh-TW"/>
          </a:p>
        </p:txBody>
      </p:sp>
    </p:spTree>
    <p:extLst>
      <p:ext uri="{BB962C8B-B14F-4D97-AF65-F5344CB8AC3E}">
        <p14:creationId xmlns:p14="http://schemas.microsoft.com/office/powerpoint/2010/main" val="4157042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82E30F5-A3B1-3842-B273-2050180ADB65}"/>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38186E5C-D802-7D43-B893-49CC967C46DD}"/>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FCD31BB3-3C3F-0946-B5A4-AB1D2C5D3831}"/>
              </a:ext>
            </a:extLst>
          </p:cNvPr>
          <p:cNvSpPr>
            <a:spLocks noGrp="1" noChangeArrowheads="1"/>
          </p:cNvSpPr>
          <p:nvPr>
            <p:ph type="sldNum" sz="quarter" idx="12"/>
          </p:nvPr>
        </p:nvSpPr>
        <p:spPr>
          <a:ln/>
        </p:spPr>
        <p:txBody>
          <a:bodyPr/>
          <a:lstStyle>
            <a:lvl1pPr>
              <a:defRPr/>
            </a:lvl1pPr>
          </a:lstStyle>
          <a:p>
            <a:pPr>
              <a:defRPr/>
            </a:pPr>
            <a:fld id="{16E036E0-962E-FA41-8318-76DF6172E258}" type="slidenum">
              <a:rPr lang="en-US" altLang="zh-TW"/>
              <a:pPr>
                <a:defRPr/>
              </a:pPr>
              <a:t>‹#›</a:t>
            </a:fld>
            <a:endParaRPr lang="en-US" altLang="zh-TW"/>
          </a:p>
        </p:txBody>
      </p:sp>
    </p:spTree>
    <p:extLst>
      <p:ext uri="{BB962C8B-B14F-4D97-AF65-F5344CB8AC3E}">
        <p14:creationId xmlns:p14="http://schemas.microsoft.com/office/powerpoint/2010/main" val="2493706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A1ADD20-50FD-B044-BBD7-20642B44225B}"/>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5EE94807-B45E-944F-9A69-BF01A20B1957}"/>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55A75B7E-7072-244D-AC9D-A49E582130A1}"/>
              </a:ext>
            </a:extLst>
          </p:cNvPr>
          <p:cNvSpPr>
            <a:spLocks noGrp="1" noChangeArrowheads="1"/>
          </p:cNvSpPr>
          <p:nvPr>
            <p:ph type="sldNum" sz="quarter" idx="12"/>
          </p:nvPr>
        </p:nvSpPr>
        <p:spPr>
          <a:ln/>
        </p:spPr>
        <p:txBody>
          <a:bodyPr/>
          <a:lstStyle>
            <a:lvl1pPr>
              <a:defRPr/>
            </a:lvl1pPr>
          </a:lstStyle>
          <a:p>
            <a:pPr>
              <a:defRPr/>
            </a:pPr>
            <a:fld id="{3171E43B-8C8B-3D4F-83B7-79D51ACC19DB}" type="slidenum">
              <a:rPr lang="en-US" altLang="zh-TW"/>
              <a:pPr>
                <a:defRPr/>
              </a:pPr>
              <a:t>‹#›</a:t>
            </a:fld>
            <a:endParaRPr lang="en-US" altLang="zh-TW"/>
          </a:p>
        </p:txBody>
      </p:sp>
    </p:spTree>
    <p:extLst>
      <p:ext uri="{BB962C8B-B14F-4D97-AF65-F5344CB8AC3E}">
        <p14:creationId xmlns:p14="http://schemas.microsoft.com/office/powerpoint/2010/main" val="2833764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955B6FC-80E2-8C4A-8CB5-F729AD3E966B}"/>
              </a:ext>
            </a:extLst>
          </p:cNvPr>
          <p:cNvSpPr>
            <a:spLocks noGrp="1" noChangeArrowheads="1"/>
          </p:cNvSpPr>
          <p:nvPr>
            <p:ph type="title"/>
          </p:nvPr>
        </p:nvSpPr>
        <p:spPr bwMode="auto">
          <a:xfrm>
            <a:off x="609600" y="228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Rectangle 3">
            <a:extLst>
              <a:ext uri="{FF2B5EF4-FFF2-40B4-BE49-F238E27FC236}">
                <a16:creationId xmlns:a16="http://schemas.microsoft.com/office/drawing/2014/main" id="{F9E8DBC3-7B31-B14B-A1D7-23C0E9603667}"/>
              </a:ext>
            </a:extLst>
          </p:cNvPr>
          <p:cNvSpPr>
            <a:spLocks noGrp="1" noChangeArrowheads="1"/>
          </p:cNvSpPr>
          <p:nvPr>
            <p:ph type="body" idx="1"/>
          </p:nvPr>
        </p:nvSpPr>
        <p:spPr bwMode="auto">
          <a:xfrm>
            <a:off x="685800" y="15240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124" name="Rectangle 4">
            <a:extLst>
              <a:ext uri="{FF2B5EF4-FFF2-40B4-BE49-F238E27FC236}">
                <a16:creationId xmlns:a16="http://schemas.microsoft.com/office/drawing/2014/main" id="{B1C07246-453B-CD44-91CF-3DDB8B09E70A}"/>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zh-TW"/>
          </a:p>
        </p:txBody>
      </p:sp>
      <p:sp>
        <p:nvSpPr>
          <p:cNvPr id="5125" name="Rectangle 5">
            <a:extLst>
              <a:ext uri="{FF2B5EF4-FFF2-40B4-BE49-F238E27FC236}">
                <a16:creationId xmlns:a16="http://schemas.microsoft.com/office/drawing/2014/main" id="{2D6EB8BF-5D59-984C-9C4F-13762E72E061}"/>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zh-TW"/>
          </a:p>
        </p:txBody>
      </p:sp>
      <p:sp>
        <p:nvSpPr>
          <p:cNvPr id="5126" name="Rectangle 6">
            <a:extLst>
              <a:ext uri="{FF2B5EF4-FFF2-40B4-BE49-F238E27FC236}">
                <a16:creationId xmlns:a16="http://schemas.microsoft.com/office/drawing/2014/main" id="{7D4A7F20-C992-844D-821F-4CE687691B06}"/>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62E2DB06-CB17-C542-9021-FF14E19442E2}"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2pPr>
      <a:lvl3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3pPr>
      <a:lvl4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4pPr>
      <a:lvl5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5pPr>
      <a:lvl6pPr marL="4572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6pPr>
      <a:lvl7pPr marL="9144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7pPr>
      <a:lvl8pPr marL="13716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8pPr>
      <a:lvl9pPr marL="18288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Number Placeholder 5">
            <a:extLst>
              <a:ext uri="{FF2B5EF4-FFF2-40B4-BE49-F238E27FC236}">
                <a16:creationId xmlns:a16="http://schemas.microsoft.com/office/drawing/2014/main" id="{CB246A48-997A-2D44-B0B4-4840AAC0F41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B1DA2459-8ABC-454D-AAF4-F2B75D230C46}" type="slidenum">
              <a:rPr lang="en-US" altLang="zh-TW" sz="1400" smtClean="0"/>
              <a:pPr>
                <a:spcBef>
                  <a:spcPct val="0"/>
                </a:spcBef>
                <a:buFontTx/>
                <a:buNone/>
              </a:pPr>
              <a:t>1</a:t>
            </a:fld>
            <a:endParaRPr lang="en-US" altLang="zh-TW" sz="1400"/>
          </a:p>
        </p:txBody>
      </p:sp>
      <p:sp>
        <p:nvSpPr>
          <p:cNvPr id="6146" name="Rectangle 2">
            <a:extLst>
              <a:ext uri="{FF2B5EF4-FFF2-40B4-BE49-F238E27FC236}">
                <a16:creationId xmlns:a16="http://schemas.microsoft.com/office/drawing/2014/main" id="{03D1903A-969E-734C-9B78-48F19EB7647A}"/>
              </a:ext>
            </a:extLst>
          </p:cNvPr>
          <p:cNvSpPr>
            <a:spLocks noGrp="1" noChangeArrowheads="1"/>
          </p:cNvSpPr>
          <p:nvPr>
            <p:ph type="ctrTitle"/>
          </p:nvPr>
        </p:nvSpPr>
        <p:spPr>
          <a:xfrm>
            <a:off x="685800" y="2286000"/>
            <a:ext cx="7772400" cy="1143000"/>
          </a:xfrm>
        </p:spPr>
        <p:txBody>
          <a:bodyPr/>
          <a:lstStyle/>
          <a:p>
            <a:pPr eaLnBrk="1" hangingPunct="1">
              <a:defRPr/>
            </a:pPr>
            <a:r>
              <a:rPr lang="en-US" altLang="zh-TW"/>
              <a:t>Database Design</a:t>
            </a:r>
          </a:p>
        </p:txBody>
      </p:sp>
      <p:sp>
        <p:nvSpPr>
          <p:cNvPr id="14339" name="Rectangle 3">
            <a:extLst>
              <a:ext uri="{FF2B5EF4-FFF2-40B4-BE49-F238E27FC236}">
                <a16:creationId xmlns:a16="http://schemas.microsoft.com/office/drawing/2014/main" id="{DCD9830D-D17A-D842-B75F-E999D36B31FD}"/>
              </a:ext>
            </a:extLst>
          </p:cNvPr>
          <p:cNvSpPr>
            <a:spLocks noGrp="1" noChangeArrowheads="1"/>
          </p:cNvSpPr>
          <p:nvPr>
            <p:ph type="subTitle" idx="1"/>
          </p:nvPr>
        </p:nvSpPr>
        <p:spPr/>
        <p:txBody>
          <a:bodyPr/>
          <a:lstStyle/>
          <a:p>
            <a:pPr eaLnBrk="1" hangingPunct="1"/>
            <a:r>
              <a:rPr lang="en-US" altLang="zh-TW"/>
              <a:t>Entity-relationship Model</a:t>
            </a:r>
          </a:p>
          <a:p>
            <a:pPr eaLnBrk="1" hangingPunct="1"/>
            <a:r>
              <a:rPr lang="en-US" altLang="zh-TW"/>
              <a:t>(ER model)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5">
            <a:extLst>
              <a:ext uri="{FF2B5EF4-FFF2-40B4-BE49-F238E27FC236}">
                <a16:creationId xmlns:a16="http://schemas.microsoft.com/office/drawing/2014/main" id="{003730EB-2F94-2A42-9C23-1AF80AE49DE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0FF4E4EF-BA0F-6849-AD61-97DC1E551C15}" type="slidenum">
              <a:rPr lang="en-US" altLang="zh-TW" sz="1400" smtClean="0"/>
              <a:pPr>
                <a:spcBef>
                  <a:spcPct val="0"/>
                </a:spcBef>
                <a:buFontTx/>
                <a:buNone/>
              </a:pPr>
              <a:t>10</a:t>
            </a:fld>
            <a:endParaRPr lang="en-US" altLang="zh-TW" sz="1400"/>
          </a:p>
        </p:txBody>
      </p:sp>
      <p:sp>
        <p:nvSpPr>
          <p:cNvPr id="23554" name="Rectangle 3">
            <a:extLst>
              <a:ext uri="{FF2B5EF4-FFF2-40B4-BE49-F238E27FC236}">
                <a16:creationId xmlns:a16="http://schemas.microsoft.com/office/drawing/2014/main" id="{C3E3DE69-9D5A-9841-A9FB-E4A6D6DB862D}"/>
              </a:ext>
            </a:extLst>
          </p:cNvPr>
          <p:cNvSpPr>
            <a:spLocks noGrp="1" noChangeArrowheads="1"/>
          </p:cNvSpPr>
          <p:nvPr>
            <p:ph type="body" idx="1"/>
          </p:nvPr>
        </p:nvSpPr>
        <p:spPr>
          <a:xfrm>
            <a:off x="685800" y="762000"/>
            <a:ext cx="7772400" cy="5334000"/>
          </a:xfrm>
        </p:spPr>
        <p:txBody>
          <a:bodyPr/>
          <a:lstStyle/>
          <a:p>
            <a:pPr eaLnBrk="1" hangingPunct="1"/>
            <a:r>
              <a:rPr lang="en-US" altLang="zh-TW" dirty="0"/>
              <a:t>All entities in a given entity set have the same attributes ( the values may be different).</a:t>
            </a:r>
          </a:p>
          <a:p>
            <a:pPr eaLnBrk="1" hangingPunct="1"/>
            <a:endParaRPr lang="zh-TW" altLang="en-US" dirty="0"/>
          </a:p>
        </p:txBody>
      </p:sp>
      <p:grpSp>
        <p:nvGrpSpPr>
          <p:cNvPr id="2" name="Group 4">
            <a:extLst>
              <a:ext uri="{FF2B5EF4-FFF2-40B4-BE49-F238E27FC236}">
                <a16:creationId xmlns:a16="http://schemas.microsoft.com/office/drawing/2014/main" id="{AC2F2CC1-C085-3C4D-B387-45CE7721E3DA}"/>
              </a:ext>
            </a:extLst>
          </p:cNvPr>
          <p:cNvGrpSpPr>
            <a:grpSpLocks/>
          </p:cNvGrpSpPr>
          <p:nvPr/>
        </p:nvGrpSpPr>
        <p:grpSpPr bwMode="auto">
          <a:xfrm>
            <a:off x="617538" y="2667000"/>
            <a:ext cx="8237537" cy="2667000"/>
            <a:chOff x="362" y="1680"/>
            <a:chExt cx="5216" cy="1680"/>
          </a:xfrm>
        </p:grpSpPr>
        <p:sp>
          <p:nvSpPr>
            <p:cNvPr id="23556" name="Text Box 5">
              <a:extLst>
                <a:ext uri="{FF2B5EF4-FFF2-40B4-BE49-F238E27FC236}">
                  <a16:creationId xmlns:a16="http://schemas.microsoft.com/office/drawing/2014/main" id="{57A41DAB-A519-8F4E-8DDE-9525E7D2BC41}"/>
                </a:ext>
              </a:extLst>
            </p:cNvPr>
            <p:cNvSpPr txBox="1">
              <a:spLocks noChangeArrowheads="1"/>
            </p:cNvSpPr>
            <p:nvPr/>
          </p:nvSpPr>
          <p:spPr bwMode="auto">
            <a:xfrm>
              <a:off x="649" y="1680"/>
              <a:ext cx="276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 = (name, address, age, phone)</a:t>
              </a:r>
            </a:p>
          </p:txBody>
        </p:sp>
        <p:grpSp>
          <p:nvGrpSpPr>
            <p:cNvPr id="23557" name="Group 6">
              <a:extLst>
                <a:ext uri="{FF2B5EF4-FFF2-40B4-BE49-F238E27FC236}">
                  <a16:creationId xmlns:a16="http://schemas.microsoft.com/office/drawing/2014/main" id="{58304421-4BBD-0240-935C-040DF630E5B7}"/>
                </a:ext>
              </a:extLst>
            </p:cNvPr>
            <p:cNvGrpSpPr>
              <a:grpSpLocks/>
            </p:cNvGrpSpPr>
            <p:nvPr/>
          </p:nvGrpSpPr>
          <p:grpSpPr bwMode="auto">
            <a:xfrm>
              <a:off x="583" y="2476"/>
              <a:ext cx="447" cy="768"/>
              <a:chOff x="658" y="2362"/>
              <a:chExt cx="447" cy="988"/>
            </a:xfrm>
          </p:grpSpPr>
          <p:sp>
            <p:nvSpPr>
              <p:cNvPr id="23577" name="Arc 7">
                <a:extLst>
                  <a:ext uri="{FF2B5EF4-FFF2-40B4-BE49-F238E27FC236}">
                    <a16:creationId xmlns:a16="http://schemas.microsoft.com/office/drawing/2014/main" id="{CF808901-B6F6-3445-8897-5A7FD9521C9B}"/>
                  </a:ext>
                </a:extLst>
              </p:cNvPr>
              <p:cNvSpPr>
                <a:spLocks/>
              </p:cNvSpPr>
              <p:nvPr/>
            </p:nvSpPr>
            <p:spPr bwMode="auto">
              <a:xfrm flipH="1">
                <a:off x="658" y="2362"/>
                <a:ext cx="447" cy="49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78" name="Arc 8">
                <a:extLst>
                  <a:ext uri="{FF2B5EF4-FFF2-40B4-BE49-F238E27FC236}">
                    <a16:creationId xmlns:a16="http://schemas.microsoft.com/office/drawing/2014/main" id="{C2757B24-D1E3-A346-8EF3-60F79CB6EACD}"/>
                  </a:ext>
                </a:extLst>
              </p:cNvPr>
              <p:cNvSpPr>
                <a:spLocks/>
              </p:cNvSpPr>
              <p:nvPr/>
            </p:nvSpPr>
            <p:spPr bwMode="auto">
              <a:xfrm flipH="1" flipV="1">
                <a:off x="658" y="2856"/>
                <a:ext cx="447" cy="49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79" name="Arc 9">
                <a:extLst>
                  <a:ext uri="{FF2B5EF4-FFF2-40B4-BE49-F238E27FC236}">
                    <a16:creationId xmlns:a16="http://schemas.microsoft.com/office/drawing/2014/main" id="{E85BAFA0-A3A3-B94E-8E5F-A4E8235FE19F}"/>
                  </a:ext>
                </a:extLst>
              </p:cNvPr>
              <p:cNvSpPr>
                <a:spLocks/>
              </p:cNvSpPr>
              <p:nvPr/>
            </p:nvSpPr>
            <p:spPr bwMode="auto">
              <a:xfrm flipH="1">
                <a:off x="658" y="2644"/>
                <a:ext cx="447" cy="2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80" name="Arc 10">
                <a:extLst>
                  <a:ext uri="{FF2B5EF4-FFF2-40B4-BE49-F238E27FC236}">
                    <a16:creationId xmlns:a16="http://schemas.microsoft.com/office/drawing/2014/main" id="{AFB57921-7B7E-B14D-8B61-A223F60E34E1}"/>
                  </a:ext>
                </a:extLst>
              </p:cNvPr>
              <p:cNvSpPr>
                <a:spLocks/>
              </p:cNvSpPr>
              <p:nvPr/>
            </p:nvSpPr>
            <p:spPr bwMode="auto">
              <a:xfrm flipH="1" flipV="1">
                <a:off x="658" y="2856"/>
                <a:ext cx="447" cy="2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n-US"/>
              </a:p>
            </p:txBody>
          </p:sp>
        </p:grpSp>
        <p:sp>
          <p:nvSpPr>
            <p:cNvPr id="23558" name="AutoShape 11">
              <a:extLst>
                <a:ext uri="{FF2B5EF4-FFF2-40B4-BE49-F238E27FC236}">
                  <a16:creationId xmlns:a16="http://schemas.microsoft.com/office/drawing/2014/main" id="{D490518E-5A5A-9846-93EB-6DEF79FD1B36}"/>
                </a:ext>
              </a:extLst>
            </p:cNvPr>
            <p:cNvSpPr>
              <a:spLocks noChangeArrowheads="1"/>
            </p:cNvSpPr>
            <p:nvPr/>
          </p:nvSpPr>
          <p:spPr bwMode="auto">
            <a:xfrm>
              <a:off x="546" y="2838"/>
              <a:ext cx="74" cy="70"/>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23559" name="Text Box 12">
              <a:extLst>
                <a:ext uri="{FF2B5EF4-FFF2-40B4-BE49-F238E27FC236}">
                  <a16:creationId xmlns:a16="http://schemas.microsoft.com/office/drawing/2014/main" id="{21CC6790-36BF-554E-83A9-98F4DD98DEEF}"/>
                </a:ext>
              </a:extLst>
            </p:cNvPr>
            <p:cNvSpPr txBox="1">
              <a:spLocks noChangeArrowheads="1"/>
            </p:cNvSpPr>
            <p:nvPr/>
          </p:nvSpPr>
          <p:spPr bwMode="auto">
            <a:xfrm>
              <a:off x="362" y="2756"/>
              <a:ext cx="1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endParaRPr kumimoji="0" lang="en-US" altLang="zh-TW" sz="2000">
                <a:latin typeface="Arial" panose="020B0604020202020204" pitchFamily="34" charset="0"/>
              </a:endParaRPr>
            </a:p>
          </p:txBody>
        </p:sp>
        <p:sp>
          <p:nvSpPr>
            <p:cNvPr id="23560" name="Text Box 13">
              <a:extLst>
                <a:ext uri="{FF2B5EF4-FFF2-40B4-BE49-F238E27FC236}">
                  <a16:creationId xmlns:a16="http://schemas.microsoft.com/office/drawing/2014/main" id="{F0EC0B8D-6CBA-F243-9C55-52B734F7F00C}"/>
                </a:ext>
              </a:extLst>
            </p:cNvPr>
            <p:cNvSpPr txBox="1">
              <a:spLocks noChangeArrowheads="1"/>
            </p:cNvSpPr>
            <p:nvPr/>
          </p:nvSpPr>
          <p:spPr bwMode="auto">
            <a:xfrm>
              <a:off x="1028" y="2360"/>
              <a:ext cx="13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a:spcBef>
                  <a:spcPct val="0"/>
                </a:spcBef>
                <a:buFontTx/>
                <a:buNone/>
              </a:pPr>
              <a:r>
                <a:rPr kumimoji="0" lang="en-US" altLang="zh-TW" sz="1600">
                  <a:latin typeface="Arial" panose="020B0604020202020204" pitchFamily="34" charset="0"/>
                </a:rPr>
                <a:t>name = Chan Tai Man</a:t>
              </a:r>
            </a:p>
          </p:txBody>
        </p:sp>
        <p:sp>
          <p:nvSpPr>
            <p:cNvPr id="23561" name="Text Box 14">
              <a:extLst>
                <a:ext uri="{FF2B5EF4-FFF2-40B4-BE49-F238E27FC236}">
                  <a16:creationId xmlns:a16="http://schemas.microsoft.com/office/drawing/2014/main" id="{4C447134-F572-934C-A8E9-BA909B5506E1}"/>
                </a:ext>
              </a:extLst>
            </p:cNvPr>
            <p:cNvSpPr txBox="1">
              <a:spLocks noChangeArrowheads="1"/>
            </p:cNvSpPr>
            <p:nvPr/>
          </p:nvSpPr>
          <p:spPr bwMode="auto">
            <a:xfrm>
              <a:off x="1029" y="2600"/>
              <a:ext cx="190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600">
                  <a:latin typeface="Arial" panose="020B0604020202020204" pitchFamily="34" charset="0"/>
                </a:rPr>
                <a:t>address = 25, Siu Road, Shatin</a:t>
              </a:r>
            </a:p>
          </p:txBody>
        </p:sp>
        <p:sp>
          <p:nvSpPr>
            <p:cNvPr id="23562" name="Text Box 15">
              <a:extLst>
                <a:ext uri="{FF2B5EF4-FFF2-40B4-BE49-F238E27FC236}">
                  <a16:creationId xmlns:a16="http://schemas.microsoft.com/office/drawing/2014/main" id="{F0998AE9-8D49-E048-BDDB-B0C2A0F389DC}"/>
                </a:ext>
              </a:extLst>
            </p:cNvPr>
            <p:cNvSpPr txBox="1">
              <a:spLocks noChangeArrowheads="1"/>
            </p:cNvSpPr>
            <p:nvPr/>
          </p:nvSpPr>
          <p:spPr bwMode="auto">
            <a:xfrm>
              <a:off x="1026" y="2908"/>
              <a:ext cx="6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a:spcBef>
                  <a:spcPct val="0"/>
                </a:spcBef>
                <a:buFontTx/>
                <a:buNone/>
              </a:pPr>
              <a:r>
                <a:rPr kumimoji="0" lang="en-US" altLang="zh-TW" sz="1600">
                  <a:latin typeface="Arial" panose="020B0604020202020204" pitchFamily="34" charset="0"/>
                </a:rPr>
                <a:t>age = 55</a:t>
              </a:r>
            </a:p>
          </p:txBody>
        </p:sp>
        <p:sp>
          <p:nvSpPr>
            <p:cNvPr id="23563" name="Text Box 16">
              <a:extLst>
                <a:ext uri="{FF2B5EF4-FFF2-40B4-BE49-F238E27FC236}">
                  <a16:creationId xmlns:a16="http://schemas.microsoft.com/office/drawing/2014/main" id="{6895E9FE-61C6-8349-85EE-8821A0B111CC}"/>
                </a:ext>
              </a:extLst>
            </p:cNvPr>
            <p:cNvSpPr txBox="1">
              <a:spLocks noChangeArrowheads="1"/>
            </p:cNvSpPr>
            <p:nvPr/>
          </p:nvSpPr>
          <p:spPr bwMode="auto">
            <a:xfrm>
              <a:off x="1023" y="3148"/>
              <a:ext cx="123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a:spcBef>
                  <a:spcPct val="0"/>
                </a:spcBef>
                <a:buFontTx/>
                <a:buNone/>
              </a:pPr>
              <a:r>
                <a:rPr kumimoji="0" lang="en-US" altLang="zh-TW" sz="1600">
                  <a:latin typeface="Arial" panose="020B0604020202020204" pitchFamily="34" charset="0"/>
                </a:rPr>
                <a:t>phone = 1234-5667</a:t>
              </a:r>
            </a:p>
          </p:txBody>
        </p:sp>
        <p:sp>
          <p:nvSpPr>
            <p:cNvPr id="23564" name="Text Box 17">
              <a:extLst>
                <a:ext uri="{FF2B5EF4-FFF2-40B4-BE49-F238E27FC236}">
                  <a16:creationId xmlns:a16="http://schemas.microsoft.com/office/drawing/2014/main" id="{F4584193-8B92-4C44-80C1-D2C9316D64F2}"/>
                </a:ext>
              </a:extLst>
            </p:cNvPr>
            <p:cNvSpPr txBox="1">
              <a:spLocks noChangeArrowheads="1"/>
            </p:cNvSpPr>
            <p:nvPr/>
          </p:nvSpPr>
          <p:spPr bwMode="auto">
            <a:xfrm>
              <a:off x="1050" y="2016"/>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u="sng">
                  <a:latin typeface="Arial" panose="020B0604020202020204" pitchFamily="34" charset="0"/>
                </a:rPr>
                <a:t>employee 1</a:t>
              </a:r>
            </a:p>
          </p:txBody>
        </p:sp>
        <p:grpSp>
          <p:nvGrpSpPr>
            <p:cNvPr id="23565" name="Group 18">
              <a:extLst>
                <a:ext uri="{FF2B5EF4-FFF2-40B4-BE49-F238E27FC236}">
                  <a16:creationId xmlns:a16="http://schemas.microsoft.com/office/drawing/2014/main" id="{92B9F91E-B067-7647-A00F-835D7A16FB93}"/>
                </a:ext>
              </a:extLst>
            </p:cNvPr>
            <p:cNvGrpSpPr>
              <a:grpSpLocks/>
            </p:cNvGrpSpPr>
            <p:nvPr/>
          </p:nvGrpSpPr>
          <p:grpSpPr bwMode="auto">
            <a:xfrm>
              <a:off x="3194" y="2476"/>
              <a:ext cx="447" cy="768"/>
              <a:chOff x="658" y="2362"/>
              <a:chExt cx="447" cy="988"/>
            </a:xfrm>
          </p:grpSpPr>
          <p:sp>
            <p:nvSpPr>
              <p:cNvPr id="23573" name="Arc 19">
                <a:extLst>
                  <a:ext uri="{FF2B5EF4-FFF2-40B4-BE49-F238E27FC236}">
                    <a16:creationId xmlns:a16="http://schemas.microsoft.com/office/drawing/2014/main" id="{5832B657-DA68-1348-A2EA-47959F080D75}"/>
                  </a:ext>
                </a:extLst>
              </p:cNvPr>
              <p:cNvSpPr>
                <a:spLocks/>
              </p:cNvSpPr>
              <p:nvPr/>
            </p:nvSpPr>
            <p:spPr bwMode="auto">
              <a:xfrm flipH="1">
                <a:off x="658" y="2362"/>
                <a:ext cx="447" cy="49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74" name="Arc 20">
                <a:extLst>
                  <a:ext uri="{FF2B5EF4-FFF2-40B4-BE49-F238E27FC236}">
                    <a16:creationId xmlns:a16="http://schemas.microsoft.com/office/drawing/2014/main" id="{87769F2C-0337-D843-BB38-C9B01F50F5E2}"/>
                  </a:ext>
                </a:extLst>
              </p:cNvPr>
              <p:cNvSpPr>
                <a:spLocks/>
              </p:cNvSpPr>
              <p:nvPr/>
            </p:nvSpPr>
            <p:spPr bwMode="auto">
              <a:xfrm flipH="1" flipV="1">
                <a:off x="658" y="2856"/>
                <a:ext cx="447" cy="49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75" name="Arc 21">
                <a:extLst>
                  <a:ext uri="{FF2B5EF4-FFF2-40B4-BE49-F238E27FC236}">
                    <a16:creationId xmlns:a16="http://schemas.microsoft.com/office/drawing/2014/main" id="{1E2021B8-816E-164D-9A7B-2B90BC72033C}"/>
                  </a:ext>
                </a:extLst>
              </p:cNvPr>
              <p:cNvSpPr>
                <a:spLocks/>
              </p:cNvSpPr>
              <p:nvPr/>
            </p:nvSpPr>
            <p:spPr bwMode="auto">
              <a:xfrm flipH="1">
                <a:off x="658" y="2644"/>
                <a:ext cx="447" cy="2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76" name="Arc 22">
                <a:extLst>
                  <a:ext uri="{FF2B5EF4-FFF2-40B4-BE49-F238E27FC236}">
                    <a16:creationId xmlns:a16="http://schemas.microsoft.com/office/drawing/2014/main" id="{85CA42A6-1913-8D47-A915-EE140885DD69}"/>
                  </a:ext>
                </a:extLst>
              </p:cNvPr>
              <p:cNvSpPr>
                <a:spLocks/>
              </p:cNvSpPr>
              <p:nvPr/>
            </p:nvSpPr>
            <p:spPr bwMode="auto">
              <a:xfrm flipH="1" flipV="1">
                <a:off x="658" y="2856"/>
                <a:ext cx="447" cy="2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n-US"/>
              </a:p>
            </p:txBody>
          </p:sp>
        </p:grpSp>
        <p:sp>
          <p:nvSpPr>
            <p:cNvPr id="23566" name="AutoShape 23">
              <a:extLst>
                <a:ext uri="{FF2B5EF4-FFF2-40B4-BE49-F238E27FC236}">
                  <a16:creationId xmlns:a16="http://schemas.microsoft.com/office/drawing/2014/main" id="{820A559C-96E0-444D-9027-E108BA21B511}"/>
                </a:ext>
              </a:extLst>
            </p:cNvPr>
            <p:cNvSpPr>
              <a:spLocks noChangeArrowheads="1"/>
            </p:cNvSpPr>
            <p:nvPr/>
          </p:nvSpPr>
          <p:spPr bwMode="auto">
            <a:xfrm>
              <a:off x="3157" y="2838"/>
              <a:ext cx="74" cy="70"/>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23567" name="Text Box 24">
              <a:extLst>
                <a:ext uri="{FF2B5EF4-FFF2-40B4-BE49-F238E27FC236}">
                  <a16:creationId xmlns:a16="http://schemas.microsoft.com/office/drawing/2014/main" id="{9274DCE6-8815-D642-848F-0C6657825B4D}"/>
                </a:ext>
              </a:extLst>
            </p:cNvPr>
            <p:cNvSpPr txBox="1">
              <a:spLocks noChangeArrowheads="1"/>
            </p:cNvSpPr>
            <p:nvPr/>
          </p:nvSpPr>
          <p:spPr bwMode="auto">
            <a:xfrm>
              <a:off x="2974" y="2756"/>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endParaRPr kumimoji="0" lang="en-US" altLang="zh-TW" sz="2000">
                <a:latin typeface="Arial" panose="020B0604020202020204" pitchFamily="34" charset="0"/>
              </a:endParaRPr>
            </a:p>
          </p:txBody>
        </p:sp>
        <p:sp>
          <p:nvSpPr>
            <p:cNvPr id="23568" name="Text Box 25">
              <a:extLst>
                <a:ext uri="{FF2B5EF4-FFF2-40B4-BE49-F238E27FC236}">
                  <a16:creationId xmlns:a16="http://schemas.microsoft.com/office/drawing/2014/main" id="{21115E01-7FF1-1F4C-ABD1-D436A9707B0C}"/>
                </a:ext>
              </a:extLst>
            </p:cNvPr>
            <p:cNvSpPr txBox="1">
              <a:spLocks noChangeArrowheads="1"/>
            </p:cNvSpPr>
            <p:nvPr/>
          </p:nvSpPr>
          <p:spPr bwMode="auto">
            <a:xfrm>
              <a:off x="3634" y="2360"/>
              <a:ext cx="12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a:spcBef>
                  <a:spcPct val="0"/>
                </a:spcBef>
                <a:buFontTx/>
                <a:buNone/>
              </a:pPr>
              <a:r>
                <a:rPr kumimoji="0" lang="en-US" altLang="zh-TW" sz="1600">
                  <a:latin typeface="Arial" panose="020B0604020202020204" pitchFamily="34" charset="0"/>
                </a:rPr>
                <a:t>name = Cheung Tin</a:t>
              </a:r>
            </a:p>
          </p:txBody>
        </p:sp>
        <p:sp>
          <p:nvSpPr>
            <p:cNvPr id="23569" name="Text Box 26">
              <a:extLst>
                <a:ext uri="{FF2B5EF4-FFF2-40B4-BE49-F238E27FC236}">
                  <a16:creationId xmlns:a16="http://schemas.microsoft.com/office/drawing/2014/main" id="{D3E2B296-92DE-E84B-8D10-95C9D2D094FC}"/>
                </a:ext>
              </a:extLst>
            </p:cNvPr>
            <p:cNvSpPr txBox="1">
              <a:spLocks noChangeArrowheads="1"/>
            </p:cNvSpPr>
            <p:nvPr/>
          </p:nvSpPr>
          <p:spPr bwMode="auto">
            <a:xfrm>
              <a:off x="3640" y="2600"/>
              <a:ext cx="193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600">
                  <a:latin typeface="Arial" panose="020B0604020202020204" pitchFamily="34" charset="0"/>
                </a:rPr>
                <a:t>address = 25, Big Street, Shatin</a:t>
              </a:r>
            </a:p>
          </p:txBody>
        </p:sp>
        <p:sp>
          <p:nvSpPr>
            <p:cNvPr id="23570" name="Text Box 27">
              <a:extLst>
                <a:ext uri="{FF2B5EF4-FFF2-40B4-BE49-F238E27FC236}">
                  <a16:creationId xmlns:a16="http://schemas.microsoft.com/office/drawing/2014/main" id="{805F78E3-923D-3D48-B269-95294515DB6E}"/>
                </a:ext>
              </a:extLst>
            </p:cNvPr>
            <p:cNvSpPr txBox="1">
              <a:spLocks noChangeArrowheads="1"/>
            </p:cNvSpPr>
            <p:nvPr/>
          </p:nvSpPr>
          <p:spPr bwMode="auto">
            <a:xfrm>
              <a:off x="3637" y="2908"/>
              <a:ext cx="6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a:spcBef>
                  <a:spcPct val="0"/>
                </a:spcBef>
                <a:buFontTx/>
                <a:buNone/>
              </a:pPr>
              <a:r>
                <a:rPr kumimoji="0" lang="en-US" altLang="zh-TW" sz="1600">
                  <a:latin typeface="Arial" panose="020B0604020202020204" pitchFamily="34" charset="0"/>
                </a:rPr>
                <a:t>age = 20</a:t>
              </a:r>
            </a:p>
          </p:txBody>
        </p:sp>
        <p:sp>
          <p:nvSpPr>
            <p:cNvPr id="23571" name="Text Box 28">
              <a:extLst>
                <a:ext uri="{FF2B5EF4-FFF2-40B4-BE49-F238E27FC236}">
                  <a16:creationId xmlns:a16="http://schemas.microsoft.com/office/drawing/2014/main" id="{502FD12A-0B31-DB4A-A9EC-9CA646FE58F9}"/>
                </a:ext>
              </a:extLst>
            </p:cNvPr>
            <p:cNvSpPr txBox="1">
              <a:spLocks noChangeArrowheads="1"/>
            </p:cNvSpPr>
            <p:nvPr/>
          </p:nvSpPr>
          <p:spPr bwMode="auto">
            <a:xfrm>
              <a:off x="3634" y="3148"/>
              <a:ext cx="123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a:spcBef>
                  <a:spcPct val="0"/>
                </a:spcBef>
                <a:buFontTx/>
                <a:buNone/>
              </a:pPr>
              <a:r>
                <a:rPr kumimoji="0" lang="en-US" altLang="zh-TW" sz="1600">
                  <a:latin typeface="Arial" panose="020B0604020202020204" pitchFamily="34" charset="0"/>
                </a:rPr>
                <a:t>phone = 2338-7779</a:t>
              </a:r>
            </a:p>
          </p:txBody>
        </p:sp>
        <p:sp>
          <p:nvSpPr>
            <p:cNvPr id="23572" name="Text Box 29">
              <a:extLst>
                <a:ext uri="{FF2B5EF4-FFF2-40B4-BE49-F238E27FC236}">
                  <a16:creationId xmlns:a16="http://schemas.microsoft.com/office/drawing/2014/main" id="{EFA6C1CF-9A3C-4548-B35A-CD520D71E8C0}"/>
                </a:ext>
              </a:extLst>
            </p:cNvPr>
            <p:cNvSpPr txBox="1">
              <a:spLocks noChangeArrowheads="1"/>
            </p:cNvSpPr>
            <p:nvPr/>
          </p:nvSpPr>
          <p:spPr bwMode="auto">
            <a:xfrm>
              <a:off x="3642" y="2016"/>
              <a:ext cx="8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u="sng">
                  <a:latin typeface="Arial" panose="020B0604020202020204" pitchFamily="34" charset="0"/>
                </a:rPr>
                <a:t>employee 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5">
            <a:extLst>
              <a:ext uri="{FF2B5EF4-FFF2-40B4-BE49-F238E27FC236}">
                <a16:creationId xmlns:a16="http://schemas.microsoft.com/office/drawing/2014/main" id="{A811DBA0-3172-7C42-9AA4-048D8ABED5D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1E07A24D-5E57-3B45-A498-294D6A823B78}" type="slidenum">
              <a:rPr lang="en-US" altLang="zh-TW" sz="1400" smtClean="0"/>
              <a:pPr>
                <a:spcBef>
                  <a:spcPct val="0"/>
                </a:spcBef>
                <a:buFontTx/>
                <a:buNone/>
              </a:pPr>
              <a:t>11</a:t>
            </a:fld>
            <a:endParaRPr lang="en-US" altLang="zh-TW" sz="1400"/>
          </a:p>
        </p:txBody>
      </p:sp>
      <p:sp>
        <p:nvSpPr>
          <p:cNvPr id="24578" name="Rectangle 3">
            <a:extLst>
              <a:ext uri="{FF2B5EF4-FFF2-40B4-BE49-F238E27FC236}">
                <a16:creationId xmlns:a16="http://schemas.microsoft.com/office/drawing/2014/main" id="{3624E315-3259-234A-8B8D-11CE88675568}"/>
              </a:ext>
            </a:extLst>
          </p:cNvPr>
          <p:cNvSpPr>
            <a:spLocks noGrp="1" noChangeArrowheads="1"/>
          </p:cNvSpPr>
          <p:nvPr>
            <p:ph type="body" idx="1"/>
          </p:nvPr>
        </p:nvSpPr>
        <p:spPr>
          <a:xfrm>
            <a:off x="685800" y="685800"/>
            <a:ext cx="7772400" cy="5410200"/>
          </a:xfrm>
        </p:spPr>
        <p:txBody>
          <a:bodyPr/>
          <a:lstStyle/>
          <a:p>
            <a:pPr eaLnBrk="1" hangingPunct="1"/>
            <a:r>
              <a:rPr lang="en-US" altLang="zh-TW"/>
              <a:t>For each attribute associated with an entity set, we must identify a domain of possible values.</a:t>
            </a:r>
          </a:p>
          <a:p>
            <a:pPr lvl="1" eaLnBrk="1" hangingPunct="1"/>
            <a:r>
              <a:rPr lang="en-US" altLang="zh-TW"/>
              <a:t>Example</a:t>
            </a:r>
          </a:p>
          <a:p>
            <a:pPr lvl="2" eaLnBrk="1" hangingPunct="1"/>
            <a:r>
              <a:rPr lang="en-US" altLang="zh-TW"/>
              <a:t>The domain associated with the attribute name might be the set of 20-character strings.</a:t>
            </a:r>
          </a:p>
          <a:p>
            <a:pPr lvl="2" eaLnBrk="1" hangingPunct="1"/>
            <a:r>
              <a:rPr lang="en-US" altLang="zh-TW"/>
              <a:t>The domain associated with the attribute age might be an integer.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5">
            <a:extLst>
              <a:ext uri="{FF2B5EF4-FFF2-40B4-BE49-F238E27FC236}">
                <a16:creationId xmlns:a16="http://schemas.microsoft.com/office/drawing/2014/main" id="{A2F14165-29C4-A648-A153-BD393E01FEA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3578D77F-CF18-AB41-BB74-A8479EBB8637}" type="slidenum">
              <a:rPr lang="en-US" altLang="zh-TW" sz="1400" smtClean="0"/>
              <a:pPr>
                <a:spcBef>
                  <a:spcPct val="0"/>
                </a:spcBef>
                <a:buFontTx/>
                <a:buNone/>
              </a:pPr>
              <a:t>12</a:t>
            </a:fld>
            <a:endParaRPr lang="en-US" altLang="zh-TW" sz="1400"/>
          </a:p>
        </p:txBody>
      </p:sp>
      <p:sp>
        <p:nvSpPr>
          <p:cNvPr id="17410" name="Rectangle 2">
            <a:extLst>
              <a:ext uri="{FF2B5EF4-FFF2-40B4-BE49-F238E27FC236}">
                <a16:creationId xmlns:a16="http://schemas.microsoft.com/office/drawing/2014/main" id="{E79BEFE4-E568-8E40-B285-F6AF3E3259EC}"/>
              </a:ext>
            </a:extLst>
          </p:cNvPr>
          <p:cNvSpPr>
            <a:spLocks noGrp="1" noChangeArrowheads="1"/>
          </p:cNvSpPr>
          <p:nvPr>
            <p:ph type="title"/>
          </p:nvPr>
        </p:nvSpPr>
        <p:spPr/>
        <p:txBody>
          <a:bodyPr/>
          <a:lstStyle/>
          <a:p>
            <a:pPr eaLnBrk="1" hangingPunct="1">
              <a:defRPr/>
            </a:pPr>
            <a:r>
              <a:rPr lang="en-US" altLang="zh-TW"/>
              <a:t>Entity-Relationship diagram</a:t>
            </a:r>
            <a:br>
              <a:rPr lang="en-US" altLang="zh-TW"/>
            </a:br>
            <a:r>
              <a:rPr lang="en-US" altLang="zh-TW"/>
              <a:t>(E-R diagram)</a:t>
            </a:r>
          </a:p>
        </p:txBody>
      </p:sp>
      <p:sp>
        <p:nvSpPr>
          <p:cNvPr id="25603" name="Rectangle 3">
            <a:extLst>
              <a:ext uri="{FF2B5EF4-FFF2-40B4-BE49-F238E27FC236}">
                <a16:creationId xmlns:a16="http://schemas.microsoft.com/office/drawing/2014/main" id="{4D0AFBDA-8283-2E45-89F8-53EC085DFBE6}"/>
              </a:ext>
            </a:extLst>
          </p:cNvPr>
          <p:cNvSpPr>
            <a:spLocks noGrp="1" noChangeArrowheads="1"/>
          </p:cNvSpPr>
          <p:nvPr>
            <p:ph type="body" idx="1"/>
          </p:nvPr>
        </p:nvSpPr>
        <p:spPr>
          <a:xfrm>
            <a:off x="685800" y="1524000"/>
            <a:ext cx="7848600" cy="5029200"/>
          </a:xfrm>
        </p:spPr>
        <p:txBody>
          <a:bodyPr/>
          <a:lstStyle/>
          <a:p>
            <a:pPr eaLnBrk="1" hangingPunct="1"/>
            <a:r>
              <a:rPr lang="en-US" altLang="zh-TW"/>
              <a:t>The E-R model can be presented graphically by an E-R diagram.</a:t>
            </a:r>
          </a:p>
        </p:txBody>
      </p:sp>
      <p:grpSp>
        <p:nvGrpSpPr>
          <p:cNvPr id="25604" name="Group 15">
            <a:extLst>
              <a:ext uri="{FF2B5EF4-FFF2-40B4-BE49-F238E27FC236}">
                <a16:creationId xmlns:a16="http://schemas.microsoft.com/office/drawing/2014/main" id="{526E0084-A737-834B-9F1D-C92B6D3CEF6D}"/>
              </a:ext>
            </a:extLst>
          </p:cNvPr>
          <p:cNvGrpSpPr>
            <a:grpSpLocks/>
          </p:cNvGrpSpPr>
          <p:nvPr/>
        </p:nvGrpSpPr>
        <p:grpSpPr bwMode="auto">
          <a:xfrm>
            <a:off x="1219200" y="2971800"/>
            <a:ext cx="6019800" cy="2819400"/>
            <a:chOff x="960" y="2208"/>
            <a:chExt cx="3744" cy="1584"/>
          </a:xfrm>
        </p:grpSpPr>
        <p:grpSp>
          <p:nvGrpSpPr>
            <p:cNvPr id="25609" name="Group 4">
              <a:extLst>
                <a:ext uri="{FF2B5EF4-FFF2-40B4-BE49-F238E27FC236}">
                  <a16:creationId xmlns:a16="http://schemas.microsoft.com/office/drawing/2014/main" id="{5129E61A-C13E-014B-9F06-D26DF03776B2}"/>
                </a:ext>
              </a:extLst>
            </p:cNvPr>
            <p:cNvGrpSpPr>
              <a:grpSpLocks/>
            </p:cNvGrpSpPr>
            <p:nvPr/>
          </p:nvGrpSpPr>
          <p:grpSpPr bwMode="auto">
            <a:xfrm>
              <a:off x="960" y="2208"/>
              <a:ext cx="3744" cy="1584"/>
              <a:chOff x="960" y="2208"/>
              <a:chExt cx="3744" cy="1584"/>
            </a:xfrm>
          </p:grpSpPr>
          <p:sp>
            <p:nvSpPr>
              <p:cNvPr id="25614" name="Oval 5">
                <a:extLst>
                  <a:ext uri="{FF2B5EF4-FFF2-40B4-BE49-F238E27FC236}">
                    <a16:creationId xmlns:a16="http://schemas.microsoft.com/office/drawing/2014/main" id="{F410521F-33C6-C04C-97CF-CD66127D1E3B}"/>
                  </a:ext>
                </a:extLst>
              </p:cNvPr>
              <p:cNvSpPr>
                <a:spLocks noChangeArrowheads="1"/>
              </p:cNvSpPr>
              <p:nvPr/>
            </p:nvSpPr>
            <p:spPr bwMode="auto">
              <a:xfrm>
                <a:off x="1776" y="2208"/>
                <a:ext cx="1008" cy="52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age</a:t>
                </a:r>
              </a:p>
            </p:txBody>
          </p:sp>
          <p:sp>
            <p:nvSpPr>
              <p:cNvPr id="25615" name="Rectangle 6">
                <a:extLst>
                  <a:ext uri="{FF2B5EF4-FFF2-40B4-BE49-F238E27FC236}">
                    <a16:creationId xmlns:a16="http://schemas.microsoft.com/office/drawing/2014/main" id="{0E482E2E-C9A4-A548-BD6A-9C65ACE47DB7}"/>
                  </a:ext>
                </a:extLst>
              </p:cNvPr>
              <p:cNvSpPr>
                <a:spLocks noChangeArrowheads="1"/>
              </p:cNvSpPr>
              <p:nvPr/>
            </p:nvSpPr>
            <p:spPr bwMode="auto">
              <a:xfrm>
                <a:off x="2256" y="3360"/>
                <a:ext cx="1200" cy="432"/>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a:t>
                </a:r>
              </a:p>
            </p:txBody>
          </p:sp>
          <p:sp>
            <p:nvSpPr>
              <p:cNvPr id="25616" name="Oval 7">
                <a:extLst>
                  <a:ext uri="{FF2B5EF4-FFF2-40B4-BE49-F238E27FC236}">
                    <a16:creationId xmlns:a16="http://schemas.microsoft.com/office/drawing/2014/main" id="{59C1C9D0-DC65-D14F-82C9-BF0CFCF311D1}"/>
                  </a:ext>
                </a:extLst>
              </p:cNvPr>
              <p:cNvSpPr>
                <a:spLocks noChangeArrowheads="1"/>
              </p:cNvSpPr>
              <p:nvPr/>
            </p:nvSpPr>
            <p:spPr bwMode="auto">
              <a:xfrm>
                <a:off x="960" y="2736"/>
                <a:ext cx="1008" cy="52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25617" name="Oval 8">
                <a:extLst>
                  <a:ext uri="{FF2B5EF4-FFF2-40B4-BE49-F238E27FC236}">
                    <a16:creationId xmlns:a16="http://schemas.microsoft.com/office/drawing/2014/main" id="{656E9CA7-EE36-B84C-8D03-4EC93978DBCA}"/>
                  </a:ext>
                </a:extLst>
              </p:cNvPr>
              <p:cNvSpPr>
                <a:spLocks noChangeArrowheads="1"/>
              </p:cNvSpPr>
              <p:nvPr/>
            </p:nvSpPr>
            <p:spPr bwMode="auto">
              <a:xfrm>
                <a:off x="2928" y="2208"/>
                <a:ext cx="1008" cy="52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25618" name="Oval 9">
                <a:extLst>
                  <a:ext uri="{FF2B5EF4-FFF2-40B4-BE49-F238E27FC236}">
                    <a16:creationId xmlns:a16="http://schemas.microsoft.com/office/drawing/2014/main" id="{38609834-D78C-0D4C-A681-D8245AD20492}"/>
                  </a:ext>
                </a:extLst>
              </p:cNvPr>
              <p:cNvSpPr>
                <a:spLocks noChangeArrowheads="1"/>
              </p:cNvSpPr>
              <p:nvPr/>
            </p:nvSpPr>
            <p:spPr bwMode="auto">
              <a:xfrm>
                <a:off x="3696" y="2640"/>
                <a:ext cx="1008" cy="52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phone</a:t>
                </a:r>
              </a:p>
            </p:txBody>
          </p:sp>
        </p:grpSp>
        <p:sp>
          <p:nvSpPr>
            <p:cNvPr id="25610" name="Line 10">
              <a:extLst>
                <a:ext uri="{FF2B5EF4-FFF2-40B4-BE49-F238E27FC236}">
                  <a16:creationId xmlns:a16="http://schemas.microsoft.com/office/drawing/2014/main" id="{CD320EEC-0B74-574E-B4F1-80411C48092E}"/>
                </a:ext>
              </a:extLst>
            </p:cNvPr>
            <p:cNvSpPr>
              <a:spLocks noChangeShapeType="1"/>
            </p:cNvSpPr>
            <p:nvPr/>
          </p:nvSpPr>
          <p:spPr bwMode="auto">
            <a:xfrm>
              <a:off x="2016" y="3072"/>
              <a:ext cx="62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1" name="Line 11">
              <a:extLst>
                <a:ext uri="{FF2B5EF4-FFF2-40B4-BE49-F238E27FC236}">
                  <a16:creationId xmlns:a16="http://schemas.microsoft.com/office/drawing/2014/main" id="{AD2458A1-C1A6-0F41-9B02-92D98F0A9006}"/>
                </a:ext>
              </a:extLst>
            </p:cNvPr>
            <p:cNvSpPr>
              <a:spLocks noChangeShapeType="1"/>
            </p:cNvSpPr>
            <p:nvPr/>
          </p:nvSpPr>
          <p:spPr bwMode="auto">
            <a:xfrm>
              <a:off x="2496" y="2736"/>
              <a:ext cx="336"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2" name="Line 12">
              <a:extLst>
                <a:ext uri="{FF2B5EF4-FFF2-40B4-BE49-F238E27FC236}">
                  <a16:creationId xmlns:a16="http://schemas.microsoft.com/office/drawing/2014/main" id="{5B447418-B4C6-D04A-82F0-6DB7C1C0B85C}"/>
                </a:ext>
              </a:extLst>
            </p:cNvPr>
            <p:cNvSpPr>
              <a:spLocks noChangeShapeType="1"/>
            </p:cNvSpPr>
            <p:nvPr/>
          </p:nvSpPr>
          <p:spPr bwMode="auto">
            <a:xfrm flipH="1">
              <a:off x="2928" y="2784"/>
              <a:ext cx="288"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3" name="Line 14">
              <a:extLst>
                <a:ext uri="{FF2B5EF4-FFF2-40B4-BE49-F238E27FC236}">
                  <a16:creationId xmlns:a16="http://schemas.microsoft.com/office/drawing/2014/main" id="{83139837-39B6-5A45-B7AB-610209E78294}"/>
                </a:ext>
              </a:extLst>
            </p:cNvPr>
            <p:cNvSpPr>
              <a:spLocks noChangeShapeType="1"/>
            </p:cNvSpPr>
            <p:nvPr/>
          </p:nvSpPr>
          <p:spPr bwMode="auto">
            <a:xfrm flipH="1">
              <a:off x="3120" y="2976"/>
              <a:ext cx="576"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5605" name="Line 17">
            <a:extLst>
              <a:ext uri="{FF2B5EF4-FFF2-40B4-BE49-F238E27FC236}">
                <a16:creationId xmlns:a16="http://schemas.microsoft.com/office/drawing/2014/main" id="{1C379610-767F-B541-835E-3A36034FCF66}"/>
              </a:ext>
            </a:extLst>
          </p:cNvPr>
          <p:cNvSpPr>
            <a:spLocks noChangeShapeType="1"/>
          </p:cNvSpPr>
          <p:nvPr/>
        </p:nvSpPr>
        <p:spPr bwMode="auto">
          <a:xfrm flipH="1" flipV="1">
            <a:off x="5334000" y="5562600"/>
            <a:ext cx="1066800" cy="4572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06" name="Line 18">
            <a:extLst>
              <a:ext uri="{FF2B5EF4-FFF2-40B4-BE49-F238E27FC236}">
                <a16:creationId xmlns:a16="http://schemas.microsoft.com/office/drawing/2014/main" id="{58126A18-3D80-B743-87B7-A31039BD31FD}"/>
              </a:ext>
            </a:extLst>
          </p:cNvPr>
          <p:cNvSpPr>
            <a:spLocks noChangeShapeType="1"/>
          </p:cNvSpPr>
          <p:nvPr/>
        </p:nvSpPr>
        <p:spPr bwMode="auto">
          <a:xfrm flipH="1" flipV="1">
            <a:off x="7010400" y="4724400"/>
            <a:ext cx="304800" cy="5334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07" name="Text Box 19">
            <a:extLst>
              <a:ext uri="{FF2B5EF4-FFF2-40B4-BE49-F238E27FC236}">
                <a16:creationId xmlns:a16="http://schemas.microsoft.com/office/drawing/2014/main" id="{03FF7FB3-5715-F449-96C5-E33980306E31}"/>
              </a:ext>
            </a:extLst>
          </p:cNvPr>
          <p:cNvSpPr txBox="1">
            <a:spLocks noChangeArrowheads="1"/>
          </p:cNvSpPr>
          <p:nvPr/>
        </p:nvSpPr>
        <p:spPr bwMode="auto">
          <a:xfrm>
            <a:off x="6384925" y="5867400"/>
            <a:ext cx="649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600">
                <a:solidFill>
                  <a:srgbClr val="FF3300"/>
                </a:solidFill>
              </a:rPr>
              <a:t>entity</a:t>
            </a:r>
          </a:p>
        </p:txBody>
      </p:sp>
      <p:sp>
        <p:nvSpPr>
          <p:cNvPr id="25608" name="Text Box 20">
            <a:extLst>
              <a:ext uri="{FF2B5EF4-FFF2-40B4-BE49-F238E27FC236}">
                <a16:creationId xmlns:a16="http://schemas.microsoft.com/office/drawing/2014/main" id="{D4C54B80-9A11-0C48-92D0-43691C2668F2}"/>
              </a:ext>
            </a:extLst>
          </p:cNvPr>
          <p:cNvSpPr txBox="1">
            <a:spLocks noChangeArrowheads="1"/>
          </p:cNvSpPr>
          <p:nvPr/>
        </p:nvSpPr>
        <p:spPr bwMode="auto">
          <a:xfrm>
            <a:off x="7135813" y="5257800"/>
            <a:ext cx="865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600">
                <a:solidFill>
                  <a:srgbClr val="FF3300"/>
                </a:solidFill>
              </a:rPr>
              <a:t>attribute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Number Placeholder 5">
            <a:extLst>
              <a:ext uri="{FF2B5EF4-FFF2-40B4-BE49-F238E27FC236}">
                <a16:creationId xmlns:a16="http://schemas.microsoft.com/office/drawing/2014/main" id="{3BAA621A-FE89-D846-AFBE-68DD215E76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1C85FD0D-637D-504A-85FF-765EC9AC6497}" type="slidenum">
              <a:rPr lang="en-US" altLang="zh-TW" sz="1400" smtClean="0"/>
              <a:pPr>
                <a:spcBef>
                  <a:spcPct val="0"/>
                </a:spcBef>
                <a:buFontTx/>
                <a:buNone/>
              </a:pPr>
              <a:t>13</a:t>
            </a:fld>
            <a:endParaRPr lang="en-US" altLang="zh-TW" sz="1400"/>
          </a:p>
        </p:txBody>
      </p:sp>
      <p:sp>
        <p:nvSpPr>
          <p:cNvPr id="20482" name="Rectangle 2">
            <a:extLst>
              <a:ext uri="{FF2B5EF4-FFF2-40B4-BE49-F238E27FC236}">
                <a16:creationId xmlns:a16="http://schemas.microsoft.com/office/drawing/2014/main" id="{E9880E5D-CB35-AD45-9675-37BB81061B19}"/>
              </a:ext>
            </a:extLst>
          </p:cNvPr>
          <p:cNvSpPr>
            <a:spLocks noGrp="1" noChangeArrowheads="1"/>
          </p:cNvSpPr>
          <p:nvPr>
            <p:ph type="title"/>
          </p:nvPr>
        </p:nvSpPr>
        <p:spPr/>
        <p:txBody>
          <a:bodyPr/>
          <a:lstStyle/>
          <a:p>
            <a:pPr eaLnBrk="1" hangingPunct="1">
              <a:defRPr/>
            </a:pPr>
            <a:r>
              <a:rPr lang="en-US" altLang="zh-TW"/>
              <a:t>Key</a:t>
            </a:r>
          </a:p>
        </p:txBody>
      </p:sp>
      <p:sp>
        <p:nvSpPr>
          <p:cNvPr id="26627" name="Rectangle 3">
            <a:extLst>
              <a:ext uri="{FF2B5EF4-FFF2-40B4-BE49-F238E27FC236}">
                <a16:creationId xmlns:a16="http://schemas.microsoft.com/office/drawing/2014/main" id="{470719BD-2C26-9E4C-9369-9F39E56CB881}"/>
              </a:ext>
            </a:extLst>
          </p:cNvPr>
          <p:cNvSpPr>
            <a:spLocks noGrp="1" noChangeArrowheads="1"/>
          </p:cNvSpPr>
          <p:nvPr>
            <p:ph type="body" idx="1"/>
          </p:nvPr>
        </p:nvSpPr>
        <p:spPr>
          <a:xfrm>
            <a:off x="685800" y="1524000"/>
            <a:ext cx="7772400" cy="4953000"/>
          </a:xfrm>
        </p:spPr>
        <p:txBody>
          <a:bodyPr/>
          <a:lstStyle/>
          <a:p>
            <a:pPr eaLnBrk="1" hangingPunct="1"/>
            <a:r>
              <a:rPr lang="en-US" altLang="zh-TW"/>
              <a:t>A </a:t>
            </a:r>
            <a:r>
              <a:rPr lang="en-US" altLang="zh-TW">
                <a:solidFill>
                  <a:schemeClr val="accent2"/>
                </a:solidFill>
              </a:rPr>
              <a:t>superkey </a:t>
            </a:r>
            <a:r>
              <a:rPr lang="en-US" altLang="zh-TW"/>
              <a:t>is any set of attributes which can uniquely identify an entity.</a:t>
            </a:r>
          </a:p>
          <a:p>
            <a:pPr eaLnBrk="1" hangingPunct="1"/>
            <a:r>
              <a:rPr lang="en-US" altLang="zh-TW"/>
              <a:t>A </a:t>
            </a:r>
            <a:r>
              <a:rPr lang="en-US" altLang="zh-TW">
                <a:solidFill>
                  <a:schemeClr val="accent2"/>
                </a:solidFill>
              </a:rPr>
              <a:t>key</a:t>
            </a:r>
            <a:r>
              <a:rPr lang="en-US" altLang="zh-TW"/>
              <a:t> is a minimal set of attributes whose values uniquely identify an entity in the set.</a:t>
            </a:r>
          </a:p>
          <a:p>
            <a:pPr eaLnBrk="1" hangingPunct="1"/>
            <a:r>
              <a:rPr lang="en-US" altLang="zh-TW"/>
              <a:t>A key is also called a </a:t>
            </a:r>
            <a:r>
              <a:rPr lang="en-US" altLang="zh-TW">
                <a:solidFill>
                  <a:schemeClr val="accent2"/>
                </a:solidFill>
              </a:rPr>
              <a:t>candidate</a:t>
            </a:r>
            <a:r>
              <a:rPr lang="en-US" altLang="zh-TW"/>
              <a:t> key.</a:t>
            </a:r>
          </a:p>
          <a:p>
            <a:pPr eaLnBrk="1" hangingPunct="1"/>
            <a:r>
              <a:rPr lang="en-US" altLang="zh-TW"/>
              <a:t>There could be more than one candidate</a:t>
            </a:r>
            <a:r>
              <a:rPr lang="en-US" altLang="zh-TW">
                <a:solidFill>
                  <a:schemeClr val="accent2"/>
                </a:solidFill>
              </a:rPr>
              <a:t> </a:t>
            </a:r>
            <a:r>
              <a:rPr lang="en-US" altLang="zh-TW"/>
              <a:t>key.</a:t>
            </a:r>
          </a:p>
          <a:p>
            <a:pPr eaLnBrk="1" hangingPunct="1"/>
            <a:r>
              <a:rPr lang="en-US" altLang="zh-TW"/>
              <a:t>A </a:t>
            </a:r>
            <a:r>
              <a:rPr lang="en-US" altLang="zh-TW">
                <a:solidFill>
                  <a:schemeClr val="accent2"/>
                </a:solidFill>
              </a:rPr>
              <a:t>primary key</a:t>
            </a:r>
            <a:r>
              <a:rPr lang="en-US" altLang="zh-TW"/>
              <a:t> is a candidate key chosen to serve as the key for the entity set.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5">
            <a:extLst>
              <a:ext uri="{FF2B5EF4-FFF2-40B4-BE49-F238E27FC236}">
                <a16:creationId xmlns:a16="http://schemas.microsoft.com/office/drawing/2014/main" id="{896B9F5D-4370-E04B-896F-EAF1572626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6BF216F1-124E-D64B-AF6A-5575C25A5BE8}" type="slidenum">
              <a:rPr lang="en-US" altLang="zh-TW" sz="1400" smtClean="0"/>
              <a:pPr>
                <a:spcBef>
                  <a:spcPct val="0"/>
                </a:spcBef>
                <a:buFontTx/>
                <a:buNone/>
              </a:pPr>
              <a:t>14</a:t>
            </a:fld>
            <a:endParaRPr lang="en-US" altLang="zh-TW" sz="1400"/>
          </a:p>
        </p:txBody>
      </p:sp>
      <p:sp>
        <p:nvSpPr>
          <p:cNvPr id="20482" name="Rectangle 2">
            <a:extLst>
              <a:ext uri="{FF2B5EF4-FFF2-40B4-BE49-F238E27FC236}">
                <a16:creationId xmlns:a16="http://schemas.microsoft.com/office/drawing/2014/main" id="{56D6443C-B5A3-8547-BF73-32C0041B0946}"/>
              </a:ext>
            </a:extLst>
          </p:cNvPr>
          <p:cNvSpPr>
            <a:spLocks noGrp="1" noChangeArrowheads="1"/>
          </p:cNvSpPr>
          <p:nvPr>
            <p:ph type="title"/>
          </p:nvPr>
        </p:nvSpPr>
        <p:spPr/>
        <p:txBody>
          <a:bodyPr/>
          <a:lstStyle/>
          <a:p>
            <a:pPr eaLnBrk="1" hangingPunct="1">
              <a:defRPr/>
            </a:pPr>
            <a:r>
              <a:rPr lang="en-US" altLang="zh-TW" dirty="0"/>
              <a:t>Key</a:t>
            </a:r>
          </a:p>
        </p:txBody>
      </p:sp>
      <p:sp>
        <p:nvSpPr>
          <p:cNvPr id="27651" name="Rectangle 3">
            <a:extLst>
              <a:ext uri="{FF2B5EF4-FFF2-40B4-BE49-F238E27FC236}">
                <a16:creationId xmlns:a16="http://schemas.microsoft.com/office/drawing/2014/main" id="{C374EAD1-F099-534C-9610-FFE47DEB7ADE}"/>
              </a:ext>
            </a:extLst>
          </p:cNvPr>
          <p:cNvSpPr>
            <a:spLocks noGrp="1" noChangeArrowheads="1"/>
          </p:cNvSpPr>
          <p:nvPr>
            <p:ph type="body" idx="1"/>
          </p:nvPr>
        </p:nvSpPr>
        <p:spPr>
          <a:xfrm>
            <a:off x="685800" y="1524000"/>
            <a:ext cx="7772400" cy="4953000"/>
          </a:xfrm>
        </p:spPr>
        <p:txBody>
          <a:bodyPr/>
          <a:lstStyle/>
          <a:p>
            <a:pPr eaLnBrk="1" hangingPunct="1"/>
            <a:r>
              <a:rPr lang="en-US" altLang="zh-TW"/>
              <a:t>A </a:t>
            </a:r>
            <a:r>
              <a:rPr lang="en-US" altLang="zh-TW">
                <a:solidFill>
                  <a:schemeClr val="accent2"/>
                </a:solidFill>
              </a:rPr>
              <a:t>superkey </a:t>
            </a:r>
            <a:r>
              <a:rPr lang="en-US" altLang="zh-TW"/>
              <a:t>is any set of attributes which can uniquely identify an entity.</a:t>
            </a:r>
          </a:p>
          <a:p>
            <a:pPr eaLnBrk="1" hangingPunct="1"/>
            <a:r>
              <a:rPr lang="en-US" altLang="zh-TW"/>
              <a:t>A </a:t>
            </a:r>
            <a:r>
              <a:rPr lang="en-US" altLang="zh-TW">
                <a:solidFill>
                  <a:schemeClr val="accent2"/>
                </a:solidFill>
              </a:rPr>
              <a:t>key</a:t>
            </a:r>
            <a:r>
              <a:rPr lang="en-US" altLang="zh-TW"/>
              <a:t> is a minimal set of attributes whose values uniquely identify an entity in the set.</a:t>
            </a:r>
          </a:p>
          <a:p>
            <a:pPr eaLnBrk="1" hangingPunct="1"/>
            <a:r>
              <a:rPr lang="en-US" altLang="zh-TW"/>
              <a:t>A key is also called a </a:t>
            </a:r>
            <a:r>
              <a:rPr lang="en-US" altLang="zh-TW">
                <a:solidFill>
                  <a:schemeClr val="accent2"/>
                </a:solidFill>
              </a:rPr>
              <a:t>candidate</a:t>
            </a:r>
            <a:r>
              <a:rPr lang="en-US" altLang="zh-TW"/>
              <a:t> key.</a:t>
            </a:r>
          </a:p>
          <a:p>
            <a:pPr eaLnBrk="1" hangingPunct="1"/>
            <a:r>
              <a:rPr lang="en-US" altLang="zh-TW"/>
              <a:t>There could be more than one candidate</a:t>
            </a:r>
            <a:r>
              <a:rPr lang="en-US" altLang="zh-TW">
                <a:solidFill>
                  <a:schemeClr val="accent2"/>
                </a:solidFill>
              </a:rPr>
              <a:t> </a:t>
            </a:r>
            <a:r>
              <a:rPr lang="en-US" altLang="zh-TW"/>
              <a:t>key.</a:t>
            </a:r>
          </a:p>
          <a:p>
            <a:pPr eaLnBrk="1" hangingPunct="1"/>
            <a:r>
              <a:rPr lang="en-US" altLang="zh-TW"/>
              <a:t>A </a:t>
            </a:r>
            <a:r>
              <a:rPr lang="en-US" altLang="zh-TW">
                <a:solidFill>
                  <a:schemeClr val="accent2"/>
                </a:solidFill>
              </a:rPr>
              <a:t>primary key</a:t>
            </a:r>
            <a:r>
              <a:rPr lang="en-US" altLang="zh-TW"/>
              <a:t> is a candidate key chosen to serve as the key for the entity set.</a:t>
            </a:r>
          </a:p>
        </p:txBody>
      </p:sp>
      <p:sp>
        <p:nvSpPr>
          <p:cNvPr id="27652" name="TextBox 1">
            <a:extLst>
              <a:ext uri="{FF2B5EF4-FFF2-40B4-BE49-F238E27FC236}">
                <a16:creationId xmlns:a16="http://schemas.microsoft.com/office/drawing/2014/main" id="{49B02762-4796-AA49-8800-8EFDFDB6BF91}"/>
              </a:ext>
            </a:extLst>
          </p:cNvPr>
          <p:cNvSpPr txBox="1">
            <a:spLocks noChangeArrowheads="1"/>
          </p:cNvSpPr>
          <p:nvPr/>
        </p:nvSpPr>
        <p:spPr bwMode="auto">
          <a:xfrm>
            <a:off x="6248400" y="2038350"/>
            <a:ext cx="2749550" cy="646113"/>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solidFill>
                  <a:srgbClr val="FF0000"/>
                </a:solidFill>
              </a:rPr>
              <a:t>No proper subset of the</a:t>
            </a:r>
          </a:p>
          <a:p>
            <a:pPr eaLnBrk="1" hangingPunct="1">
              <a:spcBef>
                <a:spcPct val="0"/>
              </a:spcBef>
              <a:buFontTx/>
              <a:buNone/>
            </a:pPr>
            <a:r>
              <a:rPr lang="en-US" altLang="en-US" sz="1800">
                <a:solidFill>
                  <a:srgbClr val="FF0000"/>
                </a:solidFill>
              </a:rPr>
              <a:t>attributes can be a superkey</a:t>
            </a:r>
          </a:p>
        </p:txBody>
      </p:sp>
      <p:cxnSp>
        <p:nvCxnSpPr>
          <p:cNvPr id="27653" name="Straight Arrow Connector 3">
            <a:extLst>
              <a:ext uri="{FF2B5EF4-FFF2-40B4-BE49-F238E27FC236}">
                <a16:creationId xmlns:a16="http://schemas.microsoft.com/office/drawing/2014/main" id="{54D3DE2B-BC88-634E-9720-4D179F9F1EC4}"/>
              </a:ext>
            </a:extLst>
          </p:cNvPr>
          <p:cNvCxnSpPr>
            <a:cxnSpLocks noChangeShapeType="1"/>
          </p:cNvCxnSpPr>
          <p:nvPr/>
        </p:nvCxnSpPr>
        <p:spPr bwMode="auto">
          <a:xfrm flipH="1">
            <a:off x="4343400" y="2514600"/>
            <a:ext cx="1905000" cy="228600"/>
          </a:xfrm>
          <a:prstGeom prst="straightConnector1">
            <a:avLst/>
          </a:prstGeom>
          <a:noFill/>
          <a:ln w="1905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7654" name="Rectangle 6">
            <a:extLst>
              <a:ext uri="{FF2B5EF4-FFF2-40B4-BE49-F238E27FC236}">
                <a16:creationId xmlns:a16="http://schemas.microsoft.com/office/drawing/2014/main" id="{634E4A9D-0F1E-7347-9B25-5F2AE3CE55BC}"/>
              </a:ext>
            </a:extLst>
          </p:cNvPr>
          <p:cNvSpPr>
            <a:spLocks noChangeArrowheads="1"/>
          </p:cNvSpPr>
          <p:nvPr/>
        </p:nvSpPr>
        <p:spPr bwMode="auto">
          <a:xfrm>
            <a:off x="2819400" y="2667000"/>
            <a:ext cx="1447800" cy="457200"/>
          </a:xfrm>
          <a:prstGeom prst="rect">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5">
            <a:extLst>
              <a:ext uri="{FF2B5EF4-FFF2-40B4-BE49-F238E27FC236}">
                <a16:creationId xmlns:a16="http://schemas.microsoft.com/office/drawing/2014/main" id="{423429A8-6C04-CC4A-8A81-29FB45D9172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21A7101E-8B55-1C4D-B473-5741E34780C9}" type="slidenum">
              <a:rPr lang="en-US" altLang="zh-TW" sz="1400" smtClean="0"/>
              <a:pPr>
                <a:spcBef>
                  <a:spcPct val="0"/>
                </a:spcBef>
                <a:buFontTx/>
                <a:buNone/>
              </a:pPr>
              <a:t>15</a:t>
            </a:fld>
            <a:endParaRPr lang="en-US" altLang="zh-TW" sz="1400"/>
          </a:p>
        </p:txBody>
      </p:sp>
      <p:sp>
        <p:nvSpPr>
          <p:cNvPr id="28674" name="Rectangle 2">
            <a:extLst>
              <a:ext uri="{FF2B5EF4-FFF2-40B4-BE49-F238E27FC236}">
                <a16:creationId xmlns:a16="http://schemas.microsoft.com/office/drawing/2014/main" id="{CFDA7FE9-A9D5-B246-A6BF-4F6D9100ADE9}"/>
              </a:ext>
            </a:extLst>
          </p:cNvPr>
          <p:cNvSpPr>
            <a:spLocks noGrp="1" noChangeArrowheads="1"/>
          </p:cNvSpPr>
          <p:nvPr>
            <p:ph type="body" idx="1"/>
          </p:nvPr>
        </p:nvSpPr>
        <p:spPr>
          <a:xfrm>
            <a:off x="609600" y="685800"/>
            <a:ext cx="7848600" cy="5791200"/>
          </a:xfrm>
        </p:spPr>
        <p:txBody>
          <a:bodyPr/>
          <a:lstStyle/>
          <a:p>
            <a:pPr eaLnBrk="1" hangingPunct="1"/>
            <a:r>
              <a:rPr lang="en-US" altLang="zh-TW"/>
              <a:t>A key may contain more than one attribute.</a:t>
            </a:r>
          </a:p>
          <a:p>
            <a:pPr eaLnBrk="1" hangingPunct="1"/>
            <a:endParaRPr lang="en-US" altLang="zh-TW"/>
          </a:p>
          <a:p>
            <a:pPr eaLnBrk="1" hangingPunct="1"/>
            <a:endParaRPr lang="en-US" altLang="zh-TW"/>
          </a:p>
          <a:p>
            <a:pPr eaLnBrk="1" hangingPunct="1"/>
            <a:endParaRPr lang="en-US" altLang="zh-TW"/>
          </a:p>
          <a:p>
            <a:pPr eaLnBrk="1" hangingPunct="1"/>
            <a:endParaRPr lang="en-US" altLang="zh-TW"/>
          </a:p>
          <a:p>
            <a:pPr eaLnBrk="1" hangingPunct="1"/>
            <a:endParaRPr lang="en-US" altLang="zh-TW"/>
          </a:p>
          <a:p>
            <a:pPr eaLnBrk="1" hangingPunct="1"/>
            <a:r>
              <a:rPr lang="en-US" altLang="zh-TW"/>
              <a:t>For example, {location,date,time} is a key.</a:t>
            </a:r>
          </a:p>
          <a:p>
            <a:pPr eaLnBrk="1" hangingPunct="1"/>
            <a:r>
              <a:rPr lang="en-US" altLang="zh-TW"/>
              <a:t>{lecturer, date, time} is also a key.</a:t>
            </a:r>
          </a:p>
          <a:p>
            <a:pPr eaLnBrk="1" hangingPunct="1"/>
            <a:r>
              <a:rPr lang="en-US" altLang="zh-TW"/>
              <a:t>{lecturer, location, date, time} is not a key, but it is a superkey.</a:t>
            </a:r>
          </a:p>
          <a:p>
            <a:pPr eaLnBrk="1" hangingPunct="1"/>
            <a:endParaRPr lang="zh-TW" altLang="en-US"/>
          </a:p>
        </p:txBody>
      </p:sp>
      <p:sp>
        <p:nvSpPr>
          <p:cNvPr id="28675" name="Line 3">
            <a:extLst>
              <a:ext uri="{FF2B5EF4-FFF2-40B4-BE49-F238E27FC236}">
                <a16:creationId xmlns:a16="http://schemas.microsoft.com/office/drawing/2014/main" id="{B134169F-C55E-9D4A-823C-8226835CEDEA}"/>
              </a:ext>
            </a:extLst>
          </p:cNvPr>
          <p:cNvSpPr>
            <a:spLocks noChangeShapeType="1"/>
          </p:cNvSpPr>
          <p:nvPr/>
        </p:nvSpPr>
        <p:spPr bwMode="auto">
          <a:xfrm flipH="1" flipV="1">
            <a:off x="4876800" y="3124200"/>
            <a:ext cx="12954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76" name="Line 4">
            <a:extLst>
              <a:ext uri="{FF2B5EF4-FFF2-40B4-BE49-F238E27FC236}">
                <a16:creationId xmlns:a16="http://schemas.microsoft.com/office/drawing/2014/main" id="{A07C3024-E410-8B43-8339-7713CCE813F1}"/>
              </a:ext>
            </a:extLst>
          </p:cNvPr>
          <p:cNvSpPr>
            <a:spLocks noChangeShapeType="1"/>
          </p:cNvSpPr>
          <p:nvPr/>
        </p:nvSpPr>
        <p:spPr bwMode="auto">
          <a:xfrm flipH="1" flipV="1">
            <a:off x="5562600" y="2590800"/>
            <a:ext cx="762000" cy="914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77" name="Line 5">
            <a:extLst>
              <a:ext uri="{FF2B5EF4-FFF2-40B4-BE49-F238E27FC236}">
                <a16:creationId xmlns:a16="http://schemas.microsoft.com/office/drawing/2014/main" id="{6870808E-B6C4-8548-B976-90A972AC208A}"/>
              </a:ext>
            </a:extLst>
          </p:cNvPr>
          <p:cNvSpPr>
            <a:spLocks noChangeShapeType="1"/>
          </p:cNvSpPr>
          <p:nvPr/>
        </p:nvSpPr>
        <p:spPr bwMode="auto">
          <a:xfrm flipV="1">
            <a:off x="6781800" y="3048000"/>
            <a:ext cx="106680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8678" name="Group 6">
            <a:extLst>
              <a:ext uri="{FF2B5EF4-FFF2-40B4-BE49-F238E27FC236}">
                <a16:creationId xmlns:a16="http://schemas.microsoft.com/office/drawing/2014/main" id="{DDD65AE3-1F5D-B84E-BA90-4E8E81D40059}"/>
              </a:ext>
            </a:extLst>
          </p:cNvPr>
          <p:cNvGrpSpPr>
            <a:grpSpLocks/>
          </p:cNvGrpSpPr>
          <p:nvPr/>
        </p:nvGrpSpPr>
        <p:grpSpPr bwMode="auto">
          <a:xfrm>
            <a:off x="892175" y="1960563"/>
            <a:ext cx="709613" cy="1881187"/>
            <a:chOff x="658" y="2362"/>
            <a:chExt cx="447" cy="988"/>
          </a:xfrm>
        </p:grpSpPr>
        <p:sp>
          <p:nvSpPr>
            <p:cNvPr id="28696" name="Arc 7">
              <a:extLst>
                <a:ext uri="{FF2B5EF4-FFF2-40B4-BE49-F238E27FC236}">
                  <a16:creationId xmlns:a16="http://schemas.microsoft.com/office/drawing/2014/main" id="{44E80238-AC58-7147-9E57-D31FF83B9475}"/>
                </a:ext>
              </a:extLst>
            </p:cNvPr>
            <p:cNvSpPr>
              <a:spLocks/>
            </p:cNvSpPr>
            <p:nvPr/>
          </p:nvSpPr>
          <p:spPr bwMode="auto">
            <a:xfrm flipH="1">
              <a:off x="658" y="2362"/>
              <a:ext cx="447" cy="49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697" name="Arc 8">
              <a:extLst>
                <a:ext uri="{FF2B5EF4-FFF2-40B4-BE49-F238E27FC236}">
                  <a16:creationId xmlns:a16="http://schemas.microsoft.com/office/drawing/2014/main" id="{F7B62FFA-3E3C-744E-A07C-0736366D6F45}"/>
                </a:ext>
              </a:extLst>
            </p:cNvPr>
            <p:cNvSpPr>
              <a:spLocks/>
            </p:cNvSpPr>
            <p:nvPr/>
          </p:nvSpPr>
          <p:spPr bwMode="auto">
            <a:xfrm flipH="1" flipV="1">
              <a:off x="658" y="2856"/>
              <a:ext cx="447" cy="49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698" name="Arc 9">
              <a:extLst>
                <a:ext uri="{FF2B5EF4-FFF2-40B4-BE49-F238E27FC236}">
                  <a16:creationId xmlns:a16="http://schemas.microsoft.com/office/drawing/2014/main" id="{DB9679A5-5EBC-A248-B205-B75339154032}"/>
                </a:ext>
              </a:extLst>
            </p:cNvPr>
            <p:cNvSpPr>
              <a:spLocks/>
            </p:cNvSpPr>
            <p:nvPr/>
          </p:nvSpPr>
          <p:spPr bwMode="auto">
            <a:xfrm flipH="1">
              <a:off x="658" y="2644"/>
              <a:ext cx="447" cy="2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699" name="Arc 10">
              <a:extLst>
                <a:ext uri="{FF2B5EF4-FFF2-40B4-BE49-F238E27FC236}">
                  <a16:creationId xmlns:a16="http://schemas.microsoft.com/office/drawing/2014/main" id="{B6C24868-C9DB-8B4F-8280-8013F57E111F}"/>
                </a:ext>
              </a:extLst>
            </p:cNvPr>
            <p:cNvSpPr>
              <a:spLocks/>
            </p:cNvSpPr>
            <p:nvPr/>
          </p:nvSpPr>
          <p:spPr bwMode="auto">
            <a:xfrm flipH="1" flipV="1">
              <a:off x="658" y="2856"/>
              <a:ext cx="447" cy="2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n-US"/>
            </a:p>
          </p:txBody>
        </p:sp>
      </p:grpSp>
      <p:grpSp>
        <p:nvGrpSpPr>
          <p:cNvPr id="28679" name="Group 11">
            <a:extLst>
              <a:ext uri="{FF2B5EF4-FFF2-40B4-BE49-F238E27FC236}">
                <a16:creationId xmlns:a16="http://schemas.microsoft.com/office/drawing/2014/main" id="{39022B56-8BB9-A94D-833F-32F3063DADD3}"/>
              </a:ext>
            </a:extLst>
          </p:cNvPr>
          <p:cNvGrpSpPr>
            <a:grpSpLocks/>
          </p:cNvGrpSpPr>
          <p:nvPr/>
        </p:nvGrpSpPr>
        <p:grpSpPr bwMode="auto">
          <a:xfrm>
            <a:off x="846138" y="2819400"/>
            <a:ext cx="720725" cy="92075"/>
            <a:chOff x="650" y="2880"/>
            <a:chExt cx="454" cy="58"/>
          </a:xfrm>
        </p:grpSpPr>
        <p:sp>
          <p:nvSpPr>
            <p:cNvPr id="28694" name="Line 12">
              <a:extLst>
                <a:ext uri="{FF2B5EF4-FFF2-40B4-BE49-F238E27FC236}">
                  <a16:creationId xmlns:a16="http://schemas.microsoft.com/office/drawing/2014/main" id="{B861AEF2-7C15-684D-894E-2BA322717412}"/>
                </a:ext>
              </a:extLst>
            </p:cNvPr>
            <p:cNvSpPr>
              <a:spLocks noChangeShapeType="1"/>
            </p:cNvSpPr>
            <p:nvPr/>
          </p:nvSpPr>
          <p:spPr bwMode="auto">
            <a:xfrm>
              <a:off x="672" y="2907"/>
              <a:ext cx="4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5" name="AutoShape 13">
              <a:extLst>
                <a:ext uri="{FF2B5EF4-FFF2-40B4-BE49-F238E27FC236}">
                  <a16:creationId xmlns:a16="http://schemas.microsoft.com/office/drawing/2014/main" id="{E4212299-F339-8B42-9788-9E99ED56B5A9}"/>
                </a:ext>
              </a:extLst>
            </p:cNvPr>
            <p:cNvSpPr>
              <a:spLocks noChangeArrowheads="1"/>
            </p:cNvSpPr>
            <p:nvPr/>
          </p:nvSpPr>
          <p:spPr bwMode="auto">
            <a:xfrm>
              <a:off x="650" y="288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sp>
        <p:nvSpPr>
          <p:cNvPr id="28680" name="Text Box 14">
            <a:extLst>
              <a:ext uri="{FF2B5EF4-FFF2-40B4-BE49-F238E27FC236}">
                <a16:creationId xmlns:a16="http://schemas.microsoft.com/office/drawing/2014/main" id="{278DBFDA-CC76-094A-A550-298190BCAE0C}"/>
              </a:ext>
            </a:extLst>
          </p:cNvPr>
          <p:cNvSpPr txBox="1">
            <a:spLocks noChangeArrowheads="1"/>
          </p:cNvSpPr>
          <p:nvPr/>
        </p:nvSpPr>
        <p:spPr bwMode="auto">
          <a:xfrm>
            <a:off x="381000" y="2641600"/>
            <a:ext cx="509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2000">
                <a:latin typeface="Arial" panose="020B0604020202020204" pitchFamily="34" charset="0"/>
              </a:rPr>
              <a:t>C1</a:t>
            </a:r>
          </a:p>
        </p:txBody>
      </p:sp>
      <p:sp>
        <p:nvSpPr>
          <p:cNvPr id="28681" name="Text Box 15">
            <a:extLst>
              <a:ext uri="{FF2B5EF4-FFF2-40B4-BE49-F238E27FC236}">
                <a16:creationId xmlns:a16="http://schemas.microsoft.com/office/drawing/2014/main" id="{6575DB3A-136D-B444-B63F-55798DAFC76F}"/>
              </a:ext>
            </a:extLst>
          </p:cNvPr>
          <p:cNvSpPr txBox="1">
            <a:spLocks noChangeArrowheads="1"/>
          </p:cNvSpPr>
          <p:nvPr/>
        </p:nvSpPr>
        <p:spPr bwMode="auto">
          <a:xfrm>
            <a:off x="1609725" y="1676400"/>
            <a:ext cx="2809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600">
                <a:latin typeface="Arial" panose="020B0604020202020204" pitchFamily="34" charset="0"/>
              </a:rPr>
              <a:t>lecturer = M.H.Wong</a:t>
            </a:r>
          </a:p>
        </p:txBody>
      </p:sp>
      <p:sp>
        <p:nvSpPr>
          <p:cNvPr id="28682" name="Text Box 16">
            <a:extLst>
              <a:ext uri="{FF2B5EF4-FFF2-40B4-BE49-F238E27FC236}">
                <a16:creationId xmlns:a16="http://schemas.microsoft.com/office/drawing/2014/main" id="{42D0A914-43F6-7A46-9199-30C626AFE856}"/>
              </a:ext>
            </a:extLst>
          </p:cNvPr>
          <p:cNvSpPr txBox="1">
            <a:spLocks noChangeArrowheads="1"/>
          </p:cNvSpPr>
          <p:nvPr/>
        </p:nvSpPr>
        <p:spPr bwMode="auto">
          <a:xfrm>
            <a:off x="1600200" y="2209800"/>
            <a:ext cx="2459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600">
                <a:latin typeface="Arial" panose="020B0604020202020204" pitchFamily="34" charset="0"/>
              </a:rPr>
              <a:t>course code = CSCI3170</a:t>
            </a:r>
          </a:p>
        </p:txBody>
      </p:sp>
      <p:sp>
        <p:nvSpPr>
          <p:cNvPr id="28683" name="Text Box 17">
            <a:extLst>
              <a:ext uri="{FF2B5EF4-FFF2-40B4-BE49-F238E27FC236}">
                <a16:creationId xmlns:a16="http://schemas.microsoft.com/office/drawing/2014/main" id="{B9694B16-8C6D-F145-A589-8C2DEE155445}"/>
              </a:ext>
            </a:extLst>
          </p:cNvPr>
          <p:cNvSpPr txBox="1">
            <a:spLocks noChangeArrowheads="1"/>
          </p:cNvSpPr>
          <p:nvPr/>
        </p:nvSpPr>
        <p:spPr bwMode="auto">
          <a:xfrm>
            <a:off x="1589088" y="3243263"/>
            <a:ext cx="18678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600" dirty="0">
                <a:latin typeface="Arial" panose="020B0604020202020204" pitchFamily="34" charset="0"/>
              </a:rPr>
              <a:t>date = 7 Sep 2022</a:t>
            </a:r>
          </a:p>
        </p:txBody>
      </p:sp>
      <p:sp>
        <p:nvSpPr>
          <p:cNvPr id="28684" name="Text Box 18">
            <a:extLst>
              <a:ext uri="{FF2B5EF4-FFF2-40B4-BE49-F238E27FC236}">
                <a16:creationId xmlns:a16="http://schemas.microsoft.com/office/drawing/2014/main" id="{281E9413-729B-6D45-B5D3-5A7DC20095FE}"/>
              </a:ext>
            </a:extLst>
          </p:cNvPr>
          <p:cNvSpPr txBox="1">
            <a:spLocks noChangeArrowheads="1"/>
          </p:cNvSpPr>
          <p:nvPr/>
        </p:nvSpPr>
        <p:spPr bwMode="auto">
          <a:xfrm>
            <a:off x="1600200" y="3733800"/>
            <a:ext cx="14927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600">
                <a:latin typeface="Arial" panose="020B0604020202020204" pitchFamily="34" charset="0"/>
              </a:rPr>
              <a:t>time = 2:30pm</a:t>
            </a:r>
          </a:p>
        </p:txBody>
      </p:sp>
      <p:sp>
        <p:nvSpPr>
          <p:cNvPr id="28685" name="Text Box 19">
            <a:extLst>
              <a:ext uri="{FF2B5EF4-FFF2-40B4-BE49-F238E27FC236}">
                <a16:creationId xmlns:a16="http://schemas.microsoft.com/office/drawing/2014/main" id="{6C4A311C-FC80-C249-BB8C-A7BA08DD55FB}"/>
              </a:ext>
            </a:extLst>
          </p:cNvPr>
          <p:cNvSpPr txBox="1">
            <a:spLocks noChangeArrowheads="1"/>
          </p:cNvSpPr>
          <p:nvPr/>
        </p:nvSpPr>
        <p:spPr bwMode="auto">
          <a:xfrm>
            <a:off x="1582738" y="2743200"/>
            <a:ext cx="20577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600" dirty="0">
                <a:latin typeface="Arial" panose="020B0604020202020204" pitchFamily="34" charset="0"/>
              </a:rPr>
              <a:t>location </a:t>
            </a:r>
            <a:r>
              <a:rPr kumimoji="0" lang="en-US" altLang="zh-TW" sz="1600">
                <a:latin typeface="Arial" panose="020B0604020202020204" pitchFamily="34" charset="0"/>
              </a:rPr>
              <a:t>= MMW LT1</a:t>
            </a:r>
            <a:endParaRPr kumimoji="0" lang="en-US" altLang="zh-TW" sz="1600" dirty="0">
              <a:latin typeface="Arial" panose="020B0604020202020204" pitchFamily="34" charset="0"/>
            </a:endParaRPr>
          </a:p>
        </p:txBody>
      </p:sp>
      <p:sp>
        <p:nvSpPr>
          <p:cNvPr id="28686" name="Oval 20">
            <a:extLst>
              <a:ext uri="{FF2B5EF4-FFF2-40B4-BE49-F238E27FC236}">
                <a16:creationId xmlns:a16="http://schemas.microsoft.com/office/drawing/2014/main" id="{BFC76CE8-FCD8-0B4B-A8F3-E1D444448422}"/>
              </a:ext>
            </a:extLst>
          </p:cNvPr>
          <p:cNvSpPr>
            <a:spLocks noChangeArrowheads="1"/>
          </p:cNvSpPr>
          <p:nvPr/>
        </p:nvSpPr>
        <p:spPr bwMode="auto">
          <a:xfrm>
            <a:off x="4648200" y="2209800"/>
            <a:ext cx="13716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course-code</a:t>
            </a:r>
          </a:p>
        </p:txBody>
      </p:sp>
      <p:sp>
        <p:nvSpPr>
          <p:cNvPr id="28687" name="Rectangle 21">
            <a:extLst>
              <a:ext uri="{FF2B5EF4-FFF2-40B4-BE49-F238E27FC236}">
                <a16:creationId xmlns:a16="http://schemas.microsoft.com/office/drawing/2014/main" id="{574172FD-02A7-9448-8103-E157873AC4BF}"/>
              </a:ext>
            </a:extLst>
          </p:cNvPr>
          <p:cNvSpPr>
            <a:spLocks noChangeArrowheads="1"/>
          </p:cNvSpPr>
          <p:nvPr/>
        </p:nvSpPr>
        <p:spPr bwMode="auto">
          <a:xfrm>
            <a:off x="5715000" y="3505200"/>
            <a:ext cx="16002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Lecture</a:t>
            </a:r>
          </a:p>
        </p:txBody>
      </p:sp>
      <p:sp>
        <p:nvSpPr>
          <p:cNvPr id="28688" name="Oval 22">
            <a:extLst>
              <a:ext uri="{FF2B5EF4-FFF2-40B4-BE49-F238E27FC236}">
                <a16:creationId xmlns:a16="http://schemas.microsoft.com/office/drawing/2014/main" id="{731C2112-FF6A-2A41-8BB0-DD23939E7C65}"/>
              </a:ext>
            </a:extLst>
          </p:cNvPr>
          <p:cNvSpPr>
            <a:spLocks noChangeArrowheads="1"/>
          </p:cNvSpPr>
          <p:nvPr/>
        </p:nvSpPr>
        <p:spPr bwMode="auto">
          <a:xfrm>
            <a:off x="3962400" y="28194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lecturer</a:t>
            </a:r>
          </a:p>
        </p:txBody>
      </p:sp>
      <p:sp>
        <p:nvSpPr>
          <p:cNvPr id="28689" name="Oval 23">
            <a:extLst>
              <a:ext uri="{FF2B5EF4-FFF2-40B4-BE49-F238E27FC236}">
                <a16:creationId xmlns:a16="http://schemas.microsoft.com/office/drawing/2014/main" id="{78068BDD-C0D3-FE48-BD65-42EBE7F68335}"/>
              </a:ext>
            </a:extLst>
          </p:cNvPr>
          <p:cNvSpPr>
            <a:spLocks noChangeArrowheads="1"/>
          </p:cNvSpPr>
          <p:nvPr/>
        </p:nvSpPr>
        <p:spPr bwMode="auto">
          <a:xfrm>
            <a:off x="6629400" y="1981200"/>
            <a:ext cx="12954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date</a:t>
            </a:r>
          </a:p>
        </p:txBody>
      </p:sp>
      <p:sp>
        <p:nvSpPr>
          <p:cNvPr id="28690" name="Oval 24">
            <a:extLst>
              <a:ext uri="{FF2B5EF4-FFF2-40B4-BE49-F238E27FC236}">
                <a16:creationId xmlns:a16="http://schemas.microsoft.com/office/drawing/2014/main" id="{F1DD9FD6-E238-D043-9280-53D925D4FBC2}"/>
              </a:ext>
            </a:extLst>
          </p:cNvPr>
          <p:cNvSpPr>
            <a:spLocks noChangeArrowheads="1"/>
          </p:cNvSpPr>
          <p:nvPr/>
        </p:nvSpPr>
        <p:spPr bwMode="auto">
          <a:xfrm>
            <a:off x="7315200" y="2667000"/>
            <a:ext cx="12954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time</a:t>
            </a:r>
          </a:p>
        </p:txBody>
      </p:sp>
      <p:sp>
        <p:nvSpPr>
          <p:cNvPr id="28691" name="Line 25">
            <a:extLst>
              <a:ext uri="{FF2B5EF4-FFF2-40B4-BE49-F238E27FC236}">
                <a16:creationId xmlns:a16="http://schemas.microsoft.com/office/drawing/2014/main" id="{E604AC19-239E-6D47-A964-23F91768CA9A}"/>
              </a:ext>
            </a:extLst>
          </p:cNvPr>
          <p:cNvSpPr>
            <a:spLocks noChangeShapeType="1"/>
          </p:cNvSpPr>
          <p:nvPr/>
        </p:nvSpPr>
        <p:spPr bwMode="auto">
          <a:xfrm flipV="1">
            <a:off x="6629400" y="2514600"/>
            <a:ext cx="5334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2" name="Line 26">
            <a:extLst>
              <a:ext uri="{FF2B5EF4-FFF2-40B4-BE49-F238E27FC236}">
                <a16:creationId xmlns:a16="http://schemas.microsoft.com/office/drawing/2014/main" id="{CA9A5BEC-E2C7-E241-87DE-6C713035FA49}"/>
              </a:ext>
            </a:extLst>
          </p:cNvPr>
          <p:cNvSpPr>
            <a:spLocks noChangeShapeType="1"/>
          </p:cNvSpPr>
          <p:nvPr/>
        </p:nvSpPr>
        <p:spPr bwMode="auto">
          <a:xfrm flipH="1" flipV="1">
            <a:off x="6172200" y="1828800"/>
            <a:ext cx="304800" cy="1676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3" name="Oval 27">
            <a:extLst>
              <a:ext uri="{FF2B5EF4-FFF2-40B4-BE49-F238E27FC236}">
                <a16:creationId xmlns:a16="http://schemas.microsoft.com/office/drawing/2014/main" id="{355FEF4E-0894-1B43-9016-F26E22582487}"/>
              </a:ext>
            </a:extLst>
          </p:cNvPr>
          <p:cNvSpPr>
            <a:spLocks noChangeArrowheads="1"/>
          </p:cNvSpPr>
          <p:nvPr/>
        </p:nvSpPr>
        <p:spPr bwMode="auto">
          <a:xfrm>
            <a:off x="5486400" y="1524000"/>
            <a:ext cx="13716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location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Number Placeholder 5">
            <a:extLst>
              <a:ext uri="{FF2B5EF4-FFF2-40B4-BE49-F238E27FC236}">
                <a16:creationId xmlns:a16="http://schemas.microsoft.com/office/drawing/2014/main" id="{1D177816-43F7-7D48-9FFA-CA3ED724FB2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FE9F0665-EC01-A94F-B543-53D4FCDF2A33}" type="slidenum">
              <a:rPr lang="en-US" altLang="zh-TW" sz="1400" smtClean="0"/>
              <a:pPr>
                <a:spcBef>
                  <a:spcPct val="0"/>
                </a:spcBef>
                <a:buFontTx/>
                <a:buNone/>
              </a:pPr>
              <a:t>16</a:t>
            </a:fld>
            <a:endParaRPr lang="en-US" altLang="zh-TW" sz="1400"/>
          </a:p>
        </p:txBody>
      </p:sp>
      <p:sp>
        <p:nvSpPr>
          <p:cNvPr id="29698" name="Rectangle 3">
            <a:extLst>
              <a:ext uri="{FF2B5EF4-FFF2-40B4-BE49-F238E27FC236}">
                <a16:creationId xmlns:a16="http://schemas.microsoft.com/office/drawing/2014/main" id="{3C7C7D49-4E25-F84C-8794-92825F9E6A52}"/>
              </a:ext>
            </a:extLst>
          </p:cNvPr>
          <p:cNvSpPr>
            <a:spLocks noGrp="1" noChangeArrowheads="1"/>
          </p:cNvSpPr>
          <p:nvPr>
            <p:ph type="body" idx="1"/>
          </p:nvPr>
        </p:nvSpPr>
        <p:spPr>
          <a:xfrm>
            <a:off x="685800" y="762000"/>
            <a:ext cx="7772400" cy="5334000"/>
          </a:xfrm>
        </p:spPr>
        <p:txBody>
          <a:bodyPr/>
          <a:lstStyle/>
          <a:p>
            <a:pPr eaLnBrk="1" hangingPunct="1"/>
            <a:r>
              <a:rPr lang="en-US" altLang="zh-TW"/>
              <a:t>The key should depend on the real life possibility rather than on the current set of the data.</a:t>
            </a:r>
          </a:p>
          <a:p>
            <a:pPr eaLnBrk="1" hangingPunct="1"/>
            <a:r>
              <a:rPr lang="en-US" altLang="zh-TW"/>
              <a:t>For example, in the previous database which contains only two employees (p.10), the age can distinguish each employee.  However, we may get a new employee with the same age as an existing employee.</a:t>
            </a:r>
          </a:p>
          <a:p>
            <a:pPr eaLnBrk="1" hangingPunct="1"/>
            <a:endParaRPr lang="en-US" altLang="zh-TW"/>
          </a:p>
          <a:p>
            <a:pPr eaLnBrk="1" hangingPunct="1"/>
            <a:endParaRPr lang="en-US" altLang="zh-TW"/>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5">
            <a:extLst>
              <a:ext uri="{FF2B5EF4-FFF2-40B4-BE49-F238E27FC236}">
                <a16:creationId xmlns:a16="http://schemas.microsoft.com/office/drawing/2014/main" id="{ECFBF1E3-4DC0-424B-B8D2-39BBD48CC33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673D9D7F-3B43-4B41-BA9C-7447962C165A}" type="slidenum">
              <a:rPr lang="en-US" altLang="zh-TW" sz="1400" smtClean="0"/>
              <a:pPr>
                <a:spcBef>
                  <a:spcPct val="0"/>
                </a:spcBef>
                <a:buFontTx/>
                <a:buNone/>
              </a:pPr>
              <a:t>17</a:t>
            </a:fld>
            <a:endParaRPr lang="en-US" altLang="zh-TW" sz="1400"/>
          </a:p>
        </p:txBody>
      </p:sp>
      <p:sp>
        <p:nvSpPr>
          <p:cNvPr id="30722" name="Rectangle 3">
            <a:extLst>
              <a:ext uri="{FF2B5EF4-FFF2-40B4-BE49-F238E27FC236}">
                <a16:creationId xmlns:a16="http://schemas.microsoft.com/office/drawing/2014/main" id="{C2A55EB6-E4FE-4846-BE47-19833E65AF6C}"/>
              </a:ext>
            </a:extLst>
          </p:cNvPr>
          <p:cNvSpPr>
            <a:spLocks noGrp="1" noChangeArrowheads="1"/>
          </p:cNvSpPr>
          <p:nvPr>
            <p:ph type="body" idx="1"/>
          </p:nvPr>
        </p:nvSpPr>
        <p:spPr>
          <a:xfrm>
            <a:off x="685800" y="838200"/>
            <a:ext cx="7772400" cy="5257800"/>
          </a:xfrm>
        </p:spPr>
        <p:txBody>
          <a:bodyPr/>
          <a:lstStyle/>
          <a:p>
            <a:pPr eaLnBrk="1" hangingPunct="1"/>
            <a:r>
              <a:rPr lang="en-US" altLang="zh-TW"/>
              <a:t>Usually, we need to add an extra attribute as a key.</a:t>
            </a:r>
          </a:p>
        </p:txBody>
      </p:sp>
      <p:sp>
        <p:nvSpPr>
          <p:cNvPr id="30723" name="Line 6">
            <a:extLst>
              <a:ext uri="{FF2B5EF4-FFF2-40B4-BE49-F238E27FC236}">
                <a16:creationId xmlns:a16="http://schemas.microsoft.com/office/drawing/2014/main" id="{379C31C0-98A6-2C4E-AA08-643D27227431}"/>
              </a:ext>
            </a:extLst>
          </p:cNvPr>
          <p:cNvSpPr>
            <a:spLocks noChangeShapeType="1"/>
          </p:cNvSpPr>
          <p:nvPr/>
        </p:nvSpPr>
        <p:spPr bwMode="auto">
          <a:xfrm flipH="1" flipV="1">
            <a:off x="4876800" y="4419600"/>
            <a:ext cx="12954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24" name="Line 7">
            <a:extLst>
              <a:ext uri="{FF2B5EF4-FFF2-40B4-BE49-F238E27FC236}">
                <a16:creationId xmlns:a16="http://schemas.microsoft.com/office/drawing/2014/main" id="{6D3E40A3-4338-9C42-8D85-F870021876E7}"/>
              </a:ext>
            </a:extLst>
          </p:cNvPr>
          <p:cNvSpPr>
            <a:spLocks noChangeShapeType="1"/>
          </p:cNvSpPr>
          <p:nvPr/>
        </p:nvSpPr>
        <p:spPr bwMode="auto">
          <a:xfrm flipH="1" flipV="1">
            <a:off x="5562600" y="3886200"/>
            <a:ext cx="762000" cy="914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25" name="Line 8">
            <a:extLst>
              <a:ext uri="{FF2B5EF4-FFF2-40B4-BE49-F238E27FC236}">
                <a16:creationId xmlns:a16="http://schemas.microsoft.com/office/drawing/2014/main" id="{5CA3321B-DED5-EE44-9712-7F874844368F}"/>
              </a:ext>
            </a:extLst>
          </p:cNvPr>
          <p:cNvSpPr>
            <a:spLocks noChangeShapeType="1"/>
          </p:cNvSpPr>
          <p:nvPr/>
        </p:nvSpPr>
        <p:spPr bwMode="auto">
          <a:xfrm flipV="1">
            <a:off x="6781800" y="4343400"/>
            <a:ext cx="106680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0726" name="Group 9">
            <a:extLst>
              <a:ext uri="{FF2B5EF4-FFF2-40B4-BE49-F238E27FC236}">
                <a16:creationId xmlns:a16="http://schemas.microsoft.com/office/drawing/2014/main" id="{21E71F72-37FD-5B42-ABEB-283F2BD9EBDC}"/>
              </a:ext>
            </a:extLst>
          </p:cNvPr>
          <p:cNvGrpSpPr>
            <a:grpSpLocks/>
          </p:cNvGrpSpPr>
          <p:nvPr/>
        </p:nvGrpSpPr>
        <p:grpSpPr bwMode="auto">
          <a:xfrm>
            <a:off x="892175" y="3255963"/>
            <a:ext cx="709613" cy="1881187"/>
            <a:chOff x="658" y="2362"/>
            <a:chExt cx="447" cy="988"/>
          </a:xfrm>
        </p:grpSpPr>
        <p:sp>
          <p:nvSpPr>
            <p:cNvPr id="30747" name="Arc 10">
              <a:extLst>
                <a:ext uri="{FF2B5EF4-FFF2-40B4-BE49-F238E27FC236}">
                  <a16:creationId xmlns:a16="http://schemas.microsoft.com/office/drawing/2014/main" id="{58DAA15A-A530-C94F-B133-401A66CF544D}"/>
                </a:ext>
              </a:extLst>
            </p:cNvPr>
            <p:cNvSpPr>
              <a:spLocks/>
            </p:cNvSpPr>
            <p:nvPr/>
          </p:nvSpPr>
          <p:spPr bwMode="auto">
            <a:xfrm flipH="1">
              <a:off x="658" y="2362"/>
              <a:ext cx="447" cy="49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748" name="Arc 11">
              <a:extLst>
                <a:ext uri="{FF2B5EF4-FFF2-40B4-BE49-F238E27FC236}">
                  <a16:creationId xmlns:a16="http://schemas.microsoft.com/office/drawing/2014/main" id="{321321B5-F57F-0F41-A880-02C7C7B4FC22}"/>
                </a:ext>
              </a:extLst>
            </p:cNvPr>
            <p:cNvSpPr>
              <a:spLocks/>
            </p:cNvSpPr>
            <p:nvPr/>
          </p:nvSpPr>
          <p:spPr bwMode="auto">
            <a:xfrm flipH="1" flipV="1">
              <a:off x="658" y="2856"/>
              <a:ext cx="447" cy="49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749" name="Arc 12">
              <a:extLst>
                <a:ext uri="{FF2B5EF4-FFF2-40B4-BE49-F238E27FC236}">
                  <a16:creationId xmlns:a16="http://schemas.microsoft.com/office/drawing/2014/main" id="{E206C2BF-0644-DA4C-88E7-5A71D09AEEF3}"/>
                </a:ext>
              </a:extLst>
            </p:cNvPr>
            <p:cNvSpPr>
              <a:spLocks/>
            </p:cNvSpPr>
            <p:nvPr/>
          </p:nvSpPr>
          <p:spPr bwMode="auto">
            <a:xfrm flipH="1">
              <a:off x="658" y="2644"/>
              <a:ext cx="447" cy="2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750" name="Arc 13">
              <a:extLst>
                <a:ext uri="{FF2B5EF4-FFF2-40B4-BE49-F238E27FC236}">
                  <a16:creationId xmlns:a16="http://schemas.microsoft.com/office/drawing/2014/main" id="{F5C431AF-2B33-474A-9FD9-E8D1A31A3C9C}"/>
                </a:ext>
              </a:extLst>
            </p:cNvPr>
            <p:cNvSpPr>
              <a:spLocks/>
            </p:cNvSpPr>
            <p:nvPr/>
          </p:nvSpPr>
          <p:spPr bwMode="auto">
            <a:xfrm flipH="1" flipV="1">
              <a:off x="658" y="2856"/>
              <a:ext cx="447" cy="2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n-US"/>
            </a:p>
          </p:txBody>
        </p:sp>
      </p:grpSp>
      <p:grpSp>
        <p:nvGrpSpPr>
          <p:cNvPr id="30727" name="Group 14">
            <a:extLst>
              <a:ext uri="{FF2B5EF4-FFF2-40B4-BE49-F238E27FC236}">
                <a16:creationId xmlns:a16="http://schemas.microsoft.com/office/drawing/2014/main" id="{FD39A8BA-B653-C347-A6F5-4DD5FA3CFAB7}"/>
              </a:ext>
            </a:extLst>
          </p:cNvPr>
          <p:cNvGrpSpPr>
            <a:grpSpLocks/>
          </p:cNvGrpSpPr>
          <p:nvPr/>
        </p:nvGrpSpPr>
        <p:grpSpPr bwMode="auto">
          <a:xfrm>
            <a:off x="846138" y="4157663"/>
            <a:ext cx="720725" cy="92075"/>
            <a:chOff x="650" y="2880"/>
            <a:chExt cx="454" cy="58"/>
          </a:xfrm>
        </p:grpSpPr>
        <p:sp>
          <p:nvSpPr>
            <p:cNvPr id="30745" name="Line 15">
              <a:extLst>
                <a:ext uri="{FF2B5EF4-FFF2-40B4-BE49-F238E27FC236}">
                  <a16:creationId xmlns:a16="http://schemas.microsoft.com/office/drawing/2014/main" id="{93FE95D4-DD2C-6949-ADD0-EA51018263B1}"/>
                </a:ext>
              </a:extLst>
            </p:cNvPr>
            <p:cNvSpPr>
              <a:spLocks noChangeShapeType="1"/>
            </p:cNvSpPr>
            <p:nvPr/>
          </p:nvSpPr>
          <p:spPr bwMode="auto">
            <a:xfrm>
              <a:off x="672" y="2907"/>
              <a:ext cx="4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46" name="AutoShape 16">
              <a:extLst>
                <a:ext uri="{FF2B5EF4-FFF2-40B4-BE49-F238E27FC236}">
                  <a16:creationId xmlns:a16="http://schemas.microsoft.com/office/drawing/2014/main" id="{3807634E-5B6A-7C41-A2D2-8096BAC1AC72}"/>
                </a:ext>
              </a:extLst>
            </p:cNvPr>
            <p:cNvSpPr>
              <a:spLocks noChangeArrowheads="1"/>
            </p:cNvSpPr>
            <p:nvPr/>
          </p:nvSpPr>
          <p:spPr bwMode="auto">
            <a:xfrm>
              <a:off x="650" y="288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sp>
        <p:nvSpPr>
          <p:cNvPr id="30728" name="Text Box 17">
            <a:extLst>
              <a:ext uri="{FF2B5EF4-FFF2-40B4-BE49-F238E27FC236}">
                <a16:creationId xmlns:a16="http://schemas.microsoft.com/office/drawing/2014/main" id="{EF8FD16D-E7EB-C445-ABC0-1E47C28B5223}"/>
              </a:ext>
            </a:extLst>
          </p:cNvPr>
          <p:cNvSpPr txBox="1">
            <a:spLocks noChangeArrowheads="1"/>
          </p:cNvSpPr>
          <p:nvPr/>
        </p:nvSpPr>
        <p:spPr bwMode="auto">
          <a:xfrm>
            <a:off x="1609725" y="2971800"/>
            <a:ext cx="22002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a:spcBef>
                <a:spcPct val="0"/>
              </a:spcBef>
              <a:buFontTx/>
              <a:buNone/>
            </a:pPr>
            <a:r>
              <a:rPr kumimoji="0" lang="en-US" altLang="zh-TW" sz="1600">
                <a:latin typeface="Arial" panose="020B0604020202020204" pitchFamily="34" charset="0"/>
              </a:rPr>
              <a:t>name = Chan Tai Man</a:t>
            </a:r>
          </a:p>
        </p:txBody>
      </p:sp>
      <p:sp>
        <p:nvSpPr>
          <p:cNvPr id="30729" name="Text Box 18">
            <a:extLst>
              <a:ext uri="{FF2B5EF4-FFF2-40B4-BE49-F238E27FC236}">
                <a16:creationId xmlns:a16="http://schemas.microsoft.com/office/drawing/2014/main" id="{39E8C6CE-51FB-CA40-9E5D-A1A38195FF27}"/>
              </a:ext>
            </a:extLst>
          </p:cNvPr>
          <p:cNvSpPr txBox="1">
            <a:spLocks noChangeArrowheads="1"/>
          </p:cNvSpPr>
          <p:nvPr/>
        </p:nvSpPr>
        <p:spPr bwMode="auto">
          <a:xfrm>
            <a:off x="1600200" y="3505200"/>
            <a:ext cx="3001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600">
                <a:latin typeface="Arial" panose="020B0604020202020204" pitchFamily="34" charset="0"/>
              </a:rPr>
              <a:t>address = 25, Siu Road, Shatin</a:t>
            </a:r>
          </a:p>
        </p:txBody>
      </p:sp>
      <p:sp>
        <p:nvSpPr>
          <p:cNvPr id="30730" name="Text Box 19">
            <a:extLst>
              <a:ext uri="{FF2B5EF4-FFF2-40B4-BE49-F238E27FC236}">
                <a16:creationId xmlns:a16="http://schemas.microsoft.com/office/drawing/2014/main" id="{21A8799A-73C7-5943-912B-5F3A63DE1C5F}"/>
              </a:ext>
            </a:extLst>
          </p:cNvPr>
          <p:cNvSpPr txBox="1">
            <a:spLocks noChangeArrowheads="1"/>
          </p:cNvSpPr>
          <p:nvPr/>
        </p:nvSpPr>
        <p:spPr bwMode="auto">
          <a:xfrm>
            <a:off x="1600200" y="4538663"/>
            <a:ext cx="9810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a:spcBef>
                <a:spcPct val="0"/>
              </a:spcBef>
              <a:buFontTx/>
              <a:buNone/>
            </a:pPr>
            <a:r>
              <a:rPr kumimoji="0" lang="en-US" altLang="zh-TW" sz="1600">
                <a:latin typeface="Arial" panose="020B0604020202020204" pitchFamily="34" charset="0"/>
              </a:rPr>
              <a:t>age = 55</a:t>
            </a:r>
          </a:p>
        </p:txBody>
      </p:sp>
      <p:sp>
        <p:nvSpPr>
          <p:cNvPr id="30731" name="Text Box 20">
            <a:extLst>
              <a:ext uri="{FF2B5EF4-FFF2-40B4-BE49-F238E27FC236}">
                <a16:creationId xmlns:a16="http://schemas.microsoft.com/office/drawing/2014/main" id="{3037F50B-C89D-B040-9D4A-F3B671A73138}"/>
              </a:ext>
            </a:extLst>
          </p:cNvPr>
          <p:cNvSpPr txBox="1">
            <a:spLocks noChangeArrowheads="1"/>
          </p:cNvSpPr>
          <p:nvPr/>
        </p:nvSpPr>
        <p:spPr bwMode="auto">
          <a:xfrm>
            <a:off x="1600200" y="5029200"/>
            <a:ext cx="19510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a:spcBef>
                <a:spcPct val="0"/>
              </a:spcBef>
              <a:buFontTx/>
              <a:buNone/>
            </a:pPr>
            <a:r>
              <a:rPr kumimoji="0" lang="en-US" altLang="zh-TW" sz="1600">
                <a:latin typeface="Arial" panose="020B0604020202020204" pitchFamily="34" charset="0"/>
              </a:rPr>
              <a:t>phone = 1234-5667</a:t>
            </a:r>
          </a:p>
        </p:txBody>
      </p:sp>
      <p:sp>
        <p:nvSpPr>
          <p:cNvPr id="30732" name="Text Box 21">
            <a:extLst>
              <a:ext uri="{FF2B5EF4-FFF2-40B4-BE49-F238E27FC236}">
                <a16:creationId xmlns:a16="http://schemas.microsoft.com/office/drawing/2014/main" id="{9C8058CF-4AF2-FA4F-A84F-85F3AB9B69F1}"/>
              </a:ext>
            </a:extLst>
          </p:cNvPr>
          <p:cNvSpPr txBox="1">
            <a:spLocks noChangeArrowheads="1"/>
          </p:cNvSpPr>
          <p:nvPr/>
        </p:nvSpPr>
        <p:spPr bwMode="auto">
          <a:xfrm>
            <a:off x="1566863" y="2362200"/>
            <a:ext cx="1365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u="sng">
                <a:latin typeface="Arial" panose="020B0604020202020204" pitchFamily="34" charset="0"/>
              </a:rPr>
              <a:t>employee 1</a:t>
            </a:r>
          </a:p>
        </p:txBody>
      </p:sp>
      <p:sp>
        <p:nvSpPr>
          <p:cNvPr id="30733" name="Text Box 22">
            <a:extLst>
              <a:ext uri="{FF2B5EF4-FFF2-40B4-BE49-F238E27FC236}">
                <a16:creationId xmlns:a16="http://schemas.microsoft.com/office/drawing/2014/main" id="{58B5C15F-CB4F-224E-B5D7-6C523F4C5715}"/>
              </a:ext>
            </a:extLst>
          </p:cNvPr>
          <p:cNvSpPr txBox="1">
            <a:spLocks noChangeArrowheads="1"/>
          </p:cNvSpPr>
          <p:nvPr/>
        </p:nvSpPr>
        <p:spPr bwMode="auto">
          <a:xfrm>
            <a:off x="1582738" y="4038600"/>
            <a:ext cx="1431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600" u="sng">
                <a:latin typeface="Arial" panose="020B0604020202020204" pitchFamily="34" charset="0"/>
              </a:rPr>
              <a:t>ID = A234980</a:t>
            </a:r>
          </a:p>
        </p:txBody>
      </p:sp>
      <p:sp>
        <p:nvSpPr>
          <p:cNvPr id="30734" name="Oval 23">
            <a:extLst>
              <a:ext uri="{FF2B5EF4-FFF2-40B4-BE49-F238E27FC236}">
                <a16:creationId xmlns:a16="http://schemas.microsoft.com/office/drawing/2014/main" id="{BE9436A9-9DAC-2044-9FD9-173AA27EB0D3}"/>
              </a:ext>
            </a:extLst>
          </p:cNvPr>
          <p:cNvSpPr>
            <a:spLocks noChangeArrowheads="1"/>
          </p:cNvSpPr>
          <p:nvPr/>
        </p:nvSpPr>
        <p:spPr bwMode="auto">
          <a:xfrm>
            <a:off x="4800600" y="35052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30735" name="Rectangle 24">
            <a:extLst>
              <a:ext uri="{FF2B5EF4-FFF2-40B4-BE49-F238E27FC236}">
                <a16:creationId xmlns:a16="http://schemas.microsoft.com/office/drawing/2014/main" id="{1C7357C6-858D-4245-ABF9-0847F140BA32}"/>
              </a:ext>
            </a:extLst>
          </p:cNvPr>
          <p:cNvSpPr>
            <a:spLocks noChangeArrowheads="1"/>
          </p:cNvSpPr>
          <p:nvPr/>
        </p:nvSpPr>
        <p:spPr bwMode="auto">
          <a:xfrm>
            <a:off x="5715000" y="4800600"/>
            <a:ext cx="16002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Employee</a:t>
            </a:r>
          </a:p>
        </p:txBody>
      </p:sp>
      <p:sp>
        <p:nvSpPr>
          <p:cNvPr id="30736" name="Oval 25">
            <a:extLst>
              <a:ext uri="{FF2B5EF4-FFF2-40B4-BE49-F238E27FC236}">
                <a16:creationId xmlns:a16="http://schemas.microsoft.com/office/drawing/2014/main" id="{D0A5BB81-7110-DC4B-A3A3-CCC686E0BC59}"/>
              </a:ext>
            </a:extLst>
          </p:cNvPr>
          <p:cNvSpPr>
            <a:spLocks noChangeArrowheads="1"/>
          </p:cNvSpPr>
          <p:nvPr/>
        </p:nvSpPr>
        <p:spPr bwMode="auto">
          <a:xfrm>
            <a:off x="3962400" y="41148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30737" name="Oval 26">
            <a:extLst>
              <a:ext uri="{FF2B5EF4-FFF2-40B4-BE49-F238E27FC236}">
                <a16:creationId xmlns:a16="http://schemas.microsoft.com/office/drawing/2014/main" id="{0AD1F3B0-7B92-1F40-99F1-C446AD0C348A}"/>
              </a:ext>
            </a:extLst>
          </p:cNvPr>
          <p:cNvSpPr>
            <a:spLocks noChangeArrowheads="1"/>
          </p:cNvSpPr>
          <p:nvPr/>
        </p:nvSpPr>
        <p:spPr bwMode="auto">
          <a:xfrm>
            <a:off x="6629400" y="32766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age</a:t>
            </a:r>
          </a:p>
        </p:txBody>
      </p:sp>
      <p:sp>
        <p:nvSpPr>
          <p:cNvPr id="30738" name="Oval 27">
            <a:extLst>
              <a:ext uri="{FF2B5EF4-FFF2-40B4-BE49-F238E27FC236}">
                <a16:creationId xmlns:a16="http://schemas.microsoft.com/office/drawing/2014/main" id="{05F5B481-5AC9-A349-BA43-98AC7E8ACF2A}"/>
              </a:ext>
            </a:extLst>
          </p:cNvPr>
          <p:cNvSpPr>
            <a:spLocks noChangeArrowheads="1"/>
          </p:cNvSpPr>
          <p:nvPr/>
        </p:nvSpPr>
        <p:spPr bwMode="auto">
          <a:xfrm>
            <a:off x="7467600" y="39624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phone</a:t>
            </a:r>
          </a:p>
        </p:txBody>
      </p:sp>
      <p:sp>
        <p:nvSpPr>
          <p:cNvPr id="30739" name="Line 28">
            <a:extLst>
              <a:ext uri="{FF2B5EF4-FFF2-40B4-BE49-F238E27FC236}">
                <a16:creationId xmlns:a16="http://schemas.microsoft.com/office/drawing/2014/main" id="{85804E17-C164-1149-81DF-79718CE86E97}"/>
              </a:ext>
            </a:extLst>
          </p:cNvPr>
          <p:cNvSpPr>
            <a:spLocks noChangeShapeType="1"/>
          </p:cNvSpPr>
          <p:nvPr/>
        </p:nvSpPr>
        <p:spPr bwMode="auto">
          <a:xfrm flipV="1">
            <a:off x="6629400" y="3810000"/>
            <a:ext cx="5334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40" name="Line 29">
            <a:extLst>
              <a:ext uri="{FF2B5EF4-FFF2-40B4-BE49-F238E27FC236}">
                <a16:creationId xmlns:a16="http://schemas.microsoft.com/office/drawing/2014/main" id="{11DE4772-8FF3-6946-B1A0-A16C0C22F39B}"/>
              </a:ext>
            </a:extLst>
          </p:cNvPr>
          <p:cNvSpPr>
            <a:spLocks noChangeShapeType="1"/>
          </p:cNvSpPr>
          <p:nvPr/>
        </p:nvSpPr>
        <p:spPr bwMode="auto">
          <a:xfrm flipH="1" flipV="1">
            <a:off x="6172200" y="3124200"/>
            <a:ext cx="304800" cy="1676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41" name="Oval 30">
            <a:extLst>
              <a:ext uri="{FF2B5EF4-FFF2-40B4-BE49-F238E27FC236}">
                <a16:creationId xmlns:a16="http://schemas.microsoft.com/office/drawing/2014/main" id="{9171E1AD-E580-FA41-A3B2-0AACFB0E0278}"/>
              </a:ext>
            </a:extLst>
          </p:cNvPr>
          <p:cNvSpPr>
            <a:spLocks noChangeArrowheads="1"/>
          </p:cNvSpPr>
          <p:nvPr/>
        </p:nvSpPr>
        <p:spPr bwMode="auto">
          <a:xfrm>
            <a:off x="5486400" y="28194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30742" name="Text Box 31">
            <a:extLst>
              <a:ext uri="{FF2B5EF4-FFF2-40B4-BE49-F238E27FC236}">
                <a16:creationId xmlns:a16="http://schemas.microsoft.com/office/drawing/2014/main" id="{73F6E08D-80DD-874C-BC41-9A560BB32D77}"/>
              </a:ext>
            </a:extLst>
          </p:cNvPr>
          <p:cNvSpPr txBox="1">
            <a:spLocks noChangeArrowheads="1"/>
          </p:cNvSpPr>
          <p:nvPr/>
        </p:nvSpPr>
        <p:spPr bwMode="auto">
          <a:xfrm>
            <a:off x="6765925" y="171608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0743" name="Text Box 32">
            <a:extLst>
              <a:ext uri="{FF2B5EF4-FFF2-40B4-BE49-F238E27FC236}">
                <a16:creationId xmlns:a16="http://schemas.microsoft.com/office/drawing/2014/main" id="{E00811C2-2226-7649-8F20-27ED103E9738}"/>
              </a:ext>
            </a:extLst>
          </p:cNvPr>
          <p:cNvSpPr txBox="1">
            <a:spLocks noChangeArrowheads="1"/>
          </p:cNvSpPr>
          <p:nvPr/>
        </p:nvSpPr>
        <p:spPr bwMode="auto">
          <a:xfrm>
            <a:off x="6553200" y="1828800"/>
            <a:ext cx="17287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en-US" sz="1600">
                <a:solidFill>
                  <a:srgbClr val="FF3300"/>
                </a:solidFill>
              </a:rPr>
              <a:t>The primary key is</a:t>
            </a:r>
          </a:p>
          <a:p>
            <a:pPr eaLnBrk="1" hangingPunct="1">
              <a:spcBef>
                <a:spcPct val="0"/>
              </a:spcBef>
              <a:buFontTx/>
              <a:buNone/>
            </a:pPr>
            <a:r>
              <a:rPr lang="en-US" altLang="en-US" sz="1600">
                <a:solidFill>
                  <a:srgbClr val="FF3300"/>
                </a:solidFill>
              </a:rPr>
              <a:t>underlined</a:t>
            </a:r>
          </a:p>
        </p:txBody>
      </p:sp>
      <p:sp>
        <p:nvSpPr>
          <p:cNvPr id="30744" name="Line 33">
            <a:extLst>
              <a:ext uri="{FF2B5EF4-FFF2-40B4-BE49-F238E27FC236}">
                <a16:creationId xmlns:a16="http://schemas.microsoft.com/office/drawing/2014/main" id="{C7CFF595-B8B3-6C43-BAC2-45CFCB963AB4}"/>
              </a:ext>
            </a:extLst>
          </p:cNvPr>
          <p:cNvSpPr>
            <a:spLocks noChangeShapeType="1"/>
          </p:cNvSpPr>
          <p:nvPr/>
        </p:nvSpPr>
        <p:spPr bwMode="auto">
          <a:xfrm flipH="1">
            <a:off x="6248400" y="2362200"/>
            <a:ext cx="457200" cy="4572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5">
            <a:extLst>
              <a:ext uri="{FF2B5EF4-FFF2-40B4-BE49-F238E27FC236}">
                <a16:creationId xmlns:a16="http://schemas.microsoft.com/office/drawing/2014/main" id="{C8D7FEF3-5210-CA43-BB1C-D84A35C4BB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ADF79920-88BE-7847-9B81-4CF44E0FDA56}" type="slidenum">
              <a:rPr lang="en-US" altLang="zh-TW" sz="1400" smtClean="0"/>
              <a:pPr>
                <a:spcBef>
                  <a:spcPct val="0"/>
                </a:spcBef>
                <a:buFontTx/>
                <a:buNone/>
              </a:pPr>
              <a:t>18</a:t>
            </a:fld>
            <a:endParaRPr lang="en-US" altLang="zh-TW" sz="1400"/>
          </a:p>
        </p:txBody>
      </p:sp>
      <p:sp>
        <p:nvSpPr>
          <p:cNvPr id="25602" name="Rectangle 2">
            <a:extLst>
              <a:ext uri="{FF2B5EF4-FFF2-40B4-BE49-F238E27FC236}">
                <a16:creationId xmlns:a16="http://schemas.microsoft.com/office/drawing/2014/main" id="{E442AFFC-32F6-AC46-BF1C-6B2A2F071713}"/>
              </a:ext>
            </a:extLst>
          </p:cNvPr>
          <p:cNvSpPr>
            <a:spLocks noGrp="1" noChangeArrowheads="1"/>
          </p:cNvSpPr>
          <p:nvPr>
            <p:ph type="title"/>
          </p:nvPr>
        </p:nvSpPr>
        <p:spPr/>
        <p:txBody>
          <a:bodyPr/>
          <a:lstStyle/>
          <a:p>
            <a:pPr eaLnBrk="1" hangingPunct="1">
              <a:defRPr/>
            </a:pPr>
            <a:r>
              <a:rPr lang="en-US" altLang="zh-TW"/>
              <a:t>Relationships</a:t>
            </a:r>
          </a:p>
        </p:txBody>
      </p:sp>
      <p:sp>
        <p:nvSpPr>
          <p:cNvPr id="31747" name="Rectangle 3">
            <a:extLst>
              <a:ext uri="{FF2B5EF4-FFF2-40B4-BE49-F238E27FC236}">
                <a16:creationId xmlns:a16="http://schemas.microsoft.com/office/drawing/2014/main" id="{EF187F20-D785-E345-B724-32E35EBDA804}"/>
              </a:ext>
            </a:extLst>
          </p:cNvPr>
          <p:cNvSpPr>
            <a:spLocks noGrp="1" noChangeArrowheads="1"/>
          </p:cNvSpPr>
          <p:nvPr>
            <p:ph type="body" idx="1"/>
          </p:nvPr>
        </p:nvSpPr>
        <p:spPr>
          <a:xfrm>
            <a:off x="685800" y="1524000"/>
            <a:ext cx="7848600" cy="5181600"/>
          </a:xfrm>
        </p:spPr>
        <p:txBody>
          <a:bodyPr/>
          <a:lstStyle/>
          <a:p>
            <a:pPr eaLnBrk="1" hangingPunct="1"/>
            <a:r>
              <a:rPr lang="en-US" altLang="zh-TW" dirty="0"/>
              <a:t>A </a:t>
            </a:r>
            <a:r>
              <a:rPr lang="en-US" altLang="zh-TW" dirty="0">
                <a:solidFill>
                  <a:schemeClr val="accent2"/>
                </a:solidFill>
              </a:rPr>
              <a:t>relationship</a:t>
            </a:r>
            <a:r>
              <a:rPr lang="en-US" altLang="zh-TW" dirty="0"/>
              <a:t> is an association among two or more entities.</a:t>
            </a:r>
          </a:p>
          <a:p>
            <a:pPr lvl="1" eaLnBrk="1" hangingPunct="1">
              <a:buFontTx/>
              <a:buNone/>
            </a:pPr>
            <a:r>
              <a:rPr lang="en-US" altLang="zh-TW" sz="1600" i="1" dirty="0"/>
              <a:t>Example:</a:t>
            </a:r>
          </a:p>
          <a:p>
            <a:pPr lvl="1" eaLnBrk="1" hangingPunct="1">
              <a:buFontTx/>
              <a:buNone/>
            </a:pPr>
            <a:r>
              <a:rPr lang="en-US" altLang="zh-TW" sz="1600" i="1" dirty="0"/>
              <a:t>	E1 = </a:t>
            </a:r>
            <a:r>
              <a:rPr lang="en-US" altLang="zh-TW" sz="1600" dirty="0"/>
              <a:t>{John, Ada, David, Peter}</a:t>
            </a:r>
          </a:p>
          <a:p>
            <a:pPr lvl="1" eaLnBrk="1" hangingPunct="1">
              <a:buFontTx/>
              <a:buNone/>
            </a:pPr>
            <a:r>
              <a:rPr lang="en-US" altLang="zh-TW" sz="1600" i="1" dirty="0"/>
              <a:t>	E2 = </a:t>
            </a:r>
            <a:r>
              <a:rPr lang="en-US" altLang="zh-TW" sz="1600" dirty="0"/>
              <a:t>{CSC1234, CEG4567, ERG6677, CSC3399}</a:t>
            </a:r>
          </a:p>
          <a:p>
            <a:pPr eaLnBrk="1" hangingPunct="1"/>
            <a:endParaRPr lang="zh-TW" altLang="en-US" sz="1800" dirty="0"/>
          </a:p>
        </p:txBody>
      </p:sp>
      <p:sp>
        <p:nvSpPr>
          <p:cNvPr id="31748" name="Oval 4">
            <a:extLst>
              <a:ext uri="{FF2B5EF4-FFF2-40B4-BE49-F238E27FC236}">
                <a16:creationId xmlns:a16="http://schemas.microsoft.com/office/drawing/2014/main" id="{7C1E4F5B-659D-8842-AACB-48316A9F5470}"/>
              </a:ext>
            </a:extLst>
          </p:cNvPr>
          <p:cNvSpPr>
            <a:spLocks noChangeArrowheads="1"/>
          </p:cNvSpPr>
          <p:nvPr/>
        </p:nvSpPr>
        <p:spPr bwMode="auto">
          <a:xfrm>
            <a:off x="1905000" y="4038600"/>
            <a:ext cx="1219200" cy="2438400"/>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49" name="Oval 5">
            <a:extLst>
              <a:ext uri="{FF2B5EF4-FFF2-40B4-BE49-F238E27FC236}">
                <a16:creationId xmlns:a16="http://schemas.microsoft.com/office/drawing/2014/main" id="{68213BC4-56E4-D54C-B630-1A3D969F2DB8}"/>
              </a:ext>
            </a:extLst>
          </p:cNvPr>
          <p:cNvSpPr>
            <a:spLocks noChangeArrowheads="1"/>
          </p:cNvSpPr>
          <p:nvPr/>
        </p:nvSpPr>
        <p:spPr bwMode="auto">
          <a:xfrm>
            <a:off x="3733800" y="4267200"/>
            <a:ext cx="1600200" cy="1905000"/>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50" name="Oval 6">
            <a:extLst>
              <a:ext uri="{FF2B5EF4-FFF2-40B4-BE49-F238E27FC236}">
                <a16:creationId xmlns:a16="http://schemas.microsoft.com/office/drawing/2014/main" id="{0F4D6919-FC10-484A-86A8-388FC8086177}"/>
              </a:ext>
            </a:extLst>
          </p:cNvPr>
          <p:cNvSpPr>
            <a:spLocks noChangeArrowheads="1"/>
          </p:cNvSpPr>
          <p:nvPr/>
        </p:nvSpPr>
        <p:spPr bwMode="auto">
          <a:xfrm>
            <a:off x="5943600" y="4038600"/>
            <a:ext cx="1219200" cy="2438400"/>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51" name="Line 7">
            <a:extLst>
              <a:ext uri="{FF2B5EF4-FFF2-40B4-BE49-F238E27FC236}">
                <a16:creationId xmlns:a16="http://schemas.microsoft.com/office/drawing/2014/main" id="{48D70F34-0FFA-5648-B668-05EA5374B355}"/>
              </a:ext>
            </a:extLst>
          </p:cNvPr>
          <p:cNvSpPr>
            <a:spLocks noChangeShapeType="1"/>
          </p:cNvSpPr>
          <p:nvPr/>
        </p:nvSpPr>
        <p:spPr bwMode="auto">
          <a:xfrm>
            <a:off x="2528888" y="4389438"/>
            <a:ext cx="19812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52" name="Line 8">
            <a:extLst>
              <a:ext uri="{FF2B5EF4-FFF2-40B4-BE49-F238E27FC236}">
                <a16:creationId xmlns:a16="http://schemas.microsoft.com/office/drawing/2014/main" id="{FB07B5BC-B1CD-6448-BCFC-9D4175CC8EAA}"/>
              </a:ext>
            </a:extLst>
          </p:cNvPr>
          <p:cNvSpPr>
            <a:spLocks noChangeShapeType="1"/>
          </p:cNvSpPr>
          <p:nvPr/>
        </p:nvSpPr>
        <p:spPr bwMode="auto">
          <a:xfrm>
            <a:off x="2546350" y="5432425"/>
            <a:ext cx="19812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53" name="Line 9">
            <a:extLst>
              <a:ext uri="{FF2B5EF4-FFF2-40B4-BE49-F238E27FC236}">
                <a16:creationId xmlns:a16="http://schemas.microsoft.com/office/drawing/2014/main" id="{F2A9AE31-462C-A548-A815-E72F0C5DE3E2}"/>
              </a:ext>
            </a:extLst>
          </p:cNvPr>
          <p:cNvSpPr>
            <a:spLocks noChangeShapeType="1"/>
          </p:cNvSpPr>
          <p:nvPr/>
        </p:nvSpPr>
        <p:spPr bwMode="auto">
          <a:xfrm>
            <a:off x="4511675" y="4700588"/>
            <a:ext cx="2074863" cy="2047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54" name="Line 10">
            <a:extLst>
              <a:ext uri="{FF2B5EF4-FFF2-40B4-BE49-F238E27FC236}">
                <a16:creationId xmlns:a16="http://schemas.microsoft.com/office/drawing/2014/main" id="{FB725B8B-7C30-E149-9C00-7A28ABF176FE}"/>
              </a:ext>
            </a:extLst>
          </p:cNvPr>
          <p:cNvSpPr>
            <a:spLocks noChangeShapeType="1"/>
          </p:cNvSpPr>
          <p:nvPr/>
        </p:nvSpPr>
        <p:spPr bwMode="auto">
          <a:xfrm>
            <a:off x="4521200" y="5743575"/>
            <a:ext cx="20574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55" name="Line 11">
            <a:extLst>
              <a:ext uri="{FF2B5EF4-FFF2-40B4-BE49-F238E27FC236}">
                <a16:creationId xmlns:a16="http://schemas.microsoft.com/office/drawing/2014/main" id="{6BDD915B-8DF6-B24E-931B-3008F093D247}"/>
              </a:ext>
            </a:extLst>
          </p:cNvPr>
          <p:cNvSpPr>
            <a:spLocks noChangeShapeType="1"/>
          </p:cNvSpPr>
          <p:nvPr/>
        </p:nvSpPr>
        <p:spPr bwMode="auto">
          <a:xfrm flipV="1">
            <a:off x="2546350" y="5213350"/>
            <a:ext cx="1981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56" name="Line 12">
            <a:extLst>
              <a:ext uri="{FF2B5EF4-FFF2-40B4-BE49-F238E27FC236}">
                <a16:creationId xmlns:a16="http://schemas.microsoft.com/office/drawing/2014/main" id="{3C1650F7-CF89-B848-8198-29BFD1294C2B}"/>
              </a:ext>
            </a:extLst>
          </p:cNvPr>
          <p:cNvSpPr>
            <a:spLocks noChangeShapeType="1"/>
          </p:cNvSpPr>
          <p:nvPr/>
        </p:nvSpPr>
        <p:spPr bwMode="auto">
          <a:xfrm flipV="1">
            <a:off x="4521200" y="4389438"/>
            <a:ext cx="2057400"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1757" name="Group 13">
            <a:extLst>
              <a:ext uri="{FF2B5EF4-FFF2-40B4-BE49-F238E27FC236}">
                <a16:creationId xmlns:a16="http://schemas.microsoft.com/office/drawing/2014/main" id="{B6865D6F-41EA-424F-B135-373B8E72E49F}"/>
              </a:ext>
            </a:extLst>
          </p:cNvPr>
          <p:cNvGrpSpPr>
            <a:grpSpLocks/>
          </p:cNvGrpSpPr>
          <p:nvPr/>
        </p:nvGrpSpPr>
        <p:grpSpPr bwMode="auto">
          <a:xfrm>
            <a:off x="2498725" y="4343400"/>
            <a:ext cx="4130675" cy="1676400"/>
            <a:chOff x="1478" y="2688"/>
            <a:chExt cx="2602" cy="1056"/>
          </a:xfrm>
        </p:grpSpPr>
        <p:sp>
          <p:nvSpPr>
            <p:cNvPr id="31772" name="AutoShape 14">
              <a:extLst>
                <a:ext uri="{FF2B5EF4-FFF2-40B4-BE49-F238E27FC236}">
                  <a16:creationId xmlns:a16="http://schemas.microsoft.com/office/drawing/2014/main" id="{4AC3BCD2-1A02-2B4C-9114-64DDDFB822A4}"/>
                </a:ext>
              </a:extLst>
            </p:cNvPr>
            <p:cNvSpPr>
              <a:spLocks noChangeArrowheads="1"/>
            </p:cNvSpPr>
            <p:nvPr/>
          </p:nvSpPr>
          <p:spPr bwMode="auto">
            <a:xfrm>
              <a:off x="2726" y="3206"/>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73" name="AutoShape 15">
              <a:extLst>
                <a:ext uri="{FF2B5EF4-FFF2-40B4-BE49-F238E27FC236}">
                  <a16:creationId xmlns:a16="http://schemas.microsoft.com/office/drawing/2014/main" id="{D87D46F1-FDA0-D346-966B-C289EC8C9B26}"/>
                </a:ext>
              </a:extLst>
            </p:cNvPr>
            <p:cNvSpPr>
              <a:spLocks noChangeArrowheads="1"/>
            </p:cNvSpPr>
            <p:nvPr/>
          </p:nvSpPr>
          <p:spPr bwMode="auto">
            <a:xfrm>
              <a:off x="2726" y="3542"/>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74" name="AutoShape 16">
              <a:extLst>
                <a:ext uri="{FF2B5EF4-FFF2-40B4-BE49-F238E27FC236}">
                  <a16:creationId xmlns:a16="http://schemas.microsoft.com/office/drawing/2014/main" id="{438F1207-6D41-324E-92B4-0BACE669F218}"/>
                </a:ext>
              </a:extLst>
            </p:cNvPr>
            <p:cNvSpPr>
              <a:spLocks noChangeArrowheads="1"/>
            </p:cNvSpPr>
            <p:nvPr/>
          </p:nvSpPr>
          <p:spPr bwMode="auto">
            <a:xfrm>
              <a:off x="2726" y="288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75" name="AutoShape 17">
              <a:extLst>
                <a:ext uri="{FF2B5EF4-FFF2-40B4-BE49-F238E27FC236}">
                  <a16:creationId xmlns:a16="http://schemas.microsoft.com/office/drawing/2014/main" id="{1D0143FE-DD48-8741-82A9-837BBCC306F0}"/>
                </a:ext>
              </a:extLst>
            </p:cNvPr>
            <p:cNvSpPr>
              <a:spLocks noChangeArrowheads="1"/>
            </p:cNvSpPr>
            <p:nvPr/>
          </p:nvSpPr>
          <p:spPr bwMode="auto">
            <a:xfrm>
              <a:off x="1478" y="3014"/>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76" name="AutoShape 18">
              <a:extLst>
                <a:ext uri="{FF2B5EF4-FFF2-40B4-BE49-F238E27FC236}">
                  <a16:creationId xmlns:a16="http://schemas.microsoft.com/office/drawing/2014/main" id="{A5417D84-32D2-3247-8CBC-93BEBDD3275A}"/>
                </a:ext>
              </a:extLst>
            </p:cNvPr>
            <p:cNvSpPr>
              <a:spLocks noChangeArrowheads="1"/>
            </p:cNvSpPr>
            <p:nvPr/>
          </p:nvSpPr>
          <p:spPr bwMode="auto">
            <a:xfrm>
              <a:off x="1478" y="335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77" name="AutoShape 19">
              <a:extLst>
                <a:ext uri="{FF2B5EF4-FFF2-40B4-BE49-F238E27FC236}">
                  <a16:creationId xmlns:a16="http://schemas.microsoft.com/office/drawing/2014/main" id="{0B752440-8225-DF40-B1E3-ECD23B465E12}"/>
                </a:ext>
              </a:extLst>
            </p:cNvPr>
            <p:cNvSpPr>
              <a:spLocks noChangeArrowheads="1"/>
            </p:cNvSpPr>
            <p:nvPr/>
          </p:nvSpPr>
          <p:spPr bwMode="auto">
            <a:xfrm>
              <a:off x="1478" y="3686"/>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78" name="AutoShape 20">
              <a:extLst>
                <a:ext uri="{FF2B5EF4-FFF2-40B4-BE49-F238E27FC236}">
                  <a16:creationId xmlns:a16="http://schemas.microsoft.com/office/drawing/2014/main" id="{400A95D9-742B-D549-99C6-1F5796F94EBB}"/>
                </a:ext>
              </a:extLst>
            </p:cNvPr>
            <p:cNvSpPr>
              <a:spLocks noChangeArrowheads="1"/>
            </p:cNvSpPr>
            <p:nvPr/>
          </p:nvSpPr>
          <p:spPr bwMode="auto">
            <a:xfrm>
              <a:off x="1478" y="268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79" name="AutoShape 21">
              <a:extLst>
                <a:ext uri="{FF2B5EF4-FFF2-40B4-BE49-F238E27FC236}">
                  <a16:creationId xmlns:a16="http://schemas.microsoft.com/office/drawing/2014/main" id="{66284B85-0C1A-754F-AB30-4A26BD0A5B1F}"/>
                </a:ext>
              </a:extLst>
            </p:cNvPr>
            <p:cNvSpPr>
              <a:spLocks noChangeArrowheads="1"/>
            </p:cNvSpPr>
            <p:nvPr/>
          </p:nvSpPr>
          <p:spPr bwMode="auto">
            <a:xfrm>
              <a:off x="4022" y="3014"/>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80" name="AutoShape 22">
              <a:extLst>
                <a:ext uri="{FF2B5EF4-FFF2-40B4-BE49-F238E27FC236}">
                  <a16:creationId xmlns:a16="http://schemas.microsoft.com/office/drawing/2014/main" id="{95E1037C-109A-7F4C-95CF-A470CAF2503F}"/>
                </a:ext>
              </a:extLst>
            </p:cNvPr>
            <p:cNvSpPr>
              <a:spLocks noChangeArrowheads="1"/>
            </p:cNvSpPr>
            <p:nvPr/>
          </p:nvSpPr>
          <p:spPr bwMode="auto">
            <a:xfrm>
              <a:off x="4022" y="335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81" name="AutoShape 23">
              <a:extLst>
                <a:ext uri="{FF2B5EF4-FFF2-40B4-BE49-F238E27FC236}">
                  <a16:creationId xmlns:a16="http://schemas.microsoft.com/office/drawing/2014/main" id="{213FE656-DBC0-5D42-9427-F83BE0ADECB6}"/>
                </a:ext>
              </a:extLst>
            </p:cNvPr>
            <p:cNvSpPr>
              <a:spLocks noChangeArrowheads="1"/>
            </p:cNvSpPr>
            <p:nvPr/>
          </p:nvSpPr>
          <p:spPr bwMode="auto">
            <a:xfrm>
              <a:off x="4022" y="3686"/>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82" name="AutoShape 24">
              <a:extLst>
                <a:ext uri="{FF2B5EF4-FFF2-40B4-BE49-F238E27FC236}">
                  <a16:creationId xmlns:a16="http://schemas.microsoft.com/office/drawing/2014/main" id="{AA2E0E07-FA45-2245-8B7F-4B6FB0517827}"/>
                </a:ext>
              </a:extLst>
            </p:cNvPr>
            <p:cNvSpPr>
              <a:spLocks noChangeArrowheads="1"/>
            </p:cNvSpPr>
            <p:nvPr/>
          </p:nvSpPr>
          <p:spPr bwMode="auto">
            <a:xfrm>
              <a:off x="4022" y="268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sp>
        <p:nvSpPr>
          <p:cNvPr id="31758" name="Text Box 25">
            <a:extLst>
              <a:ext uri="{FF2B5EF4-FFF2-40B4-BE49-F238E27FC236}">
                <a16:creationId xmlns:a16="http://schemas.microsoft.com/office/drawing/2014/main" id="{9C85ED4B-5D70-EE45-8850-D645FA72A87F}"/>
              </a:ext>
            </a:extLst>
          </p:cNvPr>
          <p:cNvSpPr txBox="1">
            <a:spLocks noChangeArrowheads="1"/>
          </p:cNvSpPr>
          <p:nvPr/>
        </p:nvSpPr>
        <p:spPr bwMode="auto">
          <a:xfrm>
            <a:off x="2082800" y="3657600"/>
            <a:ext cx="946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Lectuer</a:t>
            </a:r>
          </a:p>
        </p:txBody>
      </p:sp>
      <p:sp>
        <p:nvSpPr>
          <p:cNvPr id="31759" name="Text Box 26">
            <a:extLst>
              <a:ext uri="{FF2B5EF4-FFF2-40B4-BE49-F238E27FC236}">
                <a16:creationId xmlns:a16="http://schemas.microsoft.com/office/drawing/2014/main" id="{4F67EA51-DBA6-5540-9F44-1BD2401A6E31}"/>
              </a:ext>
            </a:extLst>
          </p:cNvPr>
          <p:cNvSpPr txBox="1">
            <a:spLocks noChangeArrowheads="1"/>
          </p:cNvSpPr>
          <p:nvPr/>
        </p:nvSpPr>
        <p:spPr bwMode="auto">
          <a:xfrm>
            <a:off x="4157663" y="3868738"/>
            <a:ext cx="742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teach</a:t>
            </a:r>
          </a:p>
        </p:txBody>
      </p:sp>
      <p:sp>
        <p:nvSpPr>
          <p:cNvPr id="31760" name="Text Box 27">
            <a:extLst>
              <a:ext uri="{FF2B5EF4-FFF2-40B4-BE49-F238E27FC236}">
                <a16:creationId xmlns:a16="http://schemas.microsoft.com/office/drawing/2014/main" id="{415AD18E-EC4C-E545-B4B2-EF2FA39343FF}"/>
              </a:ext>
            </a:extLst>
          </p:cNvPr>
          <p:cNvSpPr txBox="1">
            <a:spLocks noChangeArrowheads="1"/>
          </p:cNvSpPr>
          <p:nvPr/>
        </p:nvSpPr>
        <p:spPr bwMode="auto">
          <a:xfrm>
            <a:off x="6146800" y="3671888"/>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course</a:t>
            </a:r>
          </a:p>
        </p:txBody>
      </p:sp>
      <p:sp>
        <p:nvSpPr>
          <p:cNvPr id="31761" name="Text Box 28">
            <a:extLst>
              <a:ext uri="{FF2B5EF4-FFF2-40B4-BE49-F238E27FC236}">
                <a16:creationId xmlns:a16="http://schemas.microsoft.com/office/drawing/2014/main" id="{E2BE541F-C1EC-604A-BAD2-8B309AA6F2BD}"/>
              </a:ext>
            </a:extLst>
          </p:cNvPr>
          <p:cNvSpPr txBox="1">
            <a:spLocks noChangeArrowheads="1"/>
          </p:cNvSpPr>
          <p:nvPr/>
        </p:nvSpPr>
        <p:spPr bwMode="auto">
          <a:xfrm>
            <a:off x="6115050" y="4419600"/>
            <a:ext cx="954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CSC1234</a:t>
            </a:r>
          </a:p>
        </p:txBody>
      </p:sp>
      <p:sp>
        <p:nvSpPr>
          <p:cNvPr id="31762" name="Text Box 29">
            <a:extLst>
              <a:ext uri="{FF2B5EF4-FFF2-40B4-BE49-F238E27FC236}">
                <a16:creationId xmlns:a16="http://schemas.microsoft.com/office/drawing/2014/main" id="{EE7B8F1C-26E2-2741-9F87-929418E07835}"/>
              </a:ext>
            </a:extLst>
          </p:cNvPr>
          <p:cNvSpPr txBox="1">
            <a:spLocks noChangeArrowheads="1"/>
          </p:cNvSpPr>
          <p:nvPr/>
        </p:nvSpPr>
        <p:spPr bwMode="auto">
          <a:xfrm>
            <a:off x="6111875" y="4953000"/>
            <a:ext cx="9636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CEG4567</a:t>
            </a:r>
          </a:p>
        </p:txBody>
      </p:sp>
      <p:sp>
        <p:nvSpPr>
          <p:cNvPr id="31763" name="Text Box 30">
            <a:extLst>
              <a:ext uri="{FF2B5EF4-FFF2-40B4-BE49-F238E27FC236}">
                <a16:creationId xmlns:a16="http://schemas.microsoft.com/office/drawing/2014/main" id="{0BD58963-BDCE-FE4E-A3AC-8467149EAEB8}"/>
              </a:ext>
            </a:extLst>
          </p:cNvPr>
          <p:cNvSpPr txBox="1">
            <a:spLocks noChangeArrowheads="1"/>
          </p:cNvSpPr>
          <p:nvPr/>
        </p:nvSpPr>
        <p:spPr bwMode="auto">
          <a:xfrm>
            <a:off x="6122988" y="5486400"/>
            <a:ext cx="9636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ERG6677</a:t>
            </a:r>
          </a:p>
        </p:txBody>
      </p:sp>
      <p:sp>
        <p:nvSpPr>
          <p:cNvPr id="31764" name="Text Box 31">
            <a:extLst>
              <a:ext uri="{FF2B5EF4-FFF2-40B4-BE49-F238E27FC236}">
                <a16:creationId xmlns:a16="http://schemas.microsoft.com/office/drawing/2014/main" id="{4A8DC81D-0603-5449-B8C9-3D1CE9906011}"/>
              </a:ext>
            </a:extLst>
          </p:cNvPr>
          <p:cNvSpPr txBox="1">
            <a:spLocks noChangeArrowheads="1"/>
          </p:cNvSpPr>
          <p:nvPr/>
        </p:nvSpPr>
        <p:spPr bwMode="auto">
          <a:xfrm>
            <a:off x="6127750" y="6019800"/>
            <a:ext cx="954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CSC3399</a:t>
            </a:r>
          </a:p>
        </p:txBody>
      </p:sp>
      <p:sp>
        <p:nvSpPr>
          <p:cNvPr id="31765" name="Text Box 32">
            <a:extLst>
              <a:ext uri="{FF2B5EF4-FFF2-40B4-BE49-F238E27FC236}">
                <a16:creationId xmlns:a16="http://schemas.microsoft.com/office/drawing/2014/main" id="{663EE9AA-E869-FA40-AA9F-AE87FE567AF2}"/>
              </a:ext>
            </a:extLst>
          </p:cNvPr>
          <p:cNvSpPr txBox="1">
            <a:spLocks noChangeArrowheads="1"/>
          </p:cNvSpPr>
          <p:nvPr/>
        </p:nvSpPr>
        <p:spPr bwMode="auto">
          <a:xfrm>
            <a:off x="2127250" y="4419600"/>
            <a:ext cx="568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John</a:t>
            </a:r>
          </a:p>
        </p:txBody>
      </p:sp>
      <p:sp>
        <p:nvSpPr>
          <p:cNvPr id="31766" name="Text Box 33">
            <a:extLst>
              <a:ext uri="{FF2B5EF4-FFF2-40B4-BE49-F238E27FC236}">
                <a16:creationId xmlns:a16="http://schemas.microsoft.com/office/drawing/2014/main" id="{7D2940E2-BE45-1E43-8E46-4CC9B6DC5DEE}"/>
              </a:ext>
            </a:extLst>
          </p:cNvPr>
          <p:cNvSpPr txBox="1">
            <a:spLocks noChangeArrowheads="1"/>
          </p:cNvSpPr>
          <p:nvPr/>
        </p:nvSpPr>
        <p:spPr bwMode="auto">
          <a:xfrm>
            <a:off x="2182813" y="4953000"/>
            <a:ext cx="5000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Ada</a:t>
            </a:r>
          </a:p>
        </p:txBody>
      </p:sp>
      <p:sp>
        <p:nvSpPr>
          <p:cNvPr id="31767" name="Text Box 34">
            <a:extLst>
              <a:ext uri="{FF2B5EF4-FFF2-40B4-BE49-F238E27FC236}">
                <a16:creationId xmlns:a16="http://schemas.microsoft.com/office/drawing/2014/main" id="{30259D8E-3D8F-084A-8DD5-A281733A2618}"/>
              </a:ext>
            </a:extLst>
          </p:cNvPr>
          <p:cNvSpPr txBox="1">
            <a:spLocks noChangeArrowheads="1"/>
          </p:cNvSpPr>
          <p:nvPr/>
        </p:nvSpPr>
        <p:spPr bwMode="auto">
          <a:xfrm>
            <a:off x="2100263" y="5486400"/>
            <a:ext cx="638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David</a:t>
            </a:r>
          </a:p>
        </p:txBody>
      </p:sp>
      <p:sp>
        <p:nvSpPr>
          <p:cNvPr id="31768" name="Text Box 35">
            <a:extLst>
              <a:ext uri="{FF2B5EF4-FFF2-40B4-BE49-F238E27FC236}">
                <a16:creationId xmlns:a16="http://schemas.microsoft.com/office/drawing/2014/main" id="{A9A0B452-3E5D-2F47-97D7-4CF1DF40FA07}"/>
              </a:ext>
            </a:extLst>
          </p:cNvPr>
          <p:cNvSpPr txBox="1">
            <a:spLocks noChangeArrowheads="1"/>
          </p:cNvSpPr>
          <p:nvPr/>
        </p:nvSpPr>
        <p:spPr bwMode="auto">
          <a:xfrm>
            <a:off x="2095500" y="6019800"/>
            <a:ext cx="608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Peter</a:t>
            </a:r>
          </a:p>
        </p:txBody>
      </p:sp>
      <p:sp>
        <p:nvSpPr>
          <p:cNvPr id="31769" name="Rectangle 36">
            <a:extLst>
              <a:ext uri="{FF2B5EF4-FFF2-40B4-BE49-F238E27FC236}">
                <a16:creationId xmlns:a16="http://schemas.microsoft.com/office/drawing/2014/main" id="{823C24E4-7D51-1047-8432-7E408C46BFB8}"/>
              </a:ext>
            </a:extLst>
          </p:cNvPr>
          <p:cNvSpPr>
            <a:spLocks noChangeArrowheads="1"/>
          </p:cNvSpPr>
          <p:nvPr/>
        </p:nvSpPr>
        <p:spPr bwMode="auto">
          <a:xfrm>
            <a:off x="4419600" y="4648200"/>
            <a:ext cx="152400" cy="152400"/>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70" name="Rectangle 37">
            <a:extLst>
              <a:ext uri="{FF2B5EF4-FFF2-40B4-BE49-F238E27FC236}">
                <a16:creationId xmlns:a16="http://schemas.microsoft.com/office/drawing/2014/main" id="{B1F0C552-C93B-0A41-B7F5-561DF1B3DD51}"/>
              </a:ext>
            </a:extLst>
          </p:cNvPr>
          <p:cNvSpPr>
            <a:spLocks noChangeArrowheads="1"/>
          </p:cNvSpPr>
          <p:nvPr/>
        </p:nvSpPr>
        <p:spPr bwMode="auto">
          <a:xfrm>
            <a:off x="4419600" y="5105400"/>
            <a:ext cx="152400" cy="152400"/>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71" name="Rectangle 38">
            <a:extLst>
              <a:ext uri="{FF2B5EF4-FFF2-40B4-BE49-F238E27FC236}">
                <a16:creationId xmlns:a16="http://schemas.microsoft.com/office/drawing/2014/main" id="{77518879-A2E9-8447-A558-A6409AB564B4}"/>
              </a:ext>
            </a:extLst>
          </p:cNvPr>
          <p:cNvSpPr>
            <a:spLocks noChangeArrowheads="1"/>
          </p:cNvSpPr>
          <p:nvPr/>
        </p:nvSpPr>
        <p:spPr bwMode="auto">
          <a:xfrm>
            <a:off x="4419600" y="5638800"/>
            <a:ext cx="152400" cy="152400"/>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Number Placeholder 5">
            <a:extLst>
              <a:ext uri="{FF2B5EF4-FFF2-40B4-BE49-F238E27FC236}">
                <a16:creationId xmlns:a16="http://schemas.microsoft.com/office/drawing/2014/main" id="{1AC63EB5-F767-7441-AF38-B0880D18905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DA847AF8-67AF-3141-AC08-A72BABB8324E}" type="slidenum">
              <a:rPr lang="en-US" altLang="zh-TW" sz="1400" smtClean="0"/>
              <a:pPr>
                <a:spcBef>
                  <a:spcPct val="0"/>
                </a:spcBef>
                <a:buFontTx/>
                <a:buNone/>
              </a:pPr>
              <a:t>19</a:t>
            </a:fld>
            <a:endParaRPr lang="en-US" altLang="zh-TW" sz="1400"/>
          </a:p>
        </p:txBody>
      </p:sp>
      <p:sp>
        <p:nvSpPr>
          <p:cNvPr id="32770" name="Rectangle 3">
            <a:extLst>
              <a:ext uri="{FF2B5EF4-FFF2-40B4-BE49-F238E27FC236}">
                <a16:creationId xmlns:a16="http://schemas.microsoft.com/office/drawing/2014/main" id="{F4592512-92CA-6246-9734-8219658A9311}"/>
              </a:ext>
            </a:extLst>
          </p:cNvPr>
          <p:cNvSpPr>
            <a:spLocks noGrp="1" noChangeArrowheads="1"/>
          </p:cNvSpPr>
          <p:nvPr>
            <p:ph type="body" idx="1"/>
          </p:nvPr>
        </p:nvSpPr>
        <p:spPr>
          <a:xfrm>
            <a:off x="685800" y="609600"/>
            <a:ext cx="7772400" cy="5486400"/>
          </a:xfrm>
        </p:spPr>
        <p:txBody>
          <a:bodyPr/>
          <a:lstStyle/>
          <a:p>
            <a:pPr eaLnBrk="1" hangingPunct="1">
              <a:lnSpc>
                <a:spcPct val="90000"/>
              </a:lnSpc>
            </a:pPr>
            <a:r>
              <a:rPr lang="en-US" altLang="zh-TW"/>
              <a:t>Relationship: teach</a:t>
            </a:r>
          </a:p>
          <a:p>
            <a:pPr eaLnBrk="1" hangingPunct="1">
              <a:lnSpc>
                <a:spcPct val="90000"/>
              </a:lnSpc>
              <a:buFontTx/>
              <a:buNone/>
            </a:pPr>
            <a:r>
              <a:rPr lang="en-US" altLang="zh-TW" sz="2400"/>
              <a:t>	(John,CEG4567), (David, CSC1234),(David,CSC3399)</a:t>
            </a:r>
          </a:p>
          <a:p>
            <a:pPr eaLnBrk="1" hangingPunct="1">
              <a:lnSpc>
                <a:spcPct val="90000"/>
              </a:lnSpc>
            </a:pPr>
            <a:r>
              <a:rPr lang="en-US" altLang="zh-TW"/>
              <a:t>As with entities, we may wish to collect a set of similar relationships into a </a:t>
            </a:r>
            <a:r>
              <a:rPr lang="en-US" altLang="zh-TW">
                <a:solidFill>
                  <a:schemeClr val="accent2"/>
                </a:solidFill>
              </a:rPr>
              <a:t>relationship set</a:t>
            </a:r>
            <a:r>
              <a:rPr lang="en-US" altLang="zh-TW"/>
              <a:t>.</a:t>
            </a:r>
          </a:p>
          <a:p>
            <a:pPr eaLnBrk="1" hangingPunct="1">
              <a:lnSpc>
                <a:spcPct val="90000"/>
              </a:lnSpc>
            </a:pPr>
            <a:r>
              <a:rPr lang="en-US" altLang="zh-TW"/>
              <a:t>A relationship set can be thought of a set of n-tuples:</a:t>
            </a:r>
          </a:p>
          <a:p>
            <a:pPr eaLnBrk="1" hangingPunct="1">
              <a:lnSpc>
                <a:spcPct val="90000"/>
              </a:lnSpc>
            </a:pPr>
            <a:endParaRPr lang="en-US" altLang="zh-TW"/>
          </a:p>
          <a:p>
            <a:pPr eaLnBrk="1" hangingPunct="1">
              <a:lnSpc>
                <a:spcPct val="90000"/>
              </a:lnSpc>
            </a:pPr>
            <a:r>
              <a:rPr lang="en-US" altLang="zh-TW"/>
              <a:t>The teach relation can be represented by the set:</a:t>
            </a:r>
          </a:p>
          <a:p>
            <a:pPr eaLnBrk="1" hangingPunct="1">
              <a:lnSpc>
                <a:spcPct val="90000"/>
              </a:lnSpc>
              <a:buFontTx/>
              <a:buNone/>
            </a:pPr>
            <a:r>
              <a:rPr lang="en-US" altLang="zh-TW"/>
              <a:t>	</a:t>
            </a:r>
            <a:r>
              <a:rPr lang="en-US" altLang="zh-TW" sz="2400"/>
              <a:t>{(John,CEG4567), (David, CSC1234),(David,CSC3399)}</a:t>
            </a:r>
          </a:p>
          <a:p>
            <a:pPr eaLnBrk="1" hangingPunct="1">
              <a:lnSpc>
                <a:spcPct val="90000"/>
              </a:lnSpc>
            </a:pPr>
            <a:endParaRPr lang="en-US" altLang="zh-TW" sz="2400"/>
          </a:p>
          <a:p>
            <a:pPr eaLnBrk="1" hangingPunct="1">
              <a:lnSpc>
                <a:spcPct val="90000"/>
              </a:lnSpc>
            </a:pPr>
            <a:endParaRPr lang="en-US" altLang="zh-TW" sz="2400"/>
          </a:p>
        </p:txBody>
      </p:sp>
      <p:graphicFrame>
        <p:nvGraphicFramePr>
          <p:cNvPr id="32771" name="Object 4">
            <a:extLst>
              <a:ext uri="{FF2B5EF4-FFF2-40B4-BE49-F238E27FC236}">
                <a16:creationId xmlns:a16="http://schemas.microsoft.com/office/drawing/2014/main" id="{32C14019-C15F-414F-ABF9-7E8D4D7601EB}"/>
              </a:ext>
            </a:extLst>
          </p:cNvPr>
          <p:cNvGraphicFramePr>
            <a:graphicFrameLocks noChangeAspect="1"/>
          </p:cNvGraphicFramePr>
          <p:nvPr/>
        </p:nvGraphicFramePr>
        <p:xfrm>
          <a:off x="1143000" y="3962400"/>
          <a:ext cx="4724400" cy="574675"/>
        </p:xfrm>
        <a:graphic>
          <a:graphicData uri="http://schemas.openxmlformats.org/presentationml/2006/ole">
            <mc:AlternateContent xmlns:mc="http://schemas.openxmlformats.org/markup-compatibility/2006">
              <mc:Choice xmlns:v="urn:schemas-microsoft-com:vml" Requires="v">
                <p:oleObj name="Equation" r:id="rId2" imgW="43294300" imgH="5270500" progId="Equation.3">
                  <p:embed/>
                </p:oleObj>
              </mc:Choice>
              <mc:Fallback>
                <p:oleObj name="Equation" r:id="rId2" imgW="43294300" imgH="5270500" progId="Equation.3">
                  <p:embed/>
                  <p:pic>
                    <p:nvPicPr>
                      <p:cNvPr id="32771" name="Object 4">
                        <a:extLst>
                          <a:ext uri="{FF2B5EF4-FFF2-40B4-BE49-F238E27FC236}">
                            <a16:creationId xmlns:a16="http://schemas.microsoft.com/office/drawing/2014/main" id="{32C14019-C15F-414F-ABF9-7E8D4D7601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962400"/>
                        <a:ext cx="4724400"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Number Placeholder 5">
            <a:extLst>
              <a:ext uri="{FF2B5EF4-FFF2-40B4-BE49-F238E27FC236}">
                <a16:creationId xmlns:a16="http://schemas.microsoft.com/office/drawing/2014/main" id="{BF341734-FEBA-EC42-A798-5AB6B4F60AB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3C5324BD-4D76-5A4E-89FE-04328EF4C08C}" type="slidenum">
              <a:rPr lang="en-US" altLang="zh-TW" sz="1400" smtClean="0"/>
              <a:pPr>
                <a:spcBef>
                  <a:spcPct val="0"/>
                </a:spcBef>
                <a:buFontTx/>
                <a:buNone/>
              </a:pPr>
              <a:t>2</a:t>
            </a:fld>
            <a:endParaRPr lang="en-US" altLang="zh-TW" sz="1400"/>
          </a:p>
        </p:txBody>
      </p:sp>
      <p:sp>
        <p:nvSpPr>
          <p:cNvPr id="7170" name="Rectangle 2">
            <a:extLst>
              <a:ext uri="{FF2B5EF4-FFF2-40B4-BE49-F238E27FC236}">
                <a16:creationId xmlns:a16="http://schemas.microsoft.com/office/drawing/2014/main" id="{BBCC9120-BC38-9944-A5E4-3B284480EE3B}"/>
              </a:ext>
            </a:extLst>
          </p:cNvPr>
          <p:cNvSpPr>
            <a:spLocks noGrp="1" noChangeArrowheads="1"/>
          </p:cNvSpPr>
          <p:nvPr>
            <p:ph type="title"/>
          </p:nvPr>
        </p:nvSpPr>
        <p:spPr/>
        <p:txBody>
          <a:bodyPr/>
          <a:lstStyle/>
          <a:p>
            <a:pPr eaLnBrk="1" hangingPunct="1">
              <a:defRPr/>
            </a:pPr>
            <a:r>
              <a:rPr lang="en-US" altLang="zh-TW"/>
              <a:t>Database design</a:t>
            </a:r>
          </a:p>
        </p:txBody>
      </p:sp>
      <p:sp>
        <p:nvSpPr>
          <p:cNvPr id="15363" name="Rectangle 3">
            <a:extLst>
              <a:ext uri="{FF2B5EF4-FFF2-40B4-BE49-F238E27FC236}">
                <a16:creationId xmlns:a16="http://schemas.microsoft.com/office/drawing/2014/main" id="{CAD7939E-8BDD-0748-817E-0B301E628503}"/>
              </a:ext>
            </a:extLst>
          </p:cNvPr>
          <p:cNvSpPr>
            <a:spLocks noGrp="1" noChangeArrowheads="1"/>
          </p:cNvSpPr>
          <p:nvPr>
            <p:ph type="body" idx="1"/>
          </p:nvPr>
        </p:nvSpPr>
        <p:spPr/>
        <p:txBody>
          <a:bodyPr/>
          <a:lstStyle/>
          <a:p>
            <a:pPr marL="609600" indent="-609600" eaLnBrk="1" hangingPunct="1"/>
            <a:r>
              <a:rPr lang="en-US" altLang="zh-TW"/>
              <a:t>The database design process can be divided into six steps.</a:t>
            </a:r>
          </a:p>
          <a:p>
            <a:pPr marL="990600" lvl="1" indent="-533400" eaLnBrk="1" hangingPunct="1">
              <a:buFontTx/>
              <a:buAutoNum type="arabicPeriod"/>
            </a:pPr>
            <a:r>
              <a:rPr lang="en-US" altLang="zh-TW"/>
              <a:t>Requirement Analysis</a:t>
            </a:r>
          </a:p>
          <a:p>
            <a:pPr marL="1371600" lvl="2" indent="-457200" eaLnBrk="1" hangingPunct="1">
              <a:buFontTx/>
              <a:buChar char="–"/>
            </a:pPr>
            <a:r>
              <a:rPr lang="en-US" altLang="zh-TW"/>
              <a:t>What data should be stored?</a:t>
            </a:r>
          </a:p>
          <a:p>
            <a:pPr marL="1371600" lvl="2" indent="-457200" eaLnBrk="1" hangingPunct="1">
              <a:buFontTx/>
              <a:buChar char="–"/>
            </a:pPr>
            <a:r>
              <a:rPr lang="en-US" altLang="zh-TW"/>
              <a:t>What applications must be built?</a:t>
            </a:r>
          </a:p>
          <a:p>
            <a:pPr marL="1371600" lvl="2" indent="-457200" eaLnBrk="1" hangingPunct="1">
              <a:buFontTx/>
              <a:buChar char="–"/>
            </a:pPr>
            <a:r>
              <a:rPr lang="en-US" altLang="zh-TW"/>
              <a:t>What operations are most frequent and subjected to performance requirements?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5">
            <a:extLst>
              <a:ext uri="{FF2B5EF4-FFF2-40B4-BE49-F238E27FC236}">
                <a16:creationId xmlns:a16="http://schemas.microsoft.com/office/drawing/2014/main" id="{FC986C4B-B8B7-3A44-AA0A-EDB6446F5EA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56CA1314-5B01-C049-998E-A0D7CB6BBD56}" type="slidenum">
              <a:rPr lang="en-US" altLang="zh-TW" sz="1400" smtClean="0"/>
              <a:pPr>
                <a:spcBef>
                  <a:spcPct val="0"/>
                </a:spcBef>
                <a:buFontTx/>
                <a:buNone/>
              </a:pPr>
              <a:t>20</a:t>
            </a:fld>
            <a:endParaRPr lang="en-US" altLang="zh-TW" sz="1400"/>
          </a:p>
        </p:txBody>
      </p:sp>
      <p:sp>
        <p:nvSpPr>
          <p:cNvPr id="33794" name="Rectangle 3">
            <a:extLst>
              <a:ext uri="{FF2B5EF4-FFF2-40B4-BE49-F238E27FC236}">
                <a16:creationId xmlns:a16="http://schemas.microsoft.com/office/drawing/2014/main" id="{A275F3ED-F1D5-2442-869B-E64EC1FA0EED}"/>
              </a:ext>
            </a:extLst>
          </p:cNvPr>
          <p:cNvSpPr>
            <a:spLocks noGrp="1" noChangeArrowheads="1"/>
          </p:cNvSpPr>
          <p:nvPr>
            <p:ph type="body" idx="1"/>
          </p:nvPr>
        </p:nvSpPr>
        <p:spPr>
          <a:xfrm>
            <a:off x="685800" y="838200"/>
            <a:ext cx="7772400" cy="5257800"/>
          </a:xfrm>
        </p:spPr>
        <p:txBody>
          <a:bodyPr/>
          <a:lstStyle/>
          <a:p>
            <a:pPr eaLnBrk="1" hangingPunct="1"/>
            <a:r>
              <a:rPr lang="en-US" altLang="zh-TW"/>
              <a:t>A relationship set can also be represented by an E-R diagram.</a:t>
            </a:r>
          </a:p>
        </p:txBody>
      </p:sp>
      <p:sp>
        <p:nvSpPr>
          <p:cNvPr id="33795" name="Line 4">
            <a:extLst>
              <a:ext uri="{FF2B5EF4-FFF2-40B4-BE49-F238E27FC236}">
                <a16:creationId xmlns:a16="http://schemas.microsoft.com/office/drawing/2014/main" id="{04F3D418-A74B-C241-8EE8-327F9EF1B276}"/>
              </a:ext>
            </a:extLst>
          </p:cNvPr>
          <p:cNvSpPr>
            <a:spLocks noChangeShapeType="1"/>
          </p:cNvSpPr>
          <p:nvPr/>
        </p:nvSpPr>
        <p:spPr bwMode="auto">
          <a:xfrm>
            <a:off x="5562600" y="4114800"/>
            <a:ext cx="685800" cy="0"/>
          </a:xfrm>
          <a:prstGeom prst="line">
            <a:avLst/>
          </a:prstGeom>
          <a:noFill/>
          <a:ln w="12700">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33796" name="Line 5">
            <a:extLst>
              <a:ext uri="{FF2B5EF4-FFF2-40B4-BE49-F238E27FC236}">
                <a16:creationId xmlns:a16="http://schemas.microsoft.com/office/drawing/2014/main" id="{3AACD4ED-BFBD-ED45-B21D-8E7A402A114E}"/>
              </a:ext>
            </a:extLst>
          </p:cNvPr>
          <p:cNvSpPr>
            <a:spLocks noChangeShapeType="1"/>
          </p:cNvSpPr>
          <p:nvPr/>
        </p:nvSpPr>
        <p:spPr bwMode="auto">
          <a:xfrm>
            <a:off x="3733800" y="4114800"/>
            <a:ext cx="685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797" name="Oval 6">
            <a:extLst>
              <a:ext uri="{FF2B5EF4-FFF2-40B4-BE49-F238E27FC236}">
                <a16:creationId xmlns:a16="http://schemas.microsoft.com/office/drawing/2014/main" id="{47D88705-051A-AA4B-B65D-207F4C6CDB49}"/>
              </a:ext>
            </a:extLst>
          </p:cNvPr>
          <p:cNvSpPr>
            <a:spLocks noChangeArrowheads="1"/>
          </p:cNvSpPr>
          <p:nvPr/>
        </p:nvSpPr>
        <p:spPr bwMode="auto">
          <a:xfrm>
            <a:off x="1828800" y="22860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hkid</a:t>
            </a:r>
          </a:p>
        </p:txBody>
      </p:sp>
      <p:sp>
        <p:nvSpPr>
          <p:cNvPr id="33798" name="AutoShape 7">
            <a:extLst>
              <a:ext uri="{FF2B5EF4-FFF2-40B4-BE49-F238E27FC236}">
                <a16:creationId xmlns:a16="http://schemas.microsoft.com/office/drawing/2014/main" id="{83F5017C-3F3A-D64F-9CAE-3446025F4D6D}"/>
              </a:ext>
            </a:extLst>
          </p:cNvPr>
          <p:cNvSpPr>
            <a:spLocks noChangeArrowheads="1"/>
          </p:cNvSpPr>
          <p:nvPr/>
        </p:nvSpPr>
        <p:spPr bwMode="auto">
          <a:xfrm>
            <a:off x="4419600" y="3581400"/>
            <a:ext cx="1143000" cy="1066800"/>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Teach</a:t>
            </a:r>
          </a:p>
        </p:txBody>
      </p:sp>
      <p:sp>
        <p:nvSpPr>
          <p:cNvPr id="33799" name="Rectangle 8">
            <a:extLst>
              <a:ext uri="{FF2B5EF4-FFF2-40B4-BE49-F238E27FC236}">
                <a16:creationId xmlns:a16="http://schemas.microsoft.com/office/drawing/2014/main" id="{210AE148-A90F-9B46-AD93-19741D5A6665}"/>
              </a:ext>
            </a:extLst>
          </p:cNvPr>
          <p:cNvSpPr>
            <a:spLocks noChangeArrowheads="1"/>
          </p:cNvSpPr>
          <p:nvPr/>
        </p:nvSpPr>
        <p:spPr bwMode="auto">
          <a:xfrm>
            <a:off x="2438400" y="3810000"/>
            <a:ext cx="12954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Lecturer</a:t>
            </a:r>
          </a:p>
        </p:txBody>
      </p:sp>
      <p:sp>
        <p:nvSpPr>
          <p:cNvPr id="33800" name="Rectangle 9">
            <a:extLst>
              <a:ext uri="{FF2B5EF4-FFF2-40B4-BE49-F238E27FC236}">
                <a16:creationId xmlns:a16="http://schemas.microsoft.com/office/drawing/2014/main" id="{1EDBAF83-5225-3C48-A6C7-2DBFB84DD02D}"/>
              </a:ext>
            </a:extLst>
          </p:cNvPr>
          <p:cNvSpPr>
            <a:spLocks noChangeArrowheads="1"/>
          </p:cNvSpPr>
          <p:nvPr/>
        </p:nvSpPr>
        <p:spPr bwMode="auto">
          <a:xfrm>
            <a:off x="6248400" y="3810000"/>
            <a:ext cx="12954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course</a:t>
            </a:r>
          </a:p>
        </p:txBody>
      </p:sp>
      <p:sp>
        <p:nvSpPr>
          <p:cNvPr id="33801" name="Oval 10">
            <a:extLst>
              <a:ext uri="{FF2B5EF4-FFF2-40B4-BE49-F238E27FC236}">
                <a16:creationId xmlns:a16="http://schemas.microsoft.com/office/drawing/2014/main" id="{3B1F8508-99A6-4244-8EEB-A196176DBED3}"/>
              </a:ext>
            </a:extLst>
          </p:cNvPr>
          <p:cNvSpPr>
            <a:spLocks noChangeArrowheads="1"/>
          </p:cNvSpPr>
          <p:nvPr/>
        </p:nvSpPr>
        <p:spPr bwMode="auto">
          <a:xfrm>
            <a:off x="1143000" y="28956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33802" name="Oval 11">
            <a:extLst>
              <a:ext uri="{FF2B5EF4-FFF2-40B4-BE49-F238E27FC236}">
                <a16:creationId xmlns:a16="http://schemas.microsoft.com/office/drawing/2014/main" id="{48ED75AB-3AD1-CD4D-8A0F-5F715F5FA5AE}"/>
              </a:ext>
            </a:extLst>
          </p:cNvPr>
          <p:cNvSpPr>
            <a:spLocks noChangeArrowheads="1"/>
          </p:cNvSpPr>
          <p:nvPr/>
        </p:nvSpPr>
        <p:spPr bwMode="auto">
          <a:xfrm>
            <a:off x="3200400" y="22860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Phone_no</a:t>
            </a:r>
          </a:p>
        </p:txBody>
      </p:sp>
      <p:sp>
        <p:nvSpPr>
          <p:cNvPr id="33803" name="Oval 12">
            <a:extLst>
              <a:ext uri="{FF2B5EF4-FFF2-40B4-BE49-F238E27FC236}">
                <a16:creationId xmlns:a16="http://schemas.microsoft.com/office/drawing/2014/main" id="{A56E7C57-0E48-5F47-A669-D5AE16D3EDCA}"/>
              </a:ext>
            </a:extLst>
          </p:cNvPr>
          <p:cNvSpPr>
            <a:spLocks noChangeArrowheads="1"/>
          </p:cNvSpPr>
          <p:nvPr/>
        </p:nvSpPr>
        <p:spPr bwMode="auto">
          <a:xfrm>
            <a:off x="3962400" y="28194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33804" name="Oval 13">
            <a:extLst>
              <a:ext uri="{FF2B5EF4-FFF2-40B4-BE49-F238E27FC236}">
                <a16:creationId xmlns:a16="http://schemas.microsoft.com/office/drawing/2014/main" id="{48938CE4-22F0-C443-832C-24B6BF178BF8}"/>
              </a:ext>
            </a:extLst>
          </p:cNvPr>
          <p:cNvSpPr>
            <a:spLocks noChangeArrowheads="1"/>
          </p:cNvSpPr>
          <p:nvPr/>
        </p:nvSpPr>
        <p:spPr bwMode="auto">
          <a:xfrm>
            <a:off x="5638800" y="29718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u="sng">
                <a:latin typeface="Arial" panose="020B0604020202020204" pitchFamily="34" charset="0"/>
              </a:rPr>
              <a:t>Course_id</a:t>
            </a:r>
          </a:p>
        </p:txBody>
      </p:sp>
      <p:sp>
        <p:nvSpPr>
          <p:cNvPr id="33805" name="Oval 14">
            <a:extLst>
              <a:ext uri="{FF2B5EF4-FFF2-40B4-BE49-F238E27FC236}">
                <a16:creationId xmlns:a16="http://schemas.microsoft.com/office/drawing/2014/main" id="{0BCECDD7-0DB2-4D40-801B-B9F38FFF5885}"/>
              </a:ext>
            </a:extLst>
          </p:cNvPr>
          <p:cNvSpPr>
            <a:spLocks noChangeArrowheads="1"/>
          </p:cNvSpPr>
          <p:nvPr/>
        </p:nvSpPr>
        <p:spPr bwMode="auto">
          <a:xfrm>
            <a:off x="7010400" y="29718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title</a:t>
            </a:r>
          </a:p>
        </p:txBody>
      </p:sp>
      <p:sp>
        <p:nvSpPr>
          <p:cNvPr id="33806" name="Line 15">
            <a:extLst>
              <a:ext uri="{FF2B5EF4-FFF2-40B4-BE49-F238E27FC236}">
                <a16:creationId xmlns:a16="http://schemas.microsoft.com/office/drawing/2014/main" id="{2CF46686-5ED2-C843-AAF2-48B3BBC10E5D}"/>
              </a:ext>
            </a:extLst>
          </p:cNvPr>
          <p:cNvSpPr>
            <a:spLocks noChangeShapeType="1"/>
          </p:cNvSpPr>
          <p:nvPr/>
        </p:nvSpPr>
        <p:spPr bwMode="auto">
          <a:xfrm flipH="1" flipV="1">
            <a:off x="2438400" y="2819400"/>
            <a:ext cx="5334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7" name="Line 16">
            <a:extLst>
              <a:ext uri="{FF2B5EF4-FFF2-40B4-BE49-F238E27FC236}">
                <a16:creationId xmlns:a16="http://schemas.microsoft.com/office/drawing/2014/main" id="{1625B004-CBA5-3040-9665-1DDCB2A0271A}"/>
              </a:ext>
            </a:extLst>
          </p:cNvPr>
          <p:cNvSpPr>
            <a:spLocks noChangeShapeType="1"/>
          </p:cNvSpPr>
          <p:nvPr/>
        </p:nvSpPr>
        <p:spPr bwMode="auto">
          <a:xfrm flipV="1">
            <a:off x="3124200" y="2819400"/>
            <a:ext cx="5334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8" name="Line 17">
            <a:extLst>
              <a:ext uri="{FF2B5EF4-FFF2-40B4-BE49-F238E27FC236}">
                <a16:creationId xmlns:a16="http://schemas.microsoft.com/office/drawing/2014/main" id="{D8524757-FF08-0441-8E0A-56FFFD02263B}"/>
              </a:ext>
            </a:extLst>
          </p:cNvPr>
          <p:cNvSpPr>
            <a:spLocks noChangeShapeType="1"/>
          </p:cNvSpPr>
          <p:nvPr/>
        </p:nvSpPr>
        <p:spPr bwMode="auto">
          <a:xfrm flipH="1" flipV="1">
            <a:off x="1676400" y="3429000"/>
            <a:ext cx="11430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9" name="Line 18">
            <a:extLst>
              <a:ext uri="{FF2B5EF4-FFF2-40B4-BE49-F238E27FC236}">
                <a16:creationId xmlns:a16="http://schemas.microsoft.com/office/drawing/2014/main" id="{390E62C3-ED82-834F-8692-647BA6724DC0}"/>
              </a:ext>
            </a:extLst>
          </p:cNvPr>
          <p:cNvSpPr>
            <a:spLocks noChangeShapeType="1"/>
          </p:cNvSpPr>
          <p:nvPr/>
        </p:nvSpPr>
        <p:spPr bwMode="auto">
          <a:xfrm flipV="1">
            <a:off x="3276600" y="3352800"/>
            <a:ext cx="129540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0" name="Line 19">
            <a:extLst>
              <a:ext uri="{FF2B5EF4-FFF2-40B4-BE49-F238E27FC236}">
                <a16:creationId xmlns:a16="http://schemas.microsoft.com/office/drawing/2014/main" id="{EA8061D4-B2BA-1D40-B928-B7E6C97278AD}"/>
              </a:ext>
            </a:extLst>
          </p:cNvPr>
          <p:cNvSpPr>
            <a:spLocks noChangeShapeType="1"/>
          </p:cNvSpPr>
          <p:nvPr/>
        </p:nvSpPr>
        <p:spPr bwMode="auto">
          <a:xfrm flipH="1" flipV="1">
            <a:off x="6248400" y="3505200"/>
            <a:ext cx="4572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1" name="Line 20">
            <a:extLst>
              <a:ext uri="{FF2B5EF4-FFF2-40B4-BE49-F238E27FC236}">
                <a16:creationId xmlns:a16="http://schemas.microsoft.com/office/drawing/2014/main" id="{969FE944-4578-A042-B106-FFF36FCC22FA}"/>
              </a:ext>
            </a:extLst>
          </p:cNvPr>
          <p:cNvSpPr>
            <a:spLocks noChangeShapeType="1"/>
          </p:cNvSpPr>
          <p:nvPr/>
        </p:nvSpPr>
        <p:spPr bwMode="auto">
          <a:xfrm flipV="1">
            <a:off x="7086600" y="3505200"/>
            <a:ext cx="5334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2" name="Line 22">
            <a:extLst>
              <a:ext uri="{FF2B5EF4-FFF2-40B4-BE49-F238E27FC236}">
                <a16:creationId xmlns:a16="http://schemas.microsoft.com/office/drawing/2014/main" id="{7BC7EF87-1A91-F846-AC45-D956E95C14DE}"/>
              </a:ext>
            </a:extLst>
          </p:cNvPr>
          <p:cNvSpPr>
            <a:spLocks noChangeShapeType="1"/>
          </p:cNvSpPr>
          <p:nvPr/>
        </p:nvSpPr>
        <p:spPr bwMode="auto">
          <a:xfrm flipV="1">
            <a:off x="3048000" y="4572000"/>
            <a:ext cx="0" cy="4572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13" name="Line 23">
            <a:extLst>
              <a:ext uri="{FF2B5EF4-FFF2-40B4-BE49-F238E27FC236}">
                <a16:creationId xmlns:a16="http://schemas.microsoft.com/office/drawing/2014/main" id="{EF4E17EA-DE81-DF45-8555-5E66CC5AAB2F}"/>
              </a:ext>
            </a:extLst>
          </p:cNvPr>
          <p:cNvSpPr>
            <a:spLocks noChangeShapeType="1"/>
          </p:cNvSpPr>
          <p:nvPr/>
        </p:nvSpPr>
        <p:spPr bwMode="auto">
          <a:xfrm flipV="1">
            <a:off x="1295400" y="3505200"/>
            <a:ext cx="152400" cy="4572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14" name="Line 24">
            <a:extLst>
              <a:ext uri="{FF2B5EF4-FFF2-40B4-BE49-F238E27FC236}">
                <a16:creationId xmlns:a16="http://schemas.microsoft.com/office/drawing/2014/main" id="{A235A720-FE09-BE49-8E3B-5A45E53470F5}"/>
              </a:ext>
            </a:extLst>
          </p:cNvPr>
          <p:cNvSpPr>
            <a:spLocks noChangeShapeType="1"/>
          </p:cNvSpPr>
          <p:nvPr/>
        </p:nvSpPr>
        <p:spPr bwMode="auto">
          <a:xfrm flipH="1" flipV="1">
            <a:off x="5334000" y="4495800"/>
            <a:ext cx="304800" cy="4572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15" name="Text Box 25">
            <a:extLst>
              <a:ext uri="{FF2B5EF4-FFF2-40B4-BE49-F238E27FC236}">
                <a16:creationId xmlns:a16="http://schemas.microsoft.com/office/drawing/2014/main" id="{5A14C040-0905-8F47-8B47-E37F2ED1D9E4}"/>
              </a:ext>
            </a:extLst>
          </p:cNvPr>
          <p:cNvSpPr txBox="1">
            <a:spLocks noChangeArrowheads="1"/>
          </p:cNvSpPr>
          <p:nvPr/>
        </p:nvSpPr>
        <p:spPr bwMode="auto">
          <a:xfrm>
            <a:off x="746125" y="4024313"/>
            <a:ext cx="865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600">
                <a:solidFill>
                  <a:srgbClr val="FF3300"/>
                </a:solidFill>
              </a:rPr>
              <a:t>attribute</a:t>
            </a:r>
          </a:p>
        </p:txBody>
      </p:sp>
      <p:sp>
        <p:nvSpPr>
          <p:cNvPr id="33816" name="Text Box 27">
            <a:extLst>
              <a:ext uri="{FF2B5EF4-FFF2-40B4-BE49-F238E27FC236}">
                <a16:creationId xmlns:a16="http://schemas.microsoft.com/office/drawing/2014/main" id="{3B551892-295D-154E-B4DE-BD22FA845284}"/>
              </a:ext>
            </a:extLst>
          </p:cNvPr>
          <p:cNvSpPr txBox="1">
            <a:spLocks noChangeArrowheads="1"/>
          </p:cNvSpPr>
          <p:nvPr/>
        </p:nvSpPr>
        <p:spPr bwMode="auto">
          <a:xfrm>
            <a:off x="2743200" y="4953000"/>
            <a:ext cx="649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600">
                <a:solidFill>
                  <a:srgbClr val="FF3300"/>
                </a:solidFill>
              </a:rPr>
              <a:t>entity</a:t>
            </a:r>
          </a:p>
        </p:txBody>
      </p:sp>
      <p:sp>
        <p:nvSpPr>
          <p:cNvPr id="33817" name="Text Box 28">
            <a:extLst>
              <a:ext uri="{FF2B5EF4-FFF2-40B4-BE49-F238E27FC236}">
                <a16:creationId xmlns:a16="http://schemas.microsoft.com/office/drawing/2014/main" id="{A0EFFF4D-71F8-F84D-BF02-2152CA4CCB13}"/>
              </a:ext>
            </a:extLst>
          </p:cNvPr>
          <p:cNvSpPr txBox="1">
            <a:spLocks noChangeArrowheads="1"/>
          </p:cNvSpPr>
          <p:nvPr/>
        </p:nvSpPr>
        <p:spPr bwMode="auto">
          <a:xfrm>
            <a:off x="5410200" y="4876800"/>
            <a:ext cx="1147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600">
                <a:solidFill>
                  <a:srgbClr val="FF3300"/>
                </a:solidFill>
              </a:rPr>
              <a:t>relationship</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5">
            <a:extLst>
              <a:ext uri="{FF2B5EF4-FFF2-40B4-BE49-F238E27FC236}">
                <a16:creationId xmlns:a16="http://schemas.microsoft.com/office/drawing/2014/main" id="{85DDBDFA-28D7-F64F-9675-3724122EE4C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5B5EEECD-2A19-3A4A-9C5C-5489B9B47382}" type="slidenum">
              <a:rPr lang="en-US" altLang="zh-TW" sz="1400" smtClean="0"/>
              <a:pPr>
                <a:spcBef>
                  <a:spcPct val="0"/>
                </a:spcBef>
                <a:buFontTx/>
                <a:buNone/>
              </a:pPr>
              <a:t>21</a:t>
            </a:fld>
            <a:endParaRPr lang="en-US" altLang="zh-TW" sz="1400"/>
          </a:p>
        </p:txBody>
      </p:sp>
      <p:sp>
        <p:nvSpPr>
          <p:cNvPr id="34818" name="Rectangle 3">
            <a:extLst>
              <a:ext uri="{FF2B5EF4-FFF2-40B4-BE49-F238E27FC236}">
                <a16:creationId xmlns:a16="http://schemas.microsoft.com/office/drawing/2014/main" id="{188B12F3-66BA-574C-B948-780233D7D611}"/>
              </a:ext>
            </a:extLst>
          </p:cNvPr>
          <p:cNvSpPr>
            <a:spLocks noGrp="1" noChangeArrowheads="1"/>
          </p:cNvSpPr>
          <p:nvPr>
            <p:ph type="body" idx="1"/>
          </p:nvPr>
        </p:nvSpPr>
        <p:spPr>
          <a:xfrm>
            <a:off x="685800" y="609600"/>
            <a:ext cx="7772400" cy="5486400"/>
          </a:xfrm>
        </p:spPr>
        <p:txBody>
          <a:bodyPr/>
          <a:lstStyle/>
          <a:p>
            <a:pPr eaLnBrk="1" hangingPunct="1"/>
            <a:r>
              <a:rPr lang="en-US" altLang="zh-TW"/>
              <a:t>A relationship can also have descriptive attributes.</a:t>
            </a:r>
          </a:p>
          <a:p>
            <a:pPr eaLnBrk="1" hangingPunct="1"/>
            <a:r>
              <a:rPr lang="en-US" altLang="zh-TW"/>
              <a:t>Descriptive attributes are used to record information about the relationship, rather than about any one of the participating entities.</a:t>
            </a:r>
          </a:p>
        </p:txBody>
      </p:sp>
      <p:sp>
        <p:nvSpPr>
          <p:cNvPr id="34819" name="Line 4">
            <a:extLst>
              <a:ext uri="{FF2B5EF4-FFF2-40B4-BE49-F238E27FC236}">
                <a16:creationId xmlns:a16="http://schemas.microsoft.com/office/drawing/2014/main" id="{CFAA43BE-33C2-894A-8131-54442CF3DE00}"/>
              </a:ext>
            </a:extLst>
          </p:cNvPr>
          <p:cNvSpPr>
            <a:spLocks noChangeShapeType="1"/>
          </p:cNvSpPr>
          <p:nvPr/>
        </p:nvSpPr>
        <p:spPr bwMode="auto">
          <a:xfrm flipH="1" flipV="1">
            <a:off x="1371600" y="5334000"/>
            <a:ext cx="11430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20" name="Line 5">
            <a:extLst>
              <a:ext uri="{FF2B5EF4-FFF2-40B4-BE49-F238E27FC236}">
                <a16:creationId xmlns:a16="http://schemas.microsoft.com/office/drawing/2014/main" id="{8A1A006B-33C5-C448-86A9-44DC42E0EE0F}"/>
              </a:ext>
            </a:extLst>
          </p:cNvPr>
          <p:cNvSpPr>
            <a:spLocks noChangeShapeType="1"/>
          </p:cNvSpPr>
          <p:nvPr/>
        </p:nvSpPr>
        <p:spPr bwMode="auto">
          <a:xfrm>
            <a:off x="5257800" y="6019800"/>
            <a:ext cx="685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21" name="Line 6">
            <a:extLst>
              <a:ext uri="{FF2B5EF4-FFF2-40B4-BE49-F238E27FC236}">
                <a16:creationId xmlns:a16="http://schemas.microsoft.com/office/drawing/2014/main" id="{B401B802-24BB-1749-B368-987113EC2DF3}"/>
              </a:ext>
            </a:extLst>
          </p:cNvPr>
          <p:cNvSpPr>
            <a:spLocks noChangeShapeType="1"/>
          </p:cNvSpPr>
          <p:nvPr/>
        </p:nvSpPr>
        <p:spPr bwMode="auto">
          <a:xfrm>
            <a:off x="3429000" y="6019800"/>
            <a:ext cx="685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22" name="Oval 7">
            <a:extLst>
              <a:ext uri="{FF2B5EF4-FFF2-40B4-BE49-F238E27FC236}">
                <a16:creationId xmlns:a16="http://schemas.microsoft.com/office/drawing/2014/main" id="{A819E6A6-A3D3-5442-AB40-0CC96FB0ED9F}"/>
              </a:ext>
            </a:extLst>
          </p:cNvPr>
          <p:cNvSpPr>
            <a:spLocks noChangeArrowheads="1"/>
          </p:cNvSpPr>
          <p:nvPr/>
        </p:nvSpPr>
        <p:spPr bwMode="auto">
          <a:xfrm>
            <a:off x="1524000" y="41910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34823" name="AutoShape 8">
            <a:extLst>
              <a:ext uri="{FF2B5EF4-FFF2-40B4-BE49-F238E27FC236}">
                <a16:creationId xmlns:a16="http://schemas.microsoft.com/office/drawing/2014/main" id="{FB5E33D8-3F58-D747-ADF0-77F47C9F3FC7}"/>
              </a:ext>
            </a:extLst>
          </p:cNvPr>
          <p:cNvSpPr>
            <a:spLocks noChangeArrowheads="1"/>
          </p:cNvSpPr>
          <p:nvPr/>
        </p:nvSpPr>
        <p:spPr bwMode="auto">
          <a:xfrm>
            <a:off x="4114800" y="5486400"/>
            <a:ext cx="1143000" cy="1066800"/>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Work_in</a:t>
            </a:r>
          </a:p>
        </p:txBody>
      </p:sp>
      <p:sp>
        <p:nvSpPr>
          <p:cNvPr id="34824" name="Rectangle 9">
            <a:extLst>
              <a:ext uri="{FF2B5EF4-FFF2-40B4-BE49-F238E27FC236}">
                <a16:creationId xmlns:a16="http://schemas.microsoft.com/office/drawing/2014/main" id="{519B45FE-A138-3C42-BDAC-12A2DDF64ABA}"/>
              </a:ext>
            </a:extLst>
          </p:cNvPr>
          <p:cNvSpPr>
            <a:spLocks noChangeArrowheads="1"/>
          </p:cNvSpPr>
          <p:nvPr/>
        </p:nvSpPr>
        <p:spPr bwMode="auto">
          <a:xfrm>
            <a:off x="2133600" y="5715000"/>
            <a:ext cx="12954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Employees</a:t>
            </a:r>
          </a:p>
        </p:txBody>
      </p:sp>
      <p:sp>
        <p:nvSpPr>
          <p:cNvPr id="34825" name="Rectangle 10">
            <a:extLst>
              <a:ext uri="{FF2B5EF4-FFF2-40B4-BE49-F238E27FC236}">
                <a16:creationId xmlns:a16="http://schemas.microsoft.com/office/drawing/2014/main" id="{23FAF13A-8E7A-9E43-BA59-DE311CAABE55}"/>
              </a:ext>
            </a:extLst>
          </p:cNvPr>
          <p:cNvSpPr>
            <a:spLocks noChangeArrowheads="1"/>
          </p:cNvSpPr>
          <p:nvPr/>
        </p:nvSpPr>
        <p:spPr bwMode="auto">
          <a:xfrm>
            <a:off x="5943600" y="5715000"/>
            <a:ext cx="12954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Departments</a:t>
            </a:r>
          </a:p>
        </p:txBody>
      </p:sp>
      <p:sp>
        <p:nvSpPr>
          <p:cNvPr id="34826" name="Oval 11">
            <a:extLst>
              <a:ext uri="{FF2B5EF4-FFF2-40B4-BE49-F238E27FC236}">
                <a16:creationId xmlns:a16="http://schemas.microsoft.com/office/drawing/2014/main" id="{6016F5F2-88A3-F643-9CA9-E9D822E8F104}"/>
              </a:ext>
            </a:extLst>
          </p:cNvPr>
          <p:cNvSpPr>
            <a:spLocks noChangeArrowheads="1"/>
          </p:cNvSpPr>
          <p:nvPr/>
        </p:nvSpPr>
        <p:spPr bwMode="auto">
          <a:xfrm>
            <a:off x="1066800" y="48768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Name</a:t>
            </a:r>
          </a:p>
        </p:txBody>
      </p:sp>
      <p:sp>
        <p:nvSpPr>
          <p:cNvPr id="34827" name="Oval 12">
            <a:extLst>
              <a:ext uri="{FF2B5EF4-FFF2-40B4-BE49-F238E27FC236}">
                <a16:creationId xmlns:a16="http://schemas.microsoft.com/office/drawing/2014/main" id="{29FE22C7-CC1E-FB49-BF8F-A690A38A5617}"/>
              </a:ext>
            </a:extLst>
          </p:cNvPr>
          <p:cNvSpPr>
            <a:spLocks noChangeArrowheads="1"/>
          </p:cNvSpPr>
          <p:nvPr/>
        </p:nvSpPr>
        <p:spPr bwMode="auto">
          <a:xfrm>
            <a:off x="2895600" y="41910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Phone_no</a:t>
            </a:r>
          </a:p>
        </p:txBody>
      </p:sp>
      <p:sp>
        <p:nvSpPr>
          <p:cNvPr id="34828" name="Oval 13">
            <a:extLst>
              <a:ext uri="{FF2B5EF4-FFF2-40B4-BE49-F238E27FC236}">
                <a16:creationId xmlns:a16="http://schemas.microsoft.com/office/drawing/2014/main" id="{19318941-2E04-3A46-AA20-116916D0D5DE}"/>
              </a:ext>
            </a:extLst>
          </p:cNvPr>
          <p:cNvSpPr>
            <a:spLocks noChangeArrowheads="1"/>
          </p:cNvSpPr>
          <p:nvPr/>
        </p:nvSpPr>
        <p:spPr bwMode="auto">
          <a:xfrm>
            <a:off x="5105400" y="4876800"/>
            <a:ext cx="14478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u="sng">
                <a:latin typeface="Arial" panose="020B0604020202020204" pitchFamily="34" charset="0"/>
              </a:rPr>
              <a:t>did</a:t>
            </a:r>
          </a:p>
        </p:txBody>
      </p:sp>
      <p:sp>
        <p:nvSpPr>
          <p:cNvPr id="34829" name="Oval 14">
            <a:extLst>
              <a:ext uri="{FF2B5EF4-FFF2-40B4-BE49-F238E27FC236}">
                <a16:creationId xmlns:a16="http://schemas.microsoft.com/office/drawing/2014/main" id="{378F5251-8E53-2241-AFBB-2D483988B9B6}"/>
              </a:ext>
            </a:extLst>
          </p:cNvPr>
          <p:cNvSpPr>
            <a:spLocks noChangeArrowheads="1"/>
          </p:cNvSpPr>
          <p:nvPr/>
        </p:nvSpPr>
        <p:spPr bwMode="auto">
          <a:xfrm>
            <a:off x="6858000" y="48768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dname</a:t>
            </a:r>
          </a:p>
        </p:txBody>
      </p:sp>
      <p:sp>
        <p:nvSpPr>
          <p:cNvPr id="34830" name="Line 15">
            <a:extLst>
              <a:ext uri="{FF2B5EF4-FFF2-40B4-BE49-F238E27FC236}">
                <a16:creationId xmlns:a16="http://schemas.microsoft.com/office/drawing/2014/main" id="{6D27BCD6-B30A-5A4F-84E7-F004389686E4}"/>
              </a:ext>
            </a:extLst>
          </p:cNvPr>
          <p:cNvSpPr>
            <a:spLocks noChangeShapeType="1"/>
          </p:cNvSpPr>
          <p:nvPr/>
        </p:nvSpPr>
        <p:spPr bwMode="auto">
          <a:xfrm flipH="1" flipV="1">
            <a:off x="2286000" y="4724400"/>
            <a:ext cx="3810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31" name="Line 16">
            <a:extLst>
              <a:ext uri="{FF2B5EF4-FFF2-40B4-BE49-F238E27FC236}">
                <a16:creationId xmlns:a16="http://schemas.microsoft.com/office/drawing/2014/main" id="{419774A4-8938-1E41-872B-393F1B37E2B2}"/>
              </a:ext>
            </a:extLst>
          </p:cNvPr>
          <p:cNvSpPr>
            <a:spLocks noChangeShapeType="1"/>
          </p:cNvSpPr>
          <p:nvPr/>
        </p:nvSpPr>
        <p:spPr bwMode="auto">
          <a:xfrm flipV="1">
            <a:off x="2819400" y="4724400"/>
            <a:ext cx="3810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32" name="Line 17">
            <a:extLst>
              <a:ext uri="{FF2B5EF4-FFF2-40B4-BE49-F238E27FC236}">
                <a16:creationId xmlns:a16="http://schemas.microsoft.com/office/drawing/2014/main" id="{1A33C477-9B78-CD45-A0A7-49B39A687EB4}"/>
              </a:ext>
            </a:extLst>
          </p:cNvPr>
          <p:cNvSpPr>
            <a:spLocks noChangeShapeType="1"/>
          </p:cNvSpPr>
          <p:nvPr/>
        </p:nvSpPr>
        <p:spPr bwMode="auto">
          <a:xfrm flipV="1">
            <a:off x="2971800" y="5257800"/>
            <a:ext cx="129540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33" name="Line 18">
            <a:extLst>
              <a:ext uri="{FF2B5EF4-FFF2-40B4-BE49-F238E27FC236}">
                <a16:creationId xmlns:a16="http://schemas.microsoft.com/office/drawing/2014/main" id="{1BF75BC9-6940-2942-A4EC-A03A5716E3D3}"/>
              </a:ext>
            </a:extLst>
          </p:cNvPr>
          <p:cNvSpPr>
            <a:spLocks noChangeShapeType="1"/>
          </p:cNvSpPr>
          <p:nvPr/>
        </p:nvSpPr>
        <p:spPr bwMode="auto">
          <a:xfrm flipH="1" flipV="1">
            <a:off x="5943600" y="5410200"/>
            <a:ext cx="4572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34" name="Line 19">
            <a:extLst>
              <a:ext uri="{FF2B5EF4-FFF2-40B4-BE49-F238E27FC236}">
                <a16:creationId xmlns:a16="http://schemas.microsoft.com/office/drawing/2014/main" id="{79918D0E-2AE3-764A-BB86-14E9888C17A8}"/>
              </a:ext>
            </a:extLst>
          </p:cNvPr>
          <p:cNvSpPr>
            <a:spLocks noChangeShapeType="1"/>
          </p:cNvSpPr>
          <p:nvPr/>
        </p:nvSpPr>
        <p:spPr bwMode="auto">
          <a:xfrm flipV="1">
            <a:off x="6781800" y="5410200"/>
            <a:ext cx="5334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35" name="Oval 20">
            <a:extLst>
              <a:ext uri="{FF2B5EF4-FFF2-40B4-BE49-F238E27FC236}">
                <a16:creationId xmlns:a16="http://schemas.microsoft.com/office/drawing/2014/main" id="{D3A0EAE6-0666-CB40-9025-F50603B5B522}"/>
              </a:ext>
            </a:extLst>
          </p:cNvPr>
          <p:cNvSpPr>
            <a:spLocks noChangeArrowheads="1"/>
          </p:cNvSpPr>
          <p:nvPr/>
        </p:nvSpPr>
        <p:spPr bwMode="auto">
          <a:xfrm>
            <a:off x="3352800" y="48768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Address</a:t>
            </a:r>
          </a:p>
        </p:txBody>
      </p:sp>
      <p:sp>
        <p:nvSpPr>
          <p:cNvPr id="34836" name="Line 21">
            <a:extLst>
              <a:ext uri="{FF2B5EF4-FFF2-40B4-BE49-F238E27FC236}">
                <a16:creationId xmlns:a16="http://schemas.microsoft.com/office/drawing/2014/main" id="{4DCA9838-6546-034B-AB74-03C8783B23AA}"/>
              </a:ext>
            </a:extLst>
          </p:cNvPr>
          <p:cNvSpPr>
            <a:spLocks noChangeShapeType="1"/>
          </p:cNvSpPr>
          <p:nvPr/>
        </p:nvSpPr>
        <p:spPr bwMode="auto">
          <a:xfrm>
            <a:off x="4694238" y="4343400"/>
            <a:ext cx="0" cy="1143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37" name="Oval 22">
            <a:extLst>
              <a:ext uri="{FF2B5EF4-FFF2-40B4-BE49-F238E27FC236}">
                <a16:creationId xmlns:a16="http://schemas.microsoft.com/office/drawing/2014/main" id="{F38211CE-2C60-404B-924E-FF88C9FDCE22}"/>
              </a:ext>
            </a:extLst>
          </p:cNvPr>
          <p:cNvSpPr>
            <a:spLocks noChangeArrowheads="1"/>
          </p:cNvSpPr>
          <p:nvPr/>
        </p:nvSpPr>
        <p:spPr bwMode="auto">
          <a:xfrm>
            <a:off x="4114800" y="38100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Since</a:t>
            </a:r>
          </a:p>
          <a:p>
            <a:pPr algn="ctr">
              <a:spcBef>
                <a:spcPct val="0"/>
              </a:spcBef>
              <a:buFontTx/>
              <a:buNone/>
            </a:pPr>
            <a:r>
              <a:rPr kumimoji="0" lang="en-US" altLang="zh-TW" sz="1200">
                <a:latin typeface="Arial" panose="020B0604020202020204" pitchFamily="34" charset="0"/>
              </a:rPr>
              <a:t>(date)</a:t>
            </a:r>
          </a:p>
        </p:txBody>
      </p:sp>
      <p:sp>
        <p:nvSpPr>
          <p:cNvPr id="34838" name="Line 23">
            <a:extLst>
              <a:ext uri="{FF2B5EF4-FFF2-40B4-BE49-F238E27FC236}">
                <a16:creationId xmlns:a16="http://schemas.microsoft.com/office/drawing/2014/main" id="{EF6D0E5F-86CD-E842-B192-41C5F3059732}"/>
              </a:ext>
            </a:extLst>
          </p:cNvPr>
          <p:cNvSpPr>
            <a:spLocks noChangeShapeType="1"/>
          </p:cNvSpPr>
          <p:nvPr/>
        </p:nvSpPr>
        <p:spPr bwMode="auto">
          <a:xfrm flipH="1">
            <a:off x="5181600" y="3733800"/>
            <a:ext cx="762000" cy="2286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9" name="Text Box 24">
            <a:extLst>
              <a:ext uri="{FF2B5EF4-FFF2-40B4-BE49-F238E27FC236}">
                <a16:creationId xmlns:a16="http://schemas.microsoft.com/office/drawing/2014/main" id="{48AEA562-A3AC-0E4D-ABD8-94E6D0125AA0}"/>
              </a:ext>
            </a:extLst>
          </p:cNvPr>
          <p:cNvSpPr txBox="1">
            <a:spLocks noChangeArrowheads="1"/>
          </p:cNvSpPr>
          <p:nvPr/>
        </p:nvSpPr>
        <p:spPr bwMode="auto">
          <a:xfrm>
            <a:off x="5927725" y="3490913"/>
            <a:ext cx="2455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600">
                <a:solidFill>
                  <a:srgbClr val="FF3300"/>
                </a:solidFill>
              </a:rPr>
              <a:t>Attribute of the relationship</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5">
            <a:extLst>
              <a:ext uri="{FF2B5EF4-FFF2-40B4-BE49-F238E27FC236}">
                <a16:creationId xmlns:a16="http://schemas.microsoft.com/office/drawing/2014/main" id="{37CC07B9-7806-8F48-8D86-C8D6B76389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21CDBB7E-4713-9747-BF24-5EF6B2139F4A}" type="slidenum">
              <a:rPr lang="en-US" altLang="zh-TW" sz="1400" smtClean="0"/>
              <a:pPr>
                <a:spcBef>
                  <a:spcPct val="0"/>
                </a:spcBef>
                <a:buFontTx/>
                <a:buNone/>
              </a:pPr>
              <a:t>22</a:t>
            </a:fld>
            <a:endParaRPr lang="en-US" altLang="zh-TW" sz="1400"/>
          </a:p>
        </p:txBody>
      </p:sp>
      <p:sp>
        <p:nvSpPr>
          <p:cNvPr id="35842" name="Rectangle 3">
            <a:extLst>
              <a:ext uri="{FF2B5EF4-FFF2-40B4-BE49-F238E27FC236}">
                <a16:creationId xmlns:a16="http://schemas.microsoft.com/office/drawing/2014/main" id="{6B2119BE-6017-DE4E-86C4-47432DE32B51}"/>
              </a:ext>
            </a:extLst>
          </p:cNvPr>
          <p:cNvSpPr>
            <a:spLocks noGrp="1" noChangeArrowheads="1"/>
          </p:cNvSpPr>
          <p:nvPr>
            <p:ph type="body" idx="1"/>
          </p:nvPr>
        </p:nvSpPr>
        <p:spPr>
          <a:xfrm>
            <a:off x="685800" y="685800"/>
            <a:ext cx="7772400" cy="5410200"/>
          </a:xfrm>
        </p:spPr>
        <p:txBody>
          <a:bodyPr/>
          <a:lstStyle/>
          <a:p>
            <a:pPr eaLnBrk="1" hangingPunct="1"/>
            <a:r>
              <a:rPr lang="en-US" altLang="zh-TW"/>
              <a:t>A relationship must be uniquely identified by the participating entities, without reference to the descriptive attributes.</a:t>
            </a:r>
          </a:p>
          <a:p>
            <a:pPr eaLnBrk="1" hangingPunct="1"/>
            <a:r>
              <a:rPr lang="en-US" altLang="zh-TW"/>
              <a:t>In the previous example, each relationship must be uniquely identified by the combination of the employee </a:t>
            </a:r>
            <a:r>
              <a:rPr lang="en-US" altLang="zh-TW" u="sng"/>
              <a:t>hkid</a:t>
            </a:r>
            <a:r>
              <a:rPr lang="en-US" altLang="zh-TW"/>
              <a:t> and the department </a:t>
            </a:r>
            <a:r>
              <a:rPr lang="en-US" altLang="zh-TW" u="sng"/>
              <a:t>did</a:t>
            </a:r>
            <a:r>
              <a:rPr lang="en-US" altLang="zh-TW"/>
              <a:t>.</a:t>
            </a:r>
          </a:p>
          <a:p>
            <a:pPr eaLnBrk="1" hangingPunct="1"/>
            <a:r>
              <a:rPr lang="en-US" altLang="zh-TW"/>
              <a:t>Thus, for each employee-department pair, we cannot have more than one associated “since” value.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5">
            <a:extLst>
              <a:ext uri="{FF2B5EF4-FFF2-40B4-BE49-F238E27FC236}">
                <a16:creationId xmlns:a16="http://schemas.microsoft.com/office/drawing/2014/main" id="{B5D73267-F2A6-F843-851D-66D14A07866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3720C7EE-0A6C-0F49-9F04-FB7AE802E40A}" type="slidenum">
              <a:rPr lang="en-US" altLang="zh-TW" sz="1400" smtClean="0"/>
              <a:pPr>
                <a:spcBef>
                  <a:spcPct val="0"/>
                </a:spcBef>
                <a:buFontTx/>
                <a:buNone/>
              </a:pPr>
              <a:t>23</a:t>
            </a:fld>
            <a:endParaRPr lang="en-US" altLang="zh-TW" sz="1400"/>
          </a:p>
        </p:txBody>
      </p:sp>
      <p:sp>
        <p:nvSpPr>
          <p:cNvPr id="36866" name="Rectangle 3">
            <a:extLst>
              <a:ext uri="{FF2B5EF4-FFF2-40B4-BE49-F238E27FC236}">
                <a16:creationId xmlns:a16="http://schemas.microsoft.com/office/drawing/2014/main" id="{3BEEA23D-F10B-1C42-BCB6-A97F73D83CF6}"/>
              </a:ext>
            </a:extLst>
          </p:cNvPr>
          <p:cNvSpPr>
            <a:spLocks noGrp="1" noChangeArrowheads="1"/>
          </p:cNvSpPr>
          <p:nvPr>
            <p:ph type="body" idx="1"/>
          </p:nvPr>
        </p:nvSpPr>
        <p:spPr>
          <a:xfrm>
            <a:off x="609600" y="762000"/>
            <a:ext cx="7772400" cy="5410200"/>
          </a:xfrm>
        </p:spPr>
        <p:txBody>
          <a:bodyPr/>
          <a:lstStyle/>
          <a:p>
            <a:pPr eaLnBrk="1" hangingPunct="1"/>
            <a:r>
              <a:rPr lang="en-US" altLang="zh-TW" sz="2400"/>
              <a:t>Suppose now each department has offices in several locations and we want to record the locations at which each employee works.</a:t>
            </a:r>
          </a:p>
          <a:p>
            <a:pPr eaLnBrk="1" hangingPunct="1"/>
            <a:r>
              <a:rPr lang="en-US" altLang="zh-TW" sz="2400"/>
              <a:t>This relationship is </a:t>
            </a:r>
            <a:r>
              <a:rPr lang="en-US" altLang="zh-TW" sz="2400">
                <a:solidFill>
                  <a:schemeClr val="accent2"/>
                </a:solidFill>
              </a:rPr>
              <a:t>ternary</a:t>
            </a:r>
            <a:r>
              <a:rPr lang="zh-TW" altLang="en-US" sz="2400"/>
              <a:t> </a:t>
            </a:r>
            <a:r>
              <a:rPr lang="en-US" altLang="zh-TW" sz="2400"/>
              <a:t>(degree=3).</a:t>
            </a:r>
          </a:p>
        </p:txBody>
      </p:sp>
      <p:sp>
        <p:nvSpPr>
          <p:cNvPr id="36867" name="Line 4">
            <a:extLst>
              <a:ext uri="{FF2B5EF4-FFF2-40B4-BE49-F238E27FC236}">
                <a16:creationId xmlns:a16="http://schemas.microsoft.com/office/drawing/2014/main" id="{1B37ED69-32FF-2D4E-8A7A-C6B74E01D90E}"/>
              </a:ext>
            </a:extLst>
          </p:cNvPr>
          <p:cNvSpPr>
            <a:spLocks noChangeShapeType="1"/>
          </p:cNvSpPr>
          <p:nvPr/>
        </p:nvSpPr>
        <p:spPr bwMode="auto">
          <a:xfrm flipH="1" flipV="1">
            <a:off x="1371600" y="4038600"/>
            <a:ext cx="11430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68" name="Line 5">
            <a:extLst>
              <a:ext uri="{FF2B5EF4-FFF2-40B4-BE49-F238E27FC236}">
                <a16:creationId xmlns:a16="http://schemas.microsoft.com/office/drawing/2014/main" id="{BEA9AF8B-1F36-1B46-8AC3-61A603D60978}"/>
              </a:ext>
            </a:extLst>
          </p:cNvPr>
          <p:cNvSpPr>
            <a:spLocks noChangeShapeType="1"/>
          </p:cNvSpPr>
          <p:nvPr/>
        </p:nvSpPr>
        <p:spPr bwMode="auto">
          <a:xfrm>
            <a:off x="5257800" y="4724400"/>
            <a:ext cx="685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69" name="Line 6">
            <a:extLst>
              <a:ext uri="{FF2B5EF4-FFF2-40B4-BE49-F238E27FC236}">
                <a16:creationId xmlns:a16="http://schemas.microsoft.com/office/drawing/2014/main" id="{0B64B0E4-9968-024D-9CC1-BD96C6AA1B20}"/>
              </a:ext>
            </a:extLst>
          </p:cNvPr>
          <p:cNvSpPr>
            <a:spLocks noChangeShapeType="1"/>
          </p:cNvSpPr>
          <p:nvPr/>
        </p:nvSpPr>
        <p:spPr bwMode="auto">
          <a:xfrm>
            <a:off x="3429000" y="4724400"/>
            <a:ext cx="685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70" name="Oval 7">
            <a:extLst>
              <a:ext uri="{FF2B5EF4-FFF2-40B4-BE49-F238E27FC236}">
                <a16:creationId xmlns:a16="http://schemas.microsoft.com/office/drawing/2014/main" id="{85B7AB7E-2851-F646-AB8B-09F12EA00B56}"/>
              </a:ext>
            </a:extLst>
          </p:cNvPr>
          <p:cNvSpPr>
            <a:spLocks noChangeArrowheads="1"/>
          </p:cNvSpPr>
          <p:nvPr/>
        </p:nvSpPr>
        <p:spPr bwMode="auto">
          <a:xfrm>
            <a:off x="1524000" y="28956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36871" name="Rectangle 8">
            <a:extLst>
              <a:ext uri="{FF2B5EF4-FFF2-40B4-BE49-F238E27FC236}">
                <a16:creationId xmlns:a16="http://schemas.microsoft.com/office/drawing/2014/main" id="{F137A639-9B2C-F246-B823-90D2BCFB4553}"/>
              </a:ext>
            </a:extLst>
          </p:cNvPr>
          <p:cNvSpPr>
            <a:spLocks noChangeArrowheads="1"/>
          </p:cNvSpPr>
          <p:nvPr/>
        </p:nvSpPr>
        <p:spPr bwMode="auto">
          <a:xfrm>
            <a:off x="2133600" y="4419600"/>
            <a:ext cx="12954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Employees</a:t>
            </a:r>
          </a:p>
        </p:txBody>
      </p:sp>
      <p:sp>
        <p:nvSpPr>
          <p:cNvPr id="36872" name="Rectangle 9">
            <a:extLst>
              <a:ext uri="{FF2B5EF4-FFF2-40B4-BE49-F238E27FC236}">
                <a16:creationId xmlns:a16="http://schemas.microsoft.com/office/drawing/2014/main" id="{58D24D4A-1135-4A4A-B09C-E4F8CD3D30DA}"/>
              </a:ext>
            </a:extLst>
          </p:cNvPr>
          <p:cNvSpPr>
            <a:spLocks noChangeArrowheads="1"/>
          </p:cNvSpPr>
          <p:nvPr/>
        </p:nvSpPr>
        <p:spPr bwMode="auto">
          <a:xfrm>
            <a:off x="5943600" y="4419600"/>
            <a:ext cx="12954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Departments</a:t>
            </a:r>
          </a:p>
        </p:txBody>
      </p:sp>
      <p:sp>
        <p:nvSpPr>
          <p:cNvPr id="36873" name="Oval 10">
            <a:extLst>
              <a:ext uri="{FF2B5EF4-FFF2-40B4-BE49-F238E27FC236}">
                <a16:creationId xmlns:a16="http://schemas.microsoft.com/office/drawing/2014/main" id="{875D596D-A673-1E43-BB4F-82879E6663AD}"/>
              </a:ext>
            </a:extLst>
          </p:cNvPr>
          <p:cNvSpPr>
            <a:spLocks noChangeArrowheads="1"/>
          </p:cNvSpPr>
          <p:nvPr/>
        </p:nvSpPr>
        <p:spPr bwMode="auto">
          <a:xfrm>
            <a:off x="1066800" y="35814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Name</a:t>
            </a:r>
          </a:p>
        </p:txBody>
      </p:sp>
      <p:sp>
        <p:nvSpPr>
          <p:cNvPr id="36874" name="Oval 11">
            <a:extLst>
              <a:ext uri="{FF2B5EF4-FFF2-40B4-BE49-F238E27FC236}">
                <a16:creationId xmlns:a16="http://schemas.microsoft.com/office/drawing/2014/main" id="{FC1B3A8B-FB4E-7444-BBBF-083839EF9092}"/>
              </a:ext>
            </a:extLst>
          </p:cNvPr>
          <p:cNvSpPr>
            <a:spLocks noChangeArrowheads="1"/>
          </p:cNvSpPr>
          <p:nvPr/>
        </p:nvSpPr>
        <p:spPr bwMode="auto">
          <a:xfrm>
            <a:off x="2286000" y="57912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u="sng">
                <a:latin typeface="Arial" panose="020B0604020202020204" pitchFamily="34" charset="0"/>
              </a:rPr>
              <a:t>address</a:t>
            </a:r>
          </a:p>
        </p:txBody>
      </p:sp>
      <p:sp>
        <p:nvSpPr>
          <p:cNvPr id="36875" name="Oval 12">
            <a:extLst>
              <a:ext uri="{FF2B5EF4-FFF2-40B4-BE49-F238E27FC236}">
                <a16:creationId xmlns:a16="http://schemas.microsoft.com/office/drawing/2014/main" id="{152AC8D0-3AC3-8D45-9580-5B372922097A}"/>
              </a:ext>
            </a:extLst>
          </p:cNvPr>
          <p:cNvSpPr>
            <a:spLocks noChangeArrowheads="1"/>
          </p:cNvSpPr>
          <p:nvPr/>
        </p:nvSpPr>
        <p:spPr bwMode="auto">
          <a:xfrm>
            <a:off x="5105400" y="3581400"/>
            <a:ext cx="14478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u="sng">
                <a:latin typeface="Arial" panose="020B0604020202020204" pitchFamily="34" charset="0"/>
              </a:rPr>
              <a:t>did</a:t>
            </a:r>
          </a:p>
        </p:txBody>
      </p:sp>
      <p:sp>
        <p:nvSpPr>
          <p:cNvPr id="36876" name="Oval 13">
            <a:extLst>
              <a:ext uri="{FF2B5EF4-FFF2-40B4-BE49-F238E27FC236}">
                <a16:creationId xmlns:a16="http://schemas.microsoft.com/office/drawing/2014/main" id="{8649C9CA-C971-0346-A9B8-94B185E9E2D3}"/>
              </a:ext>
            </a:extLst>
          </p:cNvPr>
          <p:cNvSpPr>
            <a:spLocks noChangeArrowheads="1"/>
          </p:cNvSpPr>
          <p:nvPr/>
        </p:nvSpPr>
        <p:spPr bwMode="auto">
          <a:xfrm>
            <a:off x="6858000" y="35814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dname</a:t>
            </a:r>
          </a:p>
        </p:txBody>
      </p:sp>
      <p:sp>
        <p:nvSpPr>
          <p:cNvPr id="36877" name="Line 14">
            <a:extLst>
              <a:ext uri="{FF2B5EF4-FFF2-40B4-BE49-F238E27FC236}">
                <a16:creationId xmlns:a16="http://schemas.microsoft.com/office/drawing/2014/main" id="{CBA2087B-5292-5B4B-8CD8-FA899FB6ACBE}"/>
              </a:ext>
            </a:extLst>
          </p:cNvPr>
          <p:cNvSpPr>
            <a:spLocks noChangeShapeType="1"/>
          </p:cNvSpPr>
          <p:nvPr/>
        </p:nvSpPr>
        <p:spPr bwMode="auto">
          <a:xfrm flipH="1" flipV="1">
            <a:off x="2286000" y="3429000"/>
            <a:ext cx="3810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78" name="Line 15">
            <a:extLst>
              <a:ext uri="{FF2B5EF4-FFF2-40B4-BE49-F238E27FC236}">
                <a16:creationId xmlns:a16="http://schemas.microsoft.com/office/drawing/2014/main" id="{75130A4F-DA06-2840-82D3-81287B63CA74}"/>
              </a:ext>
            </a:extLst>
          </p:cNvPr>
          <p:cNvSpPr>
            <a:spLocks noChangeShapeType="1"/>
          </p:cNvSpPr>
          <p:nvPr/>
        </p:nvSpPr>
        <p:spPr bwMode="auto">
          <a:xfrm flipV="1">
            <a:off x="2819400" y="3429000"/>
            <a:ext cx="3810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79" name="Line 16">
            <a:extLst>
              <a:ext uri="{FF2B5EF4-FFF2-40B4-BE49-F238E27FC236}">
                <a16:creationId xmlns:a16="http://schemas.microsoft.com/office/drawing/2014/main" id="{A4A2B64B-DCBA-BD4E-B418-105CF6A21A61}"/>
              </a:ext>
            </a:extLst>
          </p:cNvPr>
          <p:cNvSpPr>
            <a:spLocks noChangeShapeType="1"/>
          </p:cNvSpPr>
          <p:nvPr/>
        </p:nvSpPr>
        <p:spPr bwMode="auto">
          <a:xfrm flipV="1">
            <a:off x="2971800" y="3962400"/>
            <a:ext cx="129540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80" name="Line 17">
            <a:extLst>
              <a:ext uri="{FF2B5EF4-FFF2-40B4-BE49-F238E27FC236}">
                <a16:creationId xmlns:a16="http://schemas.microsoft.com/office/drawing/2014/main" id="{539CB650-04D7-444C-A754-7272560FD8AE}"/>
              </a:ext>
            </a:extLst>
          </p:cNvPr>
          <p:cNvSpPr>
            <a:spLocks noChangeShapeType="1"/>
          </p:cNvSpPr>
          <p:nvPr/>
        </p:nvSpPr>
        <p:spPr bwMode="auto">
          <a:xfrm flipH="1" flipV="1">
            <a:off x="5943600" y="4114800"/>
            <a:ext cx="4572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81" name="Line 18">
            <a:extLst>
              <a:ext uri="{FF2B5EF4-FFF2-40B4-BE49-F238E27FC236}">
                <a16:creationId xmlns:a16="http://schemas.microsoft.com/office/drawing/2014/main" id="{EFB47445-2C90-5144-877B-FA161DD5ECA3}"/>
              </a:ext>
            </a:extLst>
          </p:cNvPr>
          <p:cNvSpPr>
            <a:spLocks noChangeShapeType="1"/>
          </p:cNvSpPr>
          <p:nvPr/>
        </p:nvSpPr>
        <p:spPr bwMode="auto">
          <a:xfrm flipV="1">
            <a:off x="6781800" y="4114800"/>
            <a:ext cx="5334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82" name="Oval 19">
            <a:extLst>
              <a:ext uri="{FF2B5EF4-FFF2-40B4-BE49-F238E27FC236}">
                <a16:creationId xmlns:a16="http://schemas.microsoft.com/office/drawing/2014/main" id="{2D45BFE2-252C-254D-8399-9C9F7E1E87B1}"/>
              </a:ext>
            </a:extLst>
          </p:cNvPr>
          <p:cNvSpPr>
            <a:spLocks noChangeArrowheads="1"/>
          </p:cNvSpPr>
          <p:nvPr/>
        </p:nvSpPr>
        <p:spPr bwMode="auto">
          <a:xfrm>
            <a:off x="3352800" y="35814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Address</a:t>
            </a:r>
          </a:p>
        </p:txBody>
      </p:sp>
      <p:sp>
        <p:nvSpPr>
          <p:cNvPr id="36883" name="Line 20">
            <a:extLst>
              <a:ext uri="{FF2B5EF4-FFF2-40B4-BE49-F238E27FC236}">
                <a16:creationId xmlns:a16="http://schemas.microsoft.com/office/drawing/2014/main" id="{566B1984-48C4-4842-A5CC-3DFA4A64446E}"/>
              </a:ext>
            </a:extLst>
          </p:cNvPr>
          <p:cNvSpPr>
            <a:spLocks noChangeShapeType="1"/>
          </p:cNvSpPr>
          <p:nvPr/>
        </p:nvSpPr>
        <p:spPr bwMode="auto">
          <a:xfrm>
            <a:off x="4694238" y="3048000"/>
            <a:ext cx="0" cy="1143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84" name="Oval 21">
            <a:extLst>
              <a:ext uri="{FF2B5EF4-FFF2-40B4-BE49-F238E27FC236}">
                <a16:creationId xmlns:a16="http://schemas.microsoft.com/office/drawing/2014/main" id="{D527929F-6532-A847-865E-CB78851110F7}"/>
              </a:ext>
            </a:extLst>
          </p:cNvPr>
          <p:cNvSpPr>
            <a:spLocks noChangeArrowheads="1"/>
          </p:cNvSpPr>
          <p:nvPr/>
        </p:nvSpPr>
        <p:spPr bwMode="auto">
          <a:xfrm>
            <a:off x="4114800" y="25146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Since</a:t>
            </a:r>
          </a:p>
          <a:p>
            <a:pPr algn="ctr">
              <a:spcBef>
                <a:spcPct val="0"/>
              </a:spcBef>
              <a:buFontTx/>
              <a:buNone/>
            </a:pPr>
            <a:r>
              <a:rPr kumimoji="0" lang="en-US" altLang="zh-TW" sz="1200">
                <a:latin typeface="Arial" panose="020B0604020202020204" pitchFamily="34" charset="0"/>
              </a:rPr>
              <a:t>(date)</a:t>
            </a:r>
          </a:p>
        </p:txBody>
      </p:sp>
      <p:sp>
        <p:nvSpPr>
          <p:cNvPr id="36885" name="AutoShape 23">
            <a:extLst>
              <a:ext uri="{FF2B5EF4-FFF2-40B4-BE49-F238E27FC236}">
                <a16:creationId xmlns:a16="http://schemas.microsoft.com/office/drawing/2014/main" id="{91E5FA34-7F26-CA46-A6C2-B6F1501E6321}"/>
              </a:ext>
            </a:extLst>
          </p:cNvPr>
          <p:cNvSpPr>
            <a:spLocks noChangeArrowheads="1"/>
          </p:cNvSpPr>
          <p:nvPr/>
        </p:nvSpPr>
        <p:spPr bwMode="auto">
          <a:xfrm>
            <a:off x="4114800" y="4191000"/>
            <a:ext cx="1143000" cy="1066800"/>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Work_in</a:t>
            </a:r>
          </a:p>
        </p:txBody>
      </p:sp>
      <p:sp>
        <p:nvSpPr>
          <p:cNvPr id="36886" name="Rectangle 24">
            <a:extLst>
              <a:ext uri="{FF2B5EF4-FFF2-40B4-BE49-F238E27FC236}">
                <a16:creationId xmlns:a16="http://schemas.microsoft.com/office/drawing/2014/main" id="{7D7536A2-B1B9-5E47-B159-2EA461C9C416}"/>
              </a:ext>
            </a:extLst>
          </p:cNvPr>
          <p:cNvSpPr>
            <a:spLocks noChangeArrowheads="1"/>
          </p:cNvSpPr>
          <p:nvPr/>
        </p:nvSpPr>
        <p:spPr bwMode="auto">
          <a:xfrm>
            <a:off x="4038600" y="5715000"/>
            <a:ext cx="12954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Locations</a:t>
            </a:r>
          </a:p>
        </p:txBody>
      </p:sp>
      <p:sp>
        <p:nvSpPr>
          <p:cNvPr id="36887" name="Oval 25">
            <a:extLst>
              <a:ext uri="{FF2B5EF4-FFF2-40B4-BE49-F238E27FC236}">
                <a16:creationId xmlns:a16="http://schemas.microsoft.com/office/drawing/2014/main" id="{67AF535D-8F7D-D845-9D39-4FAE14153721}"/>
              </a:ext>
            </a:extLst>
          </p:cNvPr>
          <p:cNvSpPr>
            <a:spLocks noChangeArrowheads="1"/>
          </p:cNvSpPr>
          <p:nvPr/>
        </p:nvSpPr>
        <p:spPr bwMode="auto">
          <a:xfrm>
            <a:off x="2895600" y="28956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Phone_no</a:t>
            </a:r>
          </a:p>
        </p:txBody>
      </p:sp>
      <p:sp>
        <p:nvSpPr>
          <p:cNvPr id="36888" name="Oval 26">
            <a:extLst>
              <a:ext uri="{FF2B5EF4-FFF2-40B4-BE49-F238E27FC236}">
                <a16:creationId xmlns:a16="http://schemas.microsoft.com/office/drawing/2014/main" id="{90F4A6B0-AC28-A342-93C0-BE88CFB45DDA}"/>
              </a:ext>
            </a:extLst>
          </p:cNvPr>
          <p:cNvSpPr>
            <a:spLocks noChangeArrowheads="1"/>
          </p:cNvSpPr>
          <p:nvPr/>
        </p:nvSpPr>
        <p:spPr bwMode="auto">
          <a:xfrm>
            <a:off x="6096000" y="57912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capacity</a:t>
            </a:r>
          </a:p>
        </p:txBody>
      </p:sp>
      <p:sp>
        <p:nvSpPr>
          <p:cNvPr id="36889" name="Line 27">
            <a:extLst>
              <a:ext uri="{FF2B5EF4-FFF2-40B4-BE49-F238E27FC236}">
                <a16:creationId xmlns:a16="http://schemas.microsoft.com/office/drawing/2014/main" id="{115DA7F0-59C6-7844-8F43-B5756F7C0364}"/>
              </a:ext>
            </a:extLst>
          </p:cNvPr>
          <p:cNvSpPr>
            <a:spLocks noChangeShapeType="1"/>
          </p:cNvSpPr>
          <p:nvPr/>
        </p:nvSpPr>
        <p:spPr bwMode="auto">
          <a:xfrm>
            <a:off x="3429000" y="60960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0" name="Line 28">
            <a:extLst>
              <a:ext uri="{FF2B5EF4-FFF2-40B4-BE49-F238E27FC236}">
                <a16:creationId xmlns:a16="http://schemas.microsoft.com/office/drawing/2014/main" id="{09D2B42B-3ACD-AB46-BBF4-31E867706939}"/>
              </a:ext>
            </a:extLst>
          </p:cNvPr>
          <p:cNvSpPr>
            <a:spLocks noChangeShapeType="1"/>
          </p:cNvSpPr>
          <p:nvPr/>
        </p:nvSpPr>
        <p:spPr bwMode="auto">
          <a:xfrm>
            <a:off x="5334000" y="60198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1" name="Line 29">
            <a:extLst>
              <a:ext uri="{FF2B5EF4-FFF2-40B4-BE49-F238E27FC236}">
                <a16:creationId xmlns:a16="http://schemas.microsoft.com/office/drawing/2014/main" id="{B8450052-ADA2-D74B-9030-7D0079560EE9}"/>
              </a:ext>
            </a:extLst>
          </p:cNvPr>
          <p:cNvSpPr>
            <a:spLocks noChangeShapeType="1"/>
          </p:cNvSpPr>
          <p:nvPr/>
        </p:nvSpPr>
        <p:spPr bwMode="auto">
          <a:xfrm>
            <a:off x="4724400" y="52578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5">
            <a:extLst>
              <a:ext uri="{FF2B5EF4-FFF2-40B4-BE49-F238E27FC236}">
                <a16:creationId xmlns:a16="http://schemas.microsoft.com/office/drawing/2014/main" id="{5DEA03C3-C550-444B-86B9-A6E988DADC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8DDA0F98-F74C-AD49-A1C6-EB85B329D923}" type="slidenum">
              <a:rPr lang="en-US" altLang="zh-TW" sz="1400" smtClean="0"/>
              <a:pPr>
                <a:spcBef>
                  <a:spcPct val="0"/>
                </a:spcBef>
                <a:buFontTx/>
                <a:buNone/>
              </a:pPr>
              <a:t>24</a:t>
            </a:fld>
            <a:endParaRPr lang="en-US" altLang="zh-TW" sz="1400"/>
          </a:p>
        </p:txBody>
      </p:sp>
      <p:sp>
        <p:nvSpPr>
          <p:cNvPr id="37890" name="Rectangle 3">
            <a:extLst>
              <a:ext uri="{FF2B5EF4-FFF2-40B4-BE49-F238E27FC236}">
                <a16:creationId xmlns:a16="http://schemas.microsoft.com/office/drawing/2014/main" id="{D73251F0-8F27-394E-BAD5-CCE0F14B1B43}"/>
              </a:ext>
            </a:extLst>
          </p:cNvPr>
          <p:cNvSpPr>
            <a:spLocks noGrp="1" noChangeArrowheads="1"/>
          </p:cNvSpPr>
          <p:nvPr>
            <p:ph type="body" idx="1"/>
          </p:nvPr>
        </p:nvSpPr>
        <p:spPr>
          <a:xfrm>
            <a:off x="685800" y="609600"/>
            <a:ext cx="7772400" cy="5486400"/>
          </a:xfrm>
        </p:spPr>
        <p:txBody>
          <a:bodyPr/>
          <a:lstStyle/>
          <a:p>
            <a:pPr eaLnBrk="1" hangingPunct="1"/>
            <a:r>
              <a:rPr lang="en-US" altLang="zh-TW">
                <a:solidFill>
                  <a:schemeClr val="accent2"/>
                </a:solidFill>
              </a:rPr>
              <a:t>Recursive Relationship</a:t>
            </a:r>
          </a:p>
          <a:p>
            <a:pPr lvl="1" eaLnBrk="1" hangingPunct="1"/>
            <a:r>
              <a:rPr lang="en-US" altLang="zh-TW"/>
              <a:t>Entity sets of a relationship need not be distinct.</a:t>
            </a:r>
          </a:p>
          <a:p>
            <a:pPr lvl="1" eaLnBrk="1" hangingPunct="1"/>
            <a:r>
              <a:rPr lang="en-US" altLang="zh-TW"/>
              <a:t>Sometimes a relationship might involve two entities in the same entity set.</a:t>
            </a:r>
          </a:p>
        </p:txBody>
      </p:sp>
      <p:sp>
        <p:nvSpPr>
          <p:cNvPr id="37891" name="Line 4">
            <a:extLst>
              <a:ext uri="{FF2B5EF4-FFF2-40B4-BE49-F238E27FC236}">
                <a16:creationId xmlns:a16="http://schemas.microsoft.com/office/drawing/2014/main" id="{D5FE170A-5B2D-DF4D-A9C7-A450CC9C2CC1}"/>
              </a:ext>
            </a:extLst>
          </p:cNvPr>
          <p:cNvSpPr>
            <a:spLocks noChangeShapeType="1"/>
          </p:cNvSpPr>
          <p:nvPr/>
        </p:nvSpPr>
        <p:spPr bwMode="auto">
          <a:xfrm flipH="1" flipV="1">
            <a:off x="2895600" y="3962400"/>
            <a:ext cx="11430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892" name="Oval 6">
            <a:extLst>
              <a:ext uri="{FF2B5EF4-FFF2-40B4-BE49-F238E27FC236}">
                <a16:creationId xmlns:a16="http://schemas.microsoft.com/office/drawing/2014/main" id="{5BA39418-3174-7B4D-B390-A10ECFEFAA44}"/>
              </a:ext>
            </a:extLst>
          </p:cNvPr>
          <p:cNvSpPr>
            <a:spLocks noChangeArrowheads="1"/>
          </p:cNvSpPr>
          <p:nvPr/>
        </p:nvSpPr>
        <p:spPr bwMode="auto">
          <a:xfrm>
            <a:off x="3048000" y="28194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37893" name="Rectangle 7">
            <a:extLst>
              <a:ext uri="{FF2B5EF4-FFF2-40B4-BE49-F238E27FC236}">
                <a16:creationId xmlns:a16="http://schemas.microsoft.com/office/drawing/2014/main" id="{05B5A1A4-7B5A-1D44-BBB3-E09AF3F4120F}"/>
              </a:ext>
            </a:extLst>
          </p:cNvPr>
          <p:cNvSpPr>
            <a:spLocks noChangeArrowheads="1"/>
          </p:cNvSpPr>
          <p:nvPr/>
        </p:nvSpPr>
        <p:spPr bwMode="auto">
          <a:xfrm>
            <a:off x="3657600" y="4343400"/>
            <a:ext cx="12954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Employees</a:t>
            </a:r>
          </a:p>
        </p:txBody>
      </p:sp>
      <p:sp>
        <p:nvSpPr>
          <p:cNvPr id="37894" name="Oval 8">
            <a:extLst>
              <a:ext uri="{FF2B5EF4-FFF2-40B4-BE49-F238E27FC236}">
                <a16:creationId xmlns:a16="http://schemas.microsoft.com/office/drawing/2014/main" id="{F35DC91C-87FF-1342-8D32-CA50DB0BE728}"/>
              </a:ext>
            </a:extLst>
          </p:cNvPr>
          <p:cNvSpPr>
            <a:spLocks noChangeArrowheads="1"/>
          </p:cNvSpPr>
          <p:nvPr/>
        </p:nvSpPr>
        <p:spPr bwMode="auto">
          <a:xfrm>
            <a:off x="2590800" y="35052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Name</a:t>
            </a:r>
          </a:p>
        </p:txBody>
      </p:sp>
      <p:sp>
        <p:nvSpPr>
          <p:cNvPr id="37895" name="Line 9">
            <a:extLst>
              <a:ext uri="{FF2B5EF4-FFF2-40B4-BE49-F238E27FC236}">
                <a16:creationId xmlns:a16="http://schemas.microsoft.com/office/drawing/2014/main" id="{FDAD61E2-725C-044F-A7F2-80D3B6B2D2BB}"/>
              </a:ext>
            </a:extLst>
          </p:cNvPr>
          <p:cNvSpPr>
            <a:spLocks noChangeShapeType="1"/>
          </p:cNvSpPr>
          <p:nvPr/>
        </p:nvSpPr>
        <p:spPr bwMode="auto">
          <a:xfrm flipH="1" flipV="1">
            <a:off x="3810000" y="3352800"/>
            <a:ext cx="3810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896" name="Line 10">
            <a:extLst>
              <a:ext uri="{FF2B5EF4-FFF2-40B4-BE49-F238E27FC236}">
                <a16:creationId xmlns:a16="http://schemas.microsoft.com/office/drawing/2014/main" id="{1ED60D19-B277-164C-876D-B41E7B18CF0A}"/>
              </a:ext>
            </a:extLst>
          </p:cNvPr>
          <p:cNvSpPr>
            <a:spLocks noChangeShapeType="1"/>
          </p:cNvSpPr>
          <p:nvPr/>
        </p:nvSpPr>
        <p:spPr bwMode="auto">
          <a:xfrm flipV="1">
            <a:off x="4343400" y="3352800"/>
            <a:ext cx="3810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897" name="Line 11">
            <a:extLst>
              <a:ext uri="{FF2B5EF4-FFF2-40B4-BE49-F238E27FC236}">
                <a16:creationId xmlns:a16="http://schemas.microsoft.com/office/drawing/2014/main" id="{77B7C40F-D78D-D744-899F-7995D92B95C3}"/>
              </a:ext>
            </a:extLst>
          </p:cNvPr>
          <p:cNvSpPr>
            <a:spLocks noChangeShapeType="1"/>
          </p:cNvSpPr>
          <p:nvPr/>
        </p:nvSpPr>
        <p:spPr bwMode="auto">
          <a:xfrm flipV="1">
            <a:off x="4495800" y="3886200"/>
            <a:ext cx="129540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898" name="Oval 12">
            <a:extLst>
              <a:ext uri="{FF2B5EF4-FFF2-40B4-BE49-F238E27FC236}">
                <a16:creationId xmlns:a16="http://schemas.microsoft.com/office/drawing/2014/main" id="{A31948C3-636F-5E49-9590-E8D629B45381}"/>
              </a:ext>
            </a:extLst>
          </p:cNvPr>
          <p:cNvSpPr>
            <a:spLocks noChangeArrowheads="1"/>
          </p:cNvSpPr>
          <p:nvPr/>
        </p:nvSpPr>
        <p:spPr bwMode="auto">
          <a:xfrm>
            <a:off x="4876800" y="35052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Address</a:t>
            </a:r>
          </a:p>
        </p:txBody>
      </p:sp>
      <p:sp>
        <p:nvSpPr>
          <p:cNvPr id="37899" name="Oval 13">
            <a:extLst>
              <a:ext uri="{FF2B5EF4-FFF2-40B4-BE49-F238E27FC236}">
                <a16:creationId xmlns:a16="http://schemas.microsoft.com/office/drawing/2014/main" id="{EC723BFC-AECB-F34C-9319-6B47B3880FCD}"/>
              </a:ext>
            </a:extLst>
          </p:cNvPr>
          <p:cNvSpPr>
            <a:spLocks noChangeArrowheads="1"/>
          </p:cNvSpPr>
          <p:nvPr/>
        </p:nvSpPr>
        <p:spPr bwMode="auto">
          <a:xfrm>
            <a:off x="4419600" y="28194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Phone_no</a:t>
            </a:r>
          </a:p>
        </p:txBody>
      </p:sp>
      <p:sp>
        <p:nvSpPr>
          <p:cNvPr id="37900" name="AutoShape 14">
            <a:extLst>
              <a:ext uri="{FF2B5EF4-FFF2-40B4-BE49-F238E27FC236}">
                <a16:creationId xmlns:a16="http://schemas.microsoft.com/office/drawing/2014/main" id="{7778CE3F-8AEF-A242-83AB-B21A9A90BEAA}"/>
              </a:ext>
            </a:extLst>
          </p:cNvPr>
          <p:cNvSpPr>
            <a:spLocks noChangeArrowheads="1"/>
          </p:cNvSpPr>
          <p:nvPr/>
        </p:nvSpPr>
        <p:spPr bwMode="auto">
          <a:xfrm>
            <a:off x="3810000" y="5562600"/>
            <a:ext cx="1066800" cy="1066800"/>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Reports_to</a:t>
            </a:r>
          </a:p>
        </p:txBody>
      </p:sp>
      <p:sp>
        <p:nvSpPr>
          <p:cNvPr id="37901" name="Line 15">
            <a:extLst>
              <a:ext uri="{FF2B5EF4-FFF2-40B4-BE49-F238E27FC236}">
                <a16:creationId xmlns:a16="http://schemas.microsoft.com/office/drawing/2014/main" id="{936C6EFD-9040-E345-957E-A850827DCCCA}"/>
              </a:ext>
            </a:extLst>
          </p:cNvPr>
          <p:cNvSpPr>
            <a:spLocks noChangeShapeType="1"/>
          </p:cNvSpPr>
          <p:nvPr/>
        </p:nvSpPr>
        <p:spPr bwMode="auto">
          <a:xfrm>
            <a:off x="4038600" y="50292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2" name="Line 17">
            <a:extLst>
              <a:ext uri="{FF2B5EF4-FFF2-40B4-BE49-F238E27FC236}">
                <a16:creationId xmlns:a16="http://schemas.microsoft.com/office/drawing/2014/main" id="{A18AF16E-0FEA-F749-9108-BF2691479393}"/>
              </a:ext>
            </a:extLst>
          </p:cNvPr>
          <p:cNvSpPr>
            <a:spLocks noChangeShapeType="1"/>
          </p:cNvSpPr>
          <p:nvPr/>
        </p:nvSpPr>
        <p:spPr bwMode="auto">
          <a:xfrm>
            <a:off x="4648200" y="50292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3" name="Text Box 18">
            <a:extLst>
              <a:ext uri="{FF2B5EF4-FFF2-40B4-BE49-F238E27FC236}">
                <a16:creationId xmlns:a16="http://schemas.microsoft.com/office/drawing/2014/main" id="{F827C978-6DE2-8244-9551-BCFE06BFAF3A}"/>
              </a:ext>
            </a:extLst>
          </p:cNvPr>
          <p:cNvSpPr txBox="1">
            <a:spLocks noChangeArrowheads="1"/>
          </p:cNvSpPr>
          <p:nvPr/>
        </p:nvSpPr>
        <p:spPr bwMode="auto">
          <a:xfrm>
            <a:off x="2819400" y="5257800"/>
            <a:ext cx="1033463" cy="33655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600"/>
              <a:t>supervisor</a:t>
            </a:r>
          </a:p>
        </p:txBody>
      </p:sp>
      <p:sp>
        <p:nvSpPr>
          <p:cNvPr id="37904" name="Text Box 19">
            <a:extLst>
              <a:ext uri="{FF2B5EF4-FFF2-40B4-BE49-F238E27FC236}">
                <a16:creationId xmlns:a16="http://schemas.microsoft.com/office/drawing/2014/main" id="{7C57056C-8B89-1E44-A3E6-92519D5FF0A5}"/>
              </a:ext>
            </a:extLst>
          </p:cNvPr>
          <p:cNvSpPr txBox="1">
            <a:spLocks noChangeArrowheads="1"/>
          </p:cNvSpPr>
          <p:nvPr/>
        </p:nvSpPr>
        <p:spPr bwMode="auto">
          <a:xfrm>
            <a:off x="4800600" y="5257800"/>
            <a:ext cx="1135063" cy="33655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600"/>
              <a:t>subordinate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5">
            <a:extLst>
              <a:ext uri="{FF2B5EF4-FFF2-40B4-BE49-F238E27FC236}">
                <a16:creationId xmlns:a16="http://schemas.microsoft.com/office/drawing/2014/main" id="{536FA59F-2D05-8F40-9CB7-EB5AC479D9E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AFE8B474-9834-2647-984B-E457E1B16416}" type="slidenum">
              <a:rPr lang="en-US" altLang="zh-TW" sz="1400" smtClean="0"/>
              <a:pPr>
                <a:spcBef>
                  <a:spcPct val="0"/>
                </a:spcBef>
                <a:buFontTx/>
                <a:buNone/>
              </a:pPr>
              <a:t>25</a:t>
            </a:fld>
            <a:endParaRPr lang="en-US" altLang="zh-TW" sz="1400"/>
          </a:p>
        </p:txBody>
      </p:sp>
      <p:sp>
        <p:nvSpPr>
          <p:cNvPr id="38914" name="Rectangle 3">
            <a:extLst>
              <a:ext uri="{FF2B5EF4-FFF2-40B4-BE49-F238E27FC236}">
                <a16:creationId xmlns:a16="http://schemas.microsoft.com/office/drawing/2014/main" id="{35671FE2-DB53-174D-B193-75E2B96BC76F}"/>
              </a:ext>
            </a:extLst>
          </p:cNvPr>
          <p:cNvSpPr>
            <a:spLocks noGrp="1" noChangeArrowheads="1"/>
          </p:cNvSpPr>
          <p:nvPr>
            <p:ph type="body" idx="1"/>
          </p:nvPr>
        </p:nvSpPr>
        <p:spPr>
          <a:xfrm>
            <a:off x="685800" y="914400"/>
            <a:ext cx="7772400" cy="5181600"/>
          </a:xfrm>
        </p:spPr>
        <p:txBody>
          <a:bodyPr/>
          <a:lstStyle/>
          <a:p>
            <a:pPr eaLnBrk="1" hangingPunct="1"/>
            <a:r>
              <a:rPr lang="en-US" altLang="zh-TW"/>
              <a:t>Since employees report to other employees</a:t>
            </a:r>
          </a:p>
          <a:p>
            <a:pPr lvl="1" eaLnBrk="1" hangingPunct="1"/>
            <a:r>
              <a:rPr lang="en-US" altLang="zh-TW"/>
              <a:t>Every relationship in Reports_To is of the form </a:t>
            </a:r>
            <a:r>
              <a:rPr lang="en-US" altLang="zh-TW" i="1"/>
              <a:t>(emp1,emp2),</a:t>
            </a:r>
            <a:r>
              <a:rPr lang="en-US" altLang="zh-TW"/>
              <a:t> where both </a:t>
            </a:r>
            <a:r>
              <a:rPr lang="en-US" altLang="zh-TW" i="1"/>
              <a:t>emp1</a:t>
            </a:r>
            <a:r>
              <a:rPr lang="en-US" altLang="zh-TW"/>
              <a:t> and </a:t>
            </a:r>
            <a:r>
              <a:rPr lang="en-US" altLang="zh-TW" i="1"/>
              <a:t>emp2</a:t>
            </a:r>
            <a:r>
              <a:rPr lang="en-US" altLang="zh-TW"/>
              <a:t> are entities in employees.</a:t>
            </a:r>
          </a:p>
          <a:p>
            <a:pPr lvl="1" eaLnBrk="1" hangingPunct="1"/>
            <a:r>
              <a:rPr lang="en-US" altLang="zh-TW"/>
              <a:t>However, they play different roles.</a:t>
            </a:r>
          </a:p>
          <a:p>
            <a:pPr lvl="2" eaLnBrk="1" hangingPunct="1"/>
            <a:r>
              <a:rPr lang="en-US" altLang="zh-TW"/>
              <a:t>emp1 reports to emp2, which is reflected in the </a:t>
            </a:r>
            <a:r>
              <a:rPr lang="en-US" altLang="zh-TW">
                <a:solidFill>
                  <a:schemeClr val="accent2"/>
                </a:solidFill>
              </a:rPr>
              <a:t>role indicators</a:t>
            </a:r>
            <a:r>
              <a:rPr lang="en-US" altLang="zh-TW"/>
              <a:t> s</a:t>
            </a:r>
            <a:r>
              <a:rPr lang="en-US" altLang="zh-TW" i="1"/>
              <a:t>upervisor</a:t>
            </a:r>
            <a:r>
              <a:rPr lang="en-US" altLang="zh-TW"/>
              <a:t> and </a:t>
            </a:r>
            <a:r>
              <a:rPr lang="en-US" altLang="zh-TW" i="1"/>
              <a:t>subordinate</a:t>
            </a:r>
            <a:r>
              <a:rPr lang="en-US" altLang="zh-TW"/>
              <a:t> in the previous diagram.</a:t>
            </a:r>
          </a:p>
          <a:p>
            <a:pPr lvl="1" eaLnBrk="1" hangingPunct="1"/>
            <a:endParaRPr lang="en-US" altLang="zh-TW"/>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5">
            <a:extLst>
              <a:ext uri="{FF2B5EF4-FFF2-40B4-BE49-F238E27FC236}">
                <a16:creationId xmlns:a16="http://schemas.microsoft.com/office/drawing/2014/main" id="{126E56DF-F401-F84D-BB0B-01C3CCC3856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6DD7DA45-09CF-5D4A-890E-A79493ABF5C0}" type="slidenum">
              <a:rPr lang="en-US" altLang="zh-TW" sz="1400" smtClean="0"/>
              <a:pPr>
                <a:spcBef>
                  <a:spcPct val="0"/>
                </a:spcBef>
                <a:buFontTx/>
                <a:buNone/>
              </a:pPr>
              <a:t>26</a:t>
            </a:fld>
            <a:endParaRPr lang="en-US" altLang="zh-TW" sz="1400"/>
          </a:p>
        </p:txBody>
      </p:sp>
      <p:sp>
        <p:nvSpPr>
          <p:cNvPr id="33794" name="Rectangle 2">
            <a:extLst>
              <a:ext uri="{FF2B5EF4-FFF2-40B4-BE49-F238E27FC236}">
                <a16:creationId xmlns:a16="http://schemas.microsoft.com/office/drawing/2014/main" id="{256FDB02-55AC-7640-99AA-782EF9CA352C}"/>
              </a:ext>
            </a:extLst>
          </p:cNvPr>
          <p:cNvSpPr>
            <a:spLocks noGrp="1" noChangeArrowheads="1"/>
          </p:cNvSpPr>
          <p:nvPr>
            <p:ph type="title"/>
          </p:nvPr>
        </p:nvSpPr>
        <p:spPr/>
        <p:txBody>
          <a:bodyPr/>
          <a:lstStyle/>
          <a:p>
            <a:pPr eaLnBrk="1" hangingPunct="1">
              <a:defRPr/>
            </a:pPr>
            <a:r>
              <a:rPr lang="en-US" altLang="zh-TW"/>
              <a:t>Key constraints </a:t>
            </a:r>
            <a:br>
              <a:rPr lang="en-US" altLang="zh-TW"/>
            </a:br>
            <a:r>
              <a:rPr lang="en-US" altLang="zh-TW"/>
              <a:t>(mapping constraints)</a:t>
            </a:r>
          </a:p>
        </p:txBody>
      </p:sp>
      <p:sp>
        <p:nvSpPr>
          <p:cNvPr id="39939" name="Rectangle 3">
            <a:extLst>
              <a:ext uri="{FF2B5EF4-FFF2-40B4-BE49-F238E27FC236}">
                <a16:creationId xmlns:a16="http://schemas.microsoft.com/office/drawing/2014/main" id="{AA9F4CB7-5C0F-6F46-9AD9-0790585DCC13}"/>
              </a:ext>
            </a:extLst>
          </p:cNvPr>
          <p:cNvSpPr>
            <a:spLocks noGrp="1" noChangeArrowheads="1"/>
          </p:cNvSpPr>
          <p:nvPr>
            <p:ph type="body" idx="1"/>
          </p:nvPr>
        </p:nvSpPr>
        <p:spPr/>
        <p:txBody>
          <a:bodyPr/>
          <a:lstStyle/>
          <a:p>
            <a:pPr eaLnBrk="1" hangingPunct="1"/>
            <a:r>
              <a:rPr lang="en-US" altLang="zh-TW"/>
              <a:t>The mapping of the relationship can be classified into the following cases:</a:t>
            </a:r>
          </a:p>
        </p:txBody>
      </p:sp>
      <p:sp>
        <p:nvSpPr>
          <p:cNvPr id="39940" name="Freeform 5">
            <a:extLst>
              <a:ext uri="{FF2B5EF4-FFF2-40B4-BE49-F238E27FC236}">
                <a16:creationId xmlns:a16="http://schemas.microsoft.com/office/drawing/2014/main" id="{CC4ACAF6-D5FF-E644-8F8B-F4E51E1447C2}"/>
              </a:ext>
            </a:extLst>
          </p:cNvPr>
          <p:cNvSpPr>
            <a:spLocks/>
          </p:cNvSpPr>
          <p:nvPr/>
        </p:nvSpPr>
        <p:spPr bwMode="auto">
          <a:xfrm>
            <a:off x="2395538" y="2944813"/>
            <a:ext cx="338137" cy="2149475"/>
          </a:xfrm>
          <a:custGeom>
            <a:avLst/>
            <a:gdLst>
              <a:gd name="T0" fmla="*/ 2147483646 w 213"/>
              <a:gd name="T1" fmla="*/ 2147483646 h 1354"/>
              <a:gd name="T2" fmla="*/ 2147483646 w 213"/>
              <a:gd name="T3" fmla="*/ 2147483646 h 1354"/>
              <a:gd name="T4" fmla="*/ 2147483646 w 213"/>
              <a:gd name="T5" fmla="*/ 2147483646 h 1354"/>
              <a:gd name="T6" fmla="*/ 2147483646 w 213"/>
              <a:gd name="T7" fmla="*/ 2147483646 h 1354"/>
              <a:gd name="T8" fmla="*/ 2147483646 w 213"/>
              <a:gd name="T9" fmla="*/ 2147483646 h 1354"/>
              <a:gd name="T10" fmla="*/ 2147483646 w 213"/>
              <a:gd name="T11" fmla="*/ 2147483646 h 1354"/>
              <a:gd name="T12" fmla="*/ 2147483646 w 213"/>
              <a:gd name="T13" fmla="*/ 2147483646 h 1354"/>
              <a:gd name="T14" fmla="*/ 2147483646 w 213"/>
              <a:gd name="T15" fmla="*/ 2147483646 h 1354"/>
              <a:gd name="T16" fmla="*/ 2147483646 w 213"/>
              <a:gd name="T17" fmla="*/ 2147483646 h 1354"/>
              <a:gd name="T18" fmla="*/ 2147483646 w 213"/>
              <a:gd name="T19" fmla="*/ 2147483646 h 1354"/>
              <a:gd name="T20" fmla="*/ 2147483646 w 213"/>
              <a:gd name="T21" fmla="*/ 2147483646 h 1354"/>
              <a:gd name="T22" fmla="*/ 2147483646 w 213"/>
              <a:gd name="T23" fmla="*/ 2147483646 h 1354"/>
              <a:gd name="T24" fmla="*/ 2147483646 w 213"/>
              <a:gd name="T25" fmla="*/ 2147483646 h 1354"/>
              <a:gd name="T26" fmla="*/ 2147483646 w 213"/>
              <a:gd name="T27" fmla="*/ 2147483646 h 1354"/>
              <a:gd name="T28" fmla="*/ 2147483646 w 213"/>
              <a:gd name="T29" fmla="*/ 2147483646 h 1354"/>
              <a:gd name="T30" fmla="*/ 2147483646 w 213"/>
              <a:gd name="T31" fmla="*/ 2147483646 h 1354"/>
              <a:gd name="T32" fmla="*/ 2147483646 w 213"/>
              <a:gd name="T33" fmla="*/ 2147483646 h 1354"/>
              <a:gd name="T34" fmla="*/ 2147483646 w 213"/>
              <a:gd name="T35" fmla="*/ 2147483646 h 1354"/>
              <a:gd name="T36" fmla="*/ 2147483646 w 213"/>
              <a:gd name="T37" fmla="*/ 2147483646 h 1354"/>
              <a:gd name="T38" fmla="*/ 2147483646 w 213"/>
              <a:gd name="T39" fmla="*/ 2147483646 h 1354"/>
              <a:gd name="T40" fmla="*/ 2147483646 w 213"/>
              <a:gd name="T41" fmla="*/ 2147483646 h 1354"/>
              <a:gd name="T42" fmla="*/ 2147483646 w 213"/>
              <a:gd name="T43" fmla="*/ 2147483646 h 1354"/>
              <a:gd name="T44" fmla="*/ 2147483646 w 213"/>
              <a:gd name="T45" fmla="*/ 2147483646 h 1354"/>
              <a:gd name="T46" fmla="*/ 2147483646 w 213"/>
              <a:gd name="T47" fmla="*/ 2147483646 h 1354"/>
              <a:gd name="T48" fmla="*/ 2147483646 w 213"/>
              <a:gd name="T49" fmla="*/ 2147483646 h 1354"/>
              <a:gd name="T50" fmla="*/ 2147483646 w 213"/>
              <a:gd name="T51" fmla="*/ 2147483646 h 1354"/>
              <a:gd name="T52" fmla="*/ 2147483646 w 213"/>
              <a:gd name="T53" fmla="*/ 2147483646 h 1354"/>
              <a:gd name="T54" fmla="*/ 2147483646 w 213"/>
              <a:gd name="T55" fmla="*/ 2147483646 h 1354"/>
              <a:gd name="T56" fmla="*/ 2147483646 w 213"/>
              <a:gd name="T57" fmla="*/ 2147483646 h 1354"/>
              <a:gd name="T58" fmla="*/ 2147483646 w 213"/>
              <a:gd name="T59" fmla="*/ 2147483646 h 1354"/>
              <a:gd name="T60" fmla="*/ 2147483646 w 213"/>
              <a:gd name="T61" fmla="*/ 2147483646 h 1354"/>
              <a:gd name="T62" fmla="*/ 2147483646 w 213"/>
              <a:gd name="T63" fmla="*/ 2147483646 h 1354"/>
              <a:gd name="T64" fmla="*/ 2147483646 w 213"/>
              <a:gd name="T65" fmla="*/ 2147483646 h 1354"/>
              <a:gd name="T66" fmla="*/ 2147483646 w 213"/>
              <a:gd name="T67" fmla="*/ 2147483646 h 1354"/>
              <a:gd name="T68" fmla="*/ 2147483646 w 213"/>
              <a:gd name="T69" fmla="*/ 2147483646 h 1354"/>
              <a:gd name="T70" fmla="*/ 2147483646 w 213"/>
              <a:gd name="T71" fmla="*/ 2147483646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6"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7" y="10"/>
                </a:lnTo>
                <a:lnTo>
                  <a:pt x="79" y="22"/>
                </a:lnTo>
                <a:lnTo>
                  <a:pt x="70" y="40"/>
                </a:lnTo>
                <a:lnTo>
                  <a:pt x="61" y="63"/>
                </a:lnTo>
                <a:lnTo>
                  <a:pt x="53" y="90"/>
                </a:lnTo>
                <a:lnTo>
                  <a:pt x="45" y="122"/>
                </a:lnTo>
                <a:lnTo>
                  <a:pt x="38" y="158"/>
                </a:lnTo>
                <a:lnTo>
                  <a:pt x="31" y="198"/>
                </a:lnTo>
                <a:lnTo>
                  <a:pt x="25" y="241"/>
                </a:lnTo>
                <a:lnTo>
                  <a:pt x="19" y="288"/>
                </a:lnTo>
                <a:lnTo>
                  <a:pt x="14" y="338"/>
                </a:lnTo>
                <a:lnTo>
                  <a:pt x="10" y="390"/>
                </a:lnTo>
                <a:lnTo>
                  <a:pt x="6" y="445"/>
                </a:lnTo>
                <a:lnTo>
                  <a:pt x="4" y="501"/>
                </a:lnTo>
                <a:lnTo>
                  <a:pt x="2" y="559"/>
                </a:lnTo>
                <a:lnTo>
                  <a:pt x="1" y="617"/>
                </a:lnTo>
                <a:lnTo>
                  <a:pt x="0" y="677"/>
                </a:lnTo>
                <a:lnTo>
                  <a:pt x="1" y="735"/>
                </a:lnTo>
                <a:lnTo>
                  <a:pt x="2" y="794"/>
                </a:lnTo>
                <a:lnTo>
                  <a:pt x="4" y="851"/>
                </a:lnTo>
                <a:lnTo>
                  <a:pt x="6"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9" y="1330"/>
                </a:lnTo>
                <a:lnTo>
                  <a:pt x="87"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6"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41" name="Freeform 6">
            <a:extLst>
              <a:ext uri="{FF2B5EF4-FFF2-40B4-BE49-F238E27FC236}">
                <a16:creationId xmlns:a16="http://schemas.microsoft.com/office/drawing/2014/main" id="{FE55C8EF-5F75-1B4A-BC4A-32D254EF284B}"/>
              </a:ext>
            </a:extLst>
          </p:cNvPr>
          <p:cNvSpPr>
            <a:spLocks/>
          </p:cNvSpPr>
          <p:nvPr/>
        </p:nvSpPr>
        <p:spPr bwMode="auto">
          <a:xfrm>
            <a:off x="3219450" y="2952750"/>
            <a:ext cx="338138" cy="2149475"/>
          </a:xfrm>
          <a:custGeom>
            <a:avLst/>
            <a:gdLst>
              <a:gd name="T0" fmla="*/ 2147483646 w 213"/>
              <a:gd name="T1" fmla="*/ 2147483646 h 1354"/>
              <a:gd name="T2" fmla="*/ 2147483646 w 213"/>
              <a:gd name="T3" fmla="*/ 2147483646 h 1354"/>
              <a:gd name="T4" fmla="*/ 2147483646 w 213"/>
              <a:gd name="T5" fmla="*/ 2147483646 h 1354"/>
              <a:gd name="T6" fmla="*/ 2147483646 w 213"/>
              <a:gd name="T7" fmla="*/ 2147483646 h 1354"/>
              <a:gd name="T8" fmla="*/ 2147483646 w 213"/>
              <a:gd name="T9" fmla="*/ 2147483646 h 1354"/>
              <a:gd name="T10" fmla="*/ 2147483646 w 213"/>
              <a:gd name="T11" fmla="*/ 2147483646 h 1354"/>
              <a:gd name="T12" fmla="*/ 2147483646 w 213"/>
              <a:gd name="T13" fmla="*/ 2147483646 h 1354"/>
              <a:gd name="T14" fmla="*/ 2147483646 w 213"/>
              <a:gd name="T15" fmla="*/ 2147483646 h 1354"/>
              <a:gd name="T16" fmla="*/ 2147483646 w 213"/>
              <a:gd name="T17" fmla="*/ 2147483646 h 1354"/>
              <a:gd name="T18" fmla="*/ 2147483646 w 213"/>
              <a:gd name="T19" fmla="*/ 2147483646 h 1354"/>
              <a:gd name="T20" fmla="*/ 2147483646 w 213"/>
              <a:gd name="T21" fmla="*/ 2147483646 h 1354"/>
              <a:gd name="T22" fmla="*/ 2147483646 w 213"/>
              <a:gd name="T23" fmla="*/ 2147483646 h 1354"/>
              <a:gd name="T24" fmla="*/ 2147483646 w 213"/>
              <a:gd name="T25" fmla="*/ 2147483646 h 1354"/>
              <a:gd name="T26" fmla="*/ 2147483646 w 213"/>
              <a:gd name="T27" fmla="*/ 2147483646 h 1354"/>
              <a:gd name="T28" fmla="*/ 2147483646 w 213"/>
              <a:gd name="T29" fmla="*/ 2147483646 h 1354"/>
              <a:gd name="T30" fmla="*/ 2147483646 w 213"/>
              <a:gd name="T31" fmla="*/ 2147483646 h 1354"/>
              <a:gd name="T32" fmla="*/ 2147483646 w 213"/>
              <a:gd name="T33" fmla="*/ 2147483646 h 1354"/>
              <a:gd name="T34" fmla="*/ 2147483646 w 213"/>
              <a:gd name="T35" fmla="*/ 2147483646 h 1354"/>
              <a:gd name="T36" fmla="*/ 2147483646 w 213"/>
              <a:gd name="T37" fmla="*/ 2147483646 h 1354"/>
              <a:gd name="T38" fmla="*/ 2147483646 w 213"/>
              <a:gd name="T39" fmla="*/ 2147483646 h 1354"/>
              <a:gd name="T40" fmla="*/ 2147483646 w 213"/>
              <a:gd name="T41" fmla="*/ 2147483646 h 1354"/>
              <a:gd name="T42" fmla="*/ 2147483646 w 213"/>
              <a:gd name="T43" fmla="*/ 2147483646 h 1354"/>
              <a:gd name="T44" fmla="*/ 2147483646 w 213"/>
              <a:gd name="T45" fmla="*/ 2147483646 h 1354"/>
              <a:gd name="T46" fmla="*/ 2147483646 w 213"/>
              <a:gd name="T47" fmla="*/ 2147483646 h 1354"/>
              <a:gd name="T48" fmla="*/ 2147483646 w 213"/>
              <a:gd name="T49" fmla="*/ 2147483646 h 1354"/>
              <a:gd name="T50" fmla="*/ 2147483646 w 213"/>
              <a:gd name="T51" fmla="*/ 2147483646 h 1354"/>
              <a:gd name="T52" fmla="*/ 2147483646 w 213"/>
              <a:gd name="T53" fmla="*/ 2147483646 h 1354"/>
              <a:gd name="T54" fmla="*/ 2147483646 w 213"/>
              <a:gd name="T55" fmla="*/ 2147483646 h 1354"/>
              <a:gd name="T56" fmla="*/ 2147483646 w 213"/>
              <a:gd name="T57" fmla="*/ 2147483646 h 1354"/>
              <a:gd name="T58" fmla="*/ 2147483646 w 213"/>
              <a:gd name="T59" fmla="*/ 2147483646 h 1354"/>
              <a:gd name="T60" fmla="*/ 2147483646 w 213"/>
              <a:gd name="T61" fmla="*/ 2147483646 h 1354"/>
              <a:gd name="T62" fmla="*/ 2147483646 w 213"/>
              <a:gd name="T63" fmla="*/ 2147483646 h 1354"/>
              <a:gd name="T64" fmla="*/ 2147483646 w 213"/>
              <a:gd name="T65" fmla="*/ 2147483646 h 1354"/>
              <a:gd name="T66" fmla="*/ 2147483646 w 213"/>
              <a:gd name="T67" fmla="*/ 2147483646 h 1354"/>
              <a:gd name="T68" fmla="*/ 2147483646 w 213"/>
              <a:gd name="T69" fmla="*/ 2147483646 h 1354"/>
              <a:gd name="T70" fmla="*/ 2147483646 w 213"/>
              <a:gd name="T71" fmla="*/ 2147483646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5" y="10"/>
                </a:lnTo>
                <a:lnTo>
                  <a:pt x="115" y="2"/>
                </a:lnTo>
                <a:lnTo>
                  <a:pt x="106" y="0"/>
                </a:lnTo>
                <a:lnTo>
                  <a:pt x="97" y="2"/>
                </a:lnTo>
                <a:lnTo>
                  <a:pt x="88" y="10"/>
                </a:lnTo>
                <a:lnTo>
                  <a:pt x="79" y="22"/>
                </a:lnTo>
                <a:lnTo>
                  <a:pt x="70" y="40"/>
                </a:lnTo>
                <a:lnTo>
                  <a:pt x="61" y="63"/>
                </a:lnTo>
                <a:lnTo>
                  <a:pt x="53" y="90"/>
                </a:lnTo>
                <a:lnTo>
                  <a:pt x="46" y="122"/>
                </a:lnTo>
                <a:lnTo>
                  <a:pt x="38" y="158"/>
                </a:lnTo>
                <a:lnTo>
                  <a:pt x="31" y="198"/>
                </a:lnTo>
                <a:lnTo>
                  <a:pt x="25" y="241"/>
                </a:lnTo>
                <a:lnTo>
                  <a:pt x="20" y="288"/>
                </a:lnTo>
                <a:lnTo>
                  <a:pt x="14" y="338"/>
                </a:lnTo>
                <a:lnTo>
                  <a:pt x="10" y="390"/>
                </a:lnTo>
                <a:lnTo>
                  <a:pt x="7" y="445"/>
                </a:lnTo>
                <a:lnTo>
                  <a:pt x="4" y="501"/>
                </a:lnTo>
                <a:lnTo>
                  <a:pt x="2" y="559"/>
                </a:lnTo>
                <a:lnTo>
                  <a:pt x="1" y="617"/>
                </a:lnTo>
                <a:lnTo>
                  <a:pt x="0" y="677"/>
                </a:lnTo>
                <a:lnTo>
                  <a:pt x="1" y="735"/>
                </a:lnTo>
                <a:lnTo>
                  <a:pt x="2" y="794"/>
                </a:lnTo>
                <a:lnTo>
                  <a:pt x="4" y="851"/>
                </a:lnTo>
                <a:lnTo>
                  <a:pt x="7" y="908"/>
                </a:lnTo>
                <a:lnTo>
                  <a:pt x="10" y="962"/>
                </a:lnTo>
                <a:lnTo>
                  <a:pt x="14" y="1015"/>
                </a:lnTo>
                <a:lnTo>
                  <a:pt x="20" y="1064"/>
                </a:lnTo>
                <a:lnTo>
                  <a:pt x="25" y="1112"/>
                </a:lnTo>
                <a:lnTo>
                  <a:pt x="31"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5"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42" name="Freeform 7">
            <a:extLst>
              <a:ext uri="{FF2B5EF4-FFF2-40B4-BE49-F238E27FC236}">
                <a16:creationId xmlns:a16="http://schemas.microsoft.com/office/drawing/2014/main" id="{6768250F-01C6-8B49-AA5C-0B44DD0C3DBD}"/>
              </a:ext>
            </a:extLst>
          </p:cNvPr>
          <p:cNvSpPr>
            <a:spLocks/>
          </p:cNvSpPr>
          <p:nvPr/>
        </p:nvSpPr>
        <p:spPr bwMode="auto">
          <a:xfrm>
            <a:off x="3878263" y="2944813"/>
            <a:ext cx="338137" cy="2149475"/>
          </a:xfrm>
          <a:custGeom>
            <a:avLst/>
            <a:gdLst>
              <a:gd name="T0" fmla="*/ 2147483646 w 213"/>
              <a:gd name="T1" fmla="*/ 2147483646 h 1354"/>
              <a:gd name="T2" fmla="*/ 2147483646 w 213"/>
              <a:gd name="T3" fmla="*/ 2147483646 h 1354"/>
              <a:gd name="T4" fmla="*/ 2147483646 w 213"/>
              <a:gd name="T5" fmla="*/ 2147483646 h 1354"/>
              <a:gd name="T6" fmla="*/ 2147483646 w 213"/>
              <a:gd name="T7" fmla="*/ 2147483646 h 1354"/>
              <a:gd name="T8" fmla="*/ 2147483646 w 213"/>
              <a:gd name="T9" fmla="*/ 2147483646 h 1354"/>
              <a:gd name="T10" fmla="*/ 2147483646 w 213"/>
              <a:gd name="T11" fmla="*/ 2147483646 h 1354"/>
              <a:gd name="T12" fmla="*/ 2147483646 w 213"/>
              <a:gd name="T13" fmla="*/ 2147483646 h 1354"/>
              <a:gd name="T14" fmla="*/ 2147483646 w 213"/>
              <a:gd name="T15" fmla="*/ 2147483646 h 1354"/>
              <a:gd name="T16" fmla="*/ 2147483646 w 213"/>
              <a:gd name="T17" fmla="*/ 2147483646 h 1354"/>
              <a:gd name="T18" fmla="*/ 2147483646 w 213"/>
              <a:gd name="T19" fmla="*/ 2147483646 h 1354"/>
              <a:gd name="T20" fmla="*/ 2147483646 w 213"/>
              <a:gd name="T21" fmla="*/ 2147483646 h 1354"/>
              <a:gd name="T22" fmla="*/ 2147483646 w 213"/>
              <a:gd name="T23" fmla="*/ 2147483646 h 1354"/>
              <a:gd name="T24" fmla="*/ 2147483646 w 213"/>
              <a:gd name="T25" fmla="*/ 2147483646 h 1354"/>
              <a:gd name="T26" fmla="*/ 2147483646 w 213"/>
              <a:gd name="T27" fmla="*/ 2147483646 h 1354"/>
              <a:gd name="T28" fmla="*/ 2147483646 w 213"/>
              <a:gd name="T29" fmla="*/ 2147483646 h 1354"/>
              <a:gd name="T30" fmla="*/ 2147483646 w 213"/>
              <a:gd name="T31" fmla="*/ 2147483646 h 1354"/>
              <a:gd name="T32" fmla="*/ 2147483646 w 213"/>
              <a:gd name="T33" fmla="*/ 2147483646 h 1354"/>
              <a:gd name="T34" fmla="*/ 0 w 213"/>
              <a:gd name="T35" fmla="*/ 2147483646 h 1354"/>
              <a:gd name="T36" fmla="*/ 0 w 213"/>
              <a:gd name="T37" fmla="*/ 2147483646 h 1354"/>
              <a:gd name="T38" fmla="*/ 2147483646 w 213"/>
              <a:gd name="T39" fmla="*/ 2147483646 h 1354"/>
              <a:gd name="T40" fmla="*/ 2147483646 w 213"/>
              <a:gd name="T41" fmla="*/ 2147483646 h 1354"/>
              <a:gd name="T42" fmla="*/ 2147483646 w 213"/>
              <a:gd name="T43" fmla="*/ 2147483646 h 1354"/>
              <a:gd name="T44" fmla="*/ 2147483646 w 213"/>
              <a:gd name="T45" fmla="*/ 2147483646 h 1354"/>
              <a:gd name="T46" fmla="*/ 2147483646 w 213"/>
              <a:gd name="T47" fmla="*/ 2147483646 h 1354"/>
              <a:gd name="T48" fmla="*/ 2147483646 w 213"/>
              <a:gd name="T49" fmla="*/ 2147483646 h 1354"/>
              <a:gd name="T50" fmla="*/ 2147483646 w 213"/>
              <a:gd name="T51" fmla="*/ 2147483646 h 1354"/>
              <a:gd name="T52" fmla="*/ 2147483646 w 213"/>
              <a:gd name="T53" fmla="*/ 2147483646 h 1354"/>
              <a:gd name="T54" fmla="*/ 2147483646 w 213"/>
              <a:gd name="T55" fmla="*/ 2147483646 h 1354"/>
              <a:gd name="T56" fmla="*/ 2147483646 w 213"/>
              <a:gd name="T57" fmla="*/ 2147483646 h 1354"/>
              <a:gd name="T58" fmla="*/ 2147483646 w 213"/>
              <a:gd name="T59" fmla="*/ 2147483646 h 1354"/>
              <a:gd name="T60" fmla="*/ 2147483646 w 213"/>
              <a:gd name="T61" fmla="*/ 2147483646 h 1354"/>
              <a:gd name="T62" fmla="*/ 2147483646 w 213"/>
              <a:gd name="T63" fmla="*/ 2147483646 h 1354"/>
              <a:gd name="T64" fmla="*/ 2147483646 w 213"/>
              <a:gd name="T65" fmla="*/ 2147483646 h 1354"/>
              <a:gd name="T66" fmla="*/ 2147483646 w 213"/>
              <a:gd name="T67" fmla="*/ 2147483646 h 1354"/>
              <a:gd name="T68" fmla="*/ 2147483646 w 213"/>
              <a:gd name="T69" fmla="*/ 2147483646 h 1354"/>
              <a:gd name="T70" fmla="*/ 2147483646 w 213"/>
              <a:gd name="T71" fmla="*/ 2147483646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0" y="63"/>
                </a:lnTo>
                <a:lnTo>
                  <a:pt x="142" y="40"/>
                </a:lnTo>
                <a:lnTo>
                  <a:pt x="133" y="22"/>
                </a:lnTo>
                <a:lnTo>
                  <a:pt x="124" y="10"/>
                </a:lnTo>
                <a:lnTo>
                  <a:pt x="115" y="2"/>
                </a:lnTo>
                <a:lnTo>
                  <a:pt x="106" y="0"/>
                </a:lnTo>
                <a:lnTo>
                  <a:pt x="97" y="2"/>
                </a:lnTo>
                <a:lnTo>
                  <a:pt x="87" y="10"/>
                </a:lnTo>
                <a:lnTo>
                  <a:pt x="78" y="22"/>
                </a:lnTo>
                <a:lnTo>
                  <a:pt x="70" y="40"/>
                </a:lnTo>
                <a:lnTo>
                  <a:pt x="61" y="63"/>
                </a:lnTo>
                <a:lnTo>
                  <a:pt x="53" y="90"/>
                </a:lnTo>
                <a:lnTo>
                  <a:pt x="45" y="122"/>
                </a:lnTo>
                <a:lnTo>
                  <a:pt x="38" y="158"/>
                </a:lnTo>
                <a:lnTo>
                  <a:pt x="31" y="198"/>
                </a:lnTo>
                <a:lnTo>
                  <a:pt x="25"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8" y="1330"/>
                </a:lnTo>
                <a:lnTo>
                  <a:pt x="87" y="1343"/>
                </a:lnTo>
                <a:lnTo>
                  <a:pt x="97" y="1351"/>
                </a:lnTo>
                <a:lnTo>
                  <a:pt x="106" y="1353"/>
                </a:lnTo>
                <a:lnTo>
                  <a:pt x="115" y="1351"/>
                </a:lnTo>
                <a:lnTo>
                  <a:pt x="124" y="1343"/>
                </a:lnTo>
                <a:lnTo>
                  <a:pt x="133" y="1330"/>
                </a:lnTo>
                <a:lnTo>
                  <a:pt x="142" y="1312"/>
                </a:lnTo>
                <a:lnTo>
                  <a:pt x="150"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43" name="Freeform 8">
            <a:extLst>
              <a:ext uri="{FF2B5EF4-FFF2-40B4-BE49-F238E27FC236}">
                <a16:creationId xmlns:a16="http://schemas.microsoft.com/office/drawing/2014/main" id="{8EA0C7A1-6BB3-4F4A-AC4B-34DF826C22D9}"/>
              </a:ext>
            </a:extLst>
          </p:cNvPr>
          <p:cNvSpPr>
            <a:spLocks/>
          </p:cNvSpPr>
          <p:nvPr/>
        </p:nvSpPr>
        <p:spPr bwMode="auto">
          <a:xfrm>
            <a:off x="4718050" y="2944813"/>
            <a:ext cx="338138" cy="2149475"/>
          </a:xfrm>
          <a:custGeom>
            <a:avLst/>
            <a:gdLst>
              <a:gd name="T0" fmla="*/ 2147483646 w 213"/>
              <a:gd name="T1" fmla="*/ 2147483646 h 1354"/>
              <a:gd name="T2" fmla="*/ 2147483646 w 213"/>
              <a:gd name="T3" fmla="*/ 2147483646 h 1354"/>
              <a:gd name="T4" fmla="*/ 2147483646 w 213"/>
              <a:gd name="T5" fmla="*/ 2147483646 h 1354"/>
              <a:gd name="T6" fmla="*/ 2147483646 w 213"/>
              <a:gd name="T7" fmla="*/ 2147483646 h 1354"/>
              <a:gd name="T8" fmla="*/ 2147483646 w 213"/>
              <a:gd name="T9" fmla="*/ 2147483646 h 1354"/>
              <a:gd name="T10" fmla="*/ 2147483646 w 213"/>
              <a:gd name="T11" fmla="*/ 2147483646 h 1354"/>
              <a:gd name="T12" fmla="*/ 2147483646 w 213"/>
              <a:gd name="T13" fmla="*/ 2147483646 h 1354"/>
              <a:gd name="T14" fmla="*/ 2147483646 w 213"/>
              <a:gd name="T15" fmla="*/ 2147483646 h 1354"/>
              <a:gd name="T16" fmla="*/ 2147483646 w 213"/>
              <a:gd name="T17" fmla="*/ 2147483646 h 1354"/>
              <a:gd name="T18" fmla="*/ 2147483646 w 213"/>
              <a:gd name="T19" fmla="*/ 2147483646 h 1354"/>
              <a:gd name="T20" fmla="*/ 2147483646 w 213"/>
              <a:gd name="T21" fmla="*/ 2147483646 h 1354"/>
              <a:gd name="T22" fmla="*/ 2147483646 w 213"/>
              <a:gd name="T23" fmla="*/ 2147483646 h 1354"/>
              <a:gd name="T24" fmla="*/ 2147483646 w 213"/>
              <a:gd name="T25" fmla="*/ 2147483646 h 1354"/>
              <a:gd name="T26" fmla="*/ 2147483646 w 213"/>
              <a:gd name="T27" fmla="*/ 2147483646 h 1354"/>
              <a:gd name="T28" fmla="*/ 2147483646 w 213"/>
              <a:gd name="T29" fmla="*/ 2147483646 h 1354"/>
              <a:gd name="T30" fmla="*/ 2147483646 w 213"/>
              <a:gd name="T31" fmla="*/ 2147483646 h 1354"/>
              <a:gd name="T32" fmla="*/ 2147483646 w 213"/>
              <a:gd name="T33" fmla="*/ 2147483646 h 1354"/>
              <a:gd name="T34" fmla="*/ 0 w 213"/>
              <a:gd name="T35" fmla="*/ 2147483646 h 1354"/>
              <a:gd name="T36" fmla="*/ 0 w 213"/>
              <a:gd name="T37" fmla="*/ 2147483646 h 1354"/>
              <a:gd name="T38" fmla="*/ 2147483646 w 213"/>
              <a:gd name="T39" fmla="*/ 2147483646 h 1354"/>
              <a:gd name="T40" fmla="*/ 2147483646 w 213"/>
              <a:gd name="T41" fmla="*/ 2147483646 h 1354"/>
              <a:gd name="T42" fmla="*/ 2147483646 w 213"/>
              <a:gd name="T43" fmla="*/ 2147483646 h 1354"/>
              <a:gd name="T44" fmla="*/ 2147483646 w 213"/>
              <a:gd name="T45" fmla="*/ 2147483646 h 1354"/>
              <a:gd name="T46" fmla="*/ 2147483646 w 213"/>
              <a:gd name="T47" fmla="*/ 2147483646 h 1354"/>
              <a:gd name="T48" fmla="*/ 2147483646 w 213"/>
              <a:gd name="T49" fmla="*/ 2147483646 h 1354"/>
              <a:gd name="T50" fmla="*/ 2147483646 w 213"/>
              <a:gd name="T51" fmla="*/ 2147483646 h 1354"/>
              <a:gd name="T52" fmla="*/ 2147483646 w 213"/>
              <a:gd name="T53" fmla="*/ 2147483646 h 1354"/>
              <a:gd name="T54" fmla="*/ 2147483646 w 213"/>
              <a:gd name="T55" fmla="*/ 2147483646 h 1354"/>
              <a:gd name="T56" fmla="*/ 2147483646 w 213"/>
              <a:gd name="T57" fmla="*/ 2147483646 h 1354"/>
              <a:gd name="T58" fmla="*/ 2147483646 w 213"/>
              <a:gd name="T59" fmla="*/ 2147483646 h 1354"/>
              <a:gd name="T60" fmla="*/ 2147483646 w 213"/>
              <a:gd name="T61" fmla="*/ 2147483646 h 1354"/>
              <a:gd name="T62" fmla="*/ 2147483646 w 213"/>
              <a:gd name="T63" fmla="*/ 2147483646 h 1354"/>
              <a:gd name="T64" fmla="*/ 2147483646 w 213"/>
              <a:gd name="T65" fmla="*/ 2147483646 h 1354"/>
              <a:gd name="T66" fmla="*/ 2147483646 w 213"/>
              <a:gd name="T67" fmla="*/ 2147483646 h 1354"/>
              <a:gd name="T68" fmla="*/ 2147483646 w 213"/>
              <a:gd name="T69" fmla="*/ 2147483646 h 1354"/>
              <a:gd name="T70" fmla="*/ 2147483646 w 213"/>
              <a:gd name="T71" fmla="*/ 2147483646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8" y="10"/>
                </a:lnTo>
                <a:lnTo>
                  <a:pt x="79" y="22"/>
                </a:lnTo>
                <a:lnTo>
                  <a:pt x="70" y="40"/>
                </a:lnTo>
                <a:lnTo>
                  <a:pt x="61" y="63"/>
                </a:lnTo>
                <a:lnTo>
                  <a:pt x="53" y="90"/>
                </a:lnTo>
                <a:lnTo>
                  <a:pt x="46" y="122"/>
                </a:lnTo>
                <a:lnTo>
                  <a:pt x="38" y="158"/>
                </a:lnTo>
                <a:lnTo>
                  <a:pt x="31" y="198"/>
                </a:lnTo>
                <a:lnTo>
                  <a:pt x="25" y="241"/>
                </a:lnTo>
                <a:lnTo>
                  <a:pt x="20" y="288"/>
                </a:lnTo>
                <a:lnTo>
                  <a:pt x="14" y="338"/>
                </a:lnTo>
                <a:lnTo>
                  <a:pt x="10" y="390"/>
                </a:lnTo>
                <a:lnTo>
                  <a:pt x="7" y="445"/>
                </a:lnTo>
                <a:lnTo>
                  <a:pt x="4" y="501"/>
                </a:lnTo>
                <a:lnTo>
                  <a:pt x="2" y="559"/>
                </a:lnTo>
                <a:lnTo>
                  <a:pt x="0" y="617"/>
                </a:lnTo>
                <a:lnTo>
                  <a:pt x="0" y="677"/>
                </a:lnTo>
                <a:lnTo>
                  <a:pt x="0" y="735"/>
                </a:lnTo>
                <a:lnTo>
                  <a:pt x="2" y="794"/>
                </a:lnTo>
                <a:lnTo>
                  <a:pt x="4" y="851"/>
                </a:lnTo>
                <a:lnTo>
                  <a:pt x="7" y="908"/>
                </a:lnTo>
                <a:lnTo>
                  <a:pt x="10" y="962"/>
                </a:lnTo>
                <a:lnTo>
                  <a:pt x="14" y="1015"/>
                </a:lnTo>
                <a:lnTo>
                  <a:pt x="20" y="1064"/>
                </a:lnTo>
                <a:lnTo>
                  <a:pt x="25" y="1112"/>
                </a:lnTo>
                <a:lnTo>
                  <a:pt x="31"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44" name="Freeform 9">
            <a:extLst>
              <a:ext uri="{FF2B5EF4-FFF2-40B4-BE49-F238E27FC236}">
                <a16:creationId xmlns:a16="http://schemas.microsoft.com/office/drawing/2014/main" id="{3FC130CD-72F0-3D42-A51F-DEDDD6D9F544}"/>
              </a:ext>
            </a:extLst>
          </p:cNvPr>
          <p:cNvSpPr>
            <a:spLocks/>
          </p:cNvSpPr>
          <p:nvPr/>
        </p:nvSpPr>
        <p:spPr bwMode="auto">
          <a:xfrm>
            <a:off x="5368925" y="2960688"/>
            <a:ext cx="338138" cy="2149475"/>
          </a:xfrm>
          <a:custGeom>
            <a:avLst/>
            <a:gdLst>
              <a:gd name="T0" fmla="*/ 2147483646 w 213"/>
              <a:gd name="T1" fmla="*/ 2147483646 h 1354"/>
              <a:gd name="T2" fmla="*/ 2147483646 w 213"/>
              <a:gd name="T3" fmla="*/ 2147483646 h 1354"/>
              <a:gd name="T4" fmla="*/ 2147483646 w 213"/>
              <a:gd name="T5" fmla="*/ 2147483646 h 1354"/>
              <a:gd name="T6" fmla="*/ 2147483646 w 213"/>
              <a:gd name="T7" fmla="*/ 2147483646 h 1354"/>
              <a:gd name="T8" fmla="*/ 2147483646 w 213"/>
              <a:gd name="T9" fmla="*/ 2147483646 h 1354"/>
              <a:gd name="T10" fmla="*/ 2147483646 w 213"/>
              <a:gd name="T11" fmla="*/ 2147483646 h 1354"/>
              <a:gd name="T12" fmla="*/ 2147483646 w 213"/>
              <a:gd name="T13" fmla="*/ 2147483646 h 1354"/>
              <a:gd name="T14" fmla="*/ 2147483646 w 213"/>
              <a:gd name="T15" fmla="*/ 2147483646 h 1354"/>
              <a:gd name="T16" fmla="*/ 2147483646 w 213"/>
              <a:gd name="T17" fmla="*/ 2147483646 h 1354"/>
              <a:gd name="T18" fmla="*/ 2147483646 w 213"/>
              <a:gd name="T19" fmla="*/ 2147483646 h 1354"/>
              <a:gd name="T20" fmla="*/ 2147483646 w 213"/>
              <a:gd name="T21" fmla="*/ 2147483646 h 1354"/>
              <a:gd name="T22" fmla="*/ 2147483646 w 213"/>
              <a:gd name="T23" fmla="*/ 2147483646 h 1354"/>
              <a:gd name="T24" fmla="*/ 2147483646 w 213"/>
              <a:gd name="T25" fmla="*/ 2147483646 h 1354"/>
              <a:gd name="T26" fmla="*/ 2147483646 w 213"/>
              <a:gd name="T27" fmla="*/ 2147483646 h 1354"/>
              <a:gd name="T28" fmla="*/ 2147483646 w 213"/>
              <a:gd name="T29" fmla="*/ 2147483646 h 1354"/>
              <a:gd name="T30" fmla="*/ 2147483646 w 213"/>
              <a:gd name="T31" fmla="*/ 2147483646 h 1354"/>
              <a:gd name="T32" fmla="*/ 2147483646 w 213"/>
              <a:gd name="T33" fmla="*/ 2147483646 h 1354"/>
              <a:gd name="T34" fmla="*/ 0 w 213"/>
              <a:gd name="T35" fmla="*/ 2147483646 h 1354"/>
              <a:gd name="T36" fmla="*/ 0 w 213"/>
              <a:gd name="T37" fmla="*/ 2147483646 h 1354"/>
              <a:gd name="T38" fmla="*/ 2147483646 w 213"/>
              <a:gd name="T39" fmla="*/ 2147483646 h 1354"/>
              <a:gd name="T40" fmla="*/ 2147483646 w 213"/>
              <a:gd name="T41" fmla="*/ 2147483646 h 1354"/>
              <a:gd name="T42" fmla="*/ 2147483646 w 213"/>
              <a:gd name="T43" fmla="*/ 2147483646 h 1354"/>
              <a:gd name="T44" fmla="*/ 2147483646 w 213"/>
              <a:gd name="T45" fmla="*/ 2147483646 h 1354"/>
              <a:gd name="T46" fmla="*/ 2147483646 w 213"/>
              <a:gd name="T47" fmla="*/ 2147483646 h 1354"/>
              <a:gd name="T48" fmla="*/ 2147483646 w 213"/>
              <a:gd name="T49" fmla="*/ 2147483646 h 1354"/>
              <a:gd name="T50" fmla="*/ 2147483646 w 213"/>
              <a:gd name="T51" fmla="*/ 2147483646 h 1354"/>
              <a:gd name="T52" fmla="*/ 2147483646 w 213"/>
              <a:gd name="T53" fmla="*/ 2147483646 h 1354"/>
              <a:gd name="T54" fmla="*/ 2147483646 w 213"/>
              <a:gd name="T55" fmla="*/ 2147483646 h 1354"/>
              <a:gd name="T56" fmla="*/ 2147483646 w 213"/>
              <a:gd name="T57" fmla="*/ 2147483646 h 1354"/>
              <a:gd name="T58" fmla="*/ 2147483646 w 213"/>
              <a:gd name="T59" fmla="*/ 2147483646 h 1354"/>
              <a:gd name="T60" fmla="*/ 2147483646 w 213"/>
              <a:gd name="T61" fmla="*/ 2147483646 h 1354"/>
              <a:gd name="T62" fmla="*/ 2147483646 w 213"/>
              <a:gd name="T63" fmla="*/ 2147483646 h 1354"/>
              <a:gd name="T64" fmla="*/ 2147483646 w 213"/>
              <a:gd name="T65" fmla="*/ 2147483646 h 1354"/>
              <a:gd name="T66" fmla="*/ 2147483646 w 213"/>
              <a:gd name="T67" fmla="*/ 2147483646 h 1354"/>
              <a:gd name="T68" fmla="*/ 2147483646 w 213"/>
              <a:gd name="T69" fmla="*/ 2147483646 h 1354"/>
              <a:gd name="T70" fmla="*/ 2147483646 w 213"/>
              <a:gd name="T71" fmla="*/ 2147483646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7" y="338"/>
                </a:lnTo>
                <a:lnTo>
                  <a:pt x="193" y="288"/>
                </a:lnTo>
                <a:lnTo>
                  <a:pt x="187" y="241"/>
                </a:lnTo>
                <a:lnTo>
                  <a:pt x="181" y="198"/>
                </a:lnTo>
                <a:lnTo>
                  <a:pt x="174" y="158"/>
                </a:lnTo>
                <a:lnTo>
                  <a:pt x="167" y="122"/>
                </a:lnTo>
                <a:lnTo>
                  <a:pt x="159" y="90"/>
                </a:lnTo>
                <a:lnTo>
                  <a:pt x="150" y="63"/>
                </a:lnTo>
                <a:lnTo>
                  <a:pt x="142" y="40"/>
                </a:lnTo>
                <a:lnTo>
                  <a:pt x="133" y="22"/>
                </a:lnTo>
                <a:lnTo>
                  <a:pt x="124" y="10"/>
                </a:lnTo>
                <a:lnTo>
                  <a:pt x="115" y="2"/>
                </a:lnTo>
                <a:lnTo>
                  <a:pt x="106" y="0"/>
                </a:lnTo>
                <a:lnTo>
                  <a:pt x="96" y="2"/>
                </a:lnTo>
                <a:lnTo>
                  <a:pt x="87" y="10"/>
                </a:lnTo>
                <a:lnTo>
                  <a:pt x="78" y="22"/>
                </a:lnTo>
                <a:lnTo>
                  <a:pt x="70" y="40"/>
                </a:lnTo>
                <a:lnTo>
                  <a:pt x="61" y="63"/>
                </a:lnTo>
                <a:lnTo>
                  <a:pt x="53" y="90"/>
                </a:lnTo>
                <a:lnTo>
                  <a:pt x="45" y="122"/>
                </a:lnTo>
                <a:lnTo>
                  <a:pt x="38" y="158"/>
                </a:lnTo>
                <a:lnTo>
                  <a:pt x="31" y="198"/>
                </a:lnTo>
                <a:lnTo>
                  <a:pt x="24"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4" y="1112"/>
                </a:lnTo>
                <a:lnTo>
                  <a:pt x="31" y="1155"/>
                </a:lnTo>
                <a:lnTo>
                  <a:pt x="38" y="1195"/>
                </a:lnTo>
                <a:lnTo>
                  <a:pt x="45" y="1231"/>
                </a:lnTo>
                <a:lnTo>
                  <a:pt x="53" y="1262"/>
                </a:lnTo>
                <a:lnTo>
                  <a:pt x="61" y="1289"/>
                </a:lnTo>
                <a:lnTo>
                  <a:pt x="70" y="1312"/>
                </a:lnTo>
                <a:lnTo>
                  <a:pt x="78" y="1330"/>
                </a:lnTo>
                <a:lnTo>
                  <a:pt x="87" y="1343"/>
                </a:lnTo>
                <a:lnTo>
                  <a:pt x="96" y="1351"/>
                </a:lnTo>
                <a:lnTo>
                  <a:pt x="106" y="1353"/>
                </a:lnTo>
                <a:lnTo>
                  <a:pt x="115" y="1351"/>
                </a:lnTo>
                <a:lnTo>
                  <a:pt x="124" y="1343"/>
                </a:lnTo>
                <a:lnTo>
                  <a:pt x="133" y="1330"/>
                </a:lnTo>
                <a:lnTo>
                  <a:pt x="142" y="1312"/>
                </a:lnTo>
                <a:lnTo>
                  <a:pt x="150" y="1289"/>
                </a:lnTo>
                <a:lnTo>
                  <a:pt x="159" y="1262"/>
                </a:lnTo>
                <a:lnTo>
                  <a:pt x="167" y="1231"/>
                </a:lnTo>
                <a:lnTo>
                  <a:pt x="174" y="1195"/>
                </a:lnTo>
                <a:lnTo>
                  <a:pt x="181" y="1155"/>
                </a:lnTo>
                <a:lnTo>
                  <a:pt x="187" y="1112"/>
                </a:lnTo>
                <a:lnTo>
                  <a:pt x="193" y="1064"/>
                </a:lnTo>
                <a:lnTo>
                  <a:pt x="197"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45" name="Freeform 10">
            <a:extLst>
              <a:ext uri="{FF2B5EF4-FFF2-40B4-BE49-F238E27FC236}">
                <a16:creationId xmlns:a16="http://schemas.microsoft.com/office/drawing/2014/main" id="{D6497E76-7F62-F042-85B8-73B26D73B835}"/>
              </a:ext>
            </a:extLst>
          </p:cNvPr>
          <p:cNvSpPr>
            <a:spLocks/>
          </p:cNvSpPr>
          <p:nvPr/>
        </p:nvSpPr>
        <p:spPr bwMode="auto">
          <a:xfrm>
            <a:off x="1752600" y="2952750"/>
            <a:ext cx="338138" cy="2149475"/>
          </a:xfrm>
          <a:custGeom>
            <a:avLst/>
            <a:gdLst>
              <a:gd name="T0" fmla="*/ 2147483646 w 213"/>
              <a:gd name="T1" fmla="*/ 2147483646 h 1354"/>
              <a:gd name="T2" fmla="*/ 2147483646 w 213"/>
              <a:gd name="T3" fmla="*/ 2147483646 h 1354"/>
              <a:gd name="T4" fmla="*/ 2147483646 w 213"/>
              <a:gd name="T5" fmla="*/ 2147483646 h 1354"/>
              <a:gd name="T6" fmla="*/ 2147483646 w 213"/>
              <a:gd name="T7" fmla="*/ 2147483646 h 1354"/>
              <a:gd name="T8" fmla="*/ 2147483646 w 213"/>
              <a:gd name="T9" fmla="*/ 2147483646 h 1354"/>
              <a:gd name="T10" fmla="*/ 2147483646 w 213"/>
              <a:gd name="T11" fmla="*/ 2147483646 h 1354"/>
              <a:gd name="T12" fmla="*/ 2147483646 w 213"/>
              <a:gd name="T13" fmla="*/ 2147483646 h 1354"/>
              <a:gd name="T14" fmla="*/ 2147483646 w 213"/>
              <a:gd name="T15" fmla="*/ 2147483646 h 1354"/>
              <a:gd name="T16" fmla="*/ 2147483646 w 213"/>
              <a:gd name="T17" fmla="*/ 2147483646 h 1354"/>
              <a:gd name="T18" fmla="*/ 2147483646 w 213"/>
              <a:gd name="T19" fmla="*/ 2147483646 h 1354"/>
              <a:gd name="T20" fmla="*/ 2147483646 w 213"/>
              <a:gd name="T21" fmla="*/ 2147483646 h 1354"/>
              <a:gd name="T22" fmla="*/ 2147483646 w 213"/>
              <a:gd name="T23" fmla="*/ 2147483646 h 1354"/>
              <a:gd name="T24" fmla="*/ 2147483646 w 213"/>
              <a:gd name="T25" fmla="*/ 2147483646 h 1354"/>
              <a:gd name="T26" fmla="*/ 2147483646 w 213"/>
              <a:gd name="T27" fmla="*/ 2147483646 h 1354"/>
              <a:gd name="T28" fmla="*/ 2147483646 w 213"/>
              <a:gd name="T29" fmla="*/ 2147483646 h 1354"/>
              <a:gd name="T30" fmla="*/ 2147483646 w 213"/>
              <a:gd name="T31" fmla="*/ 2147483646 h 1354"/>
              <a:gd name="T32" fmla="*/ 2147483646 w 213"/>
              <a:gd name="T33" fmla="*/ 2147483646 h 1354"/>
              <a:gd name="T34" fmla="*/ 2147483646 w 213"/>
              <a:gd name="T35" fmla="*/ 2147483646 h 1354"/>
              <a:gd name="T36" fmla="*/ 2147483646 w 213"/>
              <a:gd name="T37" fmla="*/ 2147483646 h 1354"/>
              <a:gd name="T38" fmla="*/ 2147483646 w 213"/>
              <a:gd name="T39" fmla="*/ 2147483646 h 1354"/>
              <a:gd name="T40" fmla="*/ 2147483646 w 213"/>
              <a:gd name="T41" fmla="*/ 2147483646 h 1354"/>
              <a:gd name="T42" fmla="*/ 2147483646 w 213"/>
              <a:gd name="T43" fmla="*/ 2147483646 h 1354"/>
              <a:gd name="T44" fmla="*/ 2147483646 w 213"/>
              <a:gd name="T45" fmla="*/ 2147483646 h 1354"/>
              <a:gd name="T46" fmla="*/ 2147483646 w 213"/>
              <a:gd name="T47" fmla="*/ 2147483646 h 1354"/>
              <a:gd name="T48" fmla="*/ 2147483646 w 213"/>
              <a:gd name="T49" fmla="*/ 2147483646 h 1354"/>
              <a:gd name="T50" fmla="*/ 2147483646 w 213"/>
              <a:gd name="T51" fmla="*/ 2147483646 h 1354"/>
              <a:gd name="T52" fmla="*/ 2147483646 w 213"/>
              <a:gd name="T53" fmla="*/ 2147483646 h 1354"/>
              <a:gd name="T54" fmla="*/ 2147483646 w 213"/>
              <a:gd name="T55" fmla="*/ 2147483646 h 1354"/>
              <a:gd name="T56" fmla="*/ 2147483646 w 213"/>
              <a:gd name="T57" fmla="*/ 2147483646 h 1354"/>
              <a:gd name="T58" fmla="*/ 2147483646 w 213"/>
              <a:gd name="T59" fmla="*/ 2147483646 h 1354"/>
              <a:gd name="T60" fmla="*/ 2147483646 w 213"/>
              <a:gd name="T61" fmla="*/ 2147483646 h 1354"/>
              <a:gd name="T62" fmla="*/ 2147483646 w 213"/>
              <a:gd name="T63" fmla="*/ 2147483646 h 1354"/>
              <a:gd name="T64" fmla="*/ 2147483646 w 213"/>
              <a:gd name="T65" fmla="*/ 2147483646 h 1354"/>
              <a:gd name="T66" fmla="*/ 2147483646 w 213"/>
              <a:gd name="T67" fmla="*/ 2147483646 h 1354"/>
              <a:gd name="T68" fmla="*/ 2147483646 w 213"/>
              <a:gd name="T69" fmla="*/ 2147483646 h 1354"/>
              <a:gd name="T70" fmla="*/ 2147483646 w 213"/>
              <a:gd name="T71" fmla="*/ 2147483646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9" y="501"/>
                </a:lnTo>
                <a:lnTo>
                  <a:pt x="206"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4" y="22"/>
                </a:lnTo>
                <a:lnTo>
                  <a:pt x="125" y="10"/>
                </a:lnTo>
                <a:lnTo>
                  <a:pt x="115" y="2"/>
                </a:lnTo>
                <a:lnTo>
                  <a:pt x="106" y="0"/>
                </a:lnTo>
                <a:lnTo>
                  <a:pt x="97" y="2"/>
                </a:lnTo>
                <a:lnTo>
                  <a:pt x="88" y="10"/>
                </a:lnTo>
                <a:lnTo>
                  <a:pt x="79" y="22"/>
                </a:lnTo>
                <a:lnTo>
                  <a:pt x="70" y="40"/>
                </a:lnTo>
                <a:lnTo>
                  <a:pt x="61" y="63"/>
                </a:lnTo>
                <a:lnTo>
                  <a:pt x="53" y="90"/>
                </a:lnTo>
                <a:lnTo>
                  <a:pt x="46" y="122"/>
                </a:lnTo>
                <a:lnTo>
                  <a:pt x="38" y="158"/>
                </a:lnTo>
                <a:lnTo>
                  <a:pt x="32" y="198"/>
                </a:lnTo>
                <a:lnTo>
                  <a:pt x="25" y="241"/>
                </a:lnTo>
                <a:lnTo>
                  <a:pt x="20" y="288"/>
                </a:lnTo>
                <a:lnTo>
                  <a:pt x="14" y="338"/>
                </a:lnTo>
                <a:lnTo>
                  <a:pt x="10" y="390"/>
                </a:lnTo>
                <a:lnTo>
                  <a:pt x="7" y="445"/>
                </a:lnTo>
                <a:lnTo>
                  <a:pt x="4" y="501"/>
                </a:lnTo>
                <a:lnTo>
                  <a:pt x="2" y="559"/>
                </a:lnTo>
                <a:lnTo>
                  <a:pt x="1" y="617"/>
                </a:lnTo>
                <a:lnTo>
                  <a:pt x="0" y="677"/>
                </a:lnTo>
                <a:lnTo>
                  <a:pt x="1" y="735"/>
                </a:lnTo>
                <a:lnTo>
                  <a:pt x="2" y="794"/>
                </a:lnTo>
                <a:lnTo>
                  <a:pt x="4" y="851"/>
                </a:lnTo>
                <a:lnTo>
                  <a:pt x="7" y="908"/>
                </a:lnTo>
                <a:lnTo>
                  <a:pt x="10" y="962"/>
                </a:lnTo>
                <a:lnTo>
                  <a:pt x="14" y="1015"/>
                </a:lnTo>
                <a:lnTo>
                  <a:pt x="20" y="1064"/>
                </a:lnTo>
                <a:lnTo>
                  <a:pt x="25" y="1112"/>
                </a:lnTo>
                <a:lnTo>
                  <a:pt x="32"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5" y="1343"/>
                </a:lnTo>
                <a:lnTo>
                  <a:pt x="134"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6" y="908"/>
                </a:lnTo>
                <a:lnTo>
                  <a:pt x="209" y="851"/>
                </a:lnTo>
                <a:lnTo>
                  <a:pt x="210" y="794"/>
                </a:lnTo>
                <a:lnTo>
                  <a:pt x="211" y="735"/>
                </a:lnTo>
                <a:lnTo>
                  <a:pt x="212" y="677"/>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46" name="Rectangle 11">
            <a:extLst>
              <a:ext uri="{FF2B5EF4-FFF2-40B4-BE49-F238E27FC236}">
                <a16:creationId xmlns:a16="http://schemas.microsoft.com/office/drawing/2014/main" id="{FF7F3CE0-2EDF-1C47-8B43-907FCB447D76}"/>
              </a:ext>
            </a:extLst>
          </p:cNvPr>
          <p:cNvSpPr>
            <a:spLocks noChangeArrowheads="1"/>
          </p:cNvSpPr>
          <p:nvPr/>
        </p:nvSpPr>
        <p:spPr bwMode="auto">
          <a:xfrm>
            <a:off x="5984875" y="5153025"/>
            <a:ext cx="15462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600" b="1">
                <a:solidFill>
                  <a:schemeClr val="accent2"/>
                </a:solidFill>
                <a:latin typeface="Arial" panose="020B0604020202020204" pitchFamily="34" charset="0"/>
              </a:rPr>
              <a:t>Many-to-Many</a:t>
            </a:r>
          </a:p>
        </p:txBody>
      </p:sp>
      <p:sp>
        <p:nvSpPr>
          <p:cNvPr id="39947" name="Freeform 12">
            <a:extLst>
              <a:ext uri="{FF2B5EF4-FFF2-40B4-BE49-F238E27FC236}">
                <a16:creationId xmlns:a16="http://schemas.microsoft.com/office/drawing/2014/main" id="{8639D63A-94B8-BB49-91B3-86DBB0D621A9}"/>
              </a:ext>
            </a:extLst>
          </p:cNvPr>
          <p:cNvSpPr>
            <a:spLocks/>
          </p:cNvSpPr>
          <p:nvPr/>
        </p:nvSpPr>
        <p:spPr bwMode="auto">
          <a:xfrm>
            <a:off x="6200775" y="2944813"/>
            <a:ext cx="338138" cy="2149475"/>
          </a:xfrm>
          <a:custGeom>
            <a:avLst/>
            <a:gdLst>
              <a:gd name="T0" fmla="*/ 2147483646 w 213"/>
              <a:gd name="T1" fmla="*/ 2147483646 h 1354"/>
              <a:gd name="T2" fmla="*/ 2147483646 w 213"/>
              <a:gd name="T3" fmla="*/ 2147483646 h 1354"/>
              <a:gd name="T4" fmla="*/ 2147483646 w 213"/>
              <a:gd name="T5" fmla="*/ 2147483646 h 1354"/>
              <a:gd name="T6" fmla="*/ 2147483646 w 213"/>
              <a:gd name="T7" fmla="*/ 2147483646 h 1354"/>
              <a:gd name="T8" fmla="*/ 2147483646 w 213"/>
              <a:gd name="T9" fmla="*/ 2147483646 h 1354"/>
              <a:gd name="T10" fmla="*/ 2147483646 w 213"/>
              <a:gd name="T11" fmla="*/ 2147483646 h 1354"/>
              <a:gd name="T12" fmla="*/ 2147483646 w 213"/>
              <a:gd name="T13" fmla="*/ 2147483646 h 1354"/>
              <a:gd name="T14" fmla="*/ 2147483646 w 213"/>
              <a:gd name="T15" fmla="*/ 2147483646 h 1354"/>
              <a:gd name="T16" fmla="*/ 2147483646 w 213"/>
              <a:gd name="T17" fmla="*/ 2147483646 h 1354"/>
              <a:gd name="T18" fmla="*/ 2147483646 w 213"/>
              <a:gd name="T19" fmla="*/ 2147483646 h 1354"/>
              <a:gd name="T20" fmla="*/ 2147483646 w 213"/>
              <a:gd name="T21" fmla="*/ 2147483646 h 1354"/>
              <a:gd name="T22" fmla="*/ 2147483646 w 213"/>
              <a:gd name="T23" fmla="*/ 2147483646 h 1354"/>
              <a:gd name="T24" fmla="*/ 2147483646 w 213"/>
              <a:gd name="T25" fmla="*/ 2147483646 h 1354"/>
              <a:gd name="T26" fmla="*/ 2147483646 w 213"/>
              <a:gd name="T27" fmla="*/ 2147483646 h 1354"/>
              <a:gd name="T28" fmla="*/ 2147483646 w 213"/>
              <a:gd name="T29" fmla="*/ 2147483646 h 1354"/>
              <a:gd name="T30" fmla="*/ 2147483646 w 213"/>
              <a:gd name="T31" fmla="*/ 2147483646 h 1354"/>
              <a:gd name="T32" fmla="*/ 2147483646 w 213"/>
              <a:gd name="T33" fmla="*/ 2147483646 h 1354"/>
              <a:gd name="T34" fmla="*/ 0 w 213"/>
              <a:gd name="T35" fmla="*/ 2147483646 h 1354"/>
              <a:gd name="T36" fmla="*/ 0 w 213"/>
              <a:gd name="T37" fmla="*/ 2147483646 h 1354"/>
              <a:gd name="T38" fmla="*/ 2147483646 w 213"/>
              <a:gd name="T39" fmla="*/ 2147483646 h 1354"/>
              <a:gd name="T40" fmla="*/ 2147483646 w 213"/>
              <a:gd name="T41" fmla="*/ 2147483646 h 1354"/>
              <a:gd name="T42" fmla="*/ 2147483646 w 213"/>
              <a:gd name="T43" fmla="*/ 2147483646 h 1354"/>
              <a:gd name="T44" fmla="*/ 2147483646 w 213"/>
              <a:gd name="T45" fmla="*/ 2147483646 h 1354"/>
              <a:gd name="T46" fmla="*/ 2147483646 w 213"/>
              <a:gd name="T47" fmla="*/ 2147483646 h 1354"/>
              <a:gd name="T48" fmla="*/ 2147483646 w 213"/>
              <a:gd name="T49" fmla="*/ 2147483646 h 1354"/>
              <a:gd name="T50" fmla="*/ 2147483646 w 213"/>
              <a:gd name="T51" fmla="*/ 2147483646 h 1354"/>
              <a:gd name="T52" fmla="*/ 2147483646 w 213"/>
              <a:gd name="T53" fmla="*/ 2147483646 h 1354"/>
              <a:gd name="T54" fmla="*/ 2147483646 w 213"/>
              <a:gd name="T55" fmla="*/ 2147483646 h 1354"/>
              <a:gd name="T56" fmla="*/ 2147483646 w 213"/>
              <a:gd name="T57" fmla="*/ 2147483646 h 1354"/>
              <a:gd name="T58" fmla="*/ 2147483646 w 213"/>
              <a:gd name="T59" fmla="*/ 2147483646 h 1354"/>
              <a:gd name="T60" fmla="*/ 2147483646 w 213"/>
              <a:gd name="T61" fmla="*/ 2147483646 h 1354"/>
              <a:gd name="T62" fmla="*/ 2147483646 w 213"/>
              <a:gd name="T63" fmla="*/ 2147483646 h 1354"/>
              <a:gd name="T64" fmla="*/ 2147483646 w 213"/>
              <a:gd name="T65" fmla="*/ 2147483646 h 1354"/>
              <a:gd name="T66" fmla="*/ 2147483646 w 213"/>
              <a:gd name="T67" fmla="*/ 2147483646 h 1354"/>
              <a:gd name="T68" fmla="*/ 2147483646 w 213"/>
              <a:gd name="T69" fmla="*/ 2147483646 h 1354"/>
              <a:gd name="T70" fmla="*/ 2147483646 w 213"/>
              <a:gd name="T71" fmla="*/ 2147483646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7"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8" y="10"/>
                </a:lnTo>
                <a:lnTo>
                  <a:pt x="79" y="22"/>
                </a:lnTo>
                <a:lnTo>
                  <a:pt x="70" y="40"/>
                </a:lnTo>
                <a:lnTo>
                  <a:pt x="61" y="63"/>
                </a:lnTo>
                <a:lnTo>
                  <a:pt x="53" y="90"/>
                </a:lnTo>
                <a:lnTo>
                  <a:pt x="45" y="122"/>
                </a:lnTo>
                <a:lnTo>
                  <a:pt x="38" y="158"/>
                </a:lnTo>
                <a:lnTo>
                  <a:pt x="31" y="198"/>
                </a:lnTo>
                <a:lnTo>
                  <a:pt x="25" y="241"/>
                </a:lnTo>
                <a:lnTo>
                  <a:pt x="19" y="288"/>
                </a:lnTo>
                <a:lnTo>
                  <a:pt x="14" y="338"/>
                </a:lnTo>
                <a:lnTo>
                  <a:pt x="10" y="390"/>
                </a:lnTo>
                <a:lnTo>
                  <a:pt x="7" y="445"/>
                </a:lnTo>
                <a:lnTo>
                  <a:pt x="4" y="501"/>
                </a:lnTo>
                <a:lnTo>
                  <a:pt x="2" y="559"/>
                </a:lnTo>
                <a:lnTo>
                  <a:pt x="0" y="617"/>
                </a:lnTo>
                <a:lnTo>
                  <a:pt x="0" y="677"/>
                </a:lnTo>
                <a:lnTo>
                  <a:pt x="0" y="735"/>
                </a:lnTo>
                <a:lnTo>
                  <a:pt x="2" y="794"/>
                </a:lnTo>
                <a:lnTo>
                  <a:pt x="4" y="851"/>
                </a:lnTo>
                <a:lnTo>
                  <a:pt x="7"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9" y="1330"/>
                </a:lnTo>
                <a:lnTo>
                  <a:pt x="88"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7"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48" name="Freeform 13">
            <a:extLst>
              <a:ext uri="{FF2B5EF4-FFF2-40B4-BE49-F238E27FC236}">
                <a16:creationId xmlns:a16="http://schemas.microsoft.com/office/drawing/2014/main" id="{B0291EE2-30C7-9B49-B805-4DADEDC93936}"/>
              </a:ext>
            </a:extLst>
          </p:cNvPr>
          <p:cNvSpPr>
            <a:spLocks/>
          </p:cNvSpPr>
          <p:nvPr/>
        </p:nvSpPr>
        <p:spPr bwMode="auto">
          <a:xfrm>
            <a:off x="6843713" y="2944813"/>
            <a:ext cx="338137" cy="2149475"/>
          </a:xfrm>
          <a:custGeom>
            <a:avLst/>
            <a:gdLst>
              <a:gd name="T0" fmla="*/ 2147483646 w 213"/>
              <a:gd name="T1" fmla="*/ 2147483646 h 1354"/>
              <a:gd name="T2" fmla="*/ 2147483646 w 213"/>
              <a:gd name="T3" fmla="*/ 2147483646 h 1354"/>
              <a:gd name="T4" fmla="*/ 2147483646 w 213"/>
              <a:gd name="T5" fmla="*/ 2147483646 h 1354"/>
              <a:gd name="T6" fmla="*/ 2147483646 w 213"/>
              <a:gd name="T7" fmla="*/ 2147483646 h 1354"/>
              <a:gd name="T8" fmla="*/ 2147483646 w 213"/>
              <a:gd name="T9" fmla="*/ 2147483646 h 1354"/>
              <a:gd name="T10" fmla="*/ 2147483646 w 213"/>
              <a:gd name="T11" fmla="*/ 2147483646 h 1354"/>
              <a:gd name="T12" fmla="*/ 2147483646 w 213"/>
              <a:gd name="T13" fmla="*/ 2147483646 h 1354"/>
              <a:gd name="T14" fmla="*/ 2147483646 w 213"/>
              <a:gd name="T15" fmla="*/ 2147483646 h 1354"/>
              <a:gd name="T16" fmla="*/ 2147483646 w 213"/>
              <a:gd name="T17" fmla="*/ 2147483646 h 1354"/>
              <a:gd name="T18" fmla="*/ 2147483646 w 213"/>
              <a:gd name="T19" fmla="*/ 2147483646 h 1354"/>
              <a:gd name="T20" fmla="*/ 2147483646 w 213"/>
              <a:gd name="T21" fmla="*/ 2147483646 h 1354"/>
              <a:gd name="T22" fmla="*/ 2147483646 w 213"/>
              <a:gd name="T23" fmla="*/ 2147483646 h 1354"/>
              <a:gd name="T24" fmla="*/ 2147483646 w 213"/>
              <a:gd name="T25" fmla="*/ 2147483646 h 1354"/>
              <a:gd name="T26" fmla="*/ 2147483646 w 213"/>
              <a:gd name="T27" fmla="*/ 2147483646 h 1354"/>
              <a:gd name="T28" fmla="*/ 2147483646 w 213"/>
              <a:gd name="T29" fmla="*/ 2147483646 h 1354"/>
              <a:gd name="T30" fmla="*/ 2147483646 w 213"/>
              <a:gd name="T31" fmla="*/ 2147483646 h 1354"/>
              <a:gd name="T32" fmla="*/ 2147483646 w 213"/>
              <a:gd name="T33" fmla="*/ 2147483646 h 1354"/>
              <a:gd name="T34" fmla="*/ 0 w 213"/>
              <a:gd name="T35" fmla="*/ 2147483646 h 1354"/>
              <a:gd name="T36" fmla="*/ 0 w 213"/>
              <a:gd name="T37" fmla="*/ 2147483646 h 1354"/>
              <a:gd name="T38" fmla="*/ 2147483646 w 213"/>
              <a:gd name="T39" fmla="*/ 2147483646 h 1354"/>
              <a:gd name="T40" fmla="*/ 2147483646 w 213"/>
              <a:gd name="T41" fmla="*/ 2147483646 h 1354"/>
              <a:gd name="T42" fmla="*/ 2147483646 w 213"/>
              <a:gd name="T43" fmla="*/ 2147483646 h 1354"/>
              <a:gd name="T44" fmla="*/ 2147483646 w 213"/>
              <a:gd name="T45" fmla="*/ 2147483646 h 1354"/>
              <a:gd name="T46" fmla="*/ 2147483646 w 213"/>
              <a:gd name="T47" fmla="*/ 2147483646 h 1354"/>
              <a:gd name="T48" fmla="*/ 2147483646 w 213"/>
              <a:gd name="T49" fmla="*/ 2147483646 h 1354"/>
              <a:gd name="T50" fmla="*/ 2147483646 w 213"/>
              <a:gd name="T51" fmla="*/ 2147483646 h 1354"/>
              <a:gd name="T52" fmla="*/ 2147483646 w 213"/>
              <a:gd name="T53" fmla="*/ 2147483646 h 1354"/>
              <a:gd name="T54" fmla="*/ 2147483646 w 213"/>
              <a:gd name="T55" fmla="*/ 2147483646 h 1354"/>
              <a:gd name="T56" fmla="*/ 2147483646 w 213"/>
              <a:gd name="T57" fmla="*/ 2147483646 h 1354"/>
              <a:gd name="T58" fmla="*/ 2147483646 w 213"/>
              <a:gd name="T59" fmla="*/ 2147483646 h 1354"/>
              <a:gd name="T60" fmla="*/ 2147483646 w 213"/>
              <a:gd name="T61" fmla="*/ 2147483646 h 1354"/>
              <a:gd name="T62" fmla="*/ 2147483646 w 213"/>
              <a:gd name="T63" fmla="*/ 2147483646 h 1354"/>
              <a:gd name="T64" fmla="*/ 2147483646 w 213"/>
              <a:gd name="T65" fmla="*/ 2147483646 h 1354"/>
              <a:gd name="T66" fmla="*/ 2147483646 w 213"/>
              <a:gd name="T67" fmla="*/ 2147483646 h 1354"/>
              <a:gd name="T68" fmla="*/ 2147483646 w 213"/>
              <a:gd name="T69" fmla="*/ 2147483646 h 1354"/>
              <a:gd name="T70" fmla="*/ 2147483646 w 213"/>
              <a:gd name="T71" fmla="*/ 2147483646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7" y="338"/>
                </a:lnTo>
                <a:lnTo>
                  <a:pt x="192" y="288"/>
                </a:lnTo>
                <a:lnTo>
                  <a:pt x="187" y="241"/>
                </a:lnTo>
                <a:lnTo>
                  <a:pt x="181" y="198"/>
                </a:lnTo>
                <a:lnTo>
                  <a:pt x="174" y="158"/>
                </a:lnTo>
                <a:lnTo>
                  <a:pt x="166" y="122"/>
                </a:lnTo>
                <a:lnTo>
                  <a:pt x="159" y="90"/>
                </a:lnTo>
                <a:lnTo>
                  <a:pt x="150" y="63"/>
                </a:lnTo>
                <a:lnTo>
                  <a:pt x="142" y="40"/>
                </a:lnTo>
                <a:lnTo>
                  <a:pt x="133" y="22"/>
                </a:lnTo>
                <a:lnTo>
                  <a:pt x="124" y="10"/>
                </a:lnTo>
                <a:lnTo>
                  <a:pt x="115" y="2"/>
                </a:lnTo>
                <a:lnTo>
                  <a:pt x="106" y="0"/>
                </a:lnTo>
                <a:lnTo>
                  <a:pt x="96" y="2"/>
                </a:lnTo>
                <a:lnTo>
                  <a:pt x="87" y="10"/>
                </a:lnTo>
                <a:lnTo>
                  <a:pt x="78" y="22"/>
                </a:lnTo>
                <a:lnTo>
                  <a:pt x="69" y="40"/>
                </a:lnTo>
                <a:lnTo>
                  <a:pt x="61" y="63"/>
                </a:lnTo>
                <a:lnTo>
                  <a:pt x="53" y="90"/>
                </a:lnTo>
                <a:lnTo>
                  <a:pt x="45" y="122"/>
                </a:lnTo>
                <a:lnTo>
                  <a:pt x="38" y="158"/>
                </a:lnTo>
                <a:lnTo>
                  <a:pt x="31" y="198"/>
                </a:lnTo>
                <a:lnTo>
                  <a:pt x="24"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4" y="1112"/>
                </a:lnTo>
                <a:lnTo>
                  <a:pt x="31" y="1155"/>
                </a:lnTo>
                <a:lnTo>
                  <a:pt x="38" y="1195"/>
                </a:lnTo>
                <a:lnTo>
                  <a:pt x="45" y="1231"/>
                </a:lnTo>
                <a:lnTo>
                  <a:pt x="53" y="1262"/>
                </a:lnTo>
                <a:lnTo>
                  <a:pt x="61" y="1289"/>
                </a:lnTo>
                <a:lnTo>
                  <a:pt x="69" y="1312"/>
                </a:lnTo>
                <a:lnTo>
                  <a:pt x="78" y="1330"/>
                </a:lnTo>
                <a:lnTo>
                  <a:pt x="87" y="1343"/>
                </a:lnTo>
                <a:lnTo>
                  <a:pt x="96" y="1351"/>
                </a:lnTo>
                <a:lnTo>
                  <a:pt x="106" y="1353"/>
                </a:lnTo>
                <a:lnTo>
                  <a:pt x="115" y="1351"/>
                </a:lnTo>
                <a:lnTo>
                  <a:pt x="124" y="1343"/>
                </a:lnTo>
                <a:lnTo>
                  <a:pt x="133" y="1330"/>
                </a:lnTo>
                <a:lnTo>
                  <a:pt x="142" y="1312"/>
                </a:lnTo>
                <a:lnTo>
                  <a:pt x="150" y="1289"/>
                </a:lnTo>
                <a:lnTo>
                  <a:pt x="159" y="1262"/>
                </a:lnTo>
                <a:lnTo>
                  <a:pt x="166" y="1231"/>
                </a:lnTo>
                <a:lnTo>
                  <a:pt x="174" y="1195"/>
                </a:lnTo>
                <a:lnTo>
                  <a:pt x="181" y="1155"/>
                </a:lnTo>
                <a:lnTo>
                  <a:pt x="187" y="1112"/>
                </a:lnTo>
                <a:lnTo>
                  <a:pt x="192" y="1064"/>
                </a:lnTo>
                <a:lnTo>
                  <a:pt x="197"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49" name="Rectangle 14">
            <a:extLst>
              <a:ext uri="{FF2B5EF4-FFF2-40B4-BE49-F238E27FC236}">
                <a16:creationId xmlns:a16="http://schemas.microsoft.com/office/drawing/2014/main" id="{A5132C33-22F7-3D47-ADEA-C76CF2CCC9A7}"/>
              </a:ext>
            </a:extLst>
          </p:cNvPr>
          <p:cNvSpPr>
            <a:spLocks noChangeArrowheads="1"/>
          </p:cNvSpPr>
          <p:nvPr/>
        </p:nvSpPr>
        <p:spPr bwMode="auto">
          <a:xfrm>
            <a:off x="1849438" y="5129213"/>
            <a:ext cx="7334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600" b="1">
                <a:solidFill>
                  <a:schemeClr val="accent2"/>
                </a:solidFill>
                <a:latin typeface="Arial" panose="020B0604020202020204" pitchFamily="34" charset="0"/>
              </a:rPr>
              <a:t>1-to-1</a:t>
            </a:r>
          </a:p>
        </p:txBody>
      </p:sp>
      <p:sp>
        <p:nvSpPr>
          <p:cNvPr id="39950" name="Rectangle 15">
            <a:extLst>
              <a:ext uri="{FF2B5EF4-FFF2-40B4-BE49-F238E27FC236}">
                <a16:creationId xmlns:a16="http://schemas.microsoft.com/office/drawing/2014/main" id="{2FB6814E-F1B9-0048-B375-FE0ECE88D36F}"/>
              </a:ext>
            </a:extLst>
          </p:cNvPr>
          <p:cNvSpPr>
            <a:spLocks noChangeArrowheads="1"/>
          </p:cNvSpPr>
          <p:nvPr/>
        </p:nvSpPr>
        <p:spPr bwMode="auto">
          <a:xfrm>
            <a:off x="3213100" y="5129213"/>
            <a:ext cx="11287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600" b="1">
                <a:solidFill>
                  <a:schemeClr val="accent2"/>
                </a:solidFill>
                <a:latin typeface="Arial" panose="020B0604020202020204" pitchFamily="34" charset="0"/>
              </a:rPr>
              <a:t>1-to Many</a:t>
            </a:r>
          </a:p>
        </p:txBody>
      </p:sp>
      <p:sp>
        <p:nvSpPr>
          <p:cNvPr id="39951" name="Rectangle 16">
            <a:extLst>
              <a:ext uri="{FF2B5EF4-FFF2-40B4-BE49-F238E27FC236}">
                <a16:creationId xmlns:a16="http://schemas.microsoft.com/office/drawing/2014/main" id="{566F37CA-ED70-1148-BD75-D0789EC78425}"/>
              </a:ext>
            </a:extLst>
          </p:cNvPr>
          <p:cNvSpPr>
            <a:spLocks noChangeArrowheads="1"/>
          </p:cNvSpPr>
          <p:nvPr/>
        </p:nvSpPr>
        <p:spPr bwMode="auto">
          <a:xfrm>
            <a:off x="4664075" y="5129213"/>
            <a:ext cx="11398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600" b="1">
                <a:solidFill>
                  <a:schemeClr val="accent2"/>
                </a:solidFill>
                <a:latin typeface="Arial" panose="020B0604020202020204" pitchFamily="34" charset="0"/>
              </a:rPr>
              <a:t>Many-to-1</a:t>
            </a:r>
          </a:p>
        </p:txBody>
      </p:sp>
      <p:sp>
        <p:nvSpPr>
          <p:cNvPr id="39952" name="Line 17">
            <a:extLst>
              <a:ext uri="{FF2B5EF4-FFF2-40B4-BE49-F238E27FC236}">
                <a16:creationId xmlns:a16="http://schemas.microsoft.com/office/drawing/2014/main" id="{7DEEC62E-0541-C84C-9692-976B964E7426}"/>
              </a:ext>
            </a:extLst>
          </p:cNvPr>
          <p:cNvSpPr>
            <a:spLocks noChangeShapeType="1"/>
          </p:cNvSpPr>
          <p:nvPr/>
        </p:nvSpPr>
        <p:spPr bwMode="auto">
          <a:xfrm>
            <a:off x="1936750" y="3297238"/>
            <a:ext cx="609600" cy="8731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53" name="Line 18">
            <a:extLst>
              <a:ext uri="{FF2B5EF4-FFF2-40B4-BE49-F238E27FC236}">
                <a16:creationId xmlns:a16="http://schemas.microsoft.com/office/drawing/2014/main" id="{F562454D-712F-024D-A474-FDDC47C264F3}"/>
              </a:ext>
            </a:extLst>
          </p:cNvPr>
          <p:cNvSpPr>
            <a:spLocks noChangeShapeType="1"/>
          </p:cNvSpPr>
          <p:nvPr/>
        </p:nvSpPr>
        <p:spPr bwMode="auto">
          <a:xfrm>
            <a:off x="1917700" y="3657600"/>
            <a:ext cx="649288" cy="1270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54" name="Line 19">
            <a:extLst>
              <a:ext uri="{FF2B5EF4-FFF2-40B4-BE49-F238E27FC236}">
                <a16:creationId xmlns:a16="http://schemas.microsoft.com/office/drawing/2014/main" id="{17B9AA4C-F62E-EE48-87F9-CCB410E51529}"/>
              </a:ext>
            </a:extLst>
          </p:cNvPr>
          <p:cNvSpPr>
            <a:spLocks noChangeShapeType="1"/>
          </p:cNvSpPr>
          <p:nvPr/>
        </p:nvSpPr>
        <p:spPr bwMode="auto">
          <a:xfrm flipV="1">
            <a:off x="1889125" y="4165600"/>
            <a:ext cx="649288" cy="6350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55" name="Line 20">
            <a:extLst>
              <a:ext uri="{FF2B5EF4-FFF2-40B4-BE49-F238E27FC236}">
                <a16:creationId xmlns:a16="http://schemas.microsoft.com/office/drawing/2014/main" id="{1B6D8462-A6C0-3340-BAB0-86B8CC13280B}"/>
              </a:ext>
            </a:extLst>
          </p:cNvPr>
          <p:cNvSpPr>
            <a:spLocks noChangeShapeType="1"/>
          </p:cNvSpPr>
          <p:nvPr/>
        </p:nvSpPr>
        <p:spPr bwMode="auto">
          <a:xfrm>
            <a:off x="3421063" y="3276600"/>
            <a:ext cx="630237" cy="1079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56" name="Line 21">
            <a:extLst>
              <a:ext uri="{FF2B5EF4-FFF2-40B4-BE49-F238E27FC236}">
                <a16:creationId xmlns:a16="http://schemas.microsoft.com/office/drawing/2014/main" id="{A8F2F5F8-578A-744A-B7F9-EED729FDD99D}"/>
              </a:ext>
            </a:extLst>
          </p:cNvPr>
          <p:cNvSpPr>
            <a:spLocks noChangeShapeType="1"/>
          </p:cNvSpPr>
          <p:nvPr/>
        </p:nvSpPr>
        <p:spPr bwMode="auto">
          <a:xfrm>
            <a:off x="3402013" y="3657600"/>
            <a:ext cx="628650" cy="14763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57" name="Line 22">
            <a:extLst>
              <a:ext uri="{FF2B5EF4-FFF2-40B4-BE49-F238E27FC236}">
                <a16:creationId xmlns:a16="http://schemas.microsoft.com/office/drawing/2014/main" id="{977E60D7-B054-A74F-8CCC-662047DC924A}"/>
              </a:ext>
            </a:extLst>
          </p:cNvPr>
          <p:cNvSpPr>
            <a:spLocks noChangeShapeType="1"/>
          </p:cNvSpPr>
          <p:nvPr/>
        </p:nvSpPr>
        <p:spPr bwMode="auto">
          <a:xfrm>
            <a:off x="3421063" y="3678238"/>
            <a:ext cx="609600" cy="92868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58" name="Line 23">
            <a:extLst>
              <a:ext uri="{FF2B5EF4-FFF2-40B4-BE49-F238E27FC236}">
                <a16:creationId xmlns:a16="http://schemas.microsoft.com/office/drawing/2014/main" id="{256DEF3D-F8F6-6742-B501-EB3308CB5A5B}"/>
              </a:ext>
            </a:extLst>
          </p:cNvPr>
          <p:cNvSpPr>
            <a:spLocks noChangeShapeType="1"/>
          </p:cNvSpPr>
          <p:nvPr/>
        </p:nvSpPr>
        <p:spPr bwMode="auto">
          <a:xfrm flipH="1">
            <a:off x="3368675" y="4198938"/>
            <a:ext cx="674688" cy="58896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59" name="Line 24">
            <a:extLst>
              <a:ext uri="{FF2B5EF4-FFF2-40B4-BE49-F238E27FC236}">
                <a16:creationId xmlns:a16="http://schemas.microsoft.com/office/drawing/2014/main" id="{13E6EAE9-4781-6D49-982E-7065904BE02F}"/>
              </a:ext>
            </a:extLst>
          </p:cNvPr>
          <p:cNvSpPr>
            <a:spLocks noChangeShapeType="1"/>
          </p:cNvSpPr>
          <p:nvPr/>
        </p:nvSpPr>
        <p:spPr bwMode="auto">
          <a:xfrm>
            <a:off x="4846638" y="3276600"/>
            <a:ext cx="708025" cy="1079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60" name="Line 25">
            <a:extLst>
              <a:ext uri="{FF2B5EF4-FFF2-40B4-BE49-F238E27FC236}">
                <a16:creationId xmlns:a16="http://schemas.microsoft.com/office/drawing/2014/main" id="{ABAB5D40-3E20-6141-AC30-FA29E79E7D08}"/>
              </a:ext>
            </a:extLst>
          </p:cNvPr>
          <p:cNvSpPr>
            <a:spLocks noChangeShapeType="1"/>
          </p:cNvSpPr>
          <p:nvPr/>
        </p:nvSpPr>
        <p:spPr bwMode="auto">
          <a:xfrm>
            <a:off x="4905375" y="3657600"/>
            <a:ext cx="609600" cy="1079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61" name="Line 26">
            <a:extLst>
              <a:ext uri="{FF2B5EF4-FFF2-40B4-BE49-F238E27FC236}">
                <a16:creationId xmlns:a16="http://schemas.microsoft.com/office/drawing/2014/main" id="{C4BA4297-FCE6-1F47-BFD2-D6B5B1015489}"/>
              </a:ext>
            </a:extLst>
          </p:cNvPr>
          <p:cNvSpPr>
            <a:spLocks noChangeShapeType="1"/>
          </p:cNvSpPr>
          <p:nvPr/>
        </p:nvSpPr>
        <p:spPr bwMode="auto">
          <a:xfrm>
            <a:off x="4886325" y="4038600"/>
            <a:ext cx="649288" cy="16827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62" name="Line 27">
            <a:extLst>
              <a:ext uri="{FF2B5EF4-FFF2-40B4-BE49-F238E27FC236}">
                <a16:creationId xmlns:a16="http://schemas.microsoft.com/office/drawing/2014/main" id="{18AEAB04-CA3B-474A-BA3F-20D7719E0772}"/>
              </a:ext>
            </a:extLst>
          </p:cNvPr>
          <p:cNvSpPr>
            <a:spLocks noChangeShapeType="1"/>
          </p:cNvSpPr>
          <p:nvPr/>
        </p:nvSpPr>
        <p:spPr bwMode="auto">
          <a:xfrm flipV="1">
            <a:off x="4857750" y="4191000"/>
            <a:ext cx="704850" cy="6286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63" name="Line 28">
            <a:extLst>
              <a:ext uri="{FF2B5EF4-FFF2-40B4-BE49-F238E27FC236}">
                <a16:creationId xmlns:a16="http://schemas.microsoft.com/office/drawing/2014/main" id="{31949691-8ECF-2D4B-8BE3-A22665579B59}"/>
              </a:ext>
            </a:extLst>
          </p:cNvPr>
          <p:cNvSpPr>
            <a:spLocks noChangeShapeType="1"/>
          </p:cNvSpPr>
          <p:nvPr/>
        </p:nvSpPr>
        <p:spPr bwMode="auto">
          <a:xfrm>
            <a:off x="6350000" y="3297238"/>
            <a:ext cx="630238" cy="8731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64" name="Line 29">
            <a:extLst>
              <a:ext uri="{FF2B5EF4-FFF2-40B4-BE49-F238E27FC236}">
                <a16:creationId xmlns:a16="http://schemas.microsoft.com/office/drawing/2014/main" id="{58FEFFF7-35F5-6442-BF7A-B0953BBA0C4D}"/>
              </a:ext>
            </a:extLst>
          </p:cNvPr>
          <p:cNvSpPr>
            <a:spLocks noChangeShapeType="1"/>
          </p:cNvSpPr>
          <p:nvPr/>
        </p:nvSpPr>
        <p:spPr bwMode="auto">
          <a:xfrm>
            <a:off x="6391275" y="3678238"/>
            <a:ext cx="649288" cy="8731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65" name="Line 30">
            <a:extLst>
              <a:ext uri="{FF2B5EF4-FFF2-40B4-BE49-F238E27FC236}">
                <a16:creationId xmlns:a16="http://schemas.microsoft.com/office/drawing/2014/main" id="{39DC996B-7B7F-054D-9107-2FB5D3562D5A}"/>
              </a:ext>
            </a:extLst>
          </p:cNvPr>
          <p:cNvSpPr>
            <a:spLocks noChangeShapeType="1"/>
          </p:cNvSpPr>
          <p:nvPr/>
        </p:nvSpPr>
        <p:spPr bwMode="auto">
          <a:xfrm flipV="1">
            <a:off x="6370638" y="3344863"/>
            <a:ext cx="609600" cy="10541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66" name="Line 31">
            <a:extLst>
              <a:ext uri="{FF2B5EF4-FFF2-40B4-BE49-F238E27FC236}">
                <a16:creationId xmlns:a16="http://schemas.microsoft.com/office/drawing/2014/main" id="{C3FAE171-57F2-1D4D-9D4C-338290518856}"/>
              </a:ext>
            </a:extLst>
          </p:cNvPr>
          <p:cNvSpPr>
            <a:spLocks noChangeShapeType="1"/>
          </p:cNvSpPr>
          <p:nvPr/>
        </p:nvSpPr>
        <p:spPr bwMode="auto">
          <a:xfrm>
            <a:off x="6350000" y="3657600"/>
            <a:ext cx="669925" cy="93027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67" name="Oval 32">
            <a:extLst>
              <a:ext uri="{FF2B5EF4-FFF2-40B4-BE49-F238E27FC236}">
                <a16:creationId xmlns:a16="http://schemas.microsoft.com/office/drawing/2014/main" id="{7654B040-4340-7046-8D4D-DF0939A81269}"/>
              </a:ext>
            </a:extLst>
          </p:cNvPr>
          <p:cNvSpPr>
            <a:spLocks noChangeArrowheads="1"/>
          </p:cNvSpPr>
          <p:nvPr/>
        </p:nvSpPr>
        <p:spPr bwMode="auto">
          <a:xfrm>
            <a:off x="1851025" y="3255963"/>
            <a:ext cx="87313" cy="104775"/>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68" name="Oval 33">
            <a:extLst>
              <a:ext uri="{FF2B5EF4-FFF2-40B4-BE49-F238E27FC236}">
                <a16:creationId xmlns:a16="http://schemas.microsoft.com/office/drawing/2014/main" id="{039981E8-FBA4-7D48-B96F-A84EB4FD01F0}"/>
              </a:ext>
            </a:extLst>
          </p:cNvPr>
          <p:cNvSpPr>
            <a:spLocks noChangeArrowheads="1"/>
          </p:cNvSpPr>
          <p:nvPr/>
        </p:nvSpPr>
        <p:spPr bwMode="auto">
          <a:xfrm>
            <a:off x="1851025" y="3632200"/>
            <a:ext cx="87313" cy="104775"/>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69" name="Oval 34">
            <a:extLst>
              <a:ext uri="{FF2B5EF4-FFF2-40B4-BE49-F238E27FC236}">
                <a16:creationId xmlns:a16="http://schemas.microsoft.com/office/drawing/2014/main" id="{356F4AA0-CBD1-784D-9C25-ED5776E2B5BE}"/>
              </a:ext>
            </a:extLst>
          </p:cNvPr>
          <p:cNvSpPr>
            <a:spLocks noChangeArrowheads="1"/>
          </p:cNvSpPr>
          <p:nvPr/>
        </p:nvSpPr>
        <p:spPr bwMode="auto">
          <a:xfrm>
            <a:off x="1851025" y="3998913"/>
            <a:ext cx="87313" cy="104775"/>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70" name="Oval 35">
            <a:extLst>
              <a:ext uri="{FF2B5EF4-FFF2-40B4-BE49-F238E27FC236}">
                <a16:creationId xmlns:a16="http://schemas.microsoft.com/office/drawing/2014/main" id="{3FBABB26-E61F-CA4B-93E8-AEC0917401EF}"/>
              </a:ext>
            </a:extLst>
          </p:cNvPr>
          <p:cNvSpPr>
            <a:spLocks noChangeArrowheads="1"/>
          </p:cNvSpPr>
          <p:nvPr/>
        </p:nvSpPr>
        <p:spPr bwMode="auto">
          <a:xfrm>
            <a:off x="1851025" y="4368800"/>
            <a:ext cx="87313" cy="104775"/>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71" name="Oval 36">
            <a:extLst>
              <a:ext uri="{FF2B5EF4-FFF2-40B4-BE49-F238E27FC236}">
                <a16:creationId xmlns:a16="http://schemas.microsoft.com/office/drawing/2014/main" id="{6EDAEFCB-4503-DB4A-B4D2-D2928925E2A9}"/>
              </a:ext>
            </a:extLst>
          </p:cNvPr>
          <p:cNvSpPr>
            <a:spLocks noChangeArrowheads="1"/>
          </p:cNvSpPr>
          <p:nvPr/>
        </p:nvSpPr>
        <p:spPr bwMode="auto">
          <a:xfrm>
            <a:off x="1851025" y="4737100"/>
            <a:ext cx="87313" cy="104775"/>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nvGrpSpPr>
          <p:cNvPr id="39972" name="Group 37">
            <a:extLst>
              <a:ext uri="{FF2B5EF4-FFF2-40B4-BE49-F238E27FC236}">
                <a16:creationId xmlns:a16="http://schemas.microsoft.com/office/drawing/2014/main" id="{D3A08B1E-FC47-B245-B278-A98EFE2CA0DB}"/>
              </a:ext>
            </a:extLst>
          </p:cNvPr>
          <p:cNvGrpSpPr>
            <a:grpSpLocks/>
          </p:cNvGrpSpPr>
          <p:nvPr/>
        </p:nvGrpSpPr>
        <p:grpSpPr bwMode="auto">
          <a:xfrm>
            <a:off x="3354388" y="3233738"/>
            <a:ext cx="87312" cy="1585912"/>
            <a:chOff x="2968" y="2238"/>
            <a:chExt cx="55" cy="999"/>
          </a:xfrm>
        </p:grpSpPr>
        <p:sp>
          <p:nvSpPr>
            <p:cNvPr id="40005" name="Oval 38">
              <a:extLst>
                <a:ext uri="{FF2B5EF4-FFF2-40B4-BE49-F238E27FC236}">
                  <a16:creationId xmlns:a16="http://schemas.microsoft.com/office/drawing/2014/main" id="{A32BC061-5FA2-0E48-83F3-BDE00C9F897F}"/>
                </a:ext>
              </a:extLst>
            </p:cNvPr>
            <p:cNvSpPr>
              <a:spLocks noChangeArrowheads="1"/>
            </p:cNvSpPr>
            <p:nvPr/>
          </p:nvSpPr>
          <p:spPr bwMode="auto">
            <a:xfrm>
              <a:off x="2968" y="2238"/>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006" name="Oval 39">
              <a:extLst>
                <a:ext uri="{FF2B5EF4-FFF2-40B4-BE49-F238E27FC236}">
                  <a16:creationId xmlns:a16="http://schemas.microsoft.com/office/drawing/2014/main" id="{41812165-46B4-1943-816A-E9C123FFD0DF}"/>
                </a:ext>
              </a:extLst>
            </p:cNvPr>
            <p:cNvSpPr>
              <a:spLocks noChangeArrowheads="1"/>
            </p:cNvSpPr>
            <p:nvPr/>
          </p:nvSpPr>
          <p:spPr bwMode="auto">
            <a:xfrm>
              <a:off x="2968" y="2475"/>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007" name="Oval 40">
              <a:extLst>
                <a:ext uri="{FF2B5EF4-FFF2-40B4-BE49-F238E27FC236}">
                  <a16:creationId xmlns:a16="http://schemas.microsoft.com/office/drawing/2014/main" id="{C3B04C8B-D5CA-D041-8529-2E3281FD2C32}"/>
                </a:ext>
              </a:extLst>
            </p:cNvPr>
            <p:cNvSpPr>
              <a:spLocks noChangeArrowheads="1"/>
            </p:cNvSpPr>
            <p:nvPr/>
          </p:nvSpPr>
          <p:spPr bwMode="auto">
            <a:xfrm>
              <a:off x="2968" y="2706"/>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008" name="Oval 41">
              <a:extLst>
                <a:ext uri="{FF2B5EF4-FFF2-40B4-BE49-F238E27FC236}">
                  <a16:creationId xmlns:a16="http://schemas.microsoft.com/office/drawing/2014/main" id="{403A464D-D5FF-FC4E-AAEF-2D3B8D5C4D4C}"/>
                </a:ext>
              </a:extLst>
            </p:cNvPr>
            <p:cNvSpPr>
              <a:spLocks noChangeArrowheads="1"/>
            </p:cNvSpPr>
            <p:nvPr/>
          </p:nvSpPr>
          <p:spPr bwMode="auto">
            <a:xfrm>
              <a:off x="2968" y="2939"/>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009" name="Oval 42">
              <a:extLst>
                <a:ext uri="{FF2B5EF4-FFF2-40B4-BE49-F238E27FC236}">
                  <a16:creationId xmlns:a16="http://schemas.microsoft.com/office/drawing/2014/main" id="{37B1D09C-3719-D840-ADF4-70318F2D95A3}"/>
                </a:ext>
              </a:extLst>
            </p:cNvPr>
            <p:cNvSpPr>
              <a:spLocks noChangeArrowheads="1"/>
            </p:cNvSpPr>
            <p:nvPr/>
          </p:nvSpPr>
          <p:spPr bwMode="auto">
            <a:xfrm>
              <a:off x="2968" y="3171"/>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39973" name="Group 43">
            <a:extLst>
              <a:ext uri="{FF2B5EF4-FFF2-40B4-BE49-F238E27FC236}">
                <a16:creationId xmlns:a16="http://schemas.microsoft.com/office/drawing/2014/main" id="{FF3BDCFD-1A10-504D-8BAF-A0E3A5130601}"/>
              </a:ext>
            </a:extLst>
          </p:cNvPr>
          <p:cNvGrpSpPr>
            <a:grpSpLocks/>
          </p:cNvGrpSpPr>
          <p:nvPr/>
        </p:nvGrpSpPr>
        <p:grpSpPr bwMode="auto">
          <a:xfrm>
            <a:off x="4814888" y="3238500"/>
            <a:ext cx="87312" cy="1585913"/>
            <a:chOff x="3888" y="2241"/>
            <a:chExt cx="55" cy="999"/>
          </a:xfrm>
        </p:grpSpPr>
        <p:sp>
          <p:nvSpPr>
            <p:cNvPr id="40000" name="Oval 44">
              <a:extLst>
                <a:ext uri="{FF2B5EF4-FFF2-40B4-BE49-F238E27FC236}">
                  <a16:creationId xmlns:a16="http://schemas.microsoft.com/office/drawing/2014/main" id="{E6B5F20C-AD4F-D34A-BFD6-4FD1BD330DA4}"/>
                </a:ext>
              </a:extLst>
            </p:cNvPr>
            <p:cNvSpPr>
              <a:spLocks noChangeArrowheads="1"/>
            </p:cNvSpPr>
            <p:nvPr/>
          </p:nvSpPr>
          <p:spPr bwMode="auto">
            <a:xfrm>
              <a:off x="3888" y="2241"/>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001" name="Oval 45">
              <a:extLst>
                <a:ext uri="{FF2B5EF4-FFF2-40B4-BE49-F238E27FC236}">
                  <a16:creationId xmlns:a16="http://schemas.microsoft.com/office/drawing/2014/main" id="{0A0C5B78-45F6-1347-8D55-855C07F3136F}"/>
                </a:ext>
              </a:extLst>
            </p:cNvPr>
            <p:cNvSpPr>
              <a:spLocks noChangeArrowheads="1"/>
            </p:cNvSpPr>
            <p:nvPr/>
          </p:nvSpPr>
          <p:spPr bwMode="auto">
            <a:xfrm>
              <a:off x="3888" y="2478"/>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002" name="Oval 46">
              <a:extLst>
                <a:ext uri="{FF2B5EF4-FFF2-40B4-BE49-F238E27FC236}">
                  <a16:creationId xmlns:a16="http://schemas.microsoft.com/office/drawing/2014/main" id="{B28ED8B4-09B6-4D40-95A6-9429C9986A58}"/>
                </a:ext>
              </a:extLst>
            </p:cNvPr>
            <p:cNvSpPr>
              <a:spLocks noChangeArrowheads="1"/>
            </p:cNvSpPr>
            <p:nvPr/>
          </p:nvSpPr>
          <p:spPr bwMode="auto">
            <a:xfrm>
              <a:off x="3888" y="2709"/>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003" name="Oval 47">
              <a:extLst>
                <a:ext uri="{FF2B5EF4-FFF2-40B4-BE49-F238E27FC236}">
                  <a16:creationId xmlns:a16="http://schemas.microsoft.com/office/drawing/2014/main" id="{D87E019C-E2D2-1B4A-9CD2-E0092A6EFFAA}"/>
                </a:ext>
              </a:extLst>
            </p:cNvPr>
            <p:cNvSpPr>
              <a:spLocks noChangeArrowheads="1"/>
            </p:cNvSpPr>
            <p:nvPr/>
          </p:nvSpPr>
          <p:spPr bwMode="auto">
            <a:xfrm>
              <a:off x="3888" y="2942"/>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004" name="Oval 48">
              <a:extLst>
                <a:ext uri="{FF2B5EF4-FFF2-40B4-BE49-F238E27FC236}">
                  <a16:creationId xmlns:a16="http://schemas.microsoft.com/office/drawing/2014/main" id="{EAB5B5E4-7659-484B-BAB5-D5D93558A327}"/>
                </a:ext>
              </a:extLst>
            </p:cNvPr>
            <p:cNvSpPr>
              <a:spLocks noChangeArrowheads="1"/>
            </p:cNvSpPr>
            <p:nvPr/>
          </p:nvSpPr>
          <p:spPr bwMode="auto">
            <a:xfrm>
              <a:off x="3888" y="3174"/>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39974" name="Group 49">
            <a:extLst>
              <a:ext uri="{FF2B5EF4-FFF2-40B4-BE49-F238E27FC236}">
                <a16:creationId xmlns:a16="http://schemas.microsoft.com/office/drawing/2014/main" id="{B1108214-2360-8D44-8D60-53CF8B91E907}"/>
              </a:ext>
            </a:extLst>
          </p:cNvPr>
          <p:cNvGrpSpPr>
            <a:grpSpLocks/>
          </p:cNvGrpSpPr>
          <p:nvPr/>
        </p:nvGrpSpPr>
        <p:grpSpPr bwMode="auto">
          <a:xfrm>
            <a:off x="6308725" y="3241675"/>
            <a:ext cx="87313" cy="1585913"/>
            <a:chOff x="4829" y="2243"/>
            <a:chExt cx="55" cy="999"/>
          </a:xfrm>
        </p:grpSpPr>
        <p:sp>
          <p:nvSpPr>
            <p:cNvPr id="39995" name="Oval 50">
              <a:extLst>
                <a:ext uri="{FF2B5EF4-FFF2-40B4-BE49-F238E27FC236}">
                  <a16:creationId xmlns:a16="http://schemas.microsoft.com/office/drawing/2014/main" id="{059EA86A-C1F7-0944-823E-CCE6D7F3E864}"/>
                </a:ext>
              </a:extLst>
            </p:cNvPr>
            <p:cNvSpPr>
              <a:spLocks noChangeArrowheads="1"/>
            </p:cNvSpPr>
            <p:nvPr/>
          </p:nvSpPr>
          <p:spPr bwMode="auto">
            <a:xfrm>
              <a:off x="4829" y="2243"/>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96" name="Oval 51">
              <a:extLst>
                <a:ext uri="{FF2B5EF4-FFF2-40B4-BE49-F238E27FC236}">
                  <a16:creationId xmlns:a16="http://schemas.microsoft.com/office/drawing/2014/main" id="{7C971812-9E68-9045-A8DE-703358EE4397}"/>
                </a:ext>
              </a:extLst>
            </p:cNvPr>
            <p:cNvSpPr>
              <a:spLocks noChangeArrowheads="1"/>
            </p:cNvSpPr>
            <p:nvPr/>
          </p:nvSpPr>
          <p:spPr bwMode="auto">
            <a:xfrm>
              <a:off x="4829" y="2480"/>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97" name="Oval 52">
              <a:extLst>
                <a:ext uri="{FF2B5EF4-FFF2-40B4-BE49-F238E27FC236}">
                  <a16:creationId xmlns:a16="http://schemas.microsoft.com/office/drawing/2014/main" id="{3867154E-B64D-1A43-B01F-EBDA32AD74F2}"/>
                </a:ext>
              </a:extLst>
            </p:cNvPr>
            <p:cNvSpPr>
              <a:spLocks noChangeArrowheads="1"/>
            </p:cNvSpPr>
            <p:nvPr/>
          </p:nvSpPr>
          <p:spPr bwMode="auto">
            <a:xfrm>
              <a:off x="4829" y="2711"/>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98" name="Oval 53">
              <a:extLst>
                <a:ext uri="{FF2B5EF4-FFF2-40B4-BE49-F238E27FC236}">
                  <a16:creationId xmlns:a16="http://schemas.microsoft.com/office/drawing/2014/main" id="{EE860453-29B9-F94F-B768-BE344ED737CF}"/>
                </a:ext>
              </a:extLst>
            </p:cNvPr>
            <p:cNvSpPr>
              <a:spLocks noChangeArrowheads="1"/>
            </p:cNvSpPr>
            <p:nvPr/>
          </p:nvSpPr>
          <p:spPr bwMode="auto">
            <a:xfrm>
              <a:off x="4829" y="2944"/>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99" name="Oval 54">
              <a:extLst>
                <a:ext uri="{FF2B5EF4-FFF2-40B4-BE49-F238E27FC236}">
                  <a16:creationId xmlns:a16="http://schemas.microsoft.com/office/drawing/2014/main" id="{1C583FF9-6C46-6047-84C6-D3BC91A7633E}"/>
                </a:ext>
              </a:extLst>
            </p:cNvPr>
            <p:cNvSpPr>
              <a:spLocks noChangeArrowheads="1"/>
            </p:cNvSpPr>
            <p:nvPr/>
          </p:nvSpPr>
          <p:spPr bwMode="auto">
            <a:xfrm>
              <a:off x="4829" y="3176"/>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39975" name="Group 55">
            <a:extLst>
              <a:ext uri="{FF2B5EF4-FFF2-40B4-BE49-F238E27FC236}">
                <a16:creationId xmlns:a16="http://schemas.microsoft.com/office/drawing/2014/main" id="{3490E83C-B689-E940-99E4-631A04CB6BBB}"/>
              </a:ext>
            </a:extLst>
          </p:cNvPr>
          <p:cNvGrpSpPr>
            <a:grpSpLocks/>
          </p:cNvGrpSpPr>
          <p:nvPr/>
        </p:nvGrpSpPr>
        <p:grpSpPr bwMode="auto">
          <a:xfrm>
            <a:off x="2505075" y="3335338"/>
            <a:ext cx="87313" cy="1295400"/>
            <a:chOff x="2433" y="2302"/>
            <a:chExt cx="55" cy="816"/>
          </a:xfrm>
        </p:grpSpPr>
        <p:sp>
          <p:nvSpPr>
            <p:cNvPr id="39991" name="Oval 56">
              <a:extLst>
                <a:ext uri="{FF2B5EF4-FFF2-40B4-BE49-F238E27FC236}">
                  <a16:creationId xmlns:a16="http://schemas.microsoft.com/office/drawing/2014/main" id="{6A283CAF-BB42-1341-8C8A-30ED99215FD1}"/>
                </a:ext>
              </a:extLst>
            </p:cNvPr>
            <p:cNvSpPr>
              <a:spLocks noChangeArrowheads="1"/>
            </p:cNvSpPr>
            <p:nvPr/>
          </p:nvSpPr>
          <p:spPr bwMode="auto">
            <a:xfrm>
              <a:off x="2433" y="2302"/>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92" name="Oval 57">
              <a:extLst>
                <a:ext uri="{FF2B5EF4-FFF2-40B4-BE49-F238E27FC236}">
                  <a16:creationId xmlns:a16="http://schemas.microsoft.com/office/drawing/2014/main" id="{ADD2D8F2-246B-3A4A-A684-A299D05B6C00}"/>
                </a:ext>
              </a:extLst>
            </p:cNvPr>
            <p:cNvSpPr>
              <a:spLocks noChangeArrowheads="1"/>
            </p:cNvSpPr>
            <p:nvPr/>
          </p:nvSpPr>
          <p:spPr bwMode="auto">
            <a:xfrm>
              <a:off x="2433" y="2549"/>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93" name="Oval 58">
              <a:extLst>
                <a:ext uri="{FF2B5EF4-FFF2-40B4-BE49-F238E27FC236}">
                  <a16:creationId xmlns:a16="http://schemas.microsoft.com/office/drawing/2014/main" id="{595F0826-3971-D240-904F-BBD55A2941E5}"/>
                </a:ext>
              </a:extLst>
            </p:cNvPr>
            <p:cNvSpPr>
              <a:spLocks noChangeArrowheads="1"/>
            </p:cNvSpPr>
            <p:nvPr/>
          </p:nvSpPr>
          <p:spPr bwMode="auto">
            <a:xfrm>
              <a:off x="2433" y="2802"/>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94" name="Oval 59">
              <a:extLst>
                <a:ext uri="{FF2B5EF4-FFF2-40B4-BE49-F238E27FC236}">
                  <a16:creationId xmlns:a16="http://schemas.microsoft.com/office/drawing/2014/main" id="{B28FB0D9-E51B-D149-9B98-8666AC7BC9CE}"/>
                </a:ext>
              </a:extLst>
            </p:cNvPr>
            <p:cNvSpPr>
              <a:spLocks noChangeArrowheads="1"/>
            </p:cNvSpPr>
            <p:nvPr/>
          </p:nvSpPr>
          <p:spPr bwMode="auto">
            <a:xfrm>
              <a:off x="2433" y="3052"/>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39976" name="Group 60">
            <a:extLst>
              <a:ext uri="{FF2B5EF4-FFF2-40B4-BE49-F238E27FC236}">
                <a16:creationId xmlns:a16="http://schemas.microsoft.com/office/drawing/2014/main" id="{C6C497C8-0D89-C746-A73C-739BEA7C6BA2}"/>
              </a:ext>
            </a:extLst>
          </p:cNvPr>
          <p:cNvGrpSpPr>
            <a:grpSpLocks/>
          </p:cNvGrpSpPr>
          <p:nvPr/>
        </p:nvGrpSpPr>
        <p:grpSpPr bwMode="auto">
          <a:xfrm>
            <a:off x="3998913" y="3346450"/>
            <a:ext cx="87312" cy="1295400"/>
            <a:chOff x="3374" y="2309"/>
            <a:chExt cx="55" cy="816"/>
          </a:xfrm>
        </p:grpSpPr>
        <p:sp>
          <p:nvSpPr>
            <p:cNvPr id="39987" name="Oval 61">
              <a:extLst>
                <a:ext uri="{FF2B5EF4-FFF2-40B4-BE49-F238E27FC236}">
                  <a16:creationId xmlns:a16="http://schemas.microsoft.com/office/drawing/2014/main" id="{0EAB0F8B-EC81-9145-89D5-150778BFB381}"/>
                </a:ext>
              </a:extLst>
            </p:cNvPr>
            <p:cNvSpPr>
              <a:spLocks noChangeArrowheads="1"/>
            </p:cNvSpPr>
            <p:nvPr/>
          </p:nvSpPr>
          <p:spPr bwMode="auto">
            <a:xfrm>
              <a:off x="3374" y="2309"/>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88" name="Oval 62">
              <a:extLst>
                <a:ext uri="{FF2B5EF4-FFF2-40B4-BE49-F238E27FC236}">
                  <a16:creationId xmlns:a16="http://schemas.microsoft.com/office/drawing/2014/main" id="{2EA0F905-48AB-634E-A42B-91DDAA26CDFD}"/>
                </a:ext>
              </a:extLst>
            </p:cNvPr>
            <p:cNvSpPr>
              <a:spLocks noChangeArrowheads="1"/>
            </p:cNvSpPr>
            <p:nvPr/>
          </p:nvSpPr>
          <p:spPr bwMode="auto">
            <a:xfrm>
              <a:off x="3374" y="2556"/>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89" name="Oval 63">
              <a:extLst>
                <a:ext uri="{FF2B5EF4-FFF2-40B4-BE49-F238E27FC236}">
                  <a16:creationId xmlns:a16="http://schemas.microsoft.com/office/drawing/2014/main" id="{19F4BD2D-3814-3148-9C75-ADC3A427F031}"/>
                </a:ext>
              </a:extLst>
            </p:cNvPr>
            <p:cNvSpPr>
              <a:spLocks noChangeArrowheads="1"/>
            </p:cNvSpPr>
            <p:nvPr/>
          </p:nvSpPr>
          <p:spPr bwMode="auto">
            <a:xfrm>
              <a:off x="3374" y="2809"/>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90" name="Oval 64">
              <a:extLst>
                <a:ext uri="{FF2B5EF4-FFF2-40B4-BE49-F238E27FC236}">
                  <a16:creationId xmlns:a16="http://schemas.microsoft.com/office/drawing/2014/main" id="{677CEFE4-2939-A040-8A85-FC29568F237A}"/>
                </a:ext>
              </a:extLst>
            </p:cNvPr>
            <p:cNvSpPr>
              <a:spLocks noChangeArrowheads="1"/>
            </p:cNvSpPr>
            <p:nvPr/>
          </p:nvSpPr>
          <p:spPr bwMode="auto">
            <a:xfrm>
              <a:off x="3374" y="3059"/>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39977" name="Group 65">
            <a:extLst>
              <a:ext uri="{FF2B5EF4-FFF2-40B4-BE49-F238E27FC236}">
                <a16:creationId xmlns:a16="http://schemas.microsoft.com/office/drawing/2014/main" id="{774397DB-BD1D-D348-B647-8E59956F8BA2}"/>
              </a:ext>
            </a:extLst>
          </p:cNvPr>
          <p:cNvGrpSpPr>
            <a:grpSpLocks/>
          </p:cNvGrpSpPr>
          <p:nvPr/>
        </p:nvGrpSpPr>
        <p:grpSpPr bwMode="auto">
          <a:xfrm>
            <a:off x="5508625" y="3332163"/>
            <a:ext cx="87313" cy="1295400"/>
            <a:chOff x="4325" y="2300"/>
            <a:chExt cx="55" cy="816"/>
          </a:xfrm>
        </p:grpSpPr>
        <p:sp>
          <p:nvSpPr>
            <p:cNvPr id="39983" name="Oval 66">
              <a:extLst>
                <a:ext uri="{FF2B5EF4-FFF2-40B4-BE49-F238E27FC236}">
                  <a16:creationId xmlns:a16="http://schemas.microsoft.com/office/drawing/2014/main" id="{720CC856-A569-D240-8C6D-4455ACEFCA11}"/>
                </a:ext>
              </a:extLst>
            </p:cNvPr>
            <p:cNvSpPr>
              <a:spLocks noChangeArrowheads="1"/>
            </p:cNvSpPr>
            <p:nvPr/>
          </p:nvSpPr>
          <p:spPr bwMode="auto">
            <a:xfrm>
              <a:off x="4325" y="2300"/>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84" name="Oval 67">
              <a:extLst>
                <a:ext uri="{FF2B5EF4-FFF2-40B4-BE49-F238E27FC236}">
                  <a16:creationId xmlns:a16="http://schemas.microsoft.com/office/drawing/2014/main" id="{1C358821-7689-B245-922A-96915635245A}"/>
                </a:ext>
              </a:extLst>
            </p:cNvPr>
            <p:cNvSpPr>
              <a:spLocks noChangeArrowheads="1"/>
            </p:cNvSpPr>
            <p:nvPr/>
          </p:nvSpPr>
          <p:spPr bwMode="auto">
            <a:xfrm>
              <a:off x="4325" y="2547"/>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85" name="Oval 68">
              <a:extLst>
                <a:ext uri="{FF2B5EF4-FFF2-40B4-BE49-F238E27FC236}">
                  <a16:creationId xmlns:a16="http://schemas.microsoft.com/office/drawing/2014/main" id="{6976AABE-F7BD-0849-AB92-00E0BD93E98C}"/>
                </a:ext>
              </a:extLst>
            </p:cNvPr>
            <p:cNvSpPr>
              <a:spLocks noChangeArrowheads="1"/>
            </p:cNvSpPr>
            <p:nvPr/>
          </p:nvSpPr>
          <p:spPr bwMode="auto">
            <a:xfrm>
              <a:off x="4325" y="2800"/>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86" name="Oval 69">
              <a:extLst>
                <a:ext uri="{FF2B5EF4-FFF2-40B4-BE49-F238E27FC236}">
                  <a16:creationId xmlns:a16="http://schemas.microsoft.com/office/drawing/2014/main" id="{C04C7770-C409-CC4F-A489-31D6A92F34C7}"/>
                </a:ext>
              </a:extLst>
            </p:cNvPr>
            <p:cNvSpPr>
              <a:spLocks noChangeArrowheads="1"/>
            </p:cNvSpPr>
            <p:nvPr/>
          </p:nvSpPr>
          <p:spPr bwMode="auto">
            <a:xfrm>
              <a:off x="4325" y="3050"/>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39978" name="Group 70">
            <a:extLst>
              <a:ext uri="{FF2B5EF4-FFF2-40B4-BE49-F238E27FC236}">
                <a16:creationId xmlns:a16="http://schemas.microsoft.com/office/drawing/2014/main" id="{329356C1-33CB-3A4F-B8C1-2522BBD4D5CC}"/>
              </a:ext>
            </a:extLst>
          </p:cNvPr>
          <p:cNvGrpSpPr>
            <a:grpSpLocks/>
          </p:cNvGrpSpPr>
          <p:nvPr/>
        </p:nvGrpSpPr>
        <p:grpSpPr bwMode="auto">
          <a:xfrm>
            <a:off x="6978650" y="3325813"/>
            <a:ext cx="87313" cy="1295400"/>
            <a:chOff x="5251" y="2296"/>
            <a:chExt cx="55" cy="816"/>
          </a:xfrm>
        </p:grpSpPr>
        <p:sp>
          <p:nvSpPr>
            <p:cNvPr id="39979" name="Oval 71">
              <a:extLst>
                <a:ext uri="{FF2B5EF4-FFF2-40B4-BE49-F238E27FC236}">
                  <a16:creationId xmlns:a16="http://schemas.microsoft.com/office/drawing/2014/main" id="{D188AFE1-DB8A-B94A-8731-6990232FB0C9}"/>
                </a:ext>
              </a:extLst>
            </p:cNvPr>
            <p:cNvSpPr>
              <a:spLocks noChangeArrowheads="1"/>
            </p:cNvSpPr>
            <p:nvPr/>
          </p:nvSpPr>
          <p:spPr bwMode="auto">
            <a:xfrm>
              <a:off x="5251" y="2296"/>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80" name="Oval 72">
              <a:extLst>
                <a:ext uri="{FF2B5EF4-FFF2-40B4-BE49-F238E27FC236}">
                  <a16:creationId xmlns:a16="http://schemas.microsoft.com/office/drawing/2014/main" id="{B52B2A8A-411C-434C-A21A-25772690B4A1}"/>
                </a:ext>
              </a:extLst>
            </p:cNvPr>
            <p:cNvSpPr>
              <a:spLocks noChangeArrowheads="1"/>
            </p:cNvSpPr>
            <p:nvPr/>
          </p:nvSpPr>
          <p:spPr bwMode="auto">
            <a:xfrm>
              <a:off x="5251" y="2543"/>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81" name="Oval 73">
              <a:extLst>
                <a:ext uri="{FF2B5EF4-FFF2-40B4-BE49-F238E27FC236}">
                  <a16:creationId xmlns:a16="http://schemas.microsoft.com/office/drawing/2014/main" id="{F8D990AB-C488-304A-A445-A1F97DE3A229}"/>
                </a:ext>
              </a:extLst>
            </p:cNvPr>
            <p:cNvSpPr>
              <a:spLocks noChangeArrowheads="1"/>
            </p:cNvSpPr>
            <p:nvPr/>
          </p:nvSpPr>
          <p:spPr bwMode="auto">
            <a:xfrm>
              <a:off x="5251" y="2796"/>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82" name="Oval 74">
              <a:extLst>
                <a:ext uri="{FF2B5EF4-FFF2-40B4-BE49-F238E27FC236}">
                  <a16:creationId xmlns:a16="http://schemas.microsoft.com/office/drawing/2014/main" id="{306ED2F2-3EF9-5741-9DEF-9B28F19A27C2}"/>
                </a:ext>
              </a:extLst>
            </p:cNvPr>
            <p:cNvSpPr>
              <a:spLocks noChangeArrowheads="1"/>
            </p:cNvSpPr>
            <p:nvPr/>
          </p:nvSpPr>
          <p:spPr bwMode="auto">
            <a:xfrm>
              <a:off x="5251" y="3046"/>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Number Placeholder 5">
            <a:extLst>
              <a:ext uri="{FF2B5EF4-FFF2-40B4-BE49-F238E27FC236}">
                <a16:creationId xmlns:a16="http://schemas.microsoft.com/office/drawing/2014/main" id="{29F7F7D9-A186-3843-AA1B-D353AF603D0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A2803281-49F6-E244-87D3-F65F4809C52F}" type="slidenum">
              <a:rPr lang="en-US" altLang="zh-TW" sz="1400" smtClean="0"/>
              <a:pPr>
                <a:spcBef>
                  <a:spcPct val="0"/>
                </a:spcBef>
                <a:buFontTx/>
                <a:buNone/>
              </a:pPr>
              <a:t>27</a:t>
            </a:fld>
            <a:endParaRPr lang="en-US" altLang="zh-TW" sz="1400"/>
          </a:p>
        </p:txBody>
      </p:sp>
      <p:sp>
        <p:nvSpPr>
          <p:cNvPr id="40962" name="Rectangle 3">
            <a:extLst>
              <a:ext uri="{FF2B5EF4-FFF2-40B4-BE49-F238E27FC236}">
                <a16:creationId xmlns:a16="http://schemas.microsoft.com/office/drawing/2014/main" id="{9CBBD718-5682-EC4A-AC82-A902D67A0027}"/>
              </a:ext>
            </a:extLst>
          </p:cNvPr>
          <p:cNvSpPr>
            <a:spLocks noGrp="1" noChangeArrowheads="1"/>
          </p:cNvSpPr>
          <p:nvPr>
            <p:ph type="body" idx="1"/>
          </p:nvPr>
        </p:nvSpPr>
        <p:spPr>
          <a:xfrm>
            <a:off x="685800" y="762000"/>
            <a:ext cx="7772400" cy="5334000"/>
          </a:xfrm>
        </p:spPr>
        <p:txBody>
          <a:bodyPr/>
          <a:lstStyle/>
          <a:p>
            <a:pPr eaLnBrk="1" hangingPunct="1"/>
            <a:r>
              <a:rPr lang="en-US" altLang="zh-TW"/>
              <a:t>One-to-many</a:t>
            </a:r>
          </a:p>
          <a:p>
            <a:pPr lvl="1" eaLnBrk="1" hangingPunct="1"/>
            <a:r>
              <a:rPr lang="en-US" altLang="zh-TW" sz="2400"/>
              <a:t>One-to-many constraint from A to B: an entity in B can be associated with at most one entity in A.</a:t>
            </a:r>
          </a:p>
          <a:p>
            <a:pPr lvl="1" eaLnBrk="1" hangingPunct="1"/>
            <a:r>
              <a:rPr lang="en-US" altLang="zh-TW" sz="2400"/>
              <a:t>Each child can appear in at most one mother-child relationship.</a:t>
            </a:r>
          </a:p>
          <a:p>
            <a:pPr lvl="1" eaLnBrk="1" hangingPunct="1"/>
            <a:endParaRPr lang="en-US" altLang="zh-TW" sz="2400"/>
          </a:p>
          <a:p>
            <a:pPr lvl="1" eaLnBrk="1" hangingPunct="1"/>
            <a:endParaRPr lang="zh-TW" altLang="en-US"/>
          </a:p>
        </p:txBody>
      </p:sp>
      <p:sp>
        <p:nvSpPr>
          <p:cNvPr id="40963" name="Oval 4">
            <a:extLst>
              <a:ext uri="{FF2B5EF4-FFF2-40B4-BE49-F238E27FC236}">
                <a16:creationId xmlns:a16="http://schemas.microsoft.com/office/drawing/2014/main" id="{04F8A617-1CD3-AE40-84BC-0ECB92F1228A}"/>
              </a:ext>
            </a:extLst>
          </p:cNvPr>
          <p:cNvSpPr>
            <a:spLocks noChangeArrowheads="1"/>
          </p:cNvSpPr>
          <p:nvPr/>
        </p:nvSpPr>
        <p:spPr bwMode="auto">
          <a:xfrm>
            <a:off x="2209800" y="3581400"/>
            <a:ext cx="1219200" cy="2438400"/>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64" name="Oval 5">
            <a:extLst>
              <a:ext uri="{FF2B5EF4-FFF2-40B4-BE49-F238E27FC236}">
                <a16:creationId xmlns:a16="http://schemas.microsoft.com/office/drawing/2014/main" id="{29835D70-A65B-4644-B766-56D98E0CB87C}"/>
              </a:ext>
            </a:extLst>
          </p:cNvPr>
          <p:cNvSpPr>
            <a:spLocks noChangeArrowheads="1"/>
          </p:cNvSpPr>
          <p:nvPr/>
        </p:nvSpPr>
        <p:spPr bwMode="auto">
          <a:xfrm>
            <a:off x="4038600" y="3810000"/>
            <a:ext cx="1600200" cy="1905000"/>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65" name="Oval 6">
            <a:extLst>
              <a:ext uri="{FF2B5EF4-FFF2-40B4-BE49-F238E27FC236}">
                <a16:creationId xmlns:a16="http://schemas.microsoft.com/office/drawing/2014/main" id="{BC549AFA-5F4C-EB45-B629-E513EEE33585}"/>
              </a:ext>
            </a:extLst>
          </p:cNvPr>
          <p:cNvSpPr>
            <a:spLocks noChangeArrowheads="1"/>
          </p:cNvSpPr>
          <p:nvPr/>
        </p:nvSpPr>
        <p:spPr bwMode="auto">
          <a:xfrm>
            <a:off x="6248400" y="3581400"/>
            <a:ext cx="1219200" cy="2438400"/>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66" name="Line 7">
            <a:extLst>
              <a:ext uri="{FF2B5EF4-FFF2-40B4-BE49-F238E27FC236}">
                <a16:creationId xmlns:a16="http://schemas.microsoft.com/office/drawing/2014/main" id="{59A9E7E0-E96C-474C-B88C-B3944A49CFE3}"/>
              </a:ext>
            </a:extLst>
          </p:cNvPr>
          <p:cNvSpPr>
            <a:spLocks noChangeShapeType="1"/>
          </p:cNvSpPr>
          <p:nvPr/>
        </p:nvSpPr>
        <p:spPr bwMode="auto">
          <a:xfrm>
            <a:off x="2833688" y="3932238"/>
            <a:ext cx="19812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7" name="Line 8">
            <a:extLst>
              <a:ext uri="{FF2B5EF4-FFF2-40B4-BE49-F238E27FC236}">
                <a16:creationId xmlns:a16="http://schemas.microsoft.com/office/drawing/2014/main" id="{27C68ACC-F87F-F041-81F6-D79CD4662E01}"/>
              </a:ext>
            </a:extLst>
          </p:cNvPr>
          <p:cNvSpPr>
            <a:spLocks noChangeShapeType="1"/>
          </p:cNvSpPr>
          <p:nvPr/>
        </p:nvSpPr>
        <p:spPr bwMode="auto">
          <a:xfrm>
            <a:off x="2851150" y="4975225"/>
            <a:ext cx="19812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8" name="Line 9">
            <a:extLst>
              <a:ext uri="{FF2B5EF4-FFF2-40B4-BE49-F238E27FC236}">
                <a16:creationId xmlns:a16="http://schemas.microsoft.com/office/drawing/2014/main" id="{A604E3A1-4040-DC47-B6F0-9C81BDF5472E}"/>
              </a:ext>
            </a:extLst>
          </p:cNvPr>
          <p:cNvSpPr>
            <a:spLocks noChangeShapeType="1"/>
          </p:cNvSpPr>
          <p:nvPr/>
        </p:nvSpPr>
        <p:spPr bwMode="auto">
          <a:xfrm>
            <a:off x="4816475" y="4243388"/>
            <a:ext cx="2074863" cy="2047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9" name="Line 10">
            <a:extLst>
              <a:ext uri="{FF2B5EF4-FFF2-40B4-BE49-F238E27FC236}">
                <a16:creationId xmlns:a16="http://schemas.microsoft.com/office/drawing/2014/main" id="{6A8FD2BE-9F7F-7148-9F85-588B6AFEF926}"/>
              </a:ext>
            </a:extLst>
          </p:cNvPr>
          <p:cNvSpPr>
            <a:spLocks noChangeShapeType="1"/>
          </p:cNvSpPr>
          <p:nvPr/>
        </p:nvSpPr>
        <p:spPr bwMode="auto">
          <a:xfrm>
            <a:off x="4826000" y="5286375"/>
            <a:ext cx="20574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70" name="Line 11">
            <a:extLst>
              <a:ext uri="{FF2B5EF4-FFF2-40B4-BE49-F238E27FC236}">
                <a16:creationId xmlns:a16="http://schemas.microsoft.com/office/drawing/2014/main" id="{7A6BE566-E4C1-054F-8F1A-CB2ADBA1D99A}"/>
              </a:ext>
            </a:extLst>
          </p:cNvPr>
          <p:cNvSpPr>
            <a:spLocks noChangeShapeType="1"/>
          </p:cNvSpPr>
          <p:nvPr/>
        </p:nvSpPr>
        <p:spPr bwMode="auto">
          <a:xfrm flipV="1">
            <a:off x="2851150" y="4756150"/>
            <a:ext cx="1981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71" name="Line 12">
            <a:extLst>
              <a:ext uri="{FF2B5EF4-FFF2-40B4-BE49-F238E27FC236}">
                <a16:creationId xmlns:a16="http://schemas.microsoft.com/office/drawing/2014/main" id="{AD18AFAF-1AB6-4746-8B71-09F9998ACF31}"/>
              </a:ext>
            </a:extLst>
          </p:cNvPr>
          <p:cNvSpPr>
            <a:spLocks noChangeShapeType="1"/>
          </p:cNvSpPr>
          <p:nvPr/>
        </p:nvSpPr>
        <p:spPr bwMode="auto">
          <a:xfrm flipV="1">
            <a:off x="4826000" y="3932238"/>
            <a:ext cx="2057400"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72" name="AutoShape 13">
            <a:extLst>
              <a:ext uri="{FF2B5EF4-FFF2-40B4-BE49-F238E27FC236}">
                <a16:creationId xmlns:a16="http://schemas.microsoft.com/office/drawing/2014/main" id="{63423E9F-0519-D54F-B646-65E009B9B9DA}"/>
              </a:ext>
            </a:extLst>
          </p:cNvPr>
          <p:cNvSpPr>
            <a:spLocks noChangeArrowheads="1"/>
          </p:cNvSpPr>
          <p:nvPr/>
        </p:nvSpPr>
        <p:spPr bwMode="auto">
          <a:xfrm>
            <a:off x="4784725" y="4708525"/>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73" name="AutoShape 14">
            <a:extLst>
              <a:ext uri="{FF2B5EF4-FFF2-40B4-BE49-F238E27FC236}">
                <a16:creationId xmlns:a16="http://schemas.microsoft.com/office/drawing/2014/main" id="{BCDC8424-14AD-7044-B10B-5E48ECADDF0B}"/>
              </a:ext>
            </a:extLst>
          </p:cNvPr>
          <p:cNvSpPr>
            <a:spLocks noChangeArrowheads="1"/>
          </p:cNvSpPr>
          <p:nvPr/>
        </p:nvSpPr>
        <p:spPr bwMode="auto">
          <a:xfrm>
            <a:off x="4784725" y="5241925"/>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74" name="AutoShape 15">
            <a:extLst>
              <a:ext uri="{FF2B5EF4-FFF2-40B4-BE49-F238E27FC236}">
                <a16:creationId xmlns:a16="http://schemas.microsoft.com/office/drawing/2014/main" id="{101954B6-6DEE-264A-946A-C99FEC29084F}"/>
              </a:ext>
            </a:extLst>
          </p:cNvPr>
          <p:cNvSpPr>
            <a:spLocks noChangeArrowheads="1"/>
          </p:cNvSpPr>
          <p:nvPr/>
        </p:nvSpPr>
        <p:spPr bwMode="auto">
          <a:xfrm>
            <a:off x="4784725" y="4191000"/>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75" name="AutoShape 16">
            <a:extLst>
              <a:ext uri="{FF2B5EF4-FFF2-40B4-BE49-F238E27FC236}">
                <a16:creationId xmlns:a16="http://schemas.microsoft.com/office/drawing/2014/main" id="{959EA5D6-532B-834E-B713-414C1E376688}"/>
              </a:ext>
            </a:extLst>
          </p:cNvPr>
          <p:cNvSpPr>
            <a:spLocks noChangeArrowheads="1"/>
          </p:cNvSpPr>
          <p:nvPr/>
        </p:nvSpPr>
        <p:spPr bwMode="auto">
          <a:xfrm>
            <a:off x="2803525" y="4403725"/>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76" name="AutoShape 17">
            <a:extLst>
              <a:ext uri="{FF2B5EF4-FFF2-40B4-BE49-F238E27FC236}">
                <a16:creationId xmlns:a16="http://schemas.microsoft.com/office/drawing/2014/main" id="{287E5EC2-EA82-5640-8050-A9E88649B08F}"/>
              </a:ext>
            </a:extLst>
          </p:cNvPr>
          <p:cNvSpPr>
            <a:spLocks noChangeArrowheads="1"/>
          </p:cNvSpPr>
          <p:nvPr/>
        </p:nvSpPr>
        <p:spPr bwMode="auto">
          <a:xfrm>
            <a:off x="2803525" y="4937125"/>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77" name="AutoShape 18">
            <a:extLst>
              <a:ext uri="{FF2B5EF4-FFF2-40B4-BE49-F238E27FC236}">
                <a16:creationId xmlns:a16="http://schemas.microsoft.com/office/drawing/2014/main" id="{3E023EDE-E58A-3D4B-91B9-C92B3D674177}"/>
              </a:ext>
            </a:extLst>
          </p:cNvPr>
          <p:cNvSpPr>
            <a:spLocks noChangeArrowheads="1"/>
          </p:cNvSpPr>
          <p:nvPr/>
        </p:nvSpPr>
        <p:spPr bwMode="auto">
          <a:xfrm>
            <a:off x="2803525" y="5470525"/>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78" name="AutoShape 19">
            <a:extLst>
              <a:ext uri="{FF2B5EF4-FFF2-40B4-BE49-F238E27FC236}">
                <a16:creationId xmlns:a16="http://schemas.microsoft.com/office/drawing/2014/main" id="{0DED2B74-E5CF-FF48-9A67-9833CA4BA58C}"/>
              </a:ext>
            </a:extLst>
          </p:cNvPr>
          <p:cNvSpPr>
            <a:spLocks noChangeArrowheads="1"/>
          </p:cNvSpPr>
          <p:nvPr/>
        </p:nvSpPr>
        <p:spPr bwMode="auto">
          <a:xfrm>
            <a:off x="2803525" y="3886200"/>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79" name="AutoShape 20">
            <a:extLst>
              <a:ext uri="{FF2B5EF4-FFF2-40B4-BE49-F238E27FC236}">
                <a16:creationId xmlns:a16="http://schemas.microsoft.com/office/drawing/2014/main" id="{3DC263FA-F929-0A44-A7CF-010F04AA161E}"/>
              </a:ext>
            </a:extLst>
          </p:cNvPr>
          <p:cNvSpPr>
            <a:spLocks noChangeArrowheads="1"/>
          </p:cNvSpPr>
          <p:nvPr/>
        </p:nvSpPr>
        <p:spPr bwMode="auto">
          <a:xfrm>
            <a:off x="6842125" y="4403725"/>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80" name="AutoShape 21">
            <a:extLst>
              <a:ext uri="{FF2B5EF4-FFF2-40B4-BE49-F238E27FC236}">
                <a16:creationId xmlns:a16="http://schemas.microsoft.com/office/drawing/2014/main" id="{8C5337FC-8402-0249-93C6-2D8E58748374}"/>
              </a:ext>
            </a:extLst>
          </p:cNvPr>
          <p:cNvSpPr>
            <a:spLocks noChangeArrowheads="1"/>
          </p:cNvSpPr>
          <p:nvPr/>
        </p:nvSpPr>
        <p:spPr bwMode="auto">
          <a:xfrm>
            <a:off x="6842125" y="4937125"/>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81" name="AutoShape 22">
            <a:extLst>
              <a:ext uri="{FF2B5EF4-FFF2-40B4-BE49-F238E27FC236}">
                <a16:creationId xmlns:a16="http://schemas.microsoft.com/office/drawing/2014/main" id="{6359D4F4-3677-C24C-81D7-377A69D13754}"/>
              </a:ext>
            </a:extLst>
          </p:cNvPr>
          <p:cNvSpPr>
            <a:spLocks noChangeArrowheads="1"/>
          </p:cNvSpPr>
          <p:nvPr/>
        </p:nvSpPr>
        <p:spPr bwMode="auto">
          <a:xfrm>
            <a:off x="6842125" y="5470525"/>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82" name="AutoShape 23">
            <a:extLst>
              <a:ext uri="{FF2B5EF4-FFF2-40B4-BE49-F238E27FC236}">
                <a16:creationId xmlns:a16="http://schemas.microsoft.com/office/drawing/2014/main" id="{A7B29E4D-B8D0-6144-815C-E56B6BFB7891}"/>
              </a:ext>
            </a:extLst>
          </p:cNvPr>
          <p:cNvSpPr>
            <a:spLocks noChangeArrowheads="1"/>
          </p:cNvSpPr>
          <p:nvPr/>
        </p:nvSpPr>
        <p:spPr bwMode="auto">
          <a:xfrm>
            <a:off x="6842125" y="3886200"/>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83" name="Text Box 24">
            <a:extLst>
              <a:ext uri="{FF2B5EF4-FFF2-40B4-BE49-F238E27FC236}">
                <a16:creationId xmlns:a16="http://schemas.microsoft.com/office/drawing/2014/main" id="{ED697D93-18A1-174B-81AF-D574E9CB19F9}"/>
              </a:ext>
            </a:extLst>
          </p:cNvPr>
          <p:cNvSpPr txBox="1">
            <a:spLocks noChangeArrowheads="1"/>
          </p:cNvSpPr>
          <p:nvPr/>
        </p:nvSpPr>
        <p:spPr bwMode="auto">
          <a:xfrm>
            <a:off x="2374900" y="3200400"/>
            <a:ext cx="971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Woman</a:t>
            </a:r>
          </a:p>
        </p:txBody>
      </p:sp>
      <p:sp>
        <p:nvSpPr>
          <p:cNvPr id="40984" name="Text Box 25">
            <a:extLst>
              <a:ext uri="{FF2B5EF4-FFF2-40B4-BE49-F238E27FC236}">
                <a16:creationId xmlns:a16="http://schemas.microsoft.com/office/drawing/2014/main" id="{43FB5BF3-6A88-5142-9A79-8284DB2D44DC}"/>
              </a:ext>
            </a:extLst>
          </p:cNvPr>
          <p:cNvSpPr txBox="1">
            <a:spLocks noChangeArrowheads="1"/>
          </p:cNvSpPr>
          <p:nvPr/>
        </p:nvSpPr>
        <p:spPr bwMode="auto">
          <a:xfrm>
            <a:off x="4252913" y="3411538"/>
            <a:ext cx="1162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Mother-of</a:t>
            </a:r>
          </a:p>
        </p:txBody>
      </p:sp>
      <p:sp>
        <p:nvSpPr>
          <p:cNvPr id="40985" name="Text Box 26">
            <a:extLst>
              <a:ext uri="{FF2B5EF4-FFF2-40B4-BE49-F238E27FC236}">
                <a16:creationId xmlns:a16="http://schemas.microsoft.com/office/drawing/2014/main" id="{C6106A8B-B2C1-5E40-A9E6-7FFA15CA3E6C}"/>
              </a:ext>
            </a:extLst>
          </p:cNvPr>
          <p:cNvSpPr txBox="1">
            <a:spLocks noChangeArrowheads="1"/>
          </p:cNvSpPr>
          <p:nvPr/>
        </p:nvSpPr>
        <p:spPr bwMode="auto">
          <a:xfrm>
            <a:off x="6534150" y="3214688"/>
            <a:ext cx="704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Child</a:t>
            </a:r>
          </a:p>
        </p:txBody>
      </p:sp>
      <p:sp>
        <p:nvSpPr>
          <p:cNvPr id="40986" name="Text Box 27">
            <a:extLst>
              <a:ext uri="{FF2B5EF4-FFF2-40B4-BE49-F238E27FC236}">
                <a16:creationId xmlns:a16="http://schemas.microsoft.com/office/drawing/2014/main" id="{3F47FA12-E079-E447-A759-27D44A48A2A3}"/>
              </a:ext>
            </a:extLst>
          </p:cNvPr>
          <p:cNvSpPr txBox="1">
            <a:spLocks noChangeArrowheads="1"/>
          </p:cNvSpPr>
          <p:nvPr/>
        </p:nvSpPr>
        <p:spPr bwMode="auto">
          <a:xfrm>
            <a:off x="6551613" y="3962400"/>
            <a:ext cx="6873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Susan</a:t>
            </a:r>
          </a:p>
        </p:txBody>
      </p:sp>
      <p:sp>
        <p:nvSpPr>
          <p:cNvPr id="40987" name="Text Box 28">
            <a:extLst>
              <a:ext uri="{FF2B5EF4-FFF2-40B4-BE49-F238E27FC236}">
                <a16:creationId xmlns:a16="http://schemas.microsoft.com/office/drawing/2014/main" id="{E8C5C920-0DD3-0F44-A9AF-EEF9274A7BBF}"/>
              </a:ext>
            </a:extLst>
          </p:cNvPr>
          <p:cNvSpPr txBox="1">
            <a:spLocks noChangeArrowheads="1"/>
          </p:cNvSpPr>
          <p:nvPr/>
        </p:nvSpPr>
        <p:spPr bwMode="auto">
          <a:xfrm>
            <a:off x="6618288" y="4495800"/>
            <a:ext cx="55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Mike</a:t>
            </a:r>
          </a:p>
        </p:txBody>
      </p:sp>
      <p:sp>
        <p:nvSpPr>
          <p:cNvPr id="40988" name="Text Box 29">
            <a:extLst>
              <a:ext uri="{FF2B5EF4-FFF2-40B4-BE49-F238E27FC236}">
                <a16:creationId xmlns:a16="http://schemas.microsoft.com/office/drawing/2014/main" id="{FB64FE7E-837B-7F40-B239-F9B925BD10AC}"/>
              </a:ext>
            </a:extLst>
          </p:cNvPr>
          <p:cNvSpPr txBox="1">
            <a:spLocks noChangeArrowheads="1"/>
          </p:cNvSpPr>
          <p:nvPr/>
        </p:nvSpPr>
        <p:spPr bwMode="auto">
          <a:xfrm>
            <a:off x="6589713" y="5029200"/>
            <a:ext cx="638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Cindy</a:t>
            </a:r>
          </a:p>
        </p:txBody>
      </p:sp>
      <p:sp>
        <p:nvSpPr>
          <p:cNvPr id="40989" name="Text Box 30">
            <a:extLst>
              <a:ext uri="{FF2B5EF4-FFF2-40B4-BE49-F238E27FC236}">
                <a16:creationId xmlns:a16="http://schemas.microsoft.com/office/drawing/2014/main" id="{1928C94E-8AB5-B64A-B028-1C8C9A640DE1}"/>
              </a:ext>
            </a:extLst>
          </p:cNvPr>
          <p:cNvSpPr txBox="1">
            <a:spLocks noChangeArrowheads="1"/>
          </p:cNvSpPr>
          <p:nvPr/>
        </p:nvSpPr>
        <p:spPr bwMode="auto">
          <a:xfrm>
            <a:off x="6589713" y="5562600"/>
            <a:ext cx="638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Eddie</a:t>
            </a:r>
          </a:p>
        </p:txBody>
      </p:sp>
      <p:sp>
        <p:nvSpPr>
          <p:cNvPr id="40990" name="Text Box 31">
            <a:extLst>
              <a:ext uri="{FF2B5EF4-FFF2-40B4-BE49-F238E27FC236}">
                <a16:creationId xmlns:a16="http://schemas.microsoft.com/office/drawing/2014/main" id="{D6DF2E1C-5616-A04B-AF29-B44CC686431B}"/>
              </a:ext>
            </a:extLst>
          </p:cNvPr>
          <p:cNvSpPr txBox="1">
            <a:spLocks noChangeArrowheads="1"/>
          </p:cNvSpPr>
          <p:nvPr/>
        </p:nvSpPr>
        <p:spPr bwMode="auto">
          <a:xfrm>
            <a:off x="2462213" y="3962400"/>
            <a:ext cx="5095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Lisa</a:t>
            </a:r>
          </a:p>
        </p:txBody>
      </p:sp>
      <p:sp>
        <p:nvSpPr>
          <p:cNvPr id="40991" name="Text Box 32">
            <a:extLst>
              <a:ext uri="{FF2B5EF4-FFF2-40B4-BE49-F238E27FC236}">
                <a16:creationId xmlns:a16="http://schemas.microsoft.com/office/drawing/2014/main" id="{76CA7AB4-2836-A848-B344-3AAA8BDB5125}"/>
              </a:ext>
            </a:extLst>
          </p:cNvPr>
          <p:cNvSpPr txBox="1">
            <a:spLocks noChangeArrowheads="1"/>
          </p:cNvSpPr>
          <p:nvPr/>
        </p:nvSpPr>
        <p:spPr bwMode="auto">
          <a:xfrm>
            <a:off x="2438400" y="4495800"/>
            <a:ext cx="598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Rose</a:t>
            </a:r>
          </a:p>
        </p:txBody>
      </p:sp>
      <p:sp>
        <p:nvSpPr>
          <p:cNvPr id="40992" name="Text Box 33">
            <a:extLst>
              <a:ext uri="{FF2B5EF4-FFF2-40B4-BE49-F238E27FC236}">
                <a16:creationId xmlns:a16="http://schemas.microsoft.com/office/drawing/2014/main" id="{000F13C5-4246-3348-B93E-0F7A069231BC}"/>
              </a:ext>
            </a:extLst>
          </p:cNvPr>
          <p:cNvSpPr txBox="1">
            <a:spLocks noChangeArrowheads="1"/>
          </p:cNvSpPr>
          <p:nvPr/>
        </p:nvSpPr>
        <p:spPr bwMode="auto">
          <a:xfrm>
            <a:off x="2400300" y="5029200"/>
            <a:ext cx="647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Cathy</a:t>
            </a:r>
          </a:p>
        </p:txBody>
      </p:sp>
      <p:sp>
        <p:nvSpPr>
          <p:cNvPr id="40993" name="Text Box 34">
            <a:extLst>
              <a:ext uri="{FF2B5EF4-FFF2-40B4-BE49-F238E27FC236}">
                <a16:creationId xmlns:a16="http://schemas.microsoft.com/office/drawing/2014/main" id="{D7F0CEE9-DB6B-C04D-A143-D32DF00F9B50}"/>
              </a:ext>
            </a:extLst>
          </p:cNvPr>
          <p:cNvSpPr txBox="1">
            <a:spLocks noChangeArrowheads="1"/>
          </p:cNvSpPr>
          <p:nvPr/>
        </p:nvSpPr>
        <p:spPr bwMode="auto">
          <a:xfrm>
            <a:off x="2438400" y="5562600"/>
            <a:ext cx="5286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Tina</a:t>
            </a:r>
          </a:p>
        </p:txBody>
      </p:sp>
      <p:sp>
        <p:nvSpPr>
          <p:cNvPr id="40994" name="Rectangle 35">
            <a:extLst>
              <a:ext uri="{FF2B5EF4-FFF2-40B4-BE49-F238E27FC236}">
                <a16:creationId xmlns:a16="http://schemas.microsoft.com/office/drawing/2014/main" id="{8F161BB1-00F4-CB48-8221-865675AE31C3}"/>
              </a:ext>
            </a:extLst>
          </p:cNvPr>
          <p:cNvSpPr>
            <a:spLocks noChangeArrowheads="1"/>
          </p:cNvSpPr>
          <p:nvPr/>
        </p:nvSpPr>
        <p:spPr bwMode="auto">
          <a:xfrm>
            <a:off x="4724400" y="4648200"/>
            <a:ext cx="152400" cy="152400"/>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95" name="Rectangle 36">
            <a:extLst>
              <a:ext uri="{FF2B5EF4-FFF2-40B4-BE49-F238E27FC236}">
                <a16:creationId xmlns:a16="http://schemas.microsoft.com/office/drawing/2014/main" id="{844855E1-E1AC-1C46-85BB-63055C2C1DD4}"/>
              </a:ext>
            </a:extLst>
          </p:cNvPr>
          <p:cNvSpPr>
            <a:spLocks noChangeArrowheads="1"/>
          </p:cNvSpPr>
          <p:nvPr/>
        </p:nvSpPr>
        <p:spPr bwMode="auto">
          <a:xfrm>
            <a:off x="4724400" y="5181600"/>
            <a:ext cx="152400" cy="152400"/>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96" name="Rectangle 37">
            <a:extLst>
              <a:ext uri="{FF2B5EF4-FFF2-40B4-BE49-F238E27FC236}">
                <a16:creationId xmlns:a16="http://schemas.microsoft.com/office/drawing/2014/main" id="{81E9E02C-55DF-5443-B79F-834FC77D1318}"/>
              </a:ext>
            </a:extLst>
          </p:cNvPr>
          <p:cNvSpPr>
            <a:spLocks noChangeArrowheads="1"/>
          </p:cNvSpPr>
          <p:nvPr/>
        </p:nvSpPr>
        <p:spPr bwMode="auto">
          <a:xfrm>
            <a:off x="4724400" y="4114800"/>
            <a:ext cx="152400" cy="152400"/>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5">
            <a:extLst>
              <a:ext uri="{FF2B5EF4-FFF2-40B4-BE49-F238E27FC236}">
                <a16:creationId xmlns:a16="http://schemas.microsoft.com/office/drawing/2014/main" id="{3E05370C-DF53-CD44-9A6D-C1699555F66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A4CAF318-5BCE-8A44-A3A2-C8B3066D1A57}" type="slidenum">
              <a:rPr lang="en-US" altLang="zh-TW" sz="1400" smtClean="0"/>
              <a:pPr>
                <a:spcBef>
                  <a:spcPct val="0"/>
                </a:spcBef>
                <a:buFontTx/>
                <a:buNone/>
              </a:pPr>
              <a:t>28</a:t>
            </a:fld>
            <a:endParaRPr lang="en-US" altLang="zh-TW" sz="1400"/>
          </a:p>
        </p:txBody>
      </p:sp>
      <p:sp>
        <p:nvSpPr>
          <p:cNvPr id="41986" name="Rectangle 3">
            <a:extLst>
              <a:ext uri="{FF2B5EF4-FFF2-40B4-BE49-F238E27FC236}">
                <a16:creationId xmlns:a16="http://schemas.microsoft.com/office/drawing/2014/main" id="{91E79F4D-A490-8A43-B68D-15B6954DD7A5}"/>
              </a:ext>
            </a:extLst>
          </p:cNvPr>
          <p:cNvSpPr>
            <a:spLocks noGrp="1" noChangeArrowheads="1"/>
          </p:cNvSpPr>
          <p:nvPr>
            <p:ph type="body" idx="1"/>
          </p:nvPr>
        </p:nvSpPr>
        <p:spPr>
          <a:xfrm>
            <a:off x="685800" y="762000"/>
            <a:ext cx="7772400" cy="5334000"/>
          </a:xfrm>
        </p:spPr>
        <p:txBody>
          <a:bodyPr/>
          <a:lstStyle/>
          <a:p>
            <a:pPr eaLnBrk="1" hangingPunct="1"/>
            <a:r>
              <a:rPr lang="en-US" altLang="zh-TW"/>
              <a:t>Child has a key constraint in the mother-of relationship set.</a:t>
            </a:r>
          </a:p>
          <a:p>
            <a:pPr eaLnBrk="1" hangingPunct="1"/>
            <a:r>
              <a:rPr lang="en-US" altLang="zh-TW"/>
              <a:t>This restriction can be indicated by an arrow in the E-R diagram.</a:t>
            </a:r>
          </a:p>
        </p:txBody>
      </p:sp>
      <p:grpSp>
        <p:nvGrpSpPr>
          <p:cNvPr id="41987" name="Group 4">
            <a:extLst>
              <a:ext uri="{FF2B5EF4-FFF2-40B4-BE49-F238E27FC236}">
                <a16:creationId xmlns:a16="http://schemas.microsoft.com/office/drawing/2014/main" id="{7A331FDB-A2F5-0D45-B1E7-0545EC205325}"/>
              </a:ext>
            </a:extLst>
          </p:cNvPr>
          <p:cNvGrpSpPr>
            <a:grpSpLocks/>
          </p:cNvGrpSpPr>
          <p:nvPr/>
        </p:nvGrpSpPr>
        <p:grpSpPr bwMode="auto">
          <a:xfrm>
            <a:off x="2133600" y="3276600"/>
            <a:ext cx="4876800" cy="2035175"/>
            <a:chOff x="624" y="1872"/>
            <a:chExt cx="4416" cy="1488"/>
          </a:xfrm>
        </p:grpSpPr>
        <p:sp>
          <p:nvSpPr>
            <p:cNvPr id="41991" name="Line 5">
              <a:extLst>
                <a:ext uri="{FF2B5EF4-FFF2-40B4-BE49-F238E27FC236}">
                  <a16:creationId xmlns:a16="http://schemas.microsoft.com/office/drawing/2014/main" id="{596038A9-1CBB-7144-95AC-BF58371A6501}"/>
                </a:ext>
              </a:extLst>
            </p:cNvPr>
            <p:cNvSpPr>
              <a:spLocks noChangeShapeType="1"/>
            </p:cNvSpPr>
            <p:nvPr/>
          </p:nvSpPr>
          <p:spPr bwMode="auto">
            <a:xfrm>
              <a:off x="3408" y="3024"/>
              <a:ext cx="432" cy="0"/>
            </a:xfrm>
            <a:prstGeom prst="line">
              <a:avLst/>
            </a:prstGeom>
            <a:noFill/>
            <a:ln w="15875">
              <a:solidFill>
                <a:schemeClr val="tx1"/>
              </a:solidFill>
              <a:round/>
              <a:headEnd type="triangle" w="lg"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41992" name="Line 6">
              <a:extLst>
                <a:ext uri="{FF2B5EF4-FFF2-40B4-BE49-F238E27FC236}">
                  <a16:creationId xmlns:a16="http://schemas.microsoft.com/office/drawing/2014/main" id="{9200C13C-9D2C-7142-B185-86A1EEFAA7A3}"/>
                </a:ext>
              </a:extLst>
            </p:cNvPr>
            <p:cNvSpPr>
              <a:spLocks noChangeShapeType="1"/>
            </p:cNvSpPr>
            <p:nvPr/>
          </p:nvSpPr>
          <p:spPr bwMode="auto">
            <a:xfrm>
              <a:off x="2256" y="3024"/>
              <a:ext cx="4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93" name="Oval 7">
              <a:extLst>
                <a:ext uri="{FF2B5EF4-FFF2-40B4-BE49-F238E27FC236}">
                  <a16:creationId xmlns:a16="http://schemas.microsoft.com/office/drawing/2014/main" id="{C961A549-918B-3544-8B48-604A4534CEB0}"/>
                </a:ext>
              </a:extLst>
            </p:cNvPr>
            <p:cNvSpPr>
              <a:spLocks noChangeArrowheads="1"/>
            </p:cNvSpPr>
            <p:nvPr/>
          </p:nvSpPr>
          <p:spPr bwMode="auto">
            <a:xfrm>
              <a:off x="1057" y="1872"/>
              <a:ext cx="719" cy="33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u="sng">
                  <a:latin typeface="Arial" panose="020B0604020202020204" pitchFamily="34" charset="0"/>
                </a:rPr>
                <a:t>hkid</a:t>
              </a:r>
            </a:p>
          </p:txBody>
        </p:sp>
        <p:sp>
          <p:nvSpPr>
            <p:cNvPr id="41994" name="AutoShape 8">
              <a:extLst>
                <a:ext uri="{FF2B5EF4-FFF2-40B4-BE49-F238E27FC236}">
                  <a16:creationId xmlns:a16="http://schemas.microsoft.com/office/drawing/2014/main" id="{F7E73C28-AD9E-6140-A24A-CD5DCB7F9147}"/>
                </a:ext>
              </a:extLst>
            </p:cNvPr>
            <p:cNvSpPr>
              <a:spLocks noChangeArrowheads="1"/>
            </p:cNvSpPr>
            <p:nvPr/>
          </p:nvSpPr>
          <p:spPr bwMode="auto">
            <a:xfrm>
              <a:off x="2688" y="2688"/>
              <a:ext cx="720" cy="672"/>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Mother-of</a:t>
              </a:r>
            </a:p>
          </p:txBody>
        </p:sp>
        <p:sp>
          <p:nvSpPr>
            <p:cNvPr id="41995" name="Rectangle 9">
              <a:extLst>
                <a:ext uri="{FF2B5EF4-FFF2-40B4-BE49-F238E27FC236}">
                  <a16:creationId xmlns:a16="http://schemas.microsoft.com/office/drawing/2014/main" id="{BA2005E5-65E0-A04E-82E8-AB5D5D34A621}"/>
                </a:ext>
              </a:extLst>
            </p:cNvPr>
            <p:cNvSpPr>
              <a:spLocks noChangeArrowheads="1"/>
            </p:cNvSpPr>
            <p:nvPr/>
          </p:nvSpPr>
          <p:spPr bwMode="auto">
            <a:xfrm>
              <a:off x="1441" y="2832"/>
              <a:ext cx="815" cy="384"/>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Mother</a:t>
              </a:r>
            </a:p>
          </p:txBody>
        </p:sp>
        <p:sp>
          <p:nvSpPr>
            <p:cNvPr id="41996" name="Rectangle 10">
              <a:extLst>
                <a:ext uri="{FF2B5EF4-FFF2-40B4-BE49-F238E27FC236}">
                  <a16:creationId xmlns:a16="http://schemas.microsoft.com/office/drawing/2014/main" id="{B6B3436B-F581-8948-AE2A-1E73D19DD1A4}"/>
                </a:ext>
              </a:extLst>
            </p:cNvPr>
            <p:cNvSpPr>
              <a:spLocks noChangeArrowheads="1"/>
            </p:cNvSpPr>
            <p:nvPr/>
          </p:nvSpPr>
          <p:spPr bwMode="auto">
            <a:xfrm>
              <a:off x="3840" y="2832"/>
              <a:ext cx="818" cy="384"/>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Child</a:t>
              </a:r>
            </a:p>
          </p:txBody>
        </p:sp>
        <p:sp>
          <p:nvSpPr>
            <p:cNvPr id="41997" name="Oval 11">
              <a:extLst>
                <a:ext uri="{FF2B5EF4-FFF2-40B4-BE49-F238E27FC236}">
                  <a16:creationId xmlns:a16="http://schemas.microsoft.com/office/drawing/2014/main" id="{BC8112B4-B1A7-0B46-BCB0-6A8BA1645F4B}"/>
                </a:ext>
              </a:extLst>
            </p:cNvPr>
            <p:cNvSpPr>
              <a:spLocks noChangeArrowheads="1"/>
            </p:cNvSpPr>
            <p:nvPr/>
          </p:nvSpPr>
          <p:spPr bwMode="auto">
            <a:xfrm>
              <a:off x="624" y="2256"/>
              <a:ext cx="720" cy="334"/>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name</a:t>
              </a:r>
            </a:p>
          </p:txBody>
        </p:sp>
        <p:sp>
          <p:nvSpPr>
            <p:cNvPr id="41998" name="Oval 12">
              <a:extLst>
                <a:ext uri="{FF2B5EF4-FFF2-40B4-BE49-F238E27FC236}">
                  <a16:creationId xmlns:a16="http://schemas.microsoft.com/office/drawing/2014/main" id="{BDEB8906-726B-AA4A-846D-A69FC8EFB8F5}"/>
                </a:ext>
              </a:extLst>
            </p:cNvPr>
            <p:cNvSpPr>
              <a:spLocks noChangeArrowheads="1"/>
            </p:cNvSpPr>
            <p:nvPr/>
          </p:nvSpPr>
          <p:spPr bwMode="auto">
            <a:xfrm>
              <a:off x="1921" y="1872"/>
              <a:ext cx="719" cy="33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age</a:t>
              </a:r>
            </a:p>
          </p:txBody>
        </p:sp>
        <p:sp>
          <p:nvSpPr>
            <p:cNvPr id="41999" name="Oval 13">
              <a:extLst>
                <a:ext uri="{FF2B5EF4-FFF2-40B4-BE49-F238E27FC236}">
                  <a16:creationId xmlns:a16="http://schemas.microsoft.com/office/drawing/2014/main" id="{88362392-3B78-364E-A649-2E1453D3F047}"/>
                </a:ext>
              </a:extLst>
            </p:cNvPr>
            <p:cNvSpPr>
              <a:spLocks noChangeArrowheads="1"/>
            </p:cNvSpPr>
            <p:nvPr/>
          </p:nvSpPr>
          <p:spPr bwMode="auto">
            <a:xfrm>
              <a:off x="2399" y="2207"/>
              <a:ext cx="720" cy="337"/>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address</a:t>
              </a:r>
            </a:p>
          </p:txBody>
        </p:sp>
        <p:sp>
          <p:nvSpPr>
            <p:cNvPr id="42000" name="Oval 14">
              <a:extLst>
                <a:ext uri="{FF2B5EF4-FFF2-40B4-BE49-F238E27FC236}">
                  <a16:creationId xmlns:a16="http://schemas.microsoft.com/office/drawing/2014/main" id="{D829EFD5-E566-644F-AE29-03850A9F664E}"/>
                </a:ext>
              </a:extLst>
            </p:cNvPr>
            <p:cNvSpPr>
              <a:spLocks noChangeArrowheads="1"/>
            </p:cNvSpPr>
            <p:nvPr/>
          </p:nvSpPr>
          <p:spPr bwMode="auto">
            <a:xfrm>
              <a:off x="3456" y="2304"/>
              <a:ext cx="720" cy="33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u="sng">
                  <a:latin typeface="Arial" panose="020B0604020202020204" pitchFamily="34" charset="0"/>
                </a:rPr>
                <a:t>hkid</a:t>
              </a:r>
            </a:p>
          </p:txBody>
        </p:sp>
        <p:sp>
          <p:nvSpPr>
            <p:cNvPr id="42001" name="Oval 15">
              <a:extLst>
                <a:ext uri="{FF2B5EF4-FFF2-40B4-BE49-F238E27FC236}">
                  <a16:creationId xmlns:a16="http://schemas.microsoft.com/office/drawing/2014/main" id="{4531A479-BFF6-E14D-AF5E-1B0D8024E946}"/>
                </a:ext>
              </a:extLst>
            </p:cNvPr>
            <p:cNvSpPr>
              <a:spLocks noChangeArrowheads="1"/>
            </p:cNvSpPr>
            <p:nvPr/>
          </p:nvSpPr>
          <p:spPr bwMode="auto">
            <a:xfrm>
              <a:off x="4320" y="2304"/>
              <a:ext cx="720" cy="33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name</a:t>
              </a:r>
            </a:p>
          </p:txBody>
        </p:sp>
        <p:sp>
          <p:nvSpPr>
            <p:cNvPr id="42002" name="Line 16">
              <a:extLst>
                <a:ext uri="{FF2B5EF4-FFF2-40B4-BE49-F238E27FC236}">
                  <a16:creationId xmlns:a16="http://schemas.microsoft.com/office/drawing/2014/main" id="{18121D22-BB35-054F-8044-39B414AD18B8}"/>
                </a:ext>
              </a:extLst>
            </p:cNvPr>
            <p:cNvSpPr>
              <a:spLocks noChangeShapeType="1"/>
            </p:cNvSpPr>
            <p:nvPr/>
          </p:nvSpPr>
          <p:spPr bwMode="auto">
            <a:xfrm flipH="1" flipV="1">
              <a:off x="1440" y="2208"/>
              <a:ext cx="336" cy="6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03" name="Line 17">
              <a:extLst>
                <a:ext uri="{FF2B5EF4-FFF2-40B4-BE49-F238E27FC236}">
                  <a16:creationId xmlns:a16="http://schemas.microsoft.com/office/drawing/2014/main" id="{4E757D6E-CFEC-4D4A-8BE6-1B973988E7C4}"/>
                </a:ext>
              </a:extLst>
            </p:cNvPr>
            <p:cNvSpPr>
              <a:spLocks noChangeShapeType="1"/>
            </p:cNvSpPr>
            <p:nvPr/>
          </p:nvSpPr>
          <p:spPr bwMode="auto">
            <a:xfrm flipV="1">
              <a:off x="1872" y="2208"/>
              <a:ext cx="336" cy="6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04" name="Line 18">
              <a:extLst>
                <a:ext uri="{FF2B5EF4-FFF2-40B4-BE49-F238E27FC236}">
                  <a16:creationId xmlns:a16="http://schemas.microsoft.com/office/drawing/2014/main" id="{06C3F2AB-03C4-F04F-9900-B515CD08EF71}"/>
                </a:ext>
              </a:extLst>
            </p:cNvPr>
            <p:cNvSpPr>
              <a:spLocks noChangeShapeType="1"/>
            </p:cNvSpPr>
            <p:nvPr/>
          </p:nvSpPr>
          <p:spPr bwMode="auto">
            <a:xfrm flipH="1" flipV="1">
              <a:off x="960" y="2592"/>
              <a:ext cx="720"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05" name="Line 19">
              <a:extLst>
                <a:ext uri="{FF2B5EF4-FFF2-40B4-BE49-F238E27FC236}">
                  <a16:creationId xmlns:a16="http://schemas.microsoft.com/office/drawing/2014/main" id="{342A1117-01A8-F04C-BCC0-DEF2A257CB12}"/>
                </a:ext>
              </a:extLst>
            </p:cNvPr>
            <p:cNvSpPr>
              <a:spLocks noChangeShapeType="1"/>
            </p:cNvSpPr>
            <p:nvPr/>
          </p:nvSpPr>
          <p:spPr bwMode="auto">
            <a:xfrm flipV="1">
              <a:off x="1968" y="2544"/>
              <a:ext cx="816"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06" name="Line 20">
              <a:extLst>
                <a:ext uri="{FF2B5EF4-FFF2-40B4-BE49-F238E27FC236}">
                  <a16:creationId xmlns:a16="http://schemas.microsoft.com/office/drawing/2014/main" id="{2A6966BF-0209-2340-95D0-ABC2185F4E0E}"/>
                </a:ext>
              </a:extLst>
            </p:cNvPr>
            <p:cNvSpPr>
              <a:spLocks noChangeShapeType="1"/>
            </p:cNvSpPr>
            <p:nvPr/>
          </p:nvSpPr>
          <p:spPr bwMode="auto">
            <a:xfrm flipH="1" flipV="1">
              <a:off x="3840" y="2640"/>
              <a:ext cx="288"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07" name="Line 21">
              <a:extLst>
                <a:ext uri="{FF2B5EF4-FFF2-40B4-BE49-F238E27FC236}">
                  <a16:creationId xmlns:a16="http://schemas.microsoft.com/office/drawing/2014/main" id="{64B12F20-3339-9B48-81A7-B09FDBF8D135}"/>
                </a:ext>
              </a:extLst>
            </p:cNvPr>
            <p:cNvSpPr>
              <a:spLocks noChangeShapeType="1"/>
            </p:cNvSpPr>
            <p:nvPr/>
          </p:nvSpPr>
          <p:spPr bwMode="auto">
            <a:xfrm flipV="1">
              <a:off x="4368" y="2640"/>
              <a:ext cx="336"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1988" name="Line 22">
            <a:extLst>
              <a:ext uri="{FF2B5EF4-FFF2-40B4-BE49-F238E27FC236}">
                <a16:creationId xmlns:a16="http://schemas.microsoft.com/office/drawing/2014/main" id="{9C005E32-9938-E64F-B0BB-A35383A7EE0C}"/>
              </a:ext>
            </a:extLst>
          </p:cNvPr>
          <p:cNvSpPr>
            <a:spLocks noChangeShapeType="1"/>
          </p:cNvSpPr>
          <p:nvPr/>
        </p:nvSpPr>
        <p:spPr bwMode="auto">
          <a:xfrm flipV="1">
            <a:off x="4953000" y="5029200"/>
            <a:ext cx="457200" cy="8382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989" name="Text Box 23">
            <a:extLst>
              <a:ext uri="{FF2B5EF4-FFF2-40B4-BE49-F238E27FC236}">
                <a16:creationId xmlns:a16="http://schemas.microsoft.com/office/drawing/2014/main" id="{E6E2C603-78CA-E64A-AD3F-B5CCFD09BB4F}"/>
              </a:ext>
            </a:extLst>
          </p:cNvPr>
          <p:cNvSpPr txBox="1">
            <a:spLocks noChangeArrowheads="1"/>
          </p:cNvSpPr>
          <p:nvPr/>
        </p:nvSpPr>
        <p:spPr bwMode="auto">
          <a:xfrm>
            <a:off x="1279525" y="5829300"/>
            <a:ext cx="7543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solidFill>
                  <a:srgbClr val="FF3300"/>
                </a:solidFill>
              </a:rPr>
              <a:t>Intuitively, the arrow states that given a child entity, we can uniquely determine </a:t>
            </a:r>
          </a:p>
          <a:p>
            <a:pPr eaLnBrk="1" hangingPunct="1">
              <a:spcBef>
                <a:spcPct val="0"/>
              </a:spcBef>
              <a:buFontTx/>
              <a:buNone/>
            </a:pPr>
            <a:r>
              <a:rPr lang="en-US" altLang="zh-TW" sz="1800">
                <a:solidFill>
                  <a:srgbClr val="FF3300"/>
                </a:solidFill>
              </a:rPr>
              <a:t>the mother-of relationship.</a:t>
            </a:r>
          </a:p>
        </p:txBody>
      </p:sp>
      <p:sp>
        <p:nvSpPr>
          <p:cNvPr id="41990" name="TextBox 1">
            <a:extLst>
              <a:ext uri="{FF2B5EF4-FFF2-40B4-BE49-F238E27FC236}">
                <a16:creationId xmlns:a16="http://schemas.microsoft.com/office/drawing/2014/main" id="{2E349614-DDB8-A543-83B8-BAB38B9F0706}"/>
              </a:ext>
            </a:extLst>
          </p:cNvPr>
          <p:cNvSpPr txBox="1">
            <a:spLocks noChangeArrowheads="1"/>
          </p:cNvSpPr>
          <p:nvPr/>
        </p:nvSpPr>
        <p:spPr bwMode="auto">
          <a:xfrm>
            <a:off x="6248400" y="2819400"/>
            <a:ext cx="2152650" cy="7381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HK" sz="1400">
                <a:solidFill>
                  <a:srgbClr val="FF0000"/>
                </a:solidFill>
              </a:rPr>
              <a:t>Note: the arrow is always</a:t>
            </a:r>
          </a:p>
          <a:p>
            <a:pPr eaLnBrk="1" hangingPunct="1">
              <a:spcBef>
                <a:spcPct val="0"/>
              </a:spcBef>
              <a:buFontTx/>
              <a:buNone/>
            </a:pPr>
            <a:r>
              <a:rPr lang="en-US" altLang="zh-HK" sz="1400">
                <a:solidFill>
                  <a:srgbClr val="FF0000"/>
                </a:solidFill>
              </a:rPr>
              <a:t>pointing from an entity to a</a:t>
            </a:r>
          </a:p>
          <a:p>
            <a:pPr eaLnBrk="1" hangingPunct="1">
              <a:spcBef>
                <a:spcPct val="0"/>
              </a:spcBef>
              <a:buFontTx/>
              <a:buNone/>
            </a:pPr>
            <a:r>
              <a:rPr lang="en-US" altLang="zh-HK" sz="1400">
                <a:solidFill>
                  <a:srgbClr val="FF0000"/>
                </a:solidFill>
              </a:rPr>
              <a:t>relationship.</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Number Placeholder 5">
            <a:extLst>
              <a:ext uri="{FF2B5EF4-FFF2-40B4-BE49-F238E27FC236}">
                <a16:creationId xmlns:a16="http://schemas.microsoft.com/office/drawing/2014/main" id="{E4025A8E-86F9-6044-B8C2-DBB14D6DE50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B2FD90E2-AC7E-AE4C-A141-8033FAC25A31}" type="slidenum">
              <a:rPr lang="en-US" altLang="zh-TW" sz="1400" smtClean="0"/>
              <a:pPr>
                <a:spcBef>
                  <a:spcPct val="0"/>
                </a:spcBef>
                <a:buFontTx/>
                <a:buNone/>
              </a:pPr>
              <a:t>29</a:t>
            </a:fld>
            <a:endParaRPr lang="en-US" altLang="zh-TW" sz="1400"/>
          </a:p>
        </p:txBody>
      </p:sp>
      <p:sp>
        <p:nvSpPr>
          <p:cNvPr id="43010" name="Rectangle 3">
            <a:extLst>
              <a:ext uri="{FF2B5EF4-FFF2-40B4-BE49-F238E27FC236}">
                <a16:creationId xmlns:a16="http://schemas.microsoft.com/office/drawing/2014/main" id="{51CC661E-2A1F-4543-A713-9F26AA30FCC4}"/>
              </a:ext>
            </a:extLst>
          </p:cNvPr>
          <p:cNvSpPr>
            <a:spLocks noGrp="1" noChangeArrowheads="1"/>
          </p:cNvSpPr>
          <p:nvPr>
            <p:ph type="body" idx="1"/>
          </p:nvPr>
        </p:nvSpPr>
        <p:spPr>
          <a:xfrm>
            <a:off x="685800" y="685800"/>
            <a:ext cx="7772400" cy="5638800"/>
          </a:xfrm>
        </p:spPr>
        <p:txBody>
          <a:bodyPr/>
          <a:lstStyle/>
          <a:p>
            <a:pPr eaLnBrk="1" hangingPunct="1"/>
            <a:r>
              <a:rPr lang="en-US" altLang="zh-TW"/>
              <a:t>Many-to-one</a:t>
            </a:r>
          </a:p>
          <a:p>
            <a:pPr lvl="1" eaLnBrk="1" hangingPunct="1"/>
            <a:r>
              <a:rPr lang="en-US" altLang="zh-TW"/>
              <a:t>Similar to one-to-many</a:t>
            </a:r>
          </a:p>
        </p:txBody>
      </p:sp>
      <p:sp>
        <p:nvSpPr>
          <p:cNvPr id="43011" name="Line 22">
            <a:extLst>
              <a:ext uri="{FF2B5EF4-FFF2-40B4-BE49-F238E27FC236}">
                <a16:creationId xmlns:a16="http://schemas.microsoft.com/office/drawing/2014/main" id="{976B6710-5E3B-6744-9B44-37B5CA57D16C}"/>
              </a:ext>
            </a:extLst>
          </p:cNvPr>
          <p:cNvSpPr>
            <a:spLocks noChangeShapeType="1"/>
          </p:cNvSpPr>
          <p:nvPr/>
        </p:nvSpPr>
        <p:spPr bwMode="auto">
          <a:xfrm flipH="1" flipV="1">
            <a:off x="1371600" y="3886200"/>
            <a:ext cx="11430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2" name="Line 23">
            <a:extLst>
              <a:ext uri="{FF2B5EF4-FFF2-40B4-BE49-F238E27FC236}">
                <a16:creationId xmlns:a16="http://schemas.microsoft.com/office/drawing/2014/main" id="{67159442-904B-074E-A327-DA35885E7968}"/>
              </a:ext>
            </a:extLst>
          </p:cNvPr>
          <p:cNvSpPr>
            <a:spLocks noChangeShapeType="1"/>
          </p:cNvSpPr>
          <p:nvPr/>
        </p:nvSpPr>
        <p:spPr bwMode="auto">
          <a:xfrm>
            <a:off x="5257800" y="4572000"/>
            <a:ext cx="685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3" name="Line 24">
            <a:extLst>
              <a:ext uri="{FF2B5EF4-FFF2-40B4-BE49-F238E27FC236}">
                <a16:creationId xmlns:a16="http://schemas.microsoft.com/office/drawing/2014/main" id="{9967F8B1-AE66-4A4F-B40B-47597DFA3824}"/>
              </a:ext>
            </a:extLst>
          </p:cNvPr>
          <p:cNvSpPr>
            <a:spLocks noChangeShapeType="1"/>
          </p:cNvSpPr>
          <p:nvPr/>
        </p:nvSpPr>
        <p:spPr bwMode="auto">
          <a:xfrm>
            <a:off x="3429000" y="4572000"/>
            <a:ext cx="685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14" name="Oval 25">
            <a:extLst>
              <a:ext uri="{FF2B5EF4-FFF2-40B4-BE49-F238E27FC236}">
                <a16:creationId xmlns:a16="http://schemas.microsoft.com/office/drawing/2014/main" id="{8BBFF744-1D25-4E44-BECD-9A0E55A0811B}"/>
              </a:ext>
            </a:extLst>
          </p:cNvPr>
          <p:cNvSpPr>
            <a:spLocks noChangeArrowheads="1"/>
          </p:cNvSpPr>
          <p:nvPr/>
        </p:nvSpPr>
        <p:spPr bwMode="auto">
          <a:xfrm>
            <a:off x="1524000" y="27432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43015" name="AutoShape 26">
            <a:extLst>
              <a:ext uri="{FF2B5EF4-FFF2-40B4-BE49-F238E27FC236}">
                <a16:creationId xmlns:a16="http://schemas.microsoft.com/office/drawing/2014/main" id="{362643E4-987C-1F44-8ABB-8B3B76BF17C8}"/>
              </a:ext>
            </a:extLst>
          </p:cNvPr>
          <p:cNvSpPr>
            <a:spLocks noChangeArrowheads="1"/>
          </p:cNvSpPr>
          <p:nvPr/>
        </p:nvSpPr>
        <p:spPr bwMode="auto">
          <a:xfrm>
            <a:off x="4114800" y="4038600"/>
            <a:ext cx="1143000" cy="1066800"/>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Work_in</a:t>
            </a:r>
          </a:p>
        </p:txBody>
      </p:sp>
      <p:sp>
        <p:nvSpPr>
          <p:cNvPr id="43016" name="Rectangle 27">
            <a:extLst>
              <a:ext uri="{FF2B5EF4-FFF2-40B4-BE49-F238E27FC236}">
                <a16:creationId xmlns:a16="http://schemas.microsoft.com/office/drawing/2014/main" id="{38D3FB6E-E24C-9241-91AF-4D009BDBB471}"/>
              </a:ext>
            </a:extLst>
          </p:cNvPr>
          <p:cNvSpPr>
            <a:spLocks noChangeArrowheads="1"/>
          </p:cNvSpPr>
          <p:nvPr/>
        </p:nvSpPr>
        <p:spPr bwMode="auto">
          <a:xfrm>
            <a:off x="2133600" y="4267200"/>
            <a:ext cx="12954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Employees</a:t>
            </a:r>
          </a:p>
        </p:txBody>
      </p:sp>
      <p:sp>
        <p:nvSpPr>
          <p:cNvPr id="43017" name="Rectangle 28">
            <a:extLst>
              <a:ext uri="{FF2B5EF4-FFF2-40B4-BE49-F238E27FC236}">
                <a16:creationId xmlns:a16="http://schemas.microsoft.com/office/drawing/2014/main" id="{933F1ED2-E956-254A-B8B3-2F008434CC25}"/>
              </a:ext>
            </a:extLst>
          </p:cNvPr>
          <p:cNvSpPr>
            <a:spLocks noChangeArrowheads="1"/>
          </p:cNvSpPr>
          <p:nvPr/>
        </p:nvSpPr>
        <p:spPr bwMode="auto">
          <a:xfrm>
            <a:off x="5943600" y="4267200"/>
            <a:ext cx="12954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Departments</a:t>
            </a:r>
          </a:p>
        </p:txBody>
      </p:sp>
      <p:sp>
        <p:nvSpPr>
          <p:cNvPr id="43018" name="Oval 29">
            <a:extLst>
              <a:ext uri="{FF2B5EF4-FFF2-40B4-BE49-F238E27FC236}">
                <a16:creationId xmlns:a16="http://schemas.microsoft.com/office/drawing/2014/main" id="{618C78CF-81F6-3549-A106-125673D3391A}"/>
              </a:ext>
            </a:extLst>
          </p:cNvPr>
          <p:cNvSpPr>
            <a:spLocks noChangeArrowheads="1"/>
          </p:cNvSpPr>
          <p:nvPr/>
        </p:nvSpPr>
        <p:spPr bwMode="auto">
          <a:xfrm>
            <a:off x="1066800" y="34290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Name</a:t>
            </a:r>
          </a:p>
        </p:txBody>
      </p:sp>
      <p:sp>
        <p:nvSpPr>
          <p:cNvPr id="43019" name="Oval 30">
            <a:extLst>
              <a:ext uri="{FF2B5EF4-FFF2-40B4-BE49-F238E27FC236}">
                <a16:creationId xmlns:a16="http://schemas.microsoft.com/office/drawing/2014/main" id="{EE20D9A0-A231-7145-BCA6-728A35D005FD}"/>
              </a:ext>
            </a:extLst>
          </p:cNvPr>
          <p:cNvSpPr>
            <a:spLocks noChangeArrowheads="1"/>
          </p:cNvSpPr>
          <p:nvPr/>
        </p:nvSpPr>
        <p:spPr bwMode="auto">
          <a:xfrm>
            <a:off x="2895600" y="27432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Phone_no</a:t>
            </a:r>
          </a:p>
        </p:txBody>
      </p:sp>
      <p:sp>
        <p:nvSpPr>
          <p:cNvPr id="43020" name="Oval 31">
            <a:extLst>
              <a:ext uri="{FF2B5EF4-FFF2-40B4-BE49-F238E27FC236}">
                <a16:creationId xmlns:a16="http://schemas.microsoft.com/office/drawing/2014/main" id="{FE7A1C55-C98D-3F49-8E44-DED5E0F6715A}"/>
              </a:ext>
            </a:extLst>
          </p:cNvPr>
          <p:cNvSpPr>
            <a:spLocks noChangeArrowheads="1"/>
          </p:cNvSpPr>
          <p:nvPr/>
        </p:nvSpPr>
        <p:spPr bwMode="auto">
          <a:xfrm>
            <a:off x="5105400" y="3429000"/>
            <a:ext cx="14478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u="sng">
                <a:latin typeface="Arial" panose="020B0604020202020204" pitchFamily="34" charset="0"/>
              </a:rPr>
              <a:t>did</a:t>
            </a:r>
          </a:p>
        </p:txBody>
      </p:sp>
      <p:sp>
        <p:nvSpPr>
          <p:cNvPr id="43021" name="Oval 32">
            <a:extLst>
              <a:ext uri="{FF2B5EF4-FFF2-40B4-BE49-F238E27FC236}">
                <a16:creationId xmlns:a16="http://schemas.microsoft.com/office/drawing/2014/main" id="{E51E0CAD-30D7-5847-AB74-A52AC9C4F3D3}"/>
              </a:ext>
            </a:extLst>
          </p:cNvPr>
          <p:cNvSpPr>
            <a:spLocks noChangeArrowheads="1"/>
          </p:cNvSpPr>
          <p:nvPr/>
        </p:nvSpPr>
        <p:spPr bwMode="auto">
          <a:xfrm>
            <a:off x="6858000" y="34290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dname</a:t>
            </a:r>
          </a:p>
        </p:txBody>
      </p:sp>
      <p:sp>
        <p:nvSpPr>
          <p:cNvPr id="43022" name="Line 33">
            <a:extLst>
              <a:ext uri="{FF2B5EF4-FFF2-40B4-BE49-F238E27FC236}">
                <a16:creationId xmlns:a16="http://schemas.microsoft.com/office/drawing/2014/main" id="{D8FB1332-CC68-D74F-B8CB-1E257462AC5F}"/>
              </a:ext>
            </a:extLst>
          </p:cNvPr>
          <p:cNvSpPr>
            <a:spLocks noChangeShapeType="1"/>
          </p:cNvSpPr>
          <p:nvPr/>
        </p:nvSpPr>
        <p:spPr bwMode="auto">
          <a:xfrm flipH="1" flipV="1">
            <a:off x="2286000" y="3276600"/>
            <a:ext cx="3810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3" name="Line 34">
            <a:extLst>
              <a:ext uri="{FF2B5EF4-FFF2-40B4-BE49-F238E27FC236}">
                <a16:creationId xmlns:a16="http://schemas.microsoft.com/office/drawing/2014/main" id="{40267909-9796-7140-9CD1-1C8B799C1153}"/>
              </a:ext>
            </a:extLst>
          </p:cNvPr>
          <p:cNvSpPr>
            <a:spLocks noChangeShapeType="1"/>
          </p:cNvSpPr>
          <p:nvPr/>
        </p:nvSpPr>
        <p:spPr bwMode="auto">
          <a:xfrm flipV="1">
            <a:off x="2819400" y="3276600"/>
            <a:ext cx="3810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4" name="Line 35">
            <a:extLst>
              <a:ext uri="{FF2B5EF4-FFF2-40B4-BE49-F238E27FC236}">
                <a16:creationId xmlns:a16="http://schemas.microsoft.com/office/drawing/2014/main" id="{21375478-7CE1-D345-BCE0-A6AE5BFE1870}"/>
              </a:ext>
            </a:extLst>
          </p:cNvPr>
          <p:cNvSpPr>
            <a:spLocks noChangeShapeType="1"/>
          </p:cNvSpPr>
          <p:nvPr/>
        </p:nvSpPr>
        <p:spPr bwMode="auto">
          <a:xfrm flipV="1">
            <a:off x="2971800" y="3810000"/>
            <a:ext cx="129540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5" name="Line 36">
            <a:extLst>
              <a:ext uri="{FF2B5EF4-FFF2-40B4-BE49-F238E27FC236}">
                <a16:creationId xmlns:a16="http://schemas.microsoft.com/office/drawing/2014/main" id="{C3BDF35E-6D9D-C145-A6FA-3BE262B76EE2}"/>
              </a:ext>
            </a:extLst>
          </p:cNvPr>
          <p:cNvSpPr>
            <a:spLocks noChangeShapeType="1"/>
          </p:cNvSpPr>
          <p:nvPr/>
        </p:nvSpPr>
        <p:spPr bwMode="auto">
          <a:xfrm flipH="1" flipV="1">
            <a:off x="5943600" y="3962400"/>
            <a:ext cx="4572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6" name="Line 37">
            <a:extLst>
              <a:ext uri="{FF2B5EF4-FFF2-40B4-BE49-F238E27FC236}">
                <a16:creationId xmlns:a16="http://schemas.microsoft.com/office/drawing/2014/main" id="{1E8BFBFC-1181-E446-A5B4-C0BAECD4880F}"/>
              </a:ext>
            </a:extLst>
          </p:cNvPr>
          <p:cNvSpPr>
            <a:spLocks noChangeShapeType="1"/>
          </p:cNvSpPr>
          <p:nvPr/>
        </p:nvSpPr>
        <p:spPr bwMode="auto">
          <a:xfrm flipV="1">
            <a:off x="6781800" y="3962400"/>
            <a:ext cx="5334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7" name="Oval 38">
            <a:extLst>
              <a:ext uri="{FF2B5EF4-FFF2-40B4-BE49-F238E27FC236}">
                <a16:creationId xmlns:a16="http://schemas.microsoft.com/office/drawing/2014/main" id="{11FA1F70-86AB-0447-A559-BA0E15B668C4}"/>
              </a:ext>
            </a:extLst>
          </p:cNvPr>
          <p:cNvSpPr>
            <a:spLocks noChangeArrowheads="1"/>
          </p:cNvSpPr>
          <p:nvPr/>
        </p:nvSpPr>
        <p:spPr bwMode="auto">
          <a:xfrm>
            <a:off x="3352800" y="34290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Address</a:t>
            </a:r>
          </a:p>
        </p:txBody>
      </p:sp>
      <p:sp>
        <p:nvSpPr>
          <p:cNvPr id="43028" name="Line 42">
            <a:extLst>
              <a:ext uri="{FF2B5EF4-FFF2-40B4-BE49-F238E27FC236}">
                <a16:creationId xmlns:a16="http://schemas.microsoft.com/office/drawing/2014/main" id="{D4190287-1AA9-444A-8917-EC065ADA3D73}"/>
              </a:ext>
            </a:extLst>
          </p:cNvPr>
          <p:cNvSpPr>
            <a:spLocks noChangeShapeType="1"/>
          </p:cNvSpPr>
          <p:nvPr/>
        </p:nvSpPr>
        <p:spPr bwMode="auto">
          <a:xfrm flipV="1">
            <a:off x="3124200" y="4724400"/>
            <a:ext cx="609600" cy="8382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29" name="Text Box 43">
            <a:extLst>
              <a:ext uri="{FF2B5EF4-FFF2-40B4-BE49-F238E27FC236}">
                <a16:creationId xmlns:a16="http://schemas.microsoft.com/office/drawing/2014/main" id="{BA114A37-5EAE-3D49-97F0-2B62BC797EA4}"/>
              </a:ext>
            </a:extLst>
          </p:cNvPr>
          <p:cNvSpPr txBox="1">
            <a:spLocks noChangeArrowheads="1"/>
          </p:cNvSpPr>
          <p:nvPr/>
        </p:nvSpPr>
        <p:spPr bwMode="auto">
          <a:xfrm>
            <a:off x="746125" y="5530850"/>
            <a:ext cx="663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solidFill>
                  <a:srgbClr val="FF3300"/>
                </a:solidFill>
              </a:rPr>
              <a:t>Each employee belongs to one department and a department may have</a:t>
            </a:r>
          </a:p>
          <a:p>
            <a:pPr eaLnBrk="1" hangingPunct="1">
              <a:spcBef>
                <a:spcPct val="0"/>
              </a:spcBef>
              <a:buFontTx/>
              <a:buNone/>
            </a:pPr>
            <a:r>
              <a:rPr lang="en-US" altLang="zh-TW" sz="1800">
                <a:solidFill>
                  <a:srgbClr val="FF3300"/>
                </a:solidFill>
              </a:rPr>
              <a:t>many employees.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5">
            <a:extLst>
              <a:ext uri="{FF2B5EF4-FFF2-40B4-BE49-F238E27FC236}">
                <a16:creationId xmlns:a16="http://schemas.microsoft.com/office/drawing/2014/main" id="{AE7683EA-0D63-ED45-84AF-A58E9F72182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081DDA6A-9D19-8F4D-9D61-A77E84D10928}" type="slidenum">
              <a:rPr lang="en-US" altLang="zh-TW" sz="1400" smtClean="0"/>
              <a:pPr>
                <a:spcBef>
                  <a:spcPct val="0"/>
                </a:spcBef>
                <a:buFontTx/>
                <a:buNone/>
              </a:pPr>
              <a:t>3</a:t>
            </a:fld>
            <a:endParaRPr lang="en-US" altLang="zh-TW" sz="1400"/>
          </a:p>
        </p:txBody>
      </p:sp>
      <p:sp>
        <p:nvSpPr>
          <p:cNvPr id="16386" name="Rectangle 3">
            <a:extLst>
              <a:ext uri="{FF2B5EF4-FFF2-40B4-BE49-F238E27FC236}">
                <a16:creationId xmlns:a16="http://schemas.microsoft.com/office/drawing/2014/main" id="{6C58B8B6-3B4A-494A-A2B2-306458594B07}"/>
              </a:ext>
            </a:extLst>
          </p:cNvPr>
          <p:cNvSpPr>
            <a:spLocks noGrp="1" noChangeArrowheads="1"/>
          </p:cNvSpPr>
          <p:nvPr>
            <p:ph type="body" idx="1"/>
          </p:nvPr>
        </p:nvSpPr>
        <p:spPr>
          <a:xfrm>
            <a:off x="685800" y="609600"/>
            <a:ext cx="7772400" cy="5486400"/>
          </a:xfrm>
        </p:spPr>
        <p:txBody>
          <a:bodyPr/>
          <a:lstStyle/>
          <a:p>
            <a:pPr marL="990600" lvl="1" indent="-533400" eaLnBrk="1" hangingPunct="1">
              <a:buFontTx/>
              <a:buAutoNum type="arabicPeriod" startAt="2"/>
            </a:pPr>
            <a:r>
              <a:rPr lang="en-US" altLang="zh-TW"/>
              <a:t>Conceptual database design</a:t>
            </a:r>
          </a:p>
          <a:p>
            <a:pPr marL="1371600" lvl="2" indent="-457200" eaLnBrk="1" hangingPunct="1">
              <a:buFontTx/>
              <a:buChar char="–"/>
            </a:pPr>
            <a:r>
              <a:rPr lang="en-US" altLang="zh-TW"/>
              <a:t>High-level description of</a:t>
            </a:r>
          </a:p>
          <a:p>
            <a:pPr marL="1752600" lvl="3" indent="-381000" eaLnBrk="1" hangingPunct="1">
              <a:buFont typeface="Wingdings" pitchFamily="2" charset="2"/>
              <a:buChar char="ü"/>
            </a:pPr>
            <a:r>
              <a:rPr lang="en-US" altLang="zh-TW"/>
              <a:t>Data to be stored</a:t>
            </a:r>
          </a:p>
          <a:p>
            <a:pPr marL="1752600" lvl="3" indent="-381000" eaLnBrk="1" hangingPunct="1">
              <a:buFont typeface="Wingdings" pitchFamily="2" charset="2"/>
              <a:buChar char="ü"/>
            </a:pPr>
            <a:r>
              <a:rPr lang="en-US" altLang="zh-TW"/>
              <a:t>Constraints</a:t>
            </a:r>
          </a:p>
          <a:p>
            <a:pPr marL="1371600" lvl="2" indent="-457200" eaLnBrk="1" hangingPunct="1">
              <a:buFontTx/>
              <a:buChar char="–"/>
            </a:pPr>
            <a:r>
              <a:rPr lang="en-US" altLang="zh-TW"/>
              <a:t>Often carried out using the ER model</a:t>
            </a:r>
          </a:p>
          <a:p>
            <a:pPr marL="990600" lvl="1" indent="-533400" eaLnBrk="1" hangingPunct="1">
              <a:buFontTx/>
              <a:buAutoNum type="arabicPeriod" startAt="2"/>
            </a:pPr>
            <a:r>
              <a:rPr lang="en-US" altLang="zh-TW"/>
              <a:t>Logical Database design</a:t>
            </a:r>
          </a:p>
          <a:p>
            <a:pPr marL="1371600" lvl="2" indent="-457200" eaLnBrk="1" hangingPunct="1">
              <a:buFontTx/>
              <a:buChar char="–"/>
            </a:pPr>
            <a:r>
              <a:rPr lang="en-US" altLang="zh-TW"/>
              <a:t>Choose a DBMS to implement our database design.</a:t>
            </a:r>
          </a:p>
          <a:p>
            <a:pPr marL="1371600" lvl="2" indent="-457200" eaLnBrk="1" hangingPunct="1">
              <a:buFontTx/>
              <a:buChar char="–"/>
            </a:pPr>
            <a:r>
              <a:rPr lang="en-US" altLang="zh-TW"/>
              <a:t>Convert the conceptual database design into a database schema for the chosen DBMS.</a:t>
            </a:r>
          </a:p>
          <a:p>
            <a:pPr marL="1752600" lvl="3" indent="-381000" eaLnBrk="1" hangingPunct="1"/>
            <a:r>
              <a:rPr lang="en-US" altLang="zh-TW"/>
              <a:t>Convert ER schema into a relational database schema.</a:t>
            </a:r>
          </a:p>
          <a:p>
            <a:pPr marL="609600" indent="-609600" eaLnBrk="1" hangingPunct="1"/>
            <a:endParaRPr lang="en-US" altLang="zh-TW"/>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5">
            <a:extLst>
              <a:ext uri="{FF2B5EF4-FFF2-40B4-BE49-F238E27FC236}">
                <a16:creationId xmlns:a16="http://schemas.microsoft.com/office/drawing/2014/main" id="{2498C343-3B77-284D-9560-D4F89302863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702DB670-D3C0-544E-B05E-689FE5191B85}" type="slidenum">
              <a:rPr lang="en-US" altLang="zh-TW" sz="1400" smtClean="0"/>
              <a:pPr>
                <a:spcBef>
                  <a:spcPct val="0"/>
                </a:spcBef>
                <a:buFontTx/>
                <a:buNone/>
              </a:pPr>
              <a:t>30</a:t>
            </a:fld>
            <a:endParaRPr lang="en-US" altLang="zh-TW" sz="1400"/>
          </a:p>
        </p:txBody>
      </p:sp>
      <p:sp>
        <p:nvSpPr>
          <p:cNvPr id="44034" name="Rectangle 3">
            <a:extLst>
              <a:ext uri="{FF2B5EF4-FFF2-40B4-BE49-F238E27FC236}">
                <a16:creationId xmlns:a16="http://schemas.microsoft.com/office/drawing/2014/main" id="{141BCC10-CC73-5144-B77C-5237AFE9A9BD}"/>
              </a:ext>
            </a:extLst>
          </p:cNvPr>
          <p:cNvSpPr>
            <a:spLocks noGrp="1" noChangeArrowheads="1"/>
          </p:cNvSpPr>
          <p:nvPr>
            <p:ph type="body" idx="1"/>
          </p:nvPr>
        </p:nvSpPr>
        <p:spPr>
          <a:xfrm>
            <a:off x="685800" y="609600"/>
            <a:ext cx="7772400" cy="5486400"/>
          </a:xfrm>
        </p:spPr>
        <p:txBody>
          <a:bodyPr/>
          <a:lstStyle/>
          <a:p>
            <a:pPr eaLnBrk="1" hangingPunct="1"/>
            <a:r>
              <a:rPr lang="en-US" altLang="zh-TW">
                <a:solidFill>
                  <a:schemeClr val="accent2"/>
                </a:solidFill>
              </a:rPr>
              <a:t>One-to-one</a:t>
            </a:r>
          </a:p>
          <a:p>
            <a:pPr lvl="1" eaLnBrk="1" hangingPunct="1"/>
            <a:r>
              <a:rPr lang="en-US" altLang="zh-TW" sz="2400"/>
              <a:t>If the relationship between A and B satisfies the one-to-one mapping constraint from A to B, then an entity in A is related to at most one entity in B, and an entity in B is related to at most one entity in A.</a:t>
            </a:r>
          </a:p>
          <a:p>
            <a:pPr lvl="1" eaLnBrk="1" hangingPunct="1"/>
            <a:endParaRPr lang="en-US" altLang="zh-TW" sz="2400"/>
          </a:p>
          <a:p>
            <a:pPr lvl="1" eaLnBrk="1" hangingPunct="1"/>
            <a:endParaRPr lang="zh-TW" altLang="en-US"/>
          </a:p>
        </p:txBody>
      </p:sp>
      <p:sp>
        <p:nvSpPr>
          <p:cNvPr id="44035" name="Oval 4">
            <a:extLst>
              <a:ext uri="{FF2B5EF4-FFF2-40B4-BE49-F238E27FC236}">
                <a16:creationId xmlns:a16="http://schemas.microsoft.com/office/drawing/2014/main" id="{32F752F4-DE97-A940-A4CA-3A4A6BE00C72}"/>
              </a:ext>
            </a:extLst>
          </p:cNvPr>
          <p:cNvSpPr>
            <a:spLocks noChangeArrowheads="1"/>
          </p:cNvSpPr>
          <p:nvPr/>
        </p:nvSpPr>
        <p:spPr bwMode="auto">
          <a:xfrm>
            <a:off x="6440488" y="3394075"/>
            <a:ext cx="1219200" cy="2438400"/>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36" name="Oval 5">
            <a:extLst>
              <a:ext uri="{FF2B5EF4-FFF2-40B4-BE49-F238E27FC236}">
                <a16:creationId xmlns:a16="http://schemas.microsoft.com/office/drawing/2014/main" id="{C6F1F9CC-3B65-BB4D-816B-D67910D6C2E8}"/>
              </a:ext>
            </a:extLst>
          </p:cNvPr>
          <p:cNvSpPr>
            <a:spLocks noChangeArrowheads="1"/>
          </p:cNvSpPr>
          <p:nvPr/>
        </p:nvSpPr>
        <p:spPr bwMode="auto">
          <a:xfrm>
            <a:off x="1363663" y="3338513"/>
            <a:ext cx="1295400" cy="2590800"/>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37" name="Oval 6">
            <a:extLst>
              <a:ext uri="{FF2B5EF4-FFF2-40B4-BE49-F238E27FC236}">
                <a16:creationId xmlns:a16="http://schemas.microsoft.com/office/drawing/2014/main" id="{22125105-8C7E-1047-BE40-BD90510E47C7}"/>
              </a:ext>
            </a:extLst>
          </p:cNvPr>
          <p:cNvSpPr>
            <a:spLocks noChangeArrowheads="1"/>
          </p:cNvSpPr>
          <p:nvPr/>
        </p:nvSpPr>
        <p:spPr bwMode="auto">
          <a:xfrm>
            <a:off x="3889375" y="3586163"/>
            <a:ext cx="1347788" cy="2151062"/>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38" name="AutoShape 7">
            <a:extLst>
              <a:ext uri="{FF2B5EF4-FFF2-40B4-BE49-F238E27FC236}">
                <a16:creationId xmlns:a16="http://schemas.microsoft.com/office/drawing/2014/main" id="{6AE2886C-A4EA-7F4F-9F39-C8D26E609EED}"/>
              </a:ext>
            </a:extLst>
          </p:cNvPr>
          <p:cNvSpPr>
            <a:spLocks noChangeArrowheads="1"/>
          </p:cNvSpPr>
          <p:nvPr/>
        </p:nvSpPr>
        <p:spPr bwMode="auto">
          <a:xfrm>
            <a:off x="1957388" y="5532438"/>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39" name="Text Box 8">
            <a:extLst>
              <a:ext uri="{FF2B5EF4-FFF2-40B4-BE49-F238E27FC236}">
                <a16:creationId xmlns:a16="http://schemas.microsoft.com/office/drawing/2014/main" id="{E5CA05F7-A43D-3D4B-9954-2AC9ADA6A067}"/>
              </a:ext>
            </a:extLst>
          </p:cNvPr>
          <p:cNvSpPr txBox="1">
            <a:spLocks noChangeArrowheads="1"/>
          </p:cNvSpPr>
          <p:nvPr/>
        </p:nvSpPr>
        <p:spPr bwMode="auto">
          <a:xfrm>
            <a:off x="3910013" y="3181350"/>
            <a:ext cx="1327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MANAGES</a:t>
            </a:r>
          </a:p>
        </p:txBody>
      </p:sp>
      <p:sp>
        <p:nvSpPr>
          <p:cNvPr id="44040" name="Text Box 9">
            <a:extLst>
              <a:ext uri="{FF2B5EF4-FFF2-40B4-BE49-F238E27FC236}">
                <a16:creationId xmlns:a16="http://schemas.microsoft.com/office/drawing/2014/main" id="{6136FA83-D72F-DB45-9DA5-F15156DA33C7}"/>
              </a:ext>
            </a:extLst>
          </p:cNvPr>
          <p:cNvSpPr txBox="1">
            <a:spLocks noChangeArrowheads="1"/>
          </p:cNvSpPr>
          <p:nvPr/>
        </p:nvSpPr>
        <p:spPr bwMode="auto">
          <a:xfrm>
            <a:off x="1293813" y="2971800"/>
            <a:ext cx="1441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a:t>
            </a:r>
          </a:p>
        </p:txBody>
      </p:sp>
      <p:sp>
        <p:nvSpPr>
          <p:cNvPr id="44041" name="Line 10">
            <a:extLst>
              <a:ext uri="{FF2B5EF4-FFF2-40B4-BE49-F238E27FC236}">
                <a16:creationId xmlns:a16="http://schemas.microsoft.com/office/drawing/2014/main" id="{9E950081-F48A-9B4B-B2E0-ED797B601D05}"/>
              </a:ext>
            </a:extLst>
          </p:cNvPr>
          <p:cNvSpPr>
            <a:spLocks noChangeShapeType="1"/>
          </p:cNvSpPr>
          <p:nvPr/>
        </p:nvSpPr>
        <p:spPr bwMode="auto">
          <a:xfrm>
            <a:off x="1973263" y="3686175"/>
            <a:ext cx="2624137" cy="4365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2" name="Line 11">
            <a:extLst>
              <a:ext uri="{FF2B5EF4-FFF2-40B4-BE49-F238E27FC236}">
                <a16:creationId xmlns:a16="http://schemas.microsoft.com/office/drawing/2014/main" id="{4B4AD711-B4E7-9A4A-9D59-E54A7E8FC0F7}"/>
              </a:ext>
            </a:extLst>
          </p:cNvPr>
          <p:cNvSpPr>
            <a:spLocks noChangeShapeType="1"/>
          </p:cNvSpPr>
          <p:nvPr/>
        </p:nvSpPr>
        <p:spPr bwMode="auto">
          <a:xfrm flipV="1">
            <a:off x="1985963" y="4660900"/>
            <a:ext cx="2649537" cy="1539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3" name="Line 12">
            <a:extLst>
              <a:ext uri="{FF2B5EF4-FFF2-40B4-BE49-F238E27FC236}">
                <a16:creationId xmlns:a16="http://schemas.microsoft.com/office/drawing/2014/main" id="{292D715B-F6F7-DB43-BBC9-B8A2626A043A}"/>
              </a:ext>
            </a:extLst>
          </p:cNvPr>
          <p:cNvSpPr>
            <a:spLocks noChangeShapeType="1"/>
          </p:cNvSpPr>
          <p:nvPr/>
        </p:nvSpPr>
        <p:spPr bwMode="auto">
          <a:xfrm flipV="1">
            <a:off x="4597400" y="3892550"/>
            <a:ext cx="2419350" cy="2301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4" name="Line 13">
            <a:extLst>
              <a:ext uri="{FF2B5EF4-FFF2-40B4-BE49-F238E27FC236}">
                <a16:creationId xmlns:a16="http://schemas.microsoft.com/office/drawing/2014/main" id="{A3F38D03-5E76-A046-A0ED-395BF9A42EEB}"/>
              </a:ext>
            </a:extLst>
          </p:cNvPr>
          <p:cNvSpPr>
            <a:spLocks noChangeShapeType="1"/>
          </p:cNvSpPr>
          <p:nvPr/>
        </p:nvSpPr>
        <p:spPr bwMode="auto">
          <a:xfrm flipV="1">
            <a:off x="2024063" y="5199063"/>
            <a:ext cx="2535237" cy="384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5" name="AutoShape 14">
            <a:extLst>
              <a:ext uri="{FF2B5EF4-FFF2-40B4-BE49-F238E27FC236}">
                <a16:creationId xmlns:a16="http://schemas.microsoft.com/office/drawing/2014/main" id="{97884996-C2E1-9341-B6F0-B6074C14D3AE}"/>
              </a:ext>
            </a:extLst>
          </p:cNvPr>
          <p:cNvSpPr>
            <a:spLocks noChangeArrowheads="1"/>
          </p:cNvSpPr>
          <p:nvPr/>
        </p:nvSpPr>
        <p:spPr bwMode="auto">
          <a:xfrm>
            <a:off x="1957388" y="4024313"/>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46" name="AutoShape 15">
            <a:extLst>
              <a:ext uri="{FF2B5EF4-FFF2-40B4-BE49-F238E27FC236}">
                <a16:creationId xmlns:a16="http://schemas.microsoft.com/office/drawing/2014/main" id="{FC519374-20B0-8144-8175-5E03766B9C92}"/>
              </a:ext>
            </a:extLst>
          </p:cNvPr>
          <p:cNvSpPr>
            <a:spLocks noChangeArrowheads="1"/>
          </p:cNvSpPr>
          <p:nvPr/>
        </p:nvSpPr>
        <p:spPr bwMode="auto">
          <a:xfrm>
            <a:off x="1957388" y="4405313"/>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47" name="AutoShape 16">
            <a:extLst>
              <a:ext uri="{FF2B5EF4-FFF2-40B4-BE49-F238E27FC236}">
                <a16:creationId xmlns:a16="http://schemas.microsoft.com/office/drawing/2014/main" id="{1E558F42-27F3-B343-B97B-115D50F9E7D3}"/>
              </a:ext>
            </a:extLst>
          </p:cNvPr>
          <p:cNvSpPr>
            <a:spLocks noChangeArrowheads="1"/>
          </p:cNvSpPr>
          <p:nvPr/>
        </p:nvSpPr>
        <p:spPr bwMode="auto">
          <a:xfrm>
            <a:off x="1957388" y="4786313"/>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48" name="AutoShape 17">
            <a:extLst>
              <a:ext uri="{FF2B5EF4-FFF2-40B4-BE49-F238E27FC236}">
                <a16:creationId xmlns:a16="http://schemas.microsoft.com/office/drawing/2014/main" id="{A19F5FAC-1F51-8540-9E19-B2676B819622}"/>
              </a:ext>
            </a:extLst>
          </p:cNvPr>
          <p:cNvSpPr>
            <a:spLocks noChangeArrowheads="1"/>
          </p:cNvSpPr>
          <p:nvPr/>
        </p:nvSpPr>
        <p:spPr bwMode="auto">
          <a:xfrm>
            <a:off x="1957388" y="3643313"/>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49" name="AutoShape 18">
            <a:extLst>
              <a:ext uri="{FF2B5EF4-FFF2-40B4-BE49-F238E27FC236}">
                <a16:creationId xmlns:a16="http://schemas.microsoft.com/office/drawing/2014/main" id="{F7639744-6921-DC45-A08C-F1F4CFBA03D3}"/>
              </a:ext>
            </a:extLst>
          </p:cNvPr>
          <p:cNvSpPr>
            <a:spLocks noChangeArrowheads="1"/>
          </p:cNvSpPr>
          <p:nvPr/>
        </p:nvSpPr>
        <p:spPr bwMode="auto">
          <a:xfrm>
            <a:off x="1957388" y="5151438"/>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50" name="Text Box 19">
            <a:extLst>
              <a:ext uri="{FF2B5EF4-FFF2-40B4-BE49-F238E27FC236}">
                <a16:creationId xmlns:a16="http://schemas.microsoft.com/office/drawing/2014/main" id="{28FECCCB-FC7A-2049-9383-2B4688B49B53}"/>
              </a:ext>
            </a:extLst>
          </p:cNvPr>
          <p:cNvSpPr txBox="1">
            <a:spLocks noChangeArrowheads="1"/>
          </p:cNvSpPr>
          <p:nvPr/>
        </p:nvSpPr>
        <p:spPr bwMode="auto">
          <a:xfrm>
            <a:off x="6165850" y="3009900"/>
            <a:ext cx="175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DEPARTMENT</a:t>
            </a:r>
          </a:p>
        </p:txBody>
      </p:sp>
      <p:sp>
        <p:nvSpPr>
          <p:cNvPr id="44051" name="Line 20">
            <a:extLst>
              <a:ext uri="{FF2B5EF4-FFF2-40B4-BE49-F238E27FC236}">
                <a16:creationId xmlns:a16="http://schemas.microsoft.com/office/drawing/2014/main" id="{BC9246F4-82EB-AF4C-82C8-54A728760511}"/>
              </a:ext>
            </a:extLst>
          </p:cNvPr>
          <p:cNvSpPr>
            <a:spLocks noChangeShapeType="1"/>
          </p:cNvSpPr>
          <p:nvPr/>
        </p:nvSpPr>
        <p:spPr bwMode="auto">
          <a:xfrm flipV="1">
            <a:off x="4559300" y="4200525"/>
            <a:ext cx="2495550" cy="460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52" name="Line 21">
            <a:extLst>
              <a:ext uri="{FF2B5EF4-FFF2-40B4-BE49-F238E27FC236}">
                <a16:creationId xmlns:a16="http://schemas.microsoft.com/office/drawing/2014/main" id="{8A17BA7D-5663-B849-8050-00EB3030B554}"/>
              </a:ext>
            </a:extLst>
          </p:cNvPr>
          <p:cNvSpPr>
            <a:spLocks noChangeShapeType="1"/>
          </p:cNvSpPr>
          <p:nvPr/>
        </p:nvSpPr>
        <p:spPr bwMode="auto">
          <a:xfrm flipV="1">
            <a:off x="4559300" y="4506913"/>
            <a:ext cx="2535238" cy="692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4053" name="Group 22">
            <a:extLst>
              <a:ext uri="{FF2B5EF4-FFF2-40B4-BE49-F238E27FC236}">
                <a16:creationId xmlns:a16="http://schemas.microsoft.com/office/drawing/2014/main" id="{43F03954-A8F3-734B-9787-3D40CC09077B}"/>
              </a:ext>
            </a:extLst>
          </p:cNvPr>
          <p:cNvGrpSpPr>
            <a:grpSpLocks/>
          </p:cNvGrpSpPr>
          <p:nvPr/>
        </p:nvGrpSpPr>
        <p:grpSpPr bwMode="auto">
          <a:xfrm>
            <a:off x="4543425" y="4094163"/>
            <a:ext cx="92075" cy="1143000"/>
            <a:chOff x="2846" y="2819"/>
            <a:chExt cx="58" cy="720"/>
          </a:xfrm>
        </p:grpSpPr>
        <p:sp>
          <p:nvSpPr>
            <p:cNvPr id="44061" name="AutoShape 23">
              <a:extLst>
                <a:ext uri="{FF2B5EF4-FFF2-40B4-BE49-F238E27FC236}">
                  <a16:creationId xmlns:a16="http://schemas.microsoft.com/office/drawing/2014/main" id="{691C91A5-F8EE-7D47-8EEF-44ED5DB457C6}"/>
                </a:ext>
              </a:extLst>
            </p:cNvPr>
            <p:cNvSpPr>
              <a:spLocks noChangeArrowheads="1"/>
            </p:cNvSpPr>
            <p:nvPr/>
          </p:nvSpPr>
          <p:spPr bwMode="auto">
            <a:xfrm>
              <a:off x="2846" y="314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62" name="AutoShape 24">
              <a:extLst>
                <a:ext uri="{FF2B5EF4-FFF2-40B4-BE49-F238E27FC236}">
                  <a16:creationId xmlns:a16="http://schemas.microsoft.com/office/drawing/2014/main" id="{1156CE0F-3C04-704D-9F71-F26B94EAF115}"/>
                </a:ext>
              </a:extLst>
            </p:cNvPr>
            <p:cNvSpPr>
              <a:spLocks noChangeArrowheads="1"/>
            </p:cNvSpPr>
            <p:nvPr/>
          </p:nvSpPr>
          <p:spPr bwMode="auto">
            <a:xfrm>
              <a:off x="2846" y="3481"/>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63" name="AutoShape 25">
              <a:extLst>
                <a:ext uri="{FF2B5EF4-FFF2-40B4-BE49-F238E27FC236}">
                  <a16:creationId xmlns:a16="http://schemas.microsoft.com/office/drawing/2014/main" id="{D00E04B0-2528-054E-BB28-1AC2C710C38D}"/>
                </a:ext>
              </a:extLst>
            </p:cNvPr>
            <p:cNvSpPr>
              <a:spLocks noChangeArrowheads="1"/>
            </p:cNvSpPr>
            <p:nvPr/>
          </p:nvSpPr>
          <p:spPr bwMode="auto">
            <a:xfrm>
              <a:off x="2846" y="2819"/>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44054" name="Group 26">
            <a:extLst>
              <a:ext uri="{FF2B5EF4-FFF2-40B4-BE49-F238E27FC236}">
                <a16:creationId xmlns:a16="http://schemas.microsoft.com/office/drawing/2014/main" id="{8E8B095D-0BF4-6945-9CA3-505C6F56DA16}"/>
              </a:ext>
            </a:extLst>
          </p:cNvPr>
          <p:cNvGrpSpPr>
            <a:grpSpLocks/>
          </p:cNvGrpSpPr>
          <p:nvPr/>
        </p:nvGrpSpPr>
        <p:grpSpPr bwMode="auto">
          <a:xfrm>
            <a:off x="7002463" y="3838575"/>
            <a:ext cx="92075" cy="722313"/>
            <a:chOff x="4395" y="2658"/>
            <a:chExt cx="58" cy="455"/>
          </a:xfrm>
        </p:grpSpPr>
        <p:sp>
          <p:nvSpPr>
            <p:cNvPr id="44058" name="AutoShape 27">
              <a:extLst>
                <a:ext uri="{FF2B5EF4-FFF2-40B4-BE49-F238E27FC236}">
                  <a16:creationId xmlns:a16="http://schemas.microsoft.com/office/drawing/2014/main" id="{DF487498-5FD5-7147-80CA-C1E21A53D4BE}"/>
                </a:ext>
              </a:extLst>
            </p:cNvPr>
            <p:cNvSpPr>
              <a:spLocks noChangeArrowheads="1"/>
            </p:cNvSpPr>
            <p:nvPr/>
          </p:nvSpPr>
          <p:spPr bwMode="auto">
            <a:xfrm>
              <a:off x="4395" y="28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59" name="AutoShape 28">
              <a:extLst>
                <a:ext uri="{FF2B5EF4-FFF2-40B4-BE49-F238E27FC236}">
                  <a16:creationId xmlns:a16="http://schemas.microsoft.com/office/drawing/2014/main" id="{B3EADD18-2D20-9B48-84A9-BAFC29859A9D}"/>
                </a:ext>
              </a:extLst>
            </p:cNvPr>
            <p:cNvSpPr>
              <a:spLocks noChangeArrowheads="1"/>
            </p:cNvSpPr>
            <p:nvPr/>
          </p:nvSpPr>
          <p:spPr bwMode="auto">
            <a:xfrm>
              <a:off x="4395" y="30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60" name="AutoShape 29">
              <a:extLst>
                <a:ext uri="{FF2B5EF4-FFF2-40B4-BE49-F238E27FC236}">
                  <a16:creationId xmlns:a16="http://schemas.microsoft.com/office/drawing/2014/main" id="{4DD197E2-20B3-8E44-900F-2005F7AB94EC}"/>
                </a:ext>
              </a:extLst>
            </p:cNvPr>
            <p:cNvSpPr>
              <a:spLocks noChangeArrowheads="1"/>
            </p:cNvSpPr>
            <p:nvPr/>
          </p:nvSpPr>
          <p:spPr bwMode="auto">
            <a:xfrm>
              <a:off x="4395" y="265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sp>
        <p:nvSpPr>
          <p:cNvPr id="44055" name="Rectangle 30">
            <a:extLst>
              <a:ext uri="{FF2B5EF4-FFF2-40B4-BE49-F238E27FC236}">
                <a16:creationId xmlns:a16="http://schemas.microsoft.com/office/drawing/2014/main" id="{FBDFD759-B0E7-B143-8108-B26358EC0EDC}"/>
              </a:ext>
            </a:extLst>
          </p:cNvPr>
          <p:cNvSpPr>
            <a:spLocks noChangeArrowheads="1"/>
          </p:cNvSpPr>
          <p:nvPr/>
        </p:nvSpPr>
        <p:spPr bwMode="auto">
          <a:xfrm>
            <a:off x="4508500" y="4611688"/>
            <a:ext cx="152400" cy="152400"/>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56" name="Rectangle 31">
            <a:extLst>
              <a:ext uri="{FF2B5EF4-FFF2-40B4-BE49-F238E27FC236}">
                <a16:creationId xmlns:a16="http://schemas.microsoft.com/office/drawing/2014/main" id="{32275865-154A-814B-9295-CC157BB15D07}"/>
              </a:ext>
            </a:extLst>
          </p:cNvPr>
          <p:cNvSpPr>
            <a:spLocks noChangeArrowheads="1"/>
          </p:cNvSpPr>
          <p:nvPr/>
        </p:nvSpPr>
        <p:spPr bwMode="auto">
          <a:xfrm>
            <a:off x="4508500" y="5145088"/>
            <a:ext cx="152400" cy="152400"/>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57" name="Rectangle 32">
            <a:extLst>
              <a:ext uri="{FF2B5EF4-FFF2-40B4-BE49-F238E27FC236}">
                <a16:creationId xmlns:a16="http://schemas.microsoft.com/office/drawing/2014/main" id="{F7CE429B-821F-5D47-A8B5-04D36A6EEEE4}"/>
              </a:ext>
            </a:extLst>
          </p:cNvPr>
          <p:cNvSpPr>
            <a:spLocks noChangeArrowheads="1"/>
          </p:cNvSpPr>
          <p:nvPr/>
        </p:nvSpPr>
        <p:spPr bwMode="auto">
          <a:xfrm flipV="1">
            <a:off x="4508500" y="4078288"/>
            <a:ext cx="152400" cy="152400"/>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5">
            <a:extLst>
              <a:ext uri="{FF2B5EF4-FFF2-40B4-BE49-F238E27FC236}">
                <a16:creationId xmlns:a16="http://schemas.microsoft.com/office/drawing/2014/main" id="{9BD86B5C-6B9B-E74E-BC62-E7F40300F55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DC95631B-5B2C-8348-B20B-7ACE27A36509}" type="slidenum">
              <a:rPr lang="en-US" altLang="zh-TW" sz="1400" smtClean="0"/>
              <a:pPr>
                <a:spcBef>
                  <a:spcPct val="0"/>
                </a:spcBef>
                <a:buFontTx/>
                <a:buNone/>
              </a:pPr>
              <a:t>31</a:t>
            </a:fld>
            <a:endParaRPr lang="en-US" altLang="zh-TW" sz="1400"/>
          </a:p>
        </p:txBody>
      </p:sp>
      <p:sp>
        <p:nvSpPr>
          <p:cNvPr id="45058" name="Rectangle 3">
            <a:extLst>
              <a:ext uri="{FF2B5EF4-FFF2-40B4-BE49-F238E27FC236}">
                <a16:creationId xmlns:a16="http://schemas.microsoft.com/office/drawing/2014/main" id="{7CF4B8F6-4000-484F-84F0-AD258E32E1CE}"/>
              </a:ext>
            </a:extLst>
          </p:cNvPr>
          <p:cNvSpPr>
            <a:spLocks noGrp="1" noChangeArrowheads="1"/>
          </p:cNvSpPr>
          <p:nvPr>
            <p:ph type="body" idx="1"/>
          </p:nvPr>
        </p:nvSpPr>
        <p:spPr>
          <a:xfrm>
            <a:off x="685800" y="685800"/>
            <a:ext cx="7772400" cy="5410200"/>
          </a:xfrm>
        </p:spPr>
        <p:txBody>
          <a:bodyPr/>
          <a:lstStyle/>
          <a:p>
            <a:pPr eaLnBrk="1" hangingPunct="1">
              <a:buFontTx/>
              <a:buNone/>
            </a:pPr>
            <a:r>
              <a:rPr lang="zh-TW" altLang="en-US"/>
              <a:t> </a:t>
            </a:r>
          </a:p>
        </p:txBody>
      </p:sp>
      <p:sp>
        <p:nvSpPr>
          <p:cNvPr id="45059" name="Line 4">
            <a:extLst>
              <a:ext uri="{FF2B5EF4-FFF2-40B4-BE49-F238E27FC236}">
                <a16:creationId xmlns:a16="http://schemas.microsoft.com/office/drawing/2014/main" id="{D22F0BE6-2C5A-DB42-BF6B-400044CCF854}"/>
              </a:ext>
            </a:extLst>
          </p:cNvPr>
          <p:cNvSpPr>
            <a:spLocks noChangeShapeType="1"/>
          </p:cNvSpPr>
          <p:nvPr/>
        </p:nvSpPr>
        <p:spPr bwMode="auto">
          <a:xfrm flipH="1" flipV="1">
            <a:off x="1371600" y="2438400"/>
            <a:ext cx="11430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60" name="Line 5">
            <a:extLst>
              <a:ext uri="{FF2B5EF4-FFF2-40B4-BE49-F238E27FC236}">
                <a16:creationId xmlns:a16="http://schemas.microsoft.com/office/drawing/2014/main" id="{774E4944-9223-6C47-8F37-08EC502EE51A}"/>
              </a:ext>
            </a:extLst>
          </p:cNvPr>
          <p:cNvSpPr>
            <a:spLocks noChangeShapeType="1"/>
          </p:cNvSpPr>
          <p:nvPr/>
        </p:nvSpPr>
        <p:spPr bwMode="auto">
          <a:xfrm>
            <a:off x="5257800" y="3124200"/>
            <a:ext cx="6858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61" name="Line 6">
            <a:extLst>
              <a:ext uri="{FF2B5EF4-FFF2-40B4-BE49-F238E27FC236}">
                <a16:creationId xmlns:a16="http://schemas.microsoft.com/office/drawing/2014/main" id="{58139DD4-56C3-064E-8D7F-A53C0BF92D1A}"/>
              </a:ext>
            </a:extLst>
          </p:cNvPr>
          <p:cNvSpPr>
            <a:spLocks noChangeShapeType="1"/>
          </p:cNvSpPr>
          <p:nvPr/>
        </p:nvSpPr>
        <p:spPr bwMode="auto">
          <a:xfrm>
            <a:off x="3429000" y="3124200"/>
            <a:ext cx="685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62" name="Oval 7">
            <a:extLst>
              <a:ext uri="{FF2B5EF4-FFF2-40B4-BE49-F238E27FC236}">
                <a16:creationId xmlns:a16="http://schemas.microsoft.com/office/drawing/2014/main" id="{D1FEC1BC-6AC5-CB4E-B3DD-C31AAF4F4451}"/>
              </a:ext>
            </a:extLst>
          </p:cNvPr>
          <p:cNvSpPr>
            <a:spLocks noChangeArrowheads="1"/>
          </p:cNvSpPr>
          <p:nvPr/>
        </p:nvSpPr>
        <p:spPr bwMode="auto">
          <a:xfrm>
            <a:off x="1524000" y="12954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45063" name="AutoShape 8">
            <a:extLst>
              <a:ext uri="{FF2B5EF4-FFF2-40B4-BE49-F238E27FC236}">
                <a16:creationId xmlns:a16="http://schemas.microsoft.com/office/drawing/2014/main" id="{5426A8C0-A31E-8542-91C9-247292F91C6E}"/>
              </a:ext>
            </a:extLst>
          </p:cNvPr>
          <p:cNvSpPr>
            <a:spLocks noChangeArrowheads="1"/>
          </p:cNvSpPr>
          <p:nvPr/>
        </p:nvSpPr>
        <p:spPr bwMode="auto">
          <a:xfrm>
            <a:off x="4114800" y="2590800"/>
            <a:ext cx="1143000" cy="1066800"/>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manages</a:t>
            </a:r>
          </a:p>
        </p:txBody>
      </p:sp>
      <p:sp>
        <p:nvSpPr>
          <p:cNvPr id="45064" name="Rectangle 9">
            <a:extLst>
              <a:ext uri="{FF2B5EF4-FFF2-40B4-BE49-F238E27FC236}">
                <a16:creationId xmlns:a16="http://schemas.microsoft.com/office/drawing/2014/main" id="{8BB1ADEA-D6BD-C14D-82D3-8E19E44E3D6B}"/>
              </a:ext>
            </a:extLst>
          </p:cNvPr>
          <p:cNvSpPr>
            <a:spLocks noChangeArrowheads="1"/>
          </p:cNvSpPr>
          <p:nvPr/>
        </p:nvSpPr>
        <p:spPr bwMode="auto">
          <a:xfrm>
            <a:off x="2133600" y="2819400"/>
            <a:ext cx="12954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Employees</a:t>
            </a:r>
          </a:p>
        </p:txBody>
      </p:sp>
      <p:sp>
        <p:nvSpPr>
          <p:cNvPr id="45065" name="Rectangle 10">
            <a:extLst>
              <a:ext uri="{FF2B5EF4-FFF2-40B4-BE49-F238E27FC236}">
                <a16:creationId xmlns:a16="http://schemas.microsoft.com/office/drawing/2014/main" id="{98A00D66-B89C-7547-8BE5-5602827B80F6}"/>
              </a:ext>
            </a:extLst>
          </p:cNvPr>
          <p:cNvSpPr>
            <a:spLocks noChangeArrowheads="1"/>
          </p:cNvSpPr>
          <p:nvPr/>
        </p:nvSpPr>
        <p:spPr bwMode="auto">
          <a:xfrm>
            <a:off x="5943600" y="2819400"/>
            <a:ext cx="12954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Departments</a:t>
            </a:r>
          </a:p>
        </p:txBody>
      </p:sp>
      <p:sp>
        <p:nvSpPr>
          <p:cNvPr id="45066" name="Oval 11">
            <a:extLst>
              <a:ext uri="{FF2B5EF4-FFF2-40B4-BE49-F238E27FC236}">
                <a16:creationId xmlns:a16="http://schemas.microsoft.com/office/drawing/2014/main" id="{9EFCFFF8-2FAF-7143-85CD-E1CF44AFE2F2}"/>
              </a:ext>
            </a:extLst>
          </p:cNvPr>
          <p:cNvSpPr>
            <a:spLocks noChangeArrowheads="1"/>
          </p:cNvSpPr>
          <p:nvPr/>
        </p:nvSpPr>
        <p:spPr bwMode="auto">
          <a:xfrm>
            <a:off x="1066800" y="19812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Name</a:t>
            </a:r>
          </a:p>
        </p:txBody>
      </p:sp>
      <p:sp>
        <p:nvSpPr>
          <p:cNvPr id="45067" name="Oval 12">
            <a:extLst>
              <a:ext uri="{FF2B5EF4-FFF2-40B4-BE49-F238E27FC236}">
                <a16:creationId xmlns:a16="http://schemas.microsoft.com/office/drawing/2014/main" id="{A2A46A8E-1431-FF41-9002-894CF16C6B0C}"/>
              </a:ext>
            </a:extLst>
          </p:cNvPr>
          <p:cNvSpPr>
            <a:spLocks noChangeArrowheads="1"/>
          </p:cNvSpPr>
          <p:nvPr/>
        </p:nvSpPr>
        <p:spPr bwMode="auto">
          <a:xfrm>
            <a:off x="2895600" y="12954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Phone_no</a:t>
            </a:r>
          </a:p>
        </p:txBody>
      </p:sp>
      <p:sp>
        <p:nvSpPr>
          <p:cNvPr id="45068" name="Oval 13">
            <a:extLst>
              <a:ext uri="{FF2B5EF4-FFF2-40B4-BE49-F238E27FC236}">
                <a16:creationId xmlns:a16="http://schemas.microsoft.com/office/drawing/2014/main" id="{892A4C7C-E4CD-1946-AD01-7EBCF015F316}"/>
              </a:ext>
            </a:extLst>
          </p:cNvPr>
          <p:cNvSpPr>
            <a:spLocks noChangeArrowheads="1"/>
          </p:cNvSpPr>
          <p:nvPr/>
        </p:nvSpPr>
        <p:spPr bwMode="auto">
          <a:xfrm>
            <a:off x="5105400" y="1981200"/>
            <a:ext cx="14478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u="sng">
                <a:latin typeface="Arial" panose="020B0604020202020204" pitchFamily="34" charset="0"/>
              </a:rPr>
              <a:t>did</a:t>
            </a:r>
          </a:p>
        </p:txBody>
      </p:sp>
      <p:sp>
        <p:nvSpPr>
          <p:cNvPr id="45069" name="Oval 14">
            <a:extLst>
              <a:ext uri="{FF2B5EF4-FFF2-40B4-BE49-F238E27FC236}">
                <a16:creationId xmlns:a16="http://schemas.microsoft.com/office/drawing/2014/main" id="{5CB26B41-A81E-254E-A0E0-CDF243303287}"/>
              </a:ext>
            </a:extLst>
          </p:cNvPr>
          <p:cNvSpPr>
            <a:spLocks noChangeArrowheads="1"/>
          </p:cNvSpPr>
          <p:nvPr/>
        </p:nvSpPr>
        <p:spPr bwMode="auto">
          <a:xfrm>
            <a:off x="6858000" y="19812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dname</a:t>
            </a:r>
          </a:p>
        </p:txBody>
      </p:sp>
      <p:sp>
        <p:nvSpPr>
          <p:cNvPr id="45070" name="Line 15">
            <a:extLst>
              <a:ext uri="{FF2B5EF4-FFF2-40B4-BE49-F238E27FC236}">
                <a16:creationId xmlns:a16="http://schemas.microsoft.com/office/drawing/2014/main" id="{DD8A16F5-4297-974F-80C8-757BA833C994}"/>
              </a:ext>
            </a:extLst>
          </p:cNvPr>
          <p:cNvSpPr>
            <a:spLocks noChangeShapeType="1"/>
          </p:cNvSpPr>
          <p:nvPr/>
        </p:nvSpPr>
        <p:spPr bwMode="auto">
          <a:xfrm flipH="1" flipV="1">
            <a:off x="2286000" y="1828800"/>
            <a:ext cx="3810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1" name="Line 16">
            <a:extLst>
              <a:ext uri="{FF2B5EF4-FFF2-40B4-BE49-F238E27FC236}">
                <a16:creationId xmlns:a16="http://schemas.microsoft.com/office/drawing/2014/main" id="{70309F2B-537B-184A-8034-E1B86CAA3440}"/>
              </a:ext>
            </a:extLst>
          </p:cNvPr>
          <p:cNvSpPr>
            <a:spLocks noChangeShapeType="1"/>
          </p:cNvSpPr>
          <p:nvPr/>
        </p:nvSpPr>
        <p:spPr bwMode="auto">
          <a:xfrm flipV="1">
            <a:off x="2819400" y="1828800"/>
            <a:ext cx="3810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2" name="Line 17">
            <a:extLst>
              <a:ext uri="{FF2B5EF4-FFF2-40B4-BE49-F238E27FC236}">
                <a16:creationId xmlns:a16="http://schemas.microsoft.com/office/drawing/2014/main" id="{5F95BE51-379A-7A49-A073-3A511DC408CA}"/>
              </a:ext>
            </a:extLst>
          </p:cNvPr>
          <p:cNvSpPr>
            <a:spLocks noChangeShapeType="1"/>
          </p:cNvSpPr>
          <p:nvPr/>
        </p:nvSpPr>
        <p:spPr bwMode="auto">
          <a:xfrm flipV="1">
            <a:off x="2971800" y="2362200"/>
            <a:ext cx="129540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3" name="Line 18">
            <a:extLst>
              <a:ext uri="{FF2B5EF4-FFF2-40B4-BE49-F238E27FC236}">
                <a16:creationId xmlns:a16="http://schemas.microsoft.com/office/drawing/2014/main" id="{8A259906-2A88-9142-B4B9-0E7DA3C1D8A8}"/>
              </a:ext>
            </a:extLst>
          </p:cNvPr>
          <p:cNvSpPr>
            <a:spLocks noChangeShapeType="1"/>
          </p:cNvSpPr>
          <p:nvPr/>
        </p:nvSpPr>
        <p:spPr bwMode="auto">
          <a:xfrm flipH="1" flipV="1">
            <a:off x="5943600" y="2514600"/>
            <a:ext cx="4572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4" name="Line 19">
            <a:extLst>
              <a:ext uri="{FF2B5EF4-FFF2-40B4-BE49-F238E27FC236}">
                <a16:creationId xmlns:a16="http://schemas.microsoft.com/office/drawing/2014/main" id="{F256E7CB-4BE3-2143-89F8-BAB42F6E93DE}"/>
              </a:ext>
            </a:extLst>
          </p:cNvPr>
          <p:cNvSpPr>
            <a:spLocks noChangeShapeType="1"/>
          </p:cNvSpPr>
          <p:nvPr/>
        </p:nvSpPr>
        <p:spPr bwMode="auto">
          <a:xfrm flipV="1">
            <a:off x="6781800" y="2514600"/>
            <a:ext cx="5334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5" name="Oval 20">
            <a:extLst>
              <a:ext uri="{FF2B5EF4-FFF2-40B4-BE49-F238E27FC236}">
                <a16:creationId xmlns:a16="http://schemas.microsoft.com/office/drawing/2014/main" id="{A04CC199-8800-C94D-8819-2B176C714431}"/>
              </a:ext>
            </a:extLst>
          </p:cNvPr>
          <p:cNvSpPr>
            <a:spLocks noChangeArrowheads="1"/>
          </p:cNvSpPr>
          <p:nvPr/>
        </p:nvSpPr>
        <p:spPr bwMode="auto">
          <a:xfrm>
            <a:off x="3352800" y="19812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Address</a:t>
            </a:r>
          </a:p>
        </p:txBody>
      </p:sp>
      <p:sp>
        <p:nvSpPr>
          <p:cNvPr id="45076" name="Line 21">
            <a:extLst>
              <a:ext uri="{FF2B5EF4-FFF2-40B4-BE49-F238E27FC236}">
                <a16:creationId xmlns:a16="http://schemas.microsoft.com/office/drawing/2014/main" id="{EDF5058F-826C-6E4D-86E8-5A1D0314DF00}"/>
              </a:ext>
            </a:extLst>
          </p:cNvPr>
          <p:cNvSpPr>
            <a:spLocks noChangeShapeType="1"/>
          </p:cNvSpPr>
          <p:nvPr/>
        </p:nvSpPr>
        <p:spPr bwMode="auto">
          <a:xfrm flipV="1">
            <a:off x="2971800" y="3276600"/>
            <a:ext cx="762000" cy="8382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77" name="Text Box 22">
            <a:extLst>
              <a:ext uri="{FF2B5EF4-FFF2-40B4-BE49-F238E27FC236}">
                <a16:creationId xmlns:a16="http://schemas.microsoft.com/office/drawing/2014/main" id="{F3659456-2DFE-C94E-8F47-808BB263AC9A}"/>
              </a:ext>
            </a:extLst>
          </p:cNvPr>
          <p:cNvSpPr txBox="1">
            <a:spLocks noChangeArrowheads="1"/>
          </p:cNvSpPr>
          <p:nvPr/>
        </p:nvSpPr>
        <p:spPr bwMode="auto">
          <a:xfrm>
            <a:off x="838200" y="4038600"/>
            <a:ext cx="39687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solidFill>
                  <a:srgbClr val="FF3300"/>
                </a:solidFill>
              </a:rPr>
              <a:t>An employee can associate with at</a:t>
            </a:r>
          </a:p>
          <a:p>
            <a:pPr eaLnBrk="1" hangingPunct="1">
              <a:spcBef>
                <a:spcPct val="0"/>
              </a:spcBef>
              <a:buFontTx/>
              <a:buNone/>
            </a:pPr>
            <a:r>
              <a:rPr lang="en-US" altLang="zh-TW" sz="1800">
                <a:solidFill>
                  <a:srgbClr val="FF3300"/>
                </a:solidFill>
              </a:rPr>
              <a:t>most one department via the relationship </a:t>
            </a:r>
          </a:p>
          <a:p>
            <a:pPr eaLnBrk="1" hangingPunct="1">
              <a:spcBef>
                <a:spcPct val="0"/>
              </a:spcBef>
              <a:buFontTx/>
              <a:buNone/>
            </a:pPr>
            <a:r>
              <a:rPr lang="en-US" altLang="zh-TW" sz="1800">
                <a:solidFill>
                  <a:srgbClr val="FF3300"/>
                </a:solidFill>
              </a:rPr>
              <a:t>“manages”.</a:t>
            </a:r>
          </a:p>
        </p:txBody>
      </p:sp>
      <p:sp>
        <p:nvSpPr>
          <p:cNvPr id="45078" name="Line 24">
            <a:extLst>
              <a:ext uri="{FF2B5EF4-FFF2-40B4-BE49-F238E27FC236}">
                <a16:creationId xmlns:a16="http://schemas.microsoft.com/office/drawing/2014/main" id="{5CA928DB-7A1F-4249-A960-867D2CCB6FB6}"/>
              </a:ext>
            </a:extLst>
          </p:cNvPr>
          <p:cNvSpPr>
            <a:spLocks noChangeShapeType="1"/>
          </p:cNvSpPr>
          <p:nvPr/>
        </p:nvSpPr>
        <p:spPr bwMode="auto">
          <a:xfrm flipV="1">
            <a:off x="5638800" y="3276600"/>
            <a:ext cx="0" cy="15240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79" name="Text Box 25">
            <a:extLst>
              <a:ext uri="{FF2B5EF4-FFF2-40B4-BE49-F238E27FC236}">
                <a16:creationId xmlns:a16="http://schemas.microsoft.com/office/drawing/2014/main" id="{27307321-1967-894A-AC4F-CE59F8D59EB3}"/>
              </a:ext>
            </a:extLst>
          </p:cNvPr>
          <p:cNvSpPr txBox="1">
            <a:spLocks noChangeArrowheads="1"/>
          </p:cNvSpPr>
          <p:nvPr/>
        </p:nvSpPr>
        <p:spPr bwMode="auto">
          <a:xfrm>
            <a:off x="4502150" y="4799013"/>
            <a:ext cx="38798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solidFill>
                  <a:srgbClr val="FF3300"/>
                </a:solidFill>
              </a:rPr>
              <a:t>A department can associate with at most</a:t>
            </a:r>
          </a:p>
          <a:p>
            <a:pPr eaLnBrk="1" hangingPunct="1">
              <a:spcBef>
                <a:spcPct val="0"/>
              </a:spcBef>
              <a:buFontTx/>
              <a:buNone/>
            </a:pPr>
            <a:r>
              <a:rPr lang="en-US" altLang="zh-TW" sz="1800">
                <a:solidFill>
                  <a:srgbClr val="FF3300"/>
                </a:solidFill>
              </a:rPr>
              <a:t>one employee via the relationship</a:t>
            </a:r>
          </a:p>
          <a:p>
            <a:pPr eaLnBrk="1" hangingPunct="1">
              <a:spcBef>
                <a:spcPct val="0"/>
              </a:spcBef>
              <a:buFontTx/>
              <a:buNone/>
            </a:pPr>
            <a:r>
              <a:rPr lang="en-US" altLang="zh-TW" sz="1800">
                <a:solidFill>
                  <a:srgbClr val="FF3300"/>
                </a:solidFill>
              </a:rPr>
              <a:t> “manages”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5">
            <a:extLst>
              <a:ext uri="{FF2B5EF4-FFF2-40B4-BE49-F238E27FC236}">
                <a16:creationId xmlns:a16="http://schemas.microsoft.com/office/drawing/2014/main" id="{8CC96180-A3E5-6644-AD37-C635723E28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5078CC57-21C2-8943-A584-D9C66EB5F807}" type="slidenum">
              <a:rPr lang="en-US" altLang="zh-TW" sz="1400" smtClean="0"/>
              <a:pPr>
                <a:spcBef>
                  <a:spcPct val="0"/>
                </a:spcBef>
                <a:buFontTx/>
                <a:buNone/>
              </a:pPr>
              <a:t>32</a:t>
            </a:fld>
            <a:endParaRPr lang="en-US" altLang="zh-TW" sz="1400"/>
          </a:p>
        </p:txBody>
      </p:sp>
      <p:sp>
        <p:nvSpPr>
          <p:cNvPr id="46082" name="Rectangle 3">
            <a:extLst>
              <a:ext uri="{FF2B5EF4-FFF2-40B4-BE49-F238E27FC236}">
                <a16:creationId xmlns:a16="http://schemas.microsoft.com/office/drawing/2014/main" id="{700F49DF-6441-7E4B-BA1F-9458F63193A8}"/>
              </a:ext>
            </a:extLst>
          </p:cNvPr>
          <p:cNvSpPr>
            <a:spLocks noGrp="1" noChangeArrowheads="1"/>
          </p:cNvSpPr>
          <p:nvPr>
            <p:ph type="body" idx="1"/>
          </p:nvPr>
        </p:nvSpPr>
        <p:spPr>
          <a:xfrm>
            <a:off x="685800" y="609600"/>
            <a:ext cx="7772400" cy="5486400"/>
          </a:xfrm>
        </p:spPr>
        <p:txBody>
          <a:bodyPr/>
          <a:lstStyle/>
          <a:p>
            <a:pPr eaLnBrk="1" hangingPunct="1"/>
            <a:r>
              <a:rPr lang="en-US" altLang="zh-TW">
                <a:solidFill>
                  <a:schemeClr val="accent2"/>
                </a:solidFill>
              </a:rPr>
              <a:t>Many-to-many</a:t>
            </a:r>
          </a:p>
          <a:p>
            <a:pPr lvl="1" eaLnBrk="1" hangingPunct="1"/>
            <a:r>
              <a:rPr lang="en-US" altLang="zh-TW"/>
              <a:t>An entity in A is associated with any number of entities in B, and an entity in B is associated with any number of entities in A.</a:t>
            </a:r>
          </a:p>
          <a:p>
            <a:pPr lvl="1" eaLnBrk="1" hangingPunct="1"/>
            <a:r>
              <a:rPr lang="en-US" altLang="zh-TW"/>
              <a:t>In fact, it means that there is no restriction in the mapping</a:t>
            </a:r>
          </a:p>
          <a:p>
            <a:pPr lvl="1" eaLnBrk="1" hangingPunct="1"/>
            <a:endParaRPr lang="zh-TW" altLang="en-US"/>
          </a:p>
        </p:txBody>
      </p:sp>
      <p:grpSp>
        <p:nvGrpSpPr>
          <p:cNvPr id="46083" name="Group 4">
            <a:extLst>
              <a:ext uri="{FF2B5EF4-FFF2-40B4-BE49-F238E27FC236}">
                <a16:creationId xmlns:a16="http://schemas.microsoft.com/office/drawing/2014/main" id="{B633625B-32B6-B748-987E-D95F9AFF9A7D}"/>
              </a:ext>
            </a:extLst>
          </p:cNvPr>
          <p:cNvGrpSpPr>
            <a:grpSpLocks/>
          </p:cNvGrpSpPr>
          <p:nvPr/>
        </p:nvGrpSpPr>
        <p:grpSpPr bwMode="auto">
          <a:xfrm>
            <a:off x="2160588" y="3733800"/>
            <a:ext cx="4926012" cy="2233613"/>
            <a:chOff x="603" y="1728"/>
            <a:chExt cx="4191" cy="1887"/>
          </a:xfrm>
        </p:grpSpPr>
        <p:sp>
          <p:nvSpPr>
            <p:cNvPr id="46084" name="Oval 5">
              <a:extLst>
                <a:ext uri="{FF2B5EF4-FFF2-40B4-BE49-F238E27FC236}">
                  <a16:creationId xmlns:a16="http://schemas.microsoft.com/office/drawing/2014/main" id="{87214597-6C91-174B-8D07-4EEAFF88A19B}"/>
                </a:ext>
              </a:extLst>
            </p:cNvPr>
            <p:cNvSpPr>
              <a:spLocks noChangeArrowheads="1"/>
            </p:cNvSpPr>
            <p:nvPr/>
          </p:nvSpPr>
          <p:spPr bwMode="auto">
            <a:xfrm>
              <a:off x="4026" y="2018"/>
              <a:ext cx="768" cy="1536"/>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085" name="Oval 6">
              <a:extLst>
                <a:ext uri="{FF2B5EF4-FFF2-40B4-BE49-F238E27FC236}">
                  <a16:creationId xmlns:a16="http://schemas.microsoft.com/office/drawing/2014/main" id="{7C69249F-C854-424E-95C6-329BCCFFACFF}"/>
                </a:ext>
              </a:extLst>
            </p:cNvPr>
            <p:cNvSpPr>
              <a:spLocks noChangeArrowheads="1"/>
            </p:cNvSpPr>
            <p:nvPr/>
          </p:nvSpPr>
          <p:spPr bwMode="auto">
            <a:xfrm>
              <a:off x="828" y="1983"/>
              <a:ext cx="816" cy="1632"/>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086" name="Oval 7">
              <a:extLst>
                <a:ext uri="{FF2B5EF4-FFF2-40B4-BE49-F238E27FC236}">
                  <a16:creationId xmlns:a16="http://schemas.microsoft.com/office/drawing/2014/main" id="{34F22015-B278-DB4D-BD7A-24193347E195}"/>
                </a:ext>
              </a:extLst>
            </p:cNvPr>
            <p:cNvSpPr>
              <a:spLocks noChangeArrowheads="1"/>
            </p:cNvSpPr>
            <p:nvPr/>
          </p:nvSpPr>
          <p:spPr bwMode="auto">
            <a:xfrm>
              <a:off x="2349" y="1970"/>
              <a:ext cx="992" cy="1645"/>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087" name="Text Box 8">
              <a:extLst>
                <a:ext uri="{FF2B5EF4-FFF2-40B4-BE49-F238E27FC236}">
                  <a16:creationId xmlns:a16="http://schemas.microsoft.com/office/drawing/2014/main" id="{32D76E7A-014A-F04B-8773-6BF5C1A98E1D}"/>
                </a:ext>
              </a:extLst>
            </p:cNvPr>
            <p:cNvSpPr txBox="1">
              <a:spLocks noChangeArrowheads="1"/>
            </p:cNvSpPr>
            <p:nvPr/>
          </p:nvSpPr>
          <p:spPr bwMode="auto">
            <a:xfrm>
              <a:off x="2189" y="1728"/>
              <a:ext cx="132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BORROWER</a:t>
              </a:r>
            </a:p>
          </p:txBody>
        </p:sp>
        <p:sp>
          <p:nvSpPr>
            <p:cNvPr id="46088" name="Text Box 9">
              <a:extLst>
                <a:ext uri="{FF2B5EF4-FFF2-40B4-BE49-F238E27FC236}">
                  <a16:creationId xmlns:a16="http://schemas.microsoft.com/office/drawing/2014/main" id="{11497E55-0D03-8F42-90A5-9CC8A3ED0441}"/>
                </a:ext>
              </a:extLst>
            </p:cNvPr>
            <p:cNvSpPr txBox="1">
              <a:spLocks noChangeArrowheads="1"/>
            </p:cNvSpPr>
            <p:nvPr/>
          </p:nvSpPr>
          <p:spPr bwMode="auto">
            <a:xfrm>
              <a:off x="603" y="1752"/>
              <a:ext cx="126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CUSTOMER</a:t>
              </a:r>
            </a:p>
          </p:txBody>
        </p:sp>
        <p:sp>
          <p:nvSpPr>
            <p:cNvPr id="46089" name="Line 10">
              <a:extLst>
                <a:ext uri="{FF2B5EF4-FFF2-40B4-BE49-F238E27FC236}">
                  <a16:creationId xmlns:a16="http://schemas.microsoft.com/office/drawing/2014/main" id="{25CE5187-1D13-C141-BF7E-7FD8419F38E7}"/>
                </a:ext>
              </a:extLst>
            </p:cNvPr>
            <p:cNvSpPr>
              <a:spLocks noChangeShapeType="1"/>
            </p:cNvSpPr>
            <p:nvPr/>
          </p:nvSpPr>
          <p:spPr bwMode="auto">
            <a:xfrm>
              <a:off x="1212" y="2202"/>
              <a:ext cx="1620" cy="10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0" name="Line 11">
              <a:extLst>
                <a:ext uri="{FF2B5EF4-FFF2-40B4-BE49-F238E27FC236}">
                  <a16:creationId xmlns:a16="http://schemas.microsoft.com/office/drawing/2014/main" id="{5296138C-84A8-9C47-B1E9-7E774DE9B505}"/>
                </a:ext>
              </a:extLst>
            </p:cNvPr>
            <p:cNvSpPr>
              <a:spLocks noChangeShapeType="1"/>
            </p:cNvSpPr>
            <p:nvPr/>
          </p:nvSpPr>
          <p:spPr bwMode="auto">
            <a:xfrm flipV="1">
              <a:off x="1220" y="2816"/>
              <a:ext cx="1669" cy="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1" name="Line 12">
              <a:extLst>
                <a:ext uri="{FF2B5EF4-FFF2-40B4-BE49-F238E27FC236}">
                  <a16:creationId xmlns:a16="http://schemas.microsoft.com/office/drawing/2014/main" id="{FD490542-8FCF-5C48-A8F7-FDE082A0C96F}"/>
                </a:ext>
              </a:extLst>
            </p:cNvPr>
            <p:cNvSpPr>
              <a:spLocks noChangeShapeType="1"/>
            </p:cNvSpPr>
            <p:nvPr/>
          </p:nvSpPr>
          <p:spPr bwMode="auto">
            <a:xfrm flipV="1">
              <a:off x="2865" y="2332"/>
              <a:ext cx="1524" cy="1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2" name="Line 13">
              <a:extLst>
                <a:ext uri="{FF2B5EF4-FFF2-40B4-BE49-F238E27FC236}">
                  <a16:creationId xmlns:a16="http://schemas.microsoft.com/office/drawing/2014/main" id="{A1786E24-9E2C-F049-9D43-7F1AE6C5CC62}"/>
                </a:ext>
              </a:extLst>
            </p:cNvPr>
            <p:cNvSpPr>
              <a:spLocks noChangeShapeType="1"/>
            </p:cNvSpPr>
            <p:nvPr/>
          </p:nvSpPr>
          <p:spPr bwMode="auto">
            <a:xfrm flipV="1">
              <a:off x="1244" y="3155"/>
              <a:ext cx="1597" cy="2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3" name="Text Box 14">
              <a:extLst>
                <a:ext uri="{FF2B5EF4-FFF2-40B4-BE49-F238E27FC236}">
                  <a16:creationId xmlns:a16="http://schemas.microsoft.com/office/drawing/2014/main" id="{111E01FD-3911-B64C-BFEB-A62817CF63CC}"/>
                </a:ext>
              </a:extLst>
            </p:cNvPr>
            <p:cNvSpPr txBox="1">
              <a:spLocks noChangeArrowheads="1"/>
            </p:cNvSpPr>
            <p:nvPr/>
          </p:nvSpPr>
          <p:spPr bwMode="auto">
            <a:xfrm>
              <a:off x="4065" y="1776"/>
              <a:ext cx="68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LOAN</a:t>
              </a:r>
            </a:p>
          </p:txBody>
        </p:sp>
        <p:sp>
          <p:nvSpPr>
            <p:cNvPr id="46094" name="Line 15">
              <a:extLst>
                <a:ext uri="{FF2B5EF4-FFF2-40B4-BE49-F238E27FC236}">
                  <a16:creationId xmlns:a16="http://schemas.microsoft.com/office/drawing/2014/main" id="{019EDD98-6AF5-0C48-A56F-162D9B14412B}"/>
                </a:ext>
              </a:extLst>
            </p:cNvPr>
            <p:cNvSpPr>
              <a:spLocks noChangeShapeType="1"/>
            </p:cNvSpPr>
            <p:nvPr/>
          </p:nvSpPr>
          <p:spPr bwMode="auto">
            <a:xfrm flipV="1">
              <a:off x="2841" y="2526"/>
              <a:ext cx="1572" cy="2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5" name="Line 16">
              <a:extLst>
                <a:ext uri="{FF2B5EF4-FFF2-40B4-BE49-F238E27FC236}">
                  <a16:creationId xmlns:a16="http://schemas.microsoft.com/office/drawing/2014/main" id="{A386E15F-5CAB-8F48-A037-B1C4262239DC}"/>
                </a:ext>
              </a:extLst>
            </p:cNvPr>
            <p:cNvSpPr>
              <a:spLocks noChangeShapeType="1"/>
            </p:cNvSpPr>
            <p:nvPr/>
          </p:nvSpPr>
          <p:spPr bwMode="auto">
            <a:xfrm flipV="1">
              <a:off x="2841" y="2719"/>
              <a:ext cx="1597" cy="4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6" name="Line 17">
              <a:extLst>
                <a:ext uri="{FF2B5EF4-FFF2-40B4-BE49-F238E27FC236}">
                  <a16:creationId xmlns:a16="http://schemas.microsoft.com/office/drawing/2014/main" id="{A80D3C0D-C60E-8E43-9808-96E1F9687DAF}"/>
                </a:ext>
              </a:extLst>
            </p:cNvPr>
            <p:cNvSpPr>
              <a:spLocks noChangeShapeType="1"/>
            </p:cNvSpPr>
            <p:nvPr/>
          </p:nvSpPr>
          <p:spPr bwMode="auto">
            <a:xfrm>
              <a:off x="1227" y="2454"/>
              <a:ext cx="1630" cy="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7" name="Line 18">
              <a:extLst>
                <a:ext uri="{FF2B5EF4-FFF2-40B4-BE49-F238E27FC236}">
                  <a16:creationId xmlns:a16="http://schemas.microsoft.com/office/drawing/2014/main" id="{CF5E5505-F173-E74B-B602-04778032AA1F}"/>
                </a:ext>
              </a:extLst>
            </p:cNvPr>
            <p:cNvSpPr>
              <a:spLocks noChangeShapeType="1"/>
            </p:cNvSpPr>
            <p:nvPr/>
          </p:nvSpPr>
          <p:spPr bwMode="auto">
            <a:xfrm flipV="1">
              <a:off x="1212" y="2648"/>
              <a:ext cx="1645" cy="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8" name="Line 19">
              <a:extLst>
                <a:ext uri="{FF2B5EF4-FFF2-40B4-BE49-F238E27FC236}">
                  <a16:creationId xmlns:a16="http://schemas.microsoft.com/office/drawing/2014/main" id="{60B2B0A3-918B-C141-88C1-26514227D745}"/>
                </a:ext>
              </a:extLst>
            </p:cNvPr>
            <p:cNvSpPr>
              <a:spLocks noChangeShapeType="1"/>
            </p:cNvSpPr>
            <p:nvPr/>
          </p:nvSpPr>
          <p:spPr bwMode="auto">
            <a:xfrm flipV="1">
              <a:off x="1236" y="2986"/>
              <a:ext cx="1596" cy="4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9" name="Line 20">
              <a:extLst>
                <a:ext uri="{FF2B5EF4-FFF2-40B4-BE49-F238E27FC236}">
                  <a16:creationId xmlns:a16="http://schemas.microsoft.com/office/drawing/2014/main" id="{599E8B82-380A-DE49-AD64-61396EFB1DA6}"/>
                </a:ext>
              </a:extLst>
            </p:cNvPr>
            <p:cNvSpPr>
              <a:spLocks noChangeShapeType="1"/>
            </p:cNvSpPr>
            <p:nvPr/>
          </p:nvSpPr>
          <p:spPr bwMode="auto">
            <a:xfrm flipV="1">
              <a:off x="2857" y="2527"/>
              <a:ext cx="1548"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0" name="Line 21">
              <a:extLst>
                <a:ext uri="{FF2B5EF4-FFF2-40B4-BE49-F238E27FC236}">
                  <a16:creationId xmlns:a16="http://schemas.microsoft.com/office/drawing/2014/main" id="{B187615C-6B8E-0445-AC0E-76E6B0B80ED6}"/>
                </a:ext>
              </a:extLst>
            </p:cNvPr>
            <p:cNvSpPr>
              <a:spLocks noChangeShapeType="1"/>
            </p:cNvSpPr>
            <p:nvPr/>
          </p:nvSpPr>
          <p:spPr bwMode="auto">
            <a:xfrm flipV="1">
              <a:off x="2857" y="2527"/>
              <a:ext cx="1572" cy="43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1" name="Line 22">
              <a:extLst>
                <a:ext uri="{FF2B5EF4-FFF2-40B4-BE49-F238E27FC236}">
                  <a16:creationId xmlns:a16="http://schemas.microsoft.com/office/drawing/2014/main" id="{30DBFABE-B044-4540-9CB1-5AA494702EC3}"/>
                </a:ext>
              </a:extLst>
            </p:cNvPr>
            <p:cNvSpPr>
              <a:spLocks noChangeShapeType="1"/>
            </p:cNvSpPr>
            <p:nvPr/>
          </p:nvSpPr>
          <p:spPr bwMode="auto">
            <a:xfrm>
              <a:off x="2857" y="2309"/>
              <a:ext cx="1548" cy="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2" name="AutoShape 23">
              <a:extLst>
                <a:ext uri="{FF2B5EF4-FFF2-40B4-BE49-F238E27FC236}">
                  <a16:creationId xmlns:a16="http://schemas.microsoft.com/office/drawing/2014/main" id="{2BB5DCF5-8206-6B4F-8342-C60377820C67}"/>
                </a:ext>
              </a:extLst>
            </p:cNvPr>
            <p:cNvSpPr>
              <a:spLocks noChangeArrowheads="1"/>
            </p:cNvSpPr>
            <p:nvPr/>
          </p:nvSpPr>
          <p:spPr bwMode="auto">
            <a:xfrm>
              <a:off x="2831" y="2783"/>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03" name="AutoShape 24">
              <a:extLst>
                <a:ext uri="{FF2B5EF4-FFF2-40B4-BE49-F238E27FC236}">
                  <a16:creationId xmlns:a16="http://schemas.microsoft.com/office/drawing/2014/main" id="{4DD7A19A-E562-0A4C-9B16-027A418BD7AC}"/>
                </a:ext>
              </a:extLst>
            </p:cNvPr>
            <p:cNvSpPr>
              <a:spLocks noChangeArrowheads="1"/>
            </p:cNvSpPr>
            <p:nvPr/>
          </p:nvSpPr>
          <p:spPr bwMode="auto">
            <a:xfrm>
              <a:off x="2831" y="3121"/>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04" name="AutoShape 25">
              <a:extLst>
                <a:ext uri="{FF2B5EF4-FFF2-40B4-BE49-F238E27FC236}">
                  <a16:creationId xmlns:a16="http://schemas.microsoft.com/office/drawing/2014/main" id="{AF9E3045-689F-814E-9C50-C92C40FBDC4F}"/>
                </a:ext>
              </a:extLst>
            </p:cNvPr>
            <p:cNvSpPr>
              <a:spLocks noChangeArrowheads="1"/>
            </p:cNvSpPr>
            <p:nvPr/>
          </p:nvSpPr>
          <p:spPr bwMode="auto">
            <a:xfrm>
              <a:off x="2831" y="2459"/>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05" name="AutoShape 26">
              <a:extLst>
                <a:ext uri="{FF2B5EF4-FFF2-40B4-BE49-F238E27FC236}">
                  <a16:creationId xmlns:a16="http://schemas.microsoft.com/office/drawing/2014/main" id="{00725A0A-A205-4F48-B35E-0310D91D2ADF}"/>
                </a:ext>
              </a:extLst>
            </p:cNvPr>
            <p:cNvSpPr>
              <a:spLocks noChangeArrowheads="1"/>
            </p:cNvSpPr>
            <p:nvPr/>
          </p:nvSpPr>
          <p:spPr bwMode="auto">
            <a:xfrm>
              <a:off x="2832" y="2952"/>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06" name="AutoShape 27">
              <a:extLst>
                <a:ext uri="{FF2B5EF4-FFF2-40B4-BE49-F238E27FC236}">
                  <a16:creationId xmlns:a16="http://schemas.microsoft.com/office/drawing/2014/main" id="{FED803AA-D61A-9040-8B91-340792EA96B0}"/>
                </a:ext>
              </a:extLst>
            </p:cNvPr>
            <p:cNvSpPr>
              <a:spLocks noChangeArrowheads="1"/>
            </p:cNvSpPr>
            <p:nvPr/>
          </p:nvSpPr>
          <p:spPr bwMode="auto">
            <a:xfrm>
              <a:off x="2832" y="3291"/>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07" name="AutoShape 28">
              <a:extLst>
                <a:ext uri="{FF2B5EF4-FFF2-40B4-BE49-F238E27FC236}">
                  <a16:creationId xmlns:a16="http://schemas.microsoft.com/office/drawing/2014/main" id="{3A9F778C-1458-AC45-9FD1-6814345CA70E}"/>
                </a:ext>
              </a:extLst>
            </p:cNvPr>
            <p:cNvSpPr>
              <a:spLocks noChangeArrowheads="1"/>
            </p:cNvSpPr>
            <p:nvPr/>
          </p:nvSpPr>
          <p:spPr bwMode="auto">
            <a:xfrm>
              <a:off x="2832" y="2614"/>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08" name="AutoShape 29">
              <a:extLst>
                <a:ext uri="{FF2B5EF4-FFF2-40B4-BE49-F238E27FC236}">
                  <a16:creationId xmlns:a16="http://schemas.microsoft.com/office/drawing/2014/main" id="{4579E936-9533-1449-B18C-B88D77AF5FCC}"/>
                </a:ext>
              </a:extLst>
            </p:cNvPr>
            <p:cNvSpPr>
              <a:spLocks noChangeArrowheads="1"/>
            </p:cNvSpPr>
            <p:nvPr/>
          </p:nvSpPr>
          <p:spPr bwMode="auto">
            <a:xfrm>
              <a:off x="2833" y="228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09" name="AutoShape 30">
              <a:extLst>
                <a:ext uri="{FF2B5EF4-FFF2-40B4-BE49-F238E27FC236}">
                  <a16:creationId xmlns:a16="http://schemas.microsoft.com/office/drawing/2014/main" id="{ED579F78-79CF-3A43-A748-6090BB3CADFB}"/>
                </a:ext>
              </a:extLst>
            </p:cNvPr>
            <p:cNvSpPr>
              <a:spLocks noChangeArrowheads="1"/>
            </p:cNvSpPr>
            <p:nvPr/>
          </p:nvSpPr>
          <p:spPr bwMode="auto">
            <a:xfrm>
              <a:off x="4380" y="249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10" name="AutoShape 31">
              <a:extLst>
                <a:ext uri="{FF2B5EF4-FFF2-40B4-BE49-F238E27FC236}">
                  <a16:creationId xmlns:a16="http://schemas.microsoft.com/office/drawing/2014/main" id="{BB6C58CA-242F-B048-9CC3-8994A5A9921B}"/>
                </a:ext>
              </a:extLst>
            </p:cNvPr>
            <p:cNvSpPr>
              <a:spLocks noChangeArrowheads="1"/>
            </p:cNvSpPr>
            <p:nvPr/>
          </p:nvSpPr>
          <p:spPr bwMode="auto">
            <a:xfrm>
              <a:off x="4380" y="269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11" name="AutoShape 32">
              <a:extLst>
                <a:ext uri="{FF2B5EF4-FFF2-40B4-BE49-F238E27FC236}">
                  <a16:creationId xmlns:a16="http://schemas.microsoft.com/office/drawing/2014/main" id="{BAC668EB-CCDB-3448-9D9F-9F4A67AACB54}"/>
                </a:ext>
              </a:extLst>
            </p:cNvPr>
            <p:cNvSpPr>
              <a:spLocks noChangeArrowheads="1"/>
            </p:cNvSpPr>
            <p:nvPr/>
          </p:nvSpPr>
          <p:spPr bwMode="auto">
            <a:xfrm>
              <a:off x="4380" y="229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12" name="AutoShape 33">
              <a:extLst>
                <a:ext uri="{FF2B5EF4-FFF2-40B4-BE49-F238E27FC236}">
                  <a16:creationId xmlns:a16="http://schemas.microsoft.com/office/drawing/2014/main" id="{44D361DD-246D-A14D-9E03-F062E3449819}"/>
                </a:ext>
              </a:extLst>
            </p:cNvPr>
            <p:cNvSpPr>
              <a:spLocks noChangeArrowheads="1"/>
            </p:cNvSpPr>
            <p:nvPr/>
          </p:nvSpPr>
          <p:spPr bwMode="auto">
            <a:xfrm>
              <a:off x="1202" y="336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13" name="AutoShape 34">
              <a:extLst>
                <a:ext uri="{FF2B5EF4-FFF2-40B4-BE49-F238E27FC236}">
                  <a16:creationId xmlns:a16="http://schemas.microsoft.com/office/drawing/2014/main" id="{71766D26-4328-E841-8E16-6CBA0FDDAF22}"/>
                </a:ext>
              </a:extLst>
            </p:cNvPr>
            <p:cNvSpPr>
              <a:spLocks noChangeArrowheads="1"/>
            </p:cNvSpPr>
            <p:nvPr/>
          </p:nvSpPr>
          <p:spPr bwMode="auto">
            <a:xfrm>
              <a:off x="1202" y="241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14" name="AutoShape 35">
              <a:extLst>
                <a:ext uri="{FF2B5EF4-FFF2-40B4-BE49-F238E27FC236}">
                  <a16:creationId xmlns:a16="http://schemas.microsoft.com/office/drawing/2014/main" id="{41F18B24-576C-434C-8122-E4CD201B305A}"/>
                </a:ext>
              </a:extLst>
            </p:cNvPr>
            <p:cNvSpPr>
              <a:spLocks noChangeArrowheads="1"/>
            </p:cNvSpPr>
            <p:nvPr/>
          </p:nvSpPr>
          <p:spPr bwMode="auto">
            <a:xfrm>
              <a:off x="1202" y="26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15" name="AutoShape 36">
              <a:extLst>
                <a:ext uri="{FF2B5EF4-FFF2-40B4-BE49-F238E27FC236}">
                  <a16:creationId xmlns:a16="http://schemas.microsoft.com/office/drawing/2014/main" id="{F1BA3F53-E940-5644-96D8-6570512225AE}"/>
                </a:ext>
              </a:extLst>
            </p:cNvPr>
            <p:cNvSpPr>
              <a:spLocks noChangeArrowheads="1"/>
            </p:cNvSpPr>
            <p:nvPr/>
          </p:nvSpPr>
          <p:spPr bwMode="auto">
            <a:xfrm>
              <a:off x="1202" y="289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16" name="AutoShape 37">
              <a:extLst>
                <a:ext uri="{FF2B5EF4-FFF2-40B4-BE49-F238E27FC236}">
                  <a16:creationId xmlns:a16="http://schemas.microsoft.com/office/drawing/2014/main" id="{2026285A-03DB-3D45-BE72-3EDD5E5E9F87}"/>
                </a:ext>
              </a:extLst>
            </p:cNvPr>
            <p:cNvSpPr>
              <a:spLocks noChangeArrowheads="1"/>
            </p:cNvSpPr>
            <p:nvPr/>
          </p:nvSpPr>
          <p:spPr bwMode="auto">
            <a:xfrm>
              <a:off x="1202" y="217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17" name="AutoShape 38">
              <a:extLst>
                <a:ext uri="{FF2B5EF4-FFF2-40B4-BE49-F238E27FC236}">
                  <a16:creationId xmlns:a16="http://schemas.microsoft.com/office/drawing/2014/main" id="{1F53F651-04BA-BA45-88B5-A984BA570386}"/>
                </a:ext>
              </a:extLst>
            </p:cNvPr>
            <p:cNvSpPr>
              <a:spLocks noChangeArrowheads="1"/>
            </p:cNvSpPr>
            <p:nvPr/>
          </p:nvSpPr>
          <p:spPr bwMode="auto">
            <a:xfrm>
              <a:off x="1202" y="312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18" name="Rectangle 39">
              <a:extLst>
                <a:ext uri="{FF2B5EF4-FFF2-40B4-BE49-F238E27FC236}">
                  <a16:creationId xmlns:a16="http://schemas.microsoft.com/office/drawing/2014/main" id="{DBF00E4B-AA7F-C74E-B12D-FF853314B614}"/>
                </a:ext>
              </a:extLst>
            </p:cNvPr>
            <p:cNvSpPr>
              <a:spLocks noChangeArrowheads="1"/>
            </p:cNvSpPr>
            <p:nvPr/>
          </p:nvSpPr>
          <p:spPr bwMode="auto">
            <a:xfrm>
              <a:off x="2832" y="2928"/>
              <a:ext cx="96" cy="96"/>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19" name="Rectangle 40">
              <a:extLst>
                <a:ext uri="{FF2B5EF4-FFF2-40B4-BE49-F238E27FC236}">
                  <a16:creationId xmlns:a16="http://schemas.microsoft.com/office/drawing/2014/main" id="{0BD5886F-D964-CE49-BEFB-027FE8E62C55}"/>
                </a:ext>
              </a:extLst>
            </p:cNvPr>
            <p:cNvSpPr>
              <a:spLocks noChangeArrowheads="1"/>
            </p:cNvSpPr>
            <p:nvPr/>
          </p:nvSpPr>
          <p:spPr bwMode="auto">
            <a:xfrm>
              <a:off x="2784" y="3264"/>
              <a:ext cx="96" cy="96"/>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20" name="Rectangle 41">
              <a:extLst>
                <a:ext uri="{FF2B5EF4-FFF2-40B4-BE49-F238E27FC236}">
                  <a16:creationId xmlns:a16="http://schemas.microsoft.com/office/drawing/2014/main" id="{58FC6582-6B01-0B44-9453-FF3B47DE043A}"/>
                </a:ext>
              </a:extLst>
            </p:cNvPr>
            <p:cNvSpPr>
              <a:spLocks noChangeArrowheads="1"/>
            </p:cNvSpPr>
            <p:nvPr/>
          </p:nvSpPr>
          <p:spPr bwMode="auto">
            <a:xfrm>
              <a:off x="2784" y="3072"/>
              <a:ext cx="96" cy="96"/>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21" name="Rectangle 42">
              <a:extLst>
                <a:ext uri="{FF2B5EF4-FFF2-40B4-BE49-F238E27FC236}">
                  <a16:creationId xmlns:a16="http://schemas.microsoft.com/office/drawing/2014/main" id="{92EFFC07-50A2-1F40-AF1E-E3A8865D6FE0}"/>
                </a:ext>
              </a:extLst>
            </p:cNvPr>
            <p:cNvSpPr>
              <a:spLocks noChangeArrowheads="1"/>
            </p:cNvSpPr>
            <p:nvPr/>
          </p:nvSpPr>
          <p:spPr bwMode="auto">
            <a:xfrm>
              <a:off x="2832" y="2784"/>
              <a:ext cx="96" cy="96"/>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22" name="Rectangle 43">
              <a:extLst>
                <a:ext uri="{FF2B5EF4-FFF2-40B4-BE49-F238E27FC236}">
                  <a16:creationId xmlns:a16="http://schemas.microsoft.com/office/drawing/2014/main" id="{96334BBD-B70C-3841-8195-2387B81215A7}"/>
                </a:ext>
              </a:extLst>
            </p:cNvPr>
            <p:cNvSpPr>
              <a:spLocks noChangeArrowheads="1"/>
            </p:cNvSpPr>
            <p:nvPr/>
          </p:nvSpPr>
          <p:spPr bwMode="auto">
            <a:xfrm>
              <a:off x="2784" y="2592"/>
              <a:ext cx="96" cy="96"/>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23" name="Rectangle 44">
              <a:extLst>
                <a:ext uri="{FF2B5EF4-FFF2-40B4-BE49-F238E27FC236}">
                  <a16:creationId xmlns:a16="http://schemas.microsoft.com/office/drawing/2014/main" id="{9A86ABA7-885C-1347-83CE-61BD12ED5BFE}"/>
                </a:ext>
              </a:extLst>
            </p:cNvPr>
            <p:cNvSpPr>
              <a:spLocks noChangeArrowheads="1"/>
            </p:cNvSpPr>
            <p:nvPr/>
          </p:nvSpPr>
          <p:spPr bwMode="auto">
            <a:xfrm>
              <a:off x="2832" y="2448"/>
              <a:ext cx="96" cy="96"/>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24" name="Rectangle 45">
              <a:extLst>
                <a:ext uri="{FF2B5EF4-FFF2-40B4-BE49-F238E27FC236}">
                  <a16:creationId xmlns:a16="http://schemas.microsoft.com/office/drawing/2014/main" id="{B88CA75D-B7F6-FD4D-A439-76E621C91A00}"/>
                </a:ext>
              </a:extLst>
            </p:cNvPr>
            <p:cNvSpPr>
              <a:spLocks noChangeArrowheads="1"/>
            </p:cNvSpPr>
            <p:nvPr/>
          </p:nvSpPr>
          <p:spPr bwMode="auto">
            <a:xfrm>
              <a:off x="2832" y="2256"/>
              <a:ext cx="96" cy="96"/>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5">
            <a:extLst>
              <a:ext uri="{FF2B5EF4-FFF2-40B4-BE49-F238E27FC236}">
                <a16:creationId xmlns:a16="http://schemas.microsoft.com/office/drawing/2014/main" id="{4E871904-F994-2F46-B7A4-11267A4333D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20B360FF-5D52-F44E-9EDC-FF842734533B}" type="slidenum">
              <a:rPr lang="en-US" altLang="zh-TW" sz="1400" smtClean="0"/>
              <a:pPr>
                <a:spcBef>
                  <a:spcPct val="0"/>
                </a:spcBef>
                <a:buFontTx/>
                <a:buNone/>
              </a:pPr>
              <a:t>33</a:t>
            </a:fld>
            <a:endParaRPr lang="en-US" altLang="zh-TW" sz="1400"/>
          </a:p>
        </p:txBody>
      </p:sp>
      <p:sp>
        <p:nvSpPr>
          <p:cNvPr id="47106" name="Rectangle 3">
            <a:extLst>
              <a:ext uri="{FF2B5EF4-FFF2-40B4-BE49-F238E27FC236}">
                <a16:creationId xmlns:a16="http://schemas.microsoft.com/office/drawing/2014/main" id="{3A717E1F-643F-2E40-B6AB-BCC029CF2307}"/>
              </a:ext>
            </a:extLst>
          </p:cNvPr>
          <p:cNvSpPr>
            <a:spLocks noGrp="1" noChangeArrowheads="1"/>
          </p:cNvSpPr>
          <p:nvPr>
            <p:ph type="body" idx="1"/>
          </p:nvPr>
        </p:nvSpPr>
        <p:spPr>
          <a:xfrm>
            <a:off x="685800" y="762000"/>
            <a:ext cx="7772400" cy="5334000"/>
          </a:xfrm>
        </p:spPr>
        <p:txBody>
          <a:bodyPr/>
          <a:lstStyle/>
          <a:p>
            <a:pPr eaLnBrk="1" hangingPunct="1">
              <a:lnSpc>
                <a:spcPct val="90000"/>
              </a:lnSpc>
            </a:pPr>
            <a:endParaRPr lang="zh-TW" altLang="en-US"/>
          </a:p>
          <a:p>
            <a:pPr eaLnBrk="1" hangingPunct="1">
              <a:lnSpc>
                <a:spcPct val="90000"/>
              </a:lnSpc>
            </a:pPr>
            <a:endParaRPr lang="zh-TW" altLang="en-US"/>
          </a:p>
          <a:p>
            <a:pPr eaLnBrk="1" hangingPunct="1">
              <a:lnSpc>
                <a:spcPct val="90000"/>
              </a:lnSpc>
            </a:pPr>
            <a:endParaRPr lang="zh-TW" altLang="en-US"/>
          </a:p>
          <a:p>
            <a:pPr eaLnBrk="1" hangingPunct="1">
              <a:lnSpc>
                <a:spcPct val="90000"/>
              </a:lnSpc>
            </a:pPr>
            <a:endParaRPr lang="zh-TW" altLang="en-US"/>
          </a:p>
          <a:p>
            <a:pPr eaLnBrk="1" hangingPunct="1">
              <a:lnSpc>
                <a:spcPct val="90000"/>
              </a:lnSpc>
            </a:pPr>
            <a:endParaRPr lang="zh-TW" altLang="en-US"/>
          </a:p>
          <a:p>
            <a:pPr eaLnBrk="1" hangingPunct="1">
              <a:lnSpc>
                <a:spcPct val="90000"/>
              </a:lnSpc>
            </a:pPr>
            <a:endParaRPr lang="zh-TW" altLang="en-US"/>
          </a:p>
          <a:p>
            <a:pPr eaLnBrk="1" hangingPunct="1">
              <a:lnSpc>
                <a:spcPct val="90000"/>
              </a:lnSpc>
            </a:pPr>
            <a:endParaRPr lang="zh-TW" altLang="en-US"/>
          </a:p>
          <a:p>
            <a:pPr eaLnBrk="1" hangingPunct="1">
              <a:lnSpc>
                <a:spcPct val="90000"/>
              </a:lnSpc>
            </a:pPr>
            <a:r>
              <a:rPr lang="en-US" altLang="zh-TW" sz="2400"/>
              <a:t>A customer can associate with several loans (possibly 0) via Borrower</a:t>
            </a:r>
          </a:p>
          <a:p>
            <a:pPr eaLnBrk="1" hangingPunct="1">
              <a:lnSpc>
                <a:spcPct val="90000"/>
              </a:lnSpc>
            </a:pPr>
            <a:r>
              <a:rPr lang="en-US" altLang="zh-TW" sz="2400"/>
              <a:t>A loan can associate with several customers (possibly 0) via Borrower</a:t>
            </a:r>
          </a:p>
          <a:p>
            <a:pPr eaLnBrk="1" hangingPunct="1">
              <a:lnSpc>
                <a:spcPct val="90000"/>
              </a:lnSpc>
            </a:pPr>
            <a:endParaRPr lang="zh-TW" altLang="en-US" sz="2400"/>
          </a:p>
        </p:txBody>
      </p:sp>
      <p:grpSp>
        <p:nvGrpSpPr>
          <p:cNvPr id="2" name="Group 4">
            <a:extLst>
              <a:ext uri="{FF2B5EF4-FFF2-40B4-BE49-F238E27FC236}">
                <a16:creationId xmlns:a16="http://schemas.microsoft.com/office/drawing/2014/main" id="{312D896A-31C3-4147-BC67-D0BB99C3990E}"/>
              </a:ext>
            </a:extLst>
          </p:cNvPr>
          <p:cNvGrpSpPr>
            <a:grpSpLocks/>
          </p:cNvGrpSpPr>
          <p:nvPr/>
        </p:nvGrpSpPr>
        <p:grpSpPr bwMode="auto">
          <a:xfrm>
            <a:off x="1371600" y="1752600"/>
            <a:ext cx="6116638" cy="1997075"/>
            <a:chOff x="672" y="2063"/>
            <a:chExt cx="4368" cy="1488"/>
          </a:xfrm>
        </p:grpSpPr>
        <p:sp>
          <p:nvSpPr>
            <p:cNvPr id="47108" name="Line 5">
              <a:extLst>
                <a:ext uri="{FF2B5EF4-FFF2-40B4-BE49-F238E27FC236}">
                  <a16:creationId xmlns:a16="http://schemas.microsoft.com/office/drawing/2014/main" id="{8FEA8271-9FA3-404B-967B-FD642DEC0FFF}"/>
                </a:ext>
              </a:extLst>
            </p:cNvPr>
            <p:cNvSpPr>
              <a:spLocks noChangeShapeType="1"/>
            </p:cNvSpPr>
            <p:nvPr/>
          </p:nvSpPr>
          <p:spPr bwMode="auto">
            <a:xfrm flipH="1" flipV="1">
              <a:off x="864" y="2783"/>
              <a:ext cx="720"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09" name="Line 6">
              <a:extLst>
                <a:ext uri="{FF2B5EF4-FFF2-40B4-BE49-F238E27FC236}">
                  <a16:creationId xmlns:a16="http://schemas.microsoft.com/office/drawing/2014/main" id="{9BD27ACF-1D2C-094F-AF8C-1C2472102997}"/>
                </a:ext>
              </a:extLst>
            </p:cNvPr>
            <p:cNvSpPr>
              <a:spLocks noChangeShapeType="1"/>
            </p:cNvSpPr>
            <p:nvPr/>
          </p:nvSpPr>
          <p:spPr bwMode="auto">
            <a:xfrm>
              <a:off x="3312" y="3215"/>
              <a:ext cx="4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0" name="Line 7">
              <a:extLst>
                <a:ext uri="{FF2B5EF4-FFF2-40B4-BE49-F238E27FC236}">
                  <a16:creationId xmlns:a16="http://schemas.microsoft.com/office/drawing/2014/main" id="{A16D850A-0669-0143-9B0B-2130626E3611}"/>
                </a:ext>
              </a:extLst>
            </p:cNvPr>
            <p:cNvSpPr>
              <a:spLocks noChangeShapeType="1"/>
            </p:cNvSpPr>
            <p:nvPr/>
          </p:nvSpPr>
          <p:spPr bwMode="auto">
            <a:xfrm>
              <a:off x="2160" y="3215"/>
              <a:ext cx="4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1" name="Oval 8">
              <a:extLst>
                <a:ext uri="{FF2B5EF4-FFF2-40B4-BE49-F238E27FC236}">
                  <a16:creationId xmlns:a16="http://schemas.microsoft.com/office/drawing/2014/main" id="{5AC5ADCA-42A4-1F4E-BD6F-A166AAF9EA58}"/>
                </a:ext>
              </a:extLst>
            </p:cNvPr>
            <p:cNvSpPr>
              <a:spLocks noChangeArrowheads="1"/>
            </p:cNvSpPr>
            <p:nvPr/>
          </p:nvSpPr>
          <p:spPr bwMode="auto">
            <a:xfrm>
              <a:off x="960" y="2063"/>
              <a:ext cx="720" cy="336"/>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47112" name="AutoShape 9">
              <a:extLst>
                <a:ext uri="{FF2B5EF4-FFF2-40B4-BE49-F238E27FC236}">
                  <a16:creationId xmlns:a16="http://schemas.microsoft.com/office/drawing/2014/main" id="{AE14D303-A818-2C49-9376-D5101DECB95B}"/>
                </a:ext>
              </a:extLst>
            </p:cNvPr>
            <p:cNvSpPr>
              <a:spLocks noChangeArrowheads="1"/>
            </p:cNvSpPr>
            <p:nvPr/>
          </p:nvSpPr>
          <p:spPr bwMode="auto">
            <a:xfrm>
              <a:off x="2592" y="2879"/>
              <a:ext cx="720" cy="672"/>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Borrower</a:t>
              </a:r>
            </a:p>
          </p:txBody>
        </p:sp>
        <p:sp>
          <p:nvSpPr>
            <p:cNvPr id="47113" name="Rectangle 10">
              <a:extLst>
                <a:ext uri="{FF2B5EF4-FFF2-40B4-BE49-F238E27FC236}">
                  <a16:creationId xmlns:a16="http://schemas.microsoft.com/office/drawing/2014/main" id="{AF064D3D-AA30-3C47-8C66-580E2FC2D939}"/>
                </a:ext>
              </a:extLst>
            </p:cNvPr>
            <p:cNvSpPr>
              <a:spLocks noChangeArrowheads="1"/>
            </p:cNvSpPr>
            <p:nvPr/>
          </p:nvSpPr>
          <p:spPr bwMode="auto">
            <a:xfrm>
              <a:off x="3744" y="3023"/>
              <a:ext cx="816" cy="382"/>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Loan</a:t>
              </a:r>
            </a:p>
          </p:txBody>
        </p:sp>
        <p:sp>
          <p:nvSpPr>
            <p:cNvPr id="47114" name="Oval 11">
              <a:extLst>
                <a:ext uri="{FF2B5EF4-FFF2-40B4-BE49-F238E27FC236}">
                  <a16:creationId xmlns:a16="http://schemas.microsoft.com/office/drawing/2014/main" id="{C45D52F3-34EB-C94D-B2A0-7C0D6868D346}"/>
                </a:ext>
              </a:extLst>
            </p:cNvPr>
            <p:cNvSpPr>
              <a:spLocks noChangeArrowheads="1"/>
            </p:cNvSpPr>
            <p:nvPr/>
          </p:nvSpPr>
          <p:spPr bwMode="auto">
            <a:xfrm>
              <a:off x="672" y="2495"/>
              <a:ext cx="720" cy="336"/>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name</a:t>
              </a:r>
            </a:p>
          </p:txBody>
        </p:sp>
        <p:sp>
          <p:nvSpPr>
            <p:cNvPr id="47115" name="Oval 12">
              <a:extLst>
                <a:ext uri="{FF2B5EF4-FFF2-40B4-BE49-F238E27FC236}">
                  <a16:creationId xmlns:a16="http://schemas.microsoft.com/office/drawing/2014/main" id="{30543CE7-A202-5F4D-8526-B40796C91375}"/>
                </a:ext>
              </a:extLst>
            </p:cNvPr>
            <p:cNvSpPr>
              <a:spLocks noChangeArrowheads="1"/>
            </p:cNvSpPr>
            <p:nvPr/>
          </p:nvSpPr>
          <p:spPr bwMode="auto">
            <a:xfrm>
              <a:off x="1824" y="2063"/>
              <a:ext cx="720" cy="336"/>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street</a:t>
              </a:r>
            </a:p>
          </p:txBody>
        </p:sp>
        <p:sp>
          <p:nvSpPr>
            <p:cNvPr id="47116" name="Oval 13">
              <a:extLst>
                <a:ext uri="{FF2B5EF4-FFF2-40B4-BE49-F238E27FC236}">
                  <a16:creationId xmlns:a16="http://schemas.microsoft.com/office/drawing/2014/main" id="{B0A5E5F4-0779-3340-990E-FB5D1369943E}"/>
                </a:ext>
              </a:extLst>
            </p:cNvPr>
            <p:cNvSpPr>
              <a:spLocks noChangeArrowheads="1"/>
            </p:cNvSpPr>
            <p:nvPr/>
          </p:nvSpPr>
          <p:spPr bwMode="auto">
            <a:xfrm>
              <a:off x="3216" y="2495"/>
              <a:ext cx="913" cy="336"/>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u="sng">
                  <a:latin typeface="Arial" panose="020B0604020202020204" pitchFamily="34" charset="0"/>
                </a:rPr>
                <a:t>loan-number</a:t>
              </a:r>
            </a:p>
          </p:txBody>
        </p:sp>
        <p:sp>
          <p:nvSpPr>
            <p:cNvPr id="47117" name="Oval 14">
              <a:extLst>
                <a:ext uri="{FF2B5EF4-FFF2-40B4-BE49-F238E27FC236}">
                  <a16:creationId xmlns:a16="http://schemas.microsoft.com/office/drawing/2014/main" id="{723B6F24-1665-0E4E-B562-B1567F0FE0C8}"/>
                </a:ext>
              </a:extLst>
            </p:cNvPr>
            <p:cNvSpPr>
              <a:spLocks noChangeArrowheads="1"/>
            </p:cNvSpPr>
            <p:nvPr/>
          </p:nvSpPr>
          <p:spPr bwMode="auto">
            <a:xfrm>
              <a:off x="4320" y="2495"/>
              <a:ext cx="720" cy="336"/>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amount</a:t>
              </a:r>
            </a:p>
          </p:txBody>
        </p:sp>
        <p:sp>
          <p:nvSpPr>
            <p:cNvPr id="47118" name="Line 15">
              <a:extLst>
                <a:ext uri="{FF2B5EF4-FFF2-40B4-BE49-F238E27FC236}">
                  <a16:creationId xmlns:a16="http://schemas.microsoft.com/office/drawing/2014/main" id="{7AC19B2B-51DA-A940-9369-8CC4469797BC}"/>
                </a:ext>
              </a:extLst>
            </p:cNvPr>
            <p:cNvSpPr>
              <a:spLocks noChangeShapeType="1"/>
            </p:cNvSpPr>
            <p:nvPr/>
          </p:nvSpPr>
          <p:spPr bwMode="auto">
            <a:xfrm flipH="1" flipV="1">
              <a:off x="1440" y="2399"/>
              <a:ext cx="240" cy="6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9" name="Line 16">
              <a:extLst>
                <a:ext uri="{FF2B5EF4-FFF2-40B4-BE49-F238E27FC236}">
                  <a16:creationId xmlns:a16="http://schemas.microsoft.com/office/drawing/2014/main" id="{77DC39F5-0ABE-1845-B6B8-63B2B5C3D177}"/>
                </a:ext>
              </a:extLst>
            </p:cNvPr>
            <p:cNvSpPr>
              <a:spLocks noChangeShapeType="1"/>
            </p:cNvSpPr>
            <p:nvPr/>
          </p:nvSpPr>
          <p:spPr bwMode="auto">
            <a:xfrm flipV="1">
              <a:off x="1776" y="2399"/>
              <a:ext cx="240" cy="6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0" name="Line 17">
              <a:extLst>
                <a:ext uri="{FF2B5EF4-FFF2-40B4-BE49-F238E27FC236}">
                  <a16:creationId xmlns:a16="http://schemas.microsoft.com/office/drawing/2014/main" id="{2C9A52DE-7CD9-5040-B75A-E797BBB72D8E}"/>
                </a:ext>
              </a:extLst>
            </p:cNvPr>
            <p:cNvSpPr>
              <a:spLocks noChangeShapeType="1"/>
            </p:cNvSpPr>
            <p:nvPr/>
          </p:nvSpPr>
          <p:spPr bwMode="auto">
            <a:xfrm flipV="1">
              <a:off x="1872" y="2735"/>
              <a:ext cx="816"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1" name="Line 18">
              <a:extLst>
                <a:ext uri="{FF2B5EF4-FFF2-40B4-BE49-F238E27FC236}">
                  <a16:creationId xmlns:a16="http://schemas.microsoft.com/office/drawing/2014/main" id="{96FED5D7-D37F-9E4E-80DB-560B73752093}"/>
                </a:ext>
              </a:extLst>
            </p:cNvPr>
            <p:cNvSpPr>
              <a:spLocks noChangeShapeType="1"/>
            </p:cNvSpPr>
            <p:nvPr/>
          </p:nvSpPr>
          <p:spPr bwMode="auto">
            <a:xfrm flipH="1" flipV="1">
              <a:off x="3744" y="2831"/>
              <a:ext cx="288"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2" name="Line 19">
              <a:extLst>
                <a:ext uri="{FF2B5EF4-FFF2-40B4-BE49-F238E27FC236}">
                  <a16:creationId xmlns:a16="http://schemas.microsoft.com/office/drawing/2014/main" id="{29B2A714-9605-8043-8375-AC33415530E9}"/>
                </a:ext>
              </a:extLst>
            </p:cNvPr>
            <p:cNvSpPr>
              <a:spLocks noChangeShapeType="1"/>
            </p:cNvSpPr>
            <p:nvPr/>
          </p:nvSpPr>
          <p:spPr bwMode="auto">
            <a:xfrm flipV="1">
              <a:off x="4272" y="2831"/>
              <a:ext cx="336"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3" name="Oval 20">
              <a:extLst>
                <a:ext uri="{FF2B5EF4-FFF2-40B4-BE49-F238E27FC236}">
                  <a16:creationId xmlns:a16="http://schemas.microsoft.com/office/drawing/2014/main" id="{DD0C3C96-1312-3641-B982-0804F94D25F3}"/>
                </a:ext>
              </a:extLst>
            </p:cNvPr>
            <p:cNvSpPr>
              <a:spLocks noChangeArrowheads="1"/>
            </p:cNvSpPr>
            <p:nvPr/>
          </p:nvSpPr>
          <p:spPr bwMode="auto">
            <a:xfrm>
              <a:off x="2112" y="2495"/>
              <a:ext cx="720" cy="336"/>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city</a:t>
              </a:r>
            </a:p>
          </p:txBody>
        </p:sp>
        <p:sp>
          <p:nvSpPr>
            <p:cNvPr id="47124" name="Rectangle 21">
              <a:extLst>
                <a:ext uri="{FF2B5EF4-FFF2-40B4-BE49-F238E27FC236}">
                  <a16:creationId xmlns:a16="http://schemas.microsoft.com/office/drawing/2014/main" id="{62E6F4D8-C402-1149-B354-24D669395432}"/>
                </a:ext>
              </a:extLst>
            </p:cNvPr>
            <p:cNvSpPr>
              <a:spLocks noChangeArrowheads="1"/>
            </p:cNvSpPr>
            <p:nvPr/>
          </p:nvSpPr>
          <p:spPr bwMode="auto">
            <a:xfrm>
              <a:off x="1344" y="3023"/>
              <a:ext cx="816" cy="382"/>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Customer</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5">
            <a:extLst>
              <a:ext uri="{FF2B5EF4-FFF2-40B4-BE49-F238E27FC236}">
                <a16:creationId xmlns:a16="http://schemas.microsoft.com/office/drawing/2014/main" id="{0CE33235-CCAA-DE43-8CC4-4F323A1A558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05B5DC84-B39D-AC49-8E2C-CA58250CF6B0}" type="slidenum">
              <a:rPr lang="en-US" altLang="zh-TW" sz="1400" smtClean="0"/>
              <a:pPr>
                <a:spcBef>
                  <a:spcPct val="0"/>
                </a:spcBef>
                <a:buFontTx/>
                <a:buNone/>
              </a:pPr>
              <a:t>34</a:t>
            </a:fld>
            <a:endParaRPr lang="en-US" altLang="zh-TW" sz="1400"/>
          </a:p>
        </p:txBody>
      </p:sp>
      <p:sp>
        <p:nvSpPr>
          <p:cNvPr id="43010" name="Rectangle 2">
            <a:extLst>
              <a:ext uri="{FF2B5EF4-FFF2-40B4-BE49-F238E27FC236}">
                <a16:creationId xmlns:a16="http://schemas.microsoft.com/office/drawing/2014/main" id="{D52E70C5-011E-9B42-941C-2D4423906076}"/>
              </a:ext>
            </a:extLst>
          </p:cNvPr>
          <p:cNvSpPr>
            <a:spLocks noGrp="1" noChangeArrowheads="1"/>
          </p:cNvSpPr>
          <p:nvPr>
            <p:ph type="title"/>
          </p:nvPr>
        </p:nvSpPr>
        <p:spPr/>
        <p:txBody>
          <a:bodyPr/>
          <a:lstStyle/>
          <a:p>
            <a:pPr eaLnBrk="1" hangingPunct="1">
              <a:defRPr/>
            </a:pPr>
            <a:r>
              <a:rPr lang="en-US" altLang="zh-TW"/>
              <a:t>Keys for a relationship set</a:t>
            </a:r>
          </a:p>
        </p:txBody>
      </p:sp>
      <p:sp>
        <p:nvSpPr>
          <p:cNvPr id="48131" name="Rectangle 3">
            <a:extLst>
              <a:ext uri="{FF2B5EF4-FFF2-40B4-BE49-F238E27FC236}">
                <a16:creationId xmlns:a16="http://schemas.microsoft.com/office/drawing/2014/main" id="{2C5C5DFF-F532-0D48-910E-0B3B76325625}"/>
              </a:ext>
            </a:extLst>
          </p:cNvPr>
          <p:cNvSpPr>
            <a:spLocks noGrp="1" noChangeArrowheads="1"/>
          </p:cNvSpPr>
          <p:nvPr>
            <p:ph type="body" idx="1"/>
          </p:nvPr>
        </p:nvSpPr>
        <p:spPr/>
        <p:txBody>
          <a:bodyPr/>
          <a:lstStyle/>
          <a:p>
            <a:pPr marL="609600" indent="-609600" eaLnBrk="1" hangingPunct="1"/>
            <a:r>
              <a:rPr lang="en-US" altLang="zh-TW" sz="2800"/>
              <a:t>The concept of keys is also used to identify a relationship, as in entities.</a:t>
            </a:r>
          </a:p>
          <a:p>
            <a:pPr marL="609600" indent="-609600" eaLnBrk="1" hangingPunct="1"/>
            <a:r>
              <a:rPr lang="en-US" altLang="zh-TW" sz="2800"/>
              <a:t>There are different cases:</a:t>
            </a:r>
          </a:p>
          <a:p>
            <a:pPr marL="990600" lvl="1" indent="-533400" eaLnBrk="1" hangingPunct="1"/>
            <a:r>
              <a:rPr lang="en-US" altLang="zh-TW" sz="2400">
                <a:solidFill>
                  <a:schemeClr val="accent2"/>
                </a:solidFill>
              </a:rPr>
              <a:t>Many-to-many</a:t>
            </a:r>
          </a:p>
          <a:p>
            <a:pPr marL="990600" lvl="1" indent="-533400" eaLnBrk="1" hangingPunct="1">
              <a:buFontTx/>
              <a:buNone/>
            </a:pPr>
            <a:r>
              <a:rPr lang="en-US" altLang="zh-TW" sz="2400"/>
              <a:t>	For a relationship among E</a:t>
            </a:r>
            <a:r>
              <a:rPr lang="en-US" altLang="zh-TW" sz="1800"/>
              <a:t>1</a:t>
            </a:r>
            <a:r>
              <a:rPr lang="en-US" altLang="zh-TW" sz="2400"/>
              <a:t>, …, E</a:t>
            </a:r>
            <a:r>
              <a:rPr lang="en-US" altLang="zh-TW" sz="1800"/>
              <a:t>k</a:t>
            </a:r>
            <a:r>
              <a:rPr lang="en-US" altLang="zh-TW" sz="2400"/>
              <a:t>, with no mapping constraint, the primary key is normally the union of the primary keys for   E</a:t>
            </a:r>
            <a:r>
              <a:rPr lang="en-US" altLang="zh-TW" sz="1800"/>
              <a:t>1</a:t>
            </a:r>
            <a:r>
              <a:rPr lang="en-US" altLang="zh-TW" sz="2400"/>
              <a:t>, …, E</a:t>
            </a:r>
            <a:r>
              <a:rPr lang="en-US" altLang="zh-TW" sz="1800"/>
              <a:t>k</a:t>
            </a:r>
            <a:r>
              <a:rPr lang="en-US" altLang="zh-TW" sz="2400"/>
              <a:t>. </a:t>
            </a:r>
          </a:p>
          <a:p>
            <a:pPr marL="990600" lvl="1" indent="-533400" eaLnBrk="1" hangingPunct="1">
              <a:buFontTx/>
              <a:buNone/>
            </a:pPr>
            <a:r>
              <a:rPr lang="en-US" altLang="zh-TW" sz="2400"/>
              <a:t>	</a:t>
            </a:r>
          </a:p>
          <a:p>
            <a:pPr marL="990600" lvl="1" indent="-533400" eaLnBrk="1" hangingPunct="1"/>
            <a:r>
              <a:rPr lang="en-US" altLang="zh-TW" sz="2400"/>
              <a:t>e.g. {ID,loan_number} is the key for borrower. (p.33)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5">
            <a:extLst>
              <a:ext uri="{FF2B5EF4-FFF2-40B4-BE49-F238E27FC236}">
                <a16:creationId xmlns:a16="http://schemas.microsoft.com/office/drawing/2014/main" id="{FF207458-7055-0848-A2C9-E01C5422FEE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CB5B6F17-9F41-074A-A719-4D2D4DB7958F}" type="slidenum">
              <a:rPr lang="en-US" altLang="zh-TW" sz="1400" smtClean="0"/>
              <a:pPr>
                <a:spcBef>
                  <a:spcPct val="0"/>
                </a:spcBef>
                <a:buFontTx/>
                <a:buNone/>
              </a:pPr>
              <a:t>35</a:t>
            </a:fld>
            <a:endParaRPr lang="en-US" altLang="zh-TW" sz="1400"/>
          </a:p>
        </p:txBody>
      </p:sp>
      <p:sp>
        <p:nvSpPr>
          <p:cNvPr id="49154" name="Rectangle 3">
            <a:extLst>
              <a:ext uri="{FF2B5EF4-FFF2-40B4-BE49-F238E27FC236}">
                <a16:creationId xmlns:a16="http://schemas.microsoft.com/office/drawing/2014/main" id="{E100C9ED-18A7-5F4C-A199-47581913E904}"/>
              </a:ext>
            </a:extLst>
          </p:cNvPr>
          <p:cNvSpPr>
            <a:spLocks noGrp="1" noChangeArrowheads="1"/>
          </p:cNvSpPr>
          <p:nvPr>
            <p:ph type="body" idx="1"/>
          </p:nvPr>
        </p:nvSpPr>
        <p:spPr>
          <a:xfrm>
            <a:off x="685800" y="685800"/>
            <a:ext cx="7772400" cy="5410200"/>
          </a:xfrm>
        </p:spPr>
        <p:txBody>
          <a:bodyPr/>
          <a:lstStyle/>
          <a:p>
            <a:pPr lvl="1" eaLnBrk="1" hangingPunct="1"/>
            <a:r>
              <a:rPr lang="en-US" altLang="zh-TW">
                <a:solidFill>
                  <a:schemeClr val="accent2"/>
                </a:solidFill>
              </a:rPr>
              <a:t>1-to-many</a:t>
            </a:r>
            <a:r>
              <a:rPr lang="en-US" altLang="zh-TW"/>
              <a:t> or </a:t>
            </a:r>
            <a:r>
              <a:rPr lang="en-US" altLang="zh-TW">
                <a:solidFill>
                  <a:schemeClr val="accent2"/>
                </a:solidFill>
              </a:rPr>
              <a:t>many-to-1</a:t>
            </a:r>
          </a:p>
          <a:p>
            <a:pPr lvl="2" eaLnBrk="1" hangingPunct="1"/>
            <a:r>
              <a:rPr lang="en-US" altLang="zh-TW"/>
              <a:t>An entity set E has a key constraint in a relationship set R, such that each entity in an instance of E appears in at most one relationship in the instance of R.</a:t>
            </a:r>
          </a:p>
          <a:p>
            <a:pPr lvl="2" eaLnBrk="1" hangingPunct="1"/>
            <a:r>
              <a:rPr lang="en-US" altLang="zh-TW"/>
              <a:t>Hence an entity in E can uniquely identify a relationship in R. Thus, the key of E can be used as the key in R.</a:t>
            </a:r>
          </a:p>
          <a:p>
            <a:pPr lvl="2" eaLnBrk="1" hangingPunct="1">
              <a:buFontTx/>
              <a:buNone/>
            </a:pPr>
            <a:r>
              <a:rPr lang="en-US" altLang="zh-TW"/>
              <a:t>	e.g. child-mother (p.28): is a many-to-one relationship, where entity Child has a key constraint.</a:t>
            </a:r>
          </a:p>
          <a:p>
            <a:pPr lvl="3" eaLnBrk="1" hangingPunct="1"/>
            <a:r>
              <a:rPr lang="en-US" altLang="zh-TW"/>
              <a:t>Child can be the primary key in the relationship set.</a:t>
            </a:r>
          </a:p>
          <a:p>
            <a:pPr lvl="1" eaLnBrk="1" hangingPunct="1"/>
            <a:endParaRPr lang="en-US" altLang="zh-TW"/>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5">
            <a:extLst>
              <a:ext uri="{FF2B5EF4-FFF2-40B4-BE49-F238E27FC236}">
                <a16:creationId xmlns:a16="http://schemas.microsoft.com/office/drawing/2014/main" id="{784F3231-AFD7-2B45-8D13-9D97D6679C3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E9DB5611-7D08-D247-A5AD-9F4E02C4D5E5}" type="slidenum">
              <a:rPr lang="en-US" altLang="zh-TW" sz="1400" smtClean="0"/>
              <a:pPr>
                <a:spcBef>
                  <a:spcPct val="0"/>
                </a:spcBef>
                <a:buFontTx/>
                <a:buNone/>
              </a:pPr>
              <a:t>36</a:t>
            </a:fld>
            <a:endParaRPr lang="en-US" altLang="zh-TW" sz="1400"/>
          </a:p>
        </p:txBody>
      </p:sp>
      <p:sp>
        <p:nvSpPr>
          <p:cNvPr id="50178" name="Rectangle 3">
            <a:extLst>
              <a:ext uri="{FF2B5EF4-FFF2-40B4-BE49-F238E27FC236}">
                <a16:creationId xmlns:a16="http://schemas.microsoft.com/office/drawing/2014/main" id="{6F952A52-B37F-D447-9FF3-D8B1C7859C78}"/>
              </a:ext>
            </a:extLst>
          </p:cNvPr>
          <p:cNvSpPr>
            <a:spLocks noGrp="1" noChangeArrowheads="1"/>
          </p:cNvSpPr>
          <p:nvPr>
            <p:ph type="body" idx="1"/>
          </p:nvPr>
        </p:nvSpPr>
        <p:spPr>
          <a:xfrm>
            <a:off x="685800" y="762000"/>
            <a:ext cx="7772400" cy="5334000"/>
          </a:xfrm>
        </p:spPr>
        <p:txBody>
          <a:bodyPr/>
          <a:lstStyle/>
          <a:p>
            <a:pPr lvl="1" eaLnBrk="1" hangingPunct="1"/>
            <a:r>
              <a:rPr lang="en-US" altLang="zh-TW">
                <a:solidFill>
                  <a:schemeClr val="accent2"/>
                </a:solidFill>
              </a:rPr>
              <a:t>One-to-one</a:t>
            </a:r>
          </a:p>
          <a:p>
            <a:pPr lvl="2" eaLnBrk="1" hangingPunct="1"/>
            <a:r>
              <a:rPr lang="en-US" altLang="zh-TW"/>
              <a:t>For a one-to-one relationship between two entity sets E and F, key(E) and key(F) are both keys for the relationship set. </a:t>
            </a:r>
          </a:p>
          <a:p>
            <a:pPr lvl="2" eaLnBrk="1" hangingPunct="1"/>
            <a:r>
              <a:rPr lang="en-US" altLang="zh-TW"/>
              <a:t>e.g. “manages” relation (p.31): both {ID} and {did} are the keys of the relation.</a:t>
            </a:r>
          </a:p>
          <a:p>
            <a:pPr lvl="1" eaLnBrk="1" hangingPunct="1"/>
            <a:endParaRPr lang="zh-TW"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Number Placeholder 5">
            <a:extLst>
              <a:ext uri="{FF2B5EF4-FFF2-40B4-BE49-F238E27FC236}">
                <a16:creationId xmlns:a16="http://schemas.microsoft.com/office/drawing/2014/main" id="{650882C0-4C01-A840-B1B0-5A1EEB3F43F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6464DB2F-2650-6A43-AA0F-C0A95C1EF96F}" type="slidenum">
              <a:rPr lang="en-US" altLang="zh-TW" sz="1400" smtClean="0"/>
              <a:pPr>
                <a:spcBef>
                  <a:spcPct val="0"/>
                </a:spcBef>
                <a:buFontTx/>
                <a:buNone/>
              </a:pPr>
              <a:t>37</a:t>
            </a:fld>
            <a:endParaRPr lang="en-US" altLang="zh-TW" sz="1400"/>
          </a:p>
        </p:txBody>
      </p:sp>
      <p:sp>
        <p:nvSpPr>
          <p:cNvPr id="47106" name="Rectangle 2">
            <a:extLst>
              <a:ext uri="{FF2B5EF4-FFF2-40B4-BE49-F238E27FC236}">
                <a16:creationId xmlns:a16="http://schemas.microsoft.com/office/drawing/2014/main" id="{952AAD94-A67F-E041-8B15-261455FA584A}"/>
              </a:ext>
            </a:extLst>
          </p:cNvPr>
          <p:cNvSpPr>
            <a:spLocks noGrp="1" noChangeArrowheads="1"/>
          </p:cNvSpPr>
          <p:nvPr>
            <p:ph type="title"/>
          </p:nvPr>
        </p:nvSpPr>
        <p:spPr/>
        <p:txBody>
          <a:bodyPr/>
          <a:lstStyle/>
          <a:p>
            <a:pPr eaLnBrk="1" hangingPunct="1">
              <a:defRPr/>
            </a:pPr>
            <a:r>
              <a:rPr lang="en-US" altLang="zh-TW"/>
              <a:t>Participation constraints</a:t>
            </a:r>
          </a:p>
        </p:txBody>
      </p:sp>
      <p:sp>
        <p:nvSpPr>
          <p:cNvPr id="51203" name="Rectangle 3">
            <a:extLst>
              <a:ext uri="{FF2B5EF4-FFF2-40B4-BE49-F238E27FC236}">
                <a16:creationId xmlns:a16="http://schemas.microsoft.com/office/drawing/2014/main" id="{E5DB68BA-D634-954E-9BEE-C5B4C1664D58}"/>
              </a:ext>
            </a:extLst>
          </p:cNvPr>
          <p:cNvSpPr>
            <a:spLocks noGrp="1" noChangeArrowheads="1"/>
          </p:cNvSpPr>
          <p:nvPr>
            <p:ph type="body" idx="1"/>
          </p:nvPr>
        </p:nvSpPr>
        <p:spPr/>
        <p:txBody>
          <a:bodyPr/>
          <a:lstStyle/>
          <a:p>
            <a:pPr eaLnBrk="1" hangingPunct="1"/>
            <a:r>
              <a:rPr lang="en-US" altLang="zh-TW"/>
              <a:t>The key constraint on Manages (p.30) tells us that a department has at most one manager.</a:t>
            </a:r>
          </a:p>
          <a:p>
            <a:pPr eaLnBrk="1" hangingPunct="1"/>
            <a:r>
              <a:rPr lang="en-US" altLang="zh-TW"/>
              <a:t>A natural question to ask is whether every department has a manager.</a:t>
            </a:r>
          </a:p>
          <a:p>
            <a:pPr eaLnBrk="1" hangingPunct="1"/>
            <a:r>
              <a:rPr lang="en-US" altLang="zh-TW"/>
              <a:t>Suppose every department is required to have a manager. Such a constraint is an example of </a:t>
            </a:r>
            <a:r>
              <a:rPr lang="en-US" altLang="zh-TW">
                <a:solidFill>
                  <a:schemeClr val="accent2"/>
                </a:solidFill>
              </a:rPr>
              <a:t>participation constraint</a:t>
            </a:r>
            <a:r>
              <a:rPr lang="en-US" altLang="zh-TW"/>
              <a:t>.</a:t>
            </a:r>
          </a:p>
          <a:p>
            <a:pPr eaLnBrk="1" hangingPunct="1">
              <a:buFontTx/>
              <a:buNone/>
            </a:pPr>
            <a:endParaRPr lang="en-US" altLang="zh-TW"/>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5">
            <a:extLst>
              <a:ext uri="{FF2B5EF4-FFF2-40B4-BE49-F238E27FC236}">
                <a16:creationId xmlns:a16="http://schemas.microsoft.com/office/drawing/2014/main" id="{6B194DAF-485F-8E44-A113-33A40B10A1C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776749EF-45E5-0B43-B347-777C2BD383B6}" type="slidenum">
              <a:rPr lang="en-US" altLang="zh-TW" sz="1400" smtClean="0"/>
              <a:pPr>
                <a:spcBef>
                  <a:spcPct val="0"/>
                </a:spcBef>
                <a:buFontTx/>
                <a:buNone/>
              </a:pPr>
              <a:t>38</a:t>
            </a:fld>
            <a:endParaRPr lang="en-US" altLang="zh-TW" sz="1400"/>
          </a:p>
        </p:txBody>
      </p:sp>
      <p:sp>
        <p:nvSpPr>
          <p:cNvPr id="52226" name="Rectangle 3">
            <a:extLst>
              <a:ext uri="{FF2B5EF4-FFF2-40B4-BE49-F238E27FC236}">
                <a16:creationId xmlns:a16="http://schemas.microsoft.com/office/drawing/2014/main" id="{91B46D5F-C097-D044-B46D-3BB043229450}"/>
              </a:ext>
            </a:extLst>
          </p:cNvPr>
          <p:cNvSpPr>
            <a:spLocks noGrp="1" noChangeArrowheads="1"/>
          </p:cNvSpPr>
          <p:nvPr>
            <p:ph type="body" idx="1"/>
          </p:nvPr>
        </p:nvSpPr>
        <p:spPr>
          <a:xfrm>
            <a:off x="685800" y="762000"/>
            <a:ext cx="7772400" cy="5334000"/>
          </a:xfrm>
        </p:spPr>
        <p:txBody>
          <a:bodyPr/>
          <a:lstStyle/>
          <a:p>
            <a:pPr eaLnBrk="1" hangingPunct="1"/>
            <a:r>
              <a:rPr lang="en-US" altLang="zh-TW"/>
              <a:t>In short, a participation constraint imposes some requirements on the number of times an entity participates in a relationship.</a:t>
            </a:r>
          </a:p>
          <a:p>
            <a:pPr eaLnBrk="1" hangingPunct="1"/>
            <a:r>
              <a:rPr lang="en-US" altLang="zh-TW"/>
              <a:t>We can classify participation in relationships as follows:</a:t>
            </a:r>
          </a:p>
          <a:p>
            <a:pPr lvl="1" eaLnBrk="1" hangingPunct="1"/>
            <a:r>
              <a:rPr lang="en-US" altLang="zh-TW">
                <a:solidFill>
                  <a:schemeClr val="accent2"/>
                </a:solidFill>
              </a:rPr>
              <a:t>total</a:t>
            </a:r>
            <a:r>
              <a:rPr lang="en-US" altLang="zh-TW"/>
              <a:t> - each entity in the entity set must participate in at least one relationship. </a:t>
            </a:r>
          </a:p>
          <a:p>
            <a:pPr lvl="1" eaLnBrk="1" hangingPunct="1"/>
            <a:r>
              <a:rPr lang="en-US" altLang="zh-TW">
                <a:solidFill>
                  <a:schemeClr val="accent2"/>
                </a:solidFill>
              </a:rPr>
              <a:t>partial</a:t>
            </a:r>
            <a:r>
              <a:rPr lang="en-US" altLang="zh-TW"/>
              <a:t> - an entity in the entity set may not participate in a relationship.</a:t>
            </a:r>
          </a:p>
          <a:p>
            <a:pPr eaLnBrk="1" hangingPunct="1"/>
            <a:endParaRPr lang="en-US" altLang="zh-TW"/>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Number Placeholder 5">
            <a:extLst>
              <a:ext uri="{FF2B5EF4-FFF2-40B4-BE49-F238E27FC236}">
                <a16:creationId xmlns:a16="http://schemas.microsoft.com/office/drawing/2014/main" id="{9C728F07-CA13-6F42-B18A-5B4F384BC54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07716608-5E68-D446-9B50-89E90FF15293}" type="slidenum">
              <a:rPr lang="en-US" altLang="zh-TW" sz="1400" smtClean="0"/>
              <a:pPr>
                <a:spcBef>
                  <a:spcPct val="0"/>
                </a:spcBef>
                <a:buFontTx/>
                <a:buNone/>
              </a:pPr>
              <a:t>39</a:t>
            </a:fld>
            <a:endParaRPr lang="en-US" altLang="zh-TW" sz="1400"/>
          </a:p>
        </p:txBody>
      </p:sp>
      <p:sp>
        <p:nvSpPr>
          <p:cNvPr id="53250" name="Rectangle 3">
            <a:extLst>
              <a:ext uri="{FF2B5EF4-FFF2-40B4-BE49-F238E27FC236}">
                <a16:creationId xmlns:a16="http://schemas.microsoft.com/office/drawing/2014/main" id="{915C2FCB-37E2-BF4B-A3C3-D7F0FD0BA7A9}"/>
              </a:ext>
            </a:extLst>
          </p:cNvPr>
          <p:cNvSpPr>
            <a:spLocks noGrp="1" noChangeArrowheads="1"/>
          </p:cNvSpPr>
          <p:nvPr>
            <p:ph type="body" idx="1"/>
          </p:nvPr>
        </p:nvSpPr>
        <p:spPr>
          <a:xfrm>
            <a:off x="685800" y="685800"/>
            <a:ext cx="7772400" cy="5410200"/>
          </a:xfrm>
        </p:spPr>
        <p:txBody>
          <a:bodyPr/>
          <a:lstStyle/>
          <a:p>
            <a:pPr eaLnBrk="1" hangingPunct="1"/>
            <a:r>
              <a:rPr lang="en-US" altLang="zh-TW" sz="2800"/>
              <a:t>E.g. Every employee must work for some department. The participation of EMPLOYEE in WORKS-FOR is total participation</a:t>
            </a:r>
          </a:p>
        </p:txBody>
      </p:sp>
      <p:grpSp>
        <p:nvGrpSpPr>
          <p:cNvPr id="53251" name="Group 4">
            <a:extLst>
              <a:ext uri="{FF2B5EF4-FFF2-40B4-BE49-F238E27FC236}">
                <a16:creationId xmlns:a16="http://schemas.microsoft.com/office/drawing/2014/main" id="{60D2F090-77EB-1E4D-8DBF-FD253B34E0FF}"/>
              </a:ext>
            </a:extLst>
          </p:cNvPr>
          <p:cNvGrpSpPr>
            <a:grpSpLocks/>
          </p:cNvGrpSpPr>
          <p:nvPr/>
        </p:nvGrpSpPr>
        <p:grpSpPr bwMode="auto">
          <a:xfrm>
            <a:off x="1219200" y="2590800"/>
            <a:ext cx="6630988" cy="2995613"/>
            <a:chOff x="830" y="2112"/>
            <a:chExt cx="4177" cy="1887"/>
          </a:xfrm>
        </p:grpSpPr>
        <p:sp>
          <p:nvSpPr>
            <p:cNvPr id="53252" name="Oval 5">
              <a:extLst>
                <a:ext uri="{FF2B5EF4-FFF2-40B4-BE49-F238E27FC236}">
                  <a16:creationId xmlns:a16="http://schemas.microsoft.com/office/drawing/2014/main" id="{91E7E540-717A-6144-8E47-C5B1F97A0DC0}"/>
                </a:ext>
              </a:extLst>
            </p:cNvPr>
            <p:cNvSpPr>
              <a:spLocks noChangeArrowheads="1"/>
            </p:cNvSpPr>
            <p:nvPr/>
          </p:nvSpPr>
          <p:spPr bwMode="auto">
            <a:xfrm>
              <a:off x="4072" y="2402"/>
              <a:ext cx="768" cy="1536"/>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53" name="Oval 6">
              <a:extLst>
                <a:ext uri="{FF2B5EF4-FFF2-40B4-BE49-F238E27FC236}">
                  <a16:creationId xmlns:a16="http://schemas.microsoft.com/office/drawing/2014/main" id="{0FE685D4-6D2B-1342-98E2-1B916B6CA984}"/>
                </a:ext>
              </a:extLst>
            </p:cNvPr>
            <p:cNvSpPr>
              <a:spLocks noChangeArrowheads="1"/>
            </p:cNvSpPr>
            <p:nvPr/>
          </p:nvSpPr>
          <p:spPr bwMode="auto">
            <a:xfrm>
              <a:off x="874" y="2367"/>
              <a:ext cx="816" cy="1632"/>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54" name="Oval 7">
              <a:extLst>
                <a:ext uri="{FF2B5EF4-FFF2-40B4-BE49-F238E27FC236}">
                  <a16:creationId xmlns:a16="http://schemas.microsoft.com/office/drawing/2014/main" id="{5734811B-FAB4-764A-8283-E3613D78F0ED}"/>
                </a:ext>
              </a:extLst>
            </p:cNvPr>
            <p:cNvSpPr>
              <a:spLocks noChangeArrowheads="1"/>
            </p:cNvSpPr>
            <p:nvPr/>
          </p:nvSpPr>
          <p:spPr bwMode="auto">
            <a:xfrm>
              <a:off x="2395" y="2354"/>
              <a:ext cx="992" cy="1645"/>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55" name="Text Box 8">
              <a:extLst>
                <a:ext uri="{FF2B5EF4-FFF2-40B4-BE49-F238E27FC236}">
                  <a16:creationId xmlns:a16="http://schemas.microsoft.com/office/drawing/2014/main" id="{289071DE-6B62-EB46-B0A6-304AC10ADFC6}"/>
                </a:ext>
              </a:extLst>
            </p:cNvPr>
            <p:cNvSpPr txBox="1">
              <a:spLocks noChangeArrowheads="1"/>
            </p:cNvSpPr>
            <p:nvPr/>
          </p:nvSpPr>
          <p:spPr bwMode="auto">
            <a:xfrm>
              <a:off x="2438" y="2112"/>
              <a:ext cx="9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WORK-FOR</a:t>
              </a:r>
            </a:p>
          </p:txBody>
        </p:sp>
        <p:sp>
          <p:nvSpPr>
            <p:cNvPr id="53256" name="Text Box 9">
              <a:extLst>
                <a:ext uri="{FF2B5EF4-FFF2-40B4-BE49-F238E27FC236}">
                  <a16:creationId xmlns:a16="http://schemas.microsoft.com/office/drawing/2014/main" id="{D0B04F08-C278-A547-9909-30D6C5C7C597}"/>
                </a:ext>
              </a:extLst>
            </p:cNvPr>
            <p:cNvSpPr txBox="1">
              <a:spLocks noChangeArrowheads="1"/>
            </p:cNvSpPr>
            <p:nvPr/>
          </p:nvSpPr>
          <p:spPr bwMode="auto">
            <a:xfrm>
              <a:off x="830" y="2136"/>
              <a:ext cx="9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a:t>
              </a:r>
            </a:p>
          </p:txBody>
        </p:sp>
        <p:sp>
          <p:nvSpPr>
            <p:cNvPr id="53257" name="Line 10">
              <a:extLst>
                <a:ext uri="{FF2B5EF4-FFF2-40B4-BE49-F238E27FC236}">
                  <a16:creationId xmlns:a16="http://schemas.microsoft.com/office/drawing/2014/main" id="{502FC0EA-3B67-5543-88FF-7BCB5386099F}"/>
                </a:ext>
              </a:extLst>
            </p:cNvPr>
            <p:cNvSpPr>
              <a:spLocks noChangeShapeType="1"/>
            </p:cNvSpPr>
            <p:nvPr/>
          </p:nvSpPr>
          <p:spPr bwMode="auto">
            <a:xfrm>
              <a:off x="1258" y="2586"/>
              <a:ext cx="1620" cy="10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8" name="Line 11">
              <a:extLst>
                <a:ext uri="{FF2B5EF4-FFF2-40B4-BE49-F238E27FC236}">
                  <a16:creationId xmlns:a16="http://schemas.microsoft.com/office/drawing/2014/main" id="{459CCF5A-4478-3245-9B72-B43011E8D61A}"/>
                </a:ext>
              </a:extLst>
            </p:cNvPr>
            <p:cNvSpPr>
              <a:spLocks noChangeShapeType="1"/>
            </p:cNvSpPr>
            <p:nvPr/>
          </p:nvSpPr>
          <p:spPr bwMode="auto">
            <a:xfrm flipV="1">
              <a:off x="1266" y="3200"/>
              <a:ext cx="1669" cy="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9" name="Line 12">
              <a:extLst>
                <a:ext uri="{FF2B5EF4-FFF2-40B4-BE49-F238E27FC236}">
                  <a16:creationId xmlns:a16="http://schemas.microsoft.com/office/drawing/2014/main" id="{B7C07167-03E3-DA45-92B1-34A7AA646589}"/>
                </a:ext>
              </a:extLst>
            </p:cNvPr>
            <p:cNvSpPr>
              <a:spLocks noChangeShapeType="1"/>
            </p:cNvSpPr>
            <p:nvPr/>
          </p:nvSpPr>
          <p:spPr bwMode="auto">
            <a:xfrm flipV="1">
              <a:off x="2911" y="2716"/>
              <a:ext cx="1524" cy="1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0" name="Line 13">
              <a:extLst>
                <a:ext uri="{FF2B5EF4-FFF2-40B4-BE49-F238E27FC236}">
                  <a16:creationId xmlns:a16="http://schemas.microsoft.com/office/drawing/2014/main" id="{46FDE207-AAB1-F440-9200-87431C80B305}"/>
                </a:ext>
              </a:extLst>
            </p:cNvPr>
            <p:cNvSpPr>
              <a:spLocks noChangeShapeType="1"/>
            </p:cNvSpPr>
            <p:nvPr/>
          </p:nvSpPr>
          <p:spPr bwMode="auto">
            <a:xfrm flipV="1">
              <a:off x="1290" y="3539"/>
              <a:ext cx="1597" cy="2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1" name="Text Box 14">
              <a:extLst>
                <a:ext uri="{FF2B5EF4-FFF2-40B4-BE49-F238E27FC236}">
                  <a16:creationId xmlns:a16="http://schemas.microsoft.com/office/drawing/2014/main" id="{3AB7904E-50AA-9E4D-98F2-1A081557FE60}"/>
                </a:ext>
              </a:extLst>
            </p:cNvPr>
            <p:cNvSpPr txBox="1">
              <a:spLocks noChangeArrowheads="1"/>
            </p:cNvSpPr>
            <p:nvPr/>
          </p:nvSpPr>
          <p:spPr bwMode="auto">
            <a:xfrm>
              <a:off x="3899" y="2160"/>
              <a:ext cx="11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DEPARTMENT</a:t>
              </a:r>
            </a:p>
          </p:txBody>
        </p:sp>
        <p:sp>
          <p:nvSpPr>
            <p:cNvPr id="53262" name="Line 15">
              <a:extLst>
                <a:ext uri="{FF2B5EF4-FFF2-40B4-BE49-F238E27FC236}">
                  <a16:creationId xmlns:a16="http://schemas.microsoft.com/office/drawing/2014/main" id="{A667D407-EC8C-7F40-9BFA-A350768423BA}"/>
                </a:ext>
              </a:extLst>
            </p:cNvPr>
            <p:cNvSpPr>
              <a:spLocks noChangeShapeType="1"/>
            </p:cNvSpPr>
            <p:nvPr/>
          </p:nvSpPr>
          <p:spPr bwMode="auto">
            <a:xfrm flipV="1">
              <a:off x="2887" y="2910"/>
              <a:ext cx="1572" cy="2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3" name="Line 16">
              <a:extLst>
                <a:ext uri="{FF2B5EF4-FFF2-40B4-BE49-F238E27FC236}">
                  <a16:creationId xmlns:a16="http://schemas.microsoft.com/office/drawing/2014/main" id="{EBFC221B-A31C-5E4F-ABBA-9E5AAB697508}"/>
                </a:ext>
              </a:extLst>
            </p:cNvPr>
            <p:cNvSpPr>
              <a:spLocks noChangeShapeType="1"/>
            </p:cNvSpPr>
            <p:nvPr/>
          </p:nvSpPr>
          <p:spPr bwMode="auto">
            <a:xfrm flipV="1">
              <a:off x="2887" y="3103"/>
              <a:ext cx="1597" cy="4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4" name="Line 17">
              <a:extLst>
                <a:ext uri="{FF2B5EF4-FFF2-40B4-BE49-F238E27FC236}">
                  <a16:creationId xmlns:a16="http://schemas.microsoft.com/office/drawing/2014/main" id="{ACBFD9BA-4C7E-6442-B5DB-43635AF54EAC}"/>
                </a:ext>
              </a:extLst>
            </p:cNvPr>
            <p:cNvSpPr>
              <a:spLocks noChangeShapeType="1"/>
            </p:cNvSpPr>
            <p:nvPr/>
          </p:nvSpPr>
          <p:spPr bwMode="auto">
            <a:xfrm>
              <a:off x="1273" y="2838"/>
              <a:ext cx="1630" cy="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5" name="Line 18">
              <a:extLst>
                <a:ext uri="{FF2B5EF4-FFF2-40B4-BE49-F238E27FC236}">
                  <a16:creationId xmlns:a16="http://schemas.microsoft.com/office/drawing/2014/main" id="{F8F270B7-483C-B94B-9BD0-DAC0D83A01B4}"/>
                </a:ext>
              </a:extLst>
            </p:cNvPr>
            <p:cNvSpPr>
              <a:spLocks noChangeShapeType="1"/>
            </p:cNvSpPr>
            <p:nvPr/>
          </p:nvSpPr>
          <p:spPr bwMode="auto">
            <a:xfrm flipV="1">
              <a:off x="1258" y="3032"/>
              <a:ext cx="1645" cy="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6" name="Line 19">
              <a:extLst>
                <a:ext uri="{FF2B5EF4-FFF2-40B4-BE49-F238E27FC236}">
                  <a16:creationId xmlns:a16="http://schemas.microsoft.com/office/drawing/2014/main" id="{6EFB9A6B-AC6A-4549-9A12-F86B434FE5F6}"/>
                </a:ext>
              </a:extLst>
            </p:cNvPr>
            <p:cNvSpPr>
              <a:spLocks noChangeShapeType="1"/>
            </p:cNvSpPr>
            <p:nvPr/>
          </p:nvSpPr>
          <p:spPr bwMode="auto">
            <a:xfrm flipV="1">
              <a:off x="1283" y="3370"/>
              <a:ext cx="1595" cy="16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7" name="Line 20">
              <a:extLst>
                <a:ext uri="{FF2B5EF4-FFF2-40B4-BE49-F238E27FC236}">
                  <a16:creationId xmlns:a16="http://schemas.microsoft.com/office/drawing/2014/main" id="{9E0E56F0-37E1-2044-8A56-C50308C7540C}"/>
                </a:ext>
              </a:extLst>
            </p:cNvPr>
            <p:cNvSpPr>
              <a:spLocks noChangeShapeType="1"/>
            </p:cNvSpPr>
            <p:nvPr/>
          </p:nvSpPr>
          <p:spPr bwMode="auto">
            <a:xfrm flipV="1">
              <a:off x="2903" y="2911"/>
              <a:ext cx="1548"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8" name="Line 21">
              <a:extLst>
                <a:ext uri="{FF2B5EF4-FFF2-40B4-BE49-F238E27FC236}">
                  <a16:creationId xmlns:a16="http://schemas.microsoft.com/office/drawing/2014/main" id="{B794EF33-DDBC-8D47-A6ED-17B286711BC8}"/>
                </a:ext>
              </a:extLst>
            </p:cNvPr>
            <p:cNvSpPr>
              <a:spLocks noChangeShapeType="1"/>
            </p:cNvSpPr>
            <p:nvPr/>
          </p:nvSpPr>
          <p:spPr bwMode="auto">
            <a:xfrm flipV="1">
              <a:off x="2903" y="2911"/>
              <a:ext cx="1572" cy="43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9" name="Line 22">
              <a:extLst>
                <a:ext uri="{FF2B5EF4-FFF2-40B4-BE49-F238E27FC236}">
                  <a16:creationId xmlns:a16="http://schemas.microsoft.com/office/drawing/2014/main" id="{9CDE1774-FEDD-594A-A39A-205D69998A7E}"/>
                </a:ext>
              </a:extLst>
            </p:cNvPr>
            <p:cNvSpPr>
              <a:spLocks noChangeShapeType="1"/>
            </p:cNvSpPr>
            <p:nvPr/>
          </p:nvSpPr>
          <p:spPr bwMode="auto">
            <a:xfrm>
              <a:off x="2903" y="2693"/>
              <a:ext cx="1548" cy="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70" name="AutoShape 23">
              <a:extLst>
                <a:ext uri="{FF2B5EF4-FFF2-40B4-BE49-F238E27FC236}">
                  <a16:creationId xmlns:a16="http://schemas.microsoft.com/office/drawing/2014/main" id="{13329999-F0D4-A54F-8515-2D0282390E09}"/>
                </a:ext>
              </a:extLst>
            </p:cNvPr>
            <p:cNvSpPr>
              <a:spLocks noChangeArrowheads="1"/>
            </p:cNvSpPr>
            <p:nvPr/>
          </p:nvSpPr>
          <p:spPr bwMode="auto">
            <a:xfrm>
              <a:off x="2877" y="3167"/>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71" name="AutoShape 24">
              <a:extLst>
                <a:ext uri="{FF2B5EF4-FFF2-40B4-BE49-F238E27FC236}">
                  <a16:creationId xmlns:a16="http://schemas.microsoft.com/office/drawing/2014/main" id="{E69928D5-6083-8B4B-A2DC-F368E7C23392}"/>
                </a:ext>
              </a:extLst>
            </p:cNvPr>
            <p:cNvSpPr>
              <a:spLocks noChangeArrowheads="1"/>
            </p:cNvSpPr>
            <p:nvPr/>
          </p:nvSpPr>
          <p:spPr bwMode="auto">
            <a:xfrm>
              <a:off x="2877" y="350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72" name="AutoShape 25">
              <a:extLst>
                <a:ext uri="{FF2B5EF4-FFF2-40B4-BE49-F238E27FC236}">
                  <a16:creationId xmlns:a16="http://schemas.microsoft.com/office/drawing/2014/main" id="{4353B0FD-E9BC-0946-8BB7-5957EB0816B5}"/>
                </a:ext>
              </a:extLst>
            </p:cNvPr>
            <p:cNvSpPr>
              <a:spLocks noChangeArrowheads="1"/>
            </p:cNvSpPr>
            <p:nvPr/>
          </p:nvSpPr>
          <p:spPr bwMode="auto">
            <a:xfrm>
              <a:off x="2877" y="2843"/>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73" name="AutoShape 26">
              <a:extLst>
                <a:ext uri="{FF2B5EF4-FFF2-40B4-BE49-F238E27FC236}">
                  <a16:creationId xmlns:a16="http://schemas.microsoft.com/office/drawing/2014/main" id="{4308B2CC-B01E-3948-BAD7-897B428771BC}"/>
                </a:ext>
              </a:extLst>
            </p:cNvPr>
            <p:cNvSpPr>
              <a:spLocks noChangeArrowheads="1"/>
            </p:cNvSpPr>
            <p:nvPr/>
          </p:nvSpPr>
          <p:spPr bwMode="auto">
            <a:xfrm>
              <a:off x="2878" y="3336"/>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74" name="AutoShape 27">
              <a:extLst>
                <a:ext uri="{FF2B5EF4-FFF2-40B4-BE49-F238E27FC236}">
                  <a16:creationId xmlns:a16="http://schemas.microsoft.com/office/drawing/2014/main" id="{F88F6588-9CB5-FE4C-B71C-F1C967A4E4E1}"/>
                </a:ext>
              </a:extLst>
            </p:cNvPr>
            <p:cNvSpPr>
              <a:spLocks noChangeArrowheads="1"/>
            </p:cNvSpPr>
            <p:nvPr/>
          </p:nvSpPr>
          <p:spPr bwMode="auto">
            <a:xfrm>
              <a:off x="2878" y="299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75" name="AutoShape 28">
              <a:extLst>
                <a:ext uri="{FF2B5EF4-FFF2-40B4-BE49-F238E27FC236}">
                  <a16:creationId xmlns:a16="http://schemas.microsoft.com/office/drawing/2014/main" id="{BFB7BE27-5FFE-DF40-AA6B-F45ADD546F6F}"/>
                </a:ext>
              </a:extLst>
            </p:cNvPr>
            <p:cNvSpPr>
              <a:spLocks noChangeArrowheads="1"/>
            </p:cNvSpPr>
            <p:nvPr/>
          </p:nvSpPr>
          <p:spPr bwMode="auto">
            <a:xfrm>
              <a:off x="2879" y="2669"/>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nvGrpSpPr>
            <p:cNvPr id="53276" name="Group 29">
              <a:extLst>
                <a:ext uri="{FF2B5EF4-FFF2-40B4-BE49-F238E27FC236}">
                  <a16:creationId xmlns:a16="http://schemas.microsoft.com/office/drawing/2014/main" id="{7081F573-2BCE-E946-AE8B-94E0A4829E13}"/>
                </a:ext>
              </a:extLst>
            </p:cNvPr>
            <p:cNvGrpSpPr>
              <a:grpSpLocks/>
            </p:cNvGrpSpPr>
            <p:nvPr/>
          </p:nvGrpSpPr>
          <p:grpSpPr bwMode="auto">
            <a:xfrm>
              <a:off x="4426" y="2682"/>
              <a:ext cx="58" cy="455"/>
              <a:chOff x="4395" y="2658"/>
              <a:chExt cx="58" cy="455"/>
            </a:xfrm>
          </p:grpSpPr>
          <p:sp>
            <p:nvSpPr>
              <p:cNvPr id="53284" name="AutoShape 30">
                <a:extLst>
                  <a:ext uri="{FF2B5EF4-FFF2-40B4-BE49-F238E27FC236}">
                    <a16:creationId xmlns:a16="http://schemas.microsoft.com/office/drawing/2014/main" id="{1C2BB372-E7DF-0147-9FF6-47D1574BC240}"/>
                  </a:ext>
                </a:extLst>
              </p:cNvPr>
              <p:cNvSpPr>
                <a:spLocks noChangeArrowheads="1"/>
              </p:cNvSpPr>
              <p:nvPr/>
            </p:nvSpPr>
            <p:spPr bwMode="auto">
              <a:xfrm>
                <a:off x="4395" y="28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85" name="AutoShape 31">
                <a:extLst>
                  <a:ext uri="{FF2B5EF4-FFF2-40B4-BE49-F238E27FC236}">
                    <a16:creationId xmlns:a16="http://schemas.microsoft.com/office/drawing/2014/main" id="{CAADFE88-27F0-274A-8B27-C3D542177EF4}"/>
                  </a:ext>
                </a:extLst>
              </p:cNvPr>
              <p:cNvSpPr>
                <a:spLocks noChangeArrowheads="1"/>
              </p:cNvSpPr>
              <p:nvPr/>
            </p:nvSpPr>
            <p:spPr bwMode="auto">
              <a:xfrm>
                <a:off x="4395" y="30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86" name="AutoShape 32">
                <a:extLst>
                  <a:ext uri="{FF2B5EF4-FFF2-40B4-BE49-F238E27FC236}">
                    <a16:creationId xmlns:a16="http://schemas.microsoft.com/office/drawing/2014/main" id="{2DBDE911-3678-3F45-B0B4-13C057B0855F}"/>
                  </a:ext>
                </a:extLst>
              </p:cNvPr>
              <p:cNvSpPr>
                <a:spLocks noChangeArrowheads="1"/>
              </p:cNvSpPr>
              <p:nvPr/>
            </p:nvSpPr>
            <p:spPr bwMode="auto">
              <a:xfrm>
                <a:off x="4395" y="265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53277" name="Group 33">
              <a:extLst>
                <a:ext uri="{FF2B5EF4-FFF2-40B4-BE49-F238E27FC236}">
                  <a16:creationId xmlns:a16="http://schemas.microsoft.com/office/drawing/2014/main" id="{FBECB732-3487-8443-B82B-BD705CCC8E8E}"/>
                </a:ext>
              </a:extLst>
            </p:cNvPr>
            <p:cNvGrpSpPr>
              <a:grpSpLocks/>
            </p:cNvGrpSpPr>
            <p:nvPr/>
          </p:nvGrpSpPr>
          <p:grpSpPr bwMode="auto">
            <a:xfrm>
              <a:off x="1248" y="2559"/>
              <a:ext cx="58" cy="1248"/>
              <a:chOff x="1177" y="2510"/>
              <a:chExt cx="58" cy="1248"/>
            </a:xfrm>
          </p:grpSpPr>
          <p:sp>
            <p:nvSpPr>
              <p:cNvPr id="53278" name="AutoShape 34">
                <a:extLst>
                  <a:ext uri="{FF2B5EF4-FFF2-40B4-BE49-F238E27FC236}">
                    <a16:creationId xmlns:a16="http://schemas.microsoft.com/office/drawing/2014/main" id="{D67965DD-6FB6-F54E-BB09-D4AEBDB41C39}"/>
                  </a:ext>
                </a:extLst>
              </p:cNvPr>
              <p:cNvSpPr>
                <a:spLocks noChangeArrowheads="1"/>
              </p:cNvSpPr>
              <p:nvPr/>
            </p:nvSpPr>
            <p:spPr bwMode="auto">
              <a:xfrm>
                <a:off x="1177" y="370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79" name="AutoShape 35">
                <a:extLst>
                  <a:ext uri="{FF2B5EF4-FFF2-40B4-BE49-F238E27FC236}">
                    <a16:creationId xmlns:a16="http://schemas.microsoft.com/office/drawing/2014/main" id="{AF245D8E-889C-5A46-940A-CBD7E1BA9FC2}"/>
                  </a:ext>
                </a:extLst>
              </p:cNvPr>
              <p:cNvSpPr>
                <a:spLocks noChangeArrowheads="1"/>
              </p:cNvSpPr>
              <p:nvPr/>
            </p:nvSpPr>
            <p:spPr bwMode="auto">
              <a:xfrm>
                <a:off x="1177" y="275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80" name="AutoShape 36">
                <a:extLst>
                  <a:ext uri="{FF2B5EF4-FFF2-40B4-BE49-F238E27FC236}">
                    <a16:creationId xmlns:a16="http://schemas.microsoft.com/office/drawing/2014/main" id="{F894F165-DFEA-B447-9F27-4F146333D80C}"/>
                  </a:ext>
                </a:extLst>
              </p:cNvPr>
              <p:cNvSpPr>
                <a:spLocks noChangeArrowheads="1"/>
              </p:cNvSpPr>
              <p:nvPr/>
            </p:nvSpPr>
            <p:spPr bwMode="auto">
              <a:xfrm>
                <a:off x="1177" y="299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81" name="AutoShape 37">
                <a:extLst>
                  <a:ext uri="{FF2B5EF4-FFF2-40B4-BE49-F238E27FC236}">
                    <a16:creationId xmlns:a16="http://schemas.microsoft.com/office/drawing/2014/main" id="{1F0139FB-A137-4F49-9559-D53403D59EF0}"/>
                  </a:ext>
                </a:extLst>
              </p:cNvPr>
              <p:cNvSpPr>
                <a:spLocks noChangeArrowheads="1"/>
              </p:cNvSpPr>
              <p:nvPr/>
            </p:nvSpPr>
            <p:spPr bwMode="auto">
              <a:xfrm>
                <a:off x="1177" y="323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82" name="AutoShape 38">
                <a:extLst>
                  <a:ext uri="{FF2B5EF4-FFF2-40B4-BE49-F238E27FC236}">
                    <a16:creationId xmlns:a16="http://schemas.microsoft.com/office/drawing/2014/main" id="{D4090F7A-9AFA-3741-9F18-C882EF37A478}"/>
                  </a:ext>
                </a:extLst>
              </p:cNvPr>
              <p:cNvSpPr>
                <a:spLocks noChangeArrowheads="1"/>
              </p:cNvSpPr>
              <p:nvPr/>
            </p:nvSpPr>
            <p:spPr bwMode="auto">
              <a:xfrm>
                <a:off x="1177" y="251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83" name="AutoShape 39">
                <a:extLst>
                  <a:ext uri="{FF2B5EF4-FFF2-40B4-BE49-F238E27FC236}">
                    <a16:creationId xmlns:a16="http://schemas.microsoft.com/office/drawing/2014/main" id="{025446A1-8525-3145-B519-F7E708B6992B}"/>
                  </a:ext>
                </a:extLst>
              </p:cNvPr>
              <p:cNvSpPr>
                <a:spLocks noChangeArrowheads="1"/>
              </p:cNvSpPr>
              <p:nvPr/>
            </p:nvSpPr>
            <p:spPr bwMode="auto">
              <a:xfrm>
                <a:off x="1177" y="346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5">
            <a:extLst>
              <a:ext uri="{FF2B5EF4-FFF2-40B4-BE49-F238E27FC236}">
                <a16:creationId xmlns:a16="http://schemas.microsoft.com/office/drawing/2014/main" id="{7C80ADE4-62AA-3240-B51A-D48BED83CCE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9A3A9E6E-E08A-D345-80F2-34123230DBD5}" type="slidenum">
              <a:rPr lang="en-US" altLang="zh-TW" sz="1400" smtClean="0"/>
              <a:pPr>
                <a:spcBef>
                  <a:spcPct val="0"/>
                </a:spcBef>
                <a:buFontTx/>
                <a:buNone/>
              </a:pPr>
              <a:t>4</a:t>
            </a:fld>
            <a:endParaRPr lang="en-US" altLang="zh-TW" sz="1400"/>
          </a:p>
        </p:txBody>
      </p:sp>
      <p:sp>
        <p:nvSpPr>
          <p:cNvPr id="17410" name="Rectangle 3">
            <a:extLst>
              <a:ext uri="{FF2B5EF4-FFF2-40B4-BE49-F238E27FC236}">
                <a16:creationId xmlns:a16="http://schemas.microsoft.com/office/drawing/2014/main" id="{733D563A-6F04-B540-8A97-1DB4F1E4E897}"/>
              </a:ext>
            </a:extLst>
          </p:cNvPr>
          <p:cNvSpPr>
            <a:spLocks noGrp="1" noChangeArrowheads="1"/>
          </p:cNvSpPr>
          <p:nvPr>
            <p:ph type="body" idx="1"/>
          </p:nvPr>
        </p:nvSpPr>
        <p:spPr>
          <a:xfrm>
            <a:off x="685800" y="609600"/>
            <a:ext cx="7772400" cy="5486400"/>
          </a:xfrm>
        </p:spPr>
        <p:txBody>
          <a:bodyPr/>
          <a:lstStyle/>
          <a:p>
            <a:pPr marL="609600" indent="-609600" eaLnBrk="1" hangingPunct="1">
              <a:buFontTx/>
              <a:buAutoNum type="arabicPeriod" startAt="4"/>
            </a:pPr>
            <a:r>
              <a:rPr lang="en-US" altLang="zh-TW"/>
              <a:t>Schema Refinement</a:t>
            </a:r>
          </a:p>
          <a:p>
            <a:pPr marL="990600" lvl="1" indent="-533400" eaLnBrk="1" hangingPunct="1"/>
            <a:r>
              <a:rPr lang="en-US" altLang="zh-TW"/>
              <a:t>Analyze the collection of relations in our relational database.</a:t>
            </a:r>
          </a:p>
          <a:p>
            <a:pPr marL="990600" lvl="1" indent="-533400" eaLnBrk="1" hangingPunct="1"/>
            <a:r>
              <a:rPr lang="en-US" altLang="zh-TW"/>
              <a:t>Identify the potential problems.</a:t>
            </a:r>
          </a:p>
          <a:p>
            <a:pPr marL="990600" lvl="1" indent="-533400" eaLnBrk="1" hangingPunct="1"/>
            <a:r>
              <a:rPr lang="en-US" altLang="zh-TW"/>
              <a:t>Refine the schema.</a:t>
            </a:r>
          </a:p>
          <a:p>
            <a:pPr marL="609600" indent="-609600" eaLnBrk="1" hangingPunct="1">
              <a:buFontTx/>
              <a:buAutoNum type="arabicPeriod" startAt="5"/>
            </a:pPr>
            <a:r>
              <a:rPr lang="en-US" altLang="zh-TW"/>
              <a:t>Physical database design</a:t>
            </a:r>
          </a:p>
          <a:p>
            <a:pPr marL="990600" lvl="1" indent="-533400" eaLnBrk="1" hangingPunct="1"/>
            <a:r>
              <a:rPr lang="en-US" altLang="zh-TW"/>
              <a:t>Ensure that the design meets the performance requirement.</a:t>
            </a:r>
          </a:p>
          <a:p>
            <a:pPr marL="990600" lvl="1" indent="-533400" eaLnBrk="1" hangingPunct="1"/>
            <a:r>
              <a:rPr lang="en-US" altLang="zh-TW"/>
              <a:t>Build index, clustering some tables etc.</a:t>
            </a:r>
          </a:p>
          <a:p>
            <a:pPr marL="990600" lvl="1" indent="-533400" eaLnBrk="1" hangingPunct="1"/>
            <a:r>
              <a:rPr lang="en-US" altLang="zh-TW"/>
              <a:t>Redesign parts of the database schema.</a:t>
            </a:r>
          </a:p>
          <a:p>
            <a:pPr marL="1371600" lvl="2" indent="-457200" eaLnBrk="1" hangingPunct="1"/>
            <a:endParaRPr lang="en-US" altLang="zh-TW"/>
          </a:p>
          <a:p>
            <a:pPr marL="1371600" lvl="2" indent="-457200" eaLnBrk="1" hangingPunct="1"/>
            <a:endParaRPr lang="en-US" altLang="zh-TW"/>
          </a:p>
          <a:p>
            <a:pPr marL="609600" indent="-609600" eaLnBrk="1" hangingPunct="1"/>
            <a:endParaRPr lang="en-US" altLang="zh-TW"/>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3">
            <a:extLst>
              <a:ext uri="{FF2B5EF4-FFF2-40B4-BE49-F238E27FC236}">
                <a16:creationId xmlns:a16="http://schemas.microsoft.com/office/drawing/2014/main" id="{DFEDE1E6-D4CD-DE42-B132-A5CAE7FB2F3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9BF07D3E-ED79-3B44-BAA5-EC9E995405B4}" type="slidenum">
              <a:rPr lang="en-US" altLang="zh-TW" sz="1400" smtClean="0"/>
              <a:pPr>
                <a:spcBef>
                  <a:spcPct val="0"/>
                </a:spcBef>
                <a:buFontTx/>
                <a:buNone/>
              </a:pPr>
              <a:t>40</a:t>
            </a:fld>
            <a:endParaRPr lang="en-US" altLang="zh-TW" sz="1400"/>
          </a:p>
        </p:txBody>
      </p:sp>
      <p:sp>
        <p:nvSpPr>
          <p:cNvPr id="54274" name="Line 2">
            <a:extLst>
              <a:ext uri="{FF2B5EF4-FFF2-40B4-BE49-F238E27FC236}">
                <a16:creationId xmlns:a16="http://schemas.microsoft.com/office/drawing/2014/main" id="{DE0EB354-CE7B-0442-B0E8-88DB932C841A}"/>
              </a:ext>
            </a:extLst>
          </p:cNvPr>
          <p:cNvSpPr>
            <a:spLocks noChangeShapeType="1"/>
          </p:cNvSpPr>
          <p:nvPr/>
        </p:nvSpPr>
        <p:spPr bwMode="auto">
          <a:xfrm flipH="1" flipV="1">
            <a:off x="927100" y="2725738"/>
            <a:ext cx="1311275" cy="4778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75" name="Line 3">
            <a:extLst>
              <a:ext uri="{FF2B5EF4-FFF2-40B4-BE49-F238E27FC236}">
                <a16:creationId xmlns:a16="http://schemas.microsoft.com/office/drawing/2014/main" id="{3231A822-3871-B34A-B7E1-A5B2B42E5D49}"/>
              </a:ext>
            </a:extLst>
          </p:cNvPr>
          <p:cNvSpPr>
            <a:spLocks noChangeShapeType="1"/>
          </p:cNvSpPr>
          <p:nvPr/>
        </p:nvSpPr>
        <p:spPr bwMode="auto">
          <a:xfrm>
            <a:off x="5383213" y="3600450"/>
            <a:ext cx="7858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76" name="Line 4">
            <a:extLst>
              <a:ext uri="{FF2B5EF4-FFF2-40B4-BE49-F238E27FC236}">
                <a16:creationId xmlns:a16="http://schemas.microsoft.com/office/drawing/2014/main" id="{A5D65DD0-28EA-F342-A55F-7243345064C8}"/>
              </a:ext>
            </a:extLst>
          </p:cNvPr>
          <p:cNvSpPr>
            <a:spLocks noChangeShapeType="1"/>
          </p:cNvSpPr>
          <p:nvPr/>
        </p:nvSpPr>
        <p:spPr bwMode="auto">
          <a:xfrm>
            <a:off x="3286125" y="3584575"/>
            <a:ext cx="7858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77" name="Oval 5">
            <a:extLst>
              <a:ext uri="{FF2B5EF4-FFF2-40B4-BE49-F238E27FC236}">
                <a16:creationId xmlns:a16="http://schemas.microsoft.com/office/drawing/2014/main" id="{6B7E0867-A424-604B-8566-2E0D0E357DBF}"/>
              </a:ext>
            </a:extLst>
          </p:cNvPr>
          <p:cNvSpPr>
            <a:spLocks noChangeArrowheads="1"/>
          </p:cNvSpPr>
          <p:nvPr/>
        </p:nvSpPr>
        <p:spPr bwMode="auto">
          <a:xfrm>
            <a:off x="1101725" y="1295400"/>
            <a:ext cx="1311275" cy="66833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54278" name="Oval 6">
            <a:extLst>
              <a:ext uri="{FF2B5EF4-FFF2-40B4-BE49-F238E27FC236}">
                <a16:creationId xmlns:a16="http://schemas.microsoft.com/office/drawing/2014/main" id="{03C069DD-5CC8-B541-8D75-109D2147037D}"/>
              </a:ext>
            </a:extLst>
          </p:cNvPr>
          <p:cNvSpPr>
            <a:spLocks noChangeArrowheads="1"/>
          </p:cNvSpPr>
          <p:nvPr/>
        </p:nvSpPr>
        <p:spPr bwMode="auto">
          <a:xfrm>
            <a:off x="577850" y="2154238"/>
            <a:ext cx="1309688" cy="668337"/>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54279" name="Oval 7">
            <a:extLst>
              <a:ext uri="{FF2B5EF4-FFF2-40B4-BE49-F238E27FC236}">
                <a16:creationId xmlns:a16="http://schemas.microsoft.com/office/drawing/2014/main" id="{87727D9D-77CD-4445-A007-F1DB68992D5A}"/>
              </a:ext>
            </a:extLst>
          </p:cNvPr>
          <p:cNvSpPr>
            <a:spLocks noChangeArrowheads="1"/>
          </p:cNvSpPr>
          <p:nvPr/>
        </p:nvSpPr>
        <p:spPr bwMode="auto">
          <a:xfrm>
            <a:off x="2674938" y="1295400"/>
            <a:ext cx="1309687" cy="66833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Phone_no</a:t>
            </a:r>
          </a:p>
        </p:txBody>
      </p:sp>
      <p:sp>
        <p:nvSpPr>
          <p:cNvPr id="54280" name="Oval 8">
            <a:extLst>
              <a:ext uri="{FF2B5EF4-FFF2-40B4-BE49-F238E27FC236}">
                <a16:creationId xmlns:a16="http://schemas.microsoft.com/office/drawing/2014/main" id="{AB868351-6613-8A47-8642-A88DC9C8BE46}"/>
              </a:ext>
            </a:extLst>
          </p:cNvPr>
          <p:cNvSpPr>
            <a:spLocks noChangeArrowheads="1"/>
          </p:cNvSpPr>
          <p:nvPr/>
        </p:nvSpPr>
        <p:spPr bwMode="auto">
          <a:xfrm>
            <a:off x="5208588" y="2154238"/>
            <a:ext cx="1658937" cy="668337"/>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dept-number</a:t>
            </a:r>
          </a:p>
        </p:txBody>
      </p:sp>
      <p:sp>
        <p:nvSpPr>
          <p:cNvPr id="54281" name="Oval 9">
            <a:extLst>
              <a:ext uri="{FF2B5EF4-FFF2-40B4-BE49-F238E27FC236}">
                <a16:creationId xmlns:a16="http://schemas.microsoft.com/office/drawing/2014/main" id="{E871033D-E617-9744-B538-822458892D3B}"/>
              </a:ext>
            </a:extLst>
          </p:cNvPr>
          <p:cNvSpPr>
            <a:spLocks noChangeArrowheads="1"/>
          </p:cNvSpPr>
          <p:nvPr/>
        </p:nvSpPr>
        <p:spPr bwMode="auto">
          <a:xfrm>
            <a:off x="7218363" y="2154238"/>
            <a:ext cx="1309687" cy="668337"/>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dept-name</a:t>
            </a:r>
          </a:p>
        </p:txBody>
      </p:sp>
      <p:sp>
        <p:nvSpPr>
          <p:cNvPr id="54282" name="Line 10">
            <a:extLst>
              <a:ext uri="{FF2B5EF4-FFF2-40B4-BE49-F238E27FC236}">
                <a16:creationId xmlns:a16="http://schemas.microsoft.com/office/drawing/2014/main" id="{9C9D48BA-1A6F-9E4D-AA59-D28814BBE4E2}"/>
              </a:ext>
            </a:extLst>
          </p:cNvPr>
          <p:cNvSpPr>
            <a:spLocks noChangeShapeType="1"/>
          </p:cNvSpPr>
          <p:nvPr/>
        </p:nvSpPr>
        <p:spPr bwMode="auto">
          <a:xfrm flipH="1" flipV="1">
            <a:off x="1976438" y="1963738"/>
            <a:ext cx="436562" cy="12398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83" name="Line 11">
            <a:extLst>
              <a:ext uri="{FF2B5EF4-FFF2-40B4-BE49-F238E27FC236}">
                <a16:creationId xmlns:a16="http://schemas.microsoft.com/office/drawing/2014/main" id="{69E5F7E3-56ED-4D47-B670-5D1CADB8974C}"/>
              </a:ext>
            </a:extLst>
          </p:cNvPr>
          <p:cNvSpPr>
            <a:spLocks noChangeShapeType="1"/>
          </p:cNvSpPr>
          <p:nvPr/>
        </p:nvSpPr>
        <p:spPr bwMode="auto">
          <a:xfrm flipV="1">
            <a:off x="2587625" y="1963738"/>
            <a:ext cx="436563" cy="12398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84" name="Line 12">
            <a:extLst>
              <a:ext uri="{FF2B5EF4-FFF2-40B4-BE49-F238E27FC236}">
                <a16:creationId xmlns:a16="http://schemas.microsoft.com/office/drawing/2014/main" id="{469CF299-DC16-CB45-9368-428E49BCBA22}"/>
              </a:ext>
            </a:extLst>
          </p:cNvPr>
          <p:cNvSpPr>
            <a:spLocks noChangeShapeType="1"/>
          </p:cNvSpPr>
          <p:nvPr/>
        </p:nvSpPr>
        <p:spPr bwMode="auto">
          <a:xfrm flipV="1">
            <a:off x="2762250" y="2630488"/>
            <a:ext cx="1484313" cy="5730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85" name="Line 13">
            <a:extLst>
              <a:ext uri="{FF2B5EF4-FFF2-40B4-BE49-F238E27FC236}">
                <a16:creationId xmlns:a16="http://schemas.microsoft.com/office/drawing/2014/main" id="{2EA21D00-F6F9-CA4A-9EC3-9A488005BB03}"/>
              </a:ext>
            </a:extLst>
          </p:cNvPr>
          <p:cNvSpPr>
            <a:spLocks noChangeShapeType="1"/>
          </p:cNvSpPr>
          <p:nvPr/>
        </p:nvSpPr>
        <p:spPr bwMode="auto">
          <a:xfrm flipH="1" flipV="1">
            <a:off x="6169025" y="2822575"/>
            <a:ext cx="523875"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86" name="Line 14">
            <a:extLst>
              <a:ext uri="{FF2B5EF4-FFF2-40B4-BE49-F238E27FC236}">
                <a16:creationId xmlns:a16="http://schemas.microsoft.com/office/drawing/2014/main" id="{1F34A546-3C35-A94E-A1E5-9EEA86C388C3}"/>
              </a:ext>
            </a:extLst>
          </p:cNvPr>
          <p:cNvSpPr>
            <a:spLocks noChangeShapeType="1"/>
          </p:cNvSpPr>
          <p:nvPr/>
        </p:nvSpPr>
        <p:spPr bwMode="auto">
          <a:xfrm flipV="1">
            <a:off x="7129463" y="2822575"/>
            <a:ext cx="612775"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87" name="Oval 15">
            <a:extLst>
              <a:ext uri="{FF2B5EF4-FFF2-40B4-BE49-F238E27FC236}">
                <a16:creationId xmlns:a16="http://schemas.microsoft.com/office/drawing/2014/main" id="{E6DF4E4D-8077-5B4B-B19A-8F1E2025B99C}"/>
              </a:ext>
            </a:extLst>
          </p:cNvPr>
          <p:cNvSpPr>
            <a:spLocks noChangeArrowheads="1"/>
          </p:cNvSpPr>
          <p:nvPr/>
        </p:nvSpPr>
        <p:spPr bwMode="auto">
          <a:xfrm>
            <a:off x="3198813" y="2154238"/>
            <a:ext cx="1309687" cy="668337"/>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54288" name="Line 16">
            <a:extLst>
              <a:ext uri="{FF2B5EF4-FFF2-40B4-BE49-F238E27FC236}">
                <a16:creationId xmlns:a16="http://schemas.microsoft.com/office/drawing/2014/main" id="{A95F8667-CA9F-0841-B8E7-5722988345D6}"/>
              </a:ext>
            </a:extLst>
          </p:cNvPr>
          <p:cNvSpPr>
            <a:spLocks noChangeShapeType="1"/>
          </p:cNvSpPr>
          <p:nvPr/>
        </p:nvSpPr>
        <p:spPr bwMode="auto">
          <a:xfrm flipH="1" flipV="1">
            <a:off x="3232150" y="3579813"/>
            <a:ext cx="836613" cy="0"/>
          </a:xfrm>
          <a:prstGeom prst="line">
            <a:avLst/>
          </a:prstGeom>
          <a:noFill/>
          <a:ln w="50800">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54289" name="Rectangle 17">
            <a:extLst>
              <a:ext uri="{FF2B5EF4-FFF2-40B4-BE49-F238E27FC236}">
                <a16:creationId xmlns:a16="http://schemas.microsoft.com/office/drawing/2014/main" id="{11BC8510-6C1B-E64A-BC82-E729FFE9EC64}"/>
              </a:ext>
            </a:extLst>
          </p:cNvPr>
          <p:cNvSpPr>
            <a:spLocks noChangeArrowheads="1"/>
          </p:cNvSpPr>
          <p:nvPr/>
        </p:nvSpPr>
        <p:spPr bwMode="auto">
          <a:xfrm>
            <a:off x="1800225" y="3203575"/>
            <a:ext cx="1485900" cy="763588"/>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a:t>
            </a:r>
          </a:p>
        </p:txBody>
      </p:sp>
      <p:sp>
        <p:nvSpPr>
          <p:cNvPr id="54290" name="Rectangle 18">
            <a:extLst>
              <a:ext uri="{FF2B5EF4-FFF2-40B4-BE49-F238E27FC236}">
                <a16:creationId xmlns:a16="http://schemas.microsoft.com/office/drawing/2014/main" id="{DC144F9C-37E7-5B44-8B15-E5AAAEBB733E}"/>
              </a:ext>
            </a:extLst>
          </p:cNvPr>
          <p:cNvSpPr>
            <a:spLocks noChangeArrowheads="1"/>
          </p:cNvSpPr>
          <p:nvPr/>
        </p:nvSpPr>
        <p:spPr bwMode="auto">
          <a:xfrm>
            <a:off x="6169025" y="3203575"/>
            <a:ext cx="1485900" cy="763588"/>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Department</a:t>
            </a:r>
          </a:p>
        </p:txBody>
      </p:sp>
      <p:sp>
        <p:nvSpPr>
          <p:cNvPr id="54291" name="AutoShape 19">
            <a:extLst>
              <a:ext uri="{FF2B5EF4-FFF2-40B4-BE49-F238E27FC236}">
                <a16:creationId xmlns:a16="http://schemas.microsoft.com/office/drawing/2014/main" id="{7C2A7E38-3723-A64F-ADDC-8F66CB8DD398}"/>
              </a:ext>
            </a:extLst>
          </p:cNvPr>
          <p:cNvSpPr>
            <a:spLocks noChangeArrowheads="1"/>
          </p:cNvSpPr>
          <p:nvPr/>
        </p:nvSpPr>
        <p:spPr bwMode="auto">
          <a:xfrm>
            <a:off x="3913188" y="2841625"/>
            <a:ext cx="1541462" cy="1489075"/>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WORK-FOR</a:t>
            </a:r>
          </a:p>
        </p:txBody>
      </p:sp>
      <p:sp>
        <p:nvSpPr>
          <p:cNvPr id="54292" name="Line 20">
            <a:extLst>
              <a:ext uri="{FF2B5EF4-FFF2-40B4-BE49-F238E27FC236}">
                <a16:creationId xmlns:a16="http://schemas.microsoft.com/office/drawing/2014/main" id="{03F7C5E6-1706-DE44-A136-61FEAA34A586}"/>
              </a:ext>
            </a:extLst>
          </p:cNvPr>
          <p:cNvSpPr>
            <a:spLocks noChangeShapeType="1"/>
          </p:cNvSpPr>
          <p:nvPr/>
        </p:nvSpPr>
        <p:spPr bwMode="auto">
          <a:xfrm flipV="1">
            <a:off x="3429000" y="3733800"/>
            <a:ext cx="228600" cy="8382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93" name="Text Box 21">
            <a:extLst>
              <a:ext uri="{FF2B5EF4-FFF2-40B4-BE49-F238E27FC236}">
                <a16:creationId xmlns:a16="http://schemas.microsoft.com/office/drawing/2014/main" id="{BEC9D63B-52FC-874D-ABB0-BAA27BD97709}"/>
              </a:ext>
            </a:extLst>
          </p:cNvPr>
          <p:cNvSpPr txBox="1">
            <a:spLocks noChangeArrowheads="1"/>
          </p:cNvSpPr>
          <p:nvPr/>
        </p:nvSpPr>
        <p:spPr bwMode="auto">
          <a:xfrm>
            <a:off x="822325" y="4572000"/>
            <a:ext cx="6888163"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600">
                <a:solidFill>
                  <a:srgbClr val="FF3300"/>
                </a:solidFill>
              </a:rPr>
              <a:t>If the participation of an entity set in a relationship set is total, </a:t>
            </a:r>
          </a:p>
          <a:p>
            <a:pPr eaLnBrk="1" hangingPunct="1">
              <a:spcBef>
                <a:spcPct val="0"/>
              </a:spcBef>
              <a:buFontTx/>
              <a:buNone/>
            </a:pPr>
            <a:r>
              <a:rPr lang="en-US" altLang="zh-TW" sz="1600">
                <a:solidFill>
                  <a:srgbClr val="FF3300"/>
                </a:solidFill>
              </a:rPr>
              <a:t>the two are connected by a thick link; independently, the</a:t>
            </a:r>
          </a:p>
          <a:p>
            <a:pPr eaLnBrk="1" hangingPunct="1">
              <a:spcBef>
                <a:spcPct val="0"/>
              </a:spcBef>
              <a:buFontTx/>
              <a:buNone/>
            </a:pPr>
            <a:r>
              <a:rPr lang="en-US" altLang="zh-TW" sz="1600">
                <a:solidFill>
                  <a:srgbClr val="FF3300"/>
                </a:solidFill>
              </a:rPr>
              <a:t>presence of an arrow indicates a key constraint.</a:t>
            </a:r>
          </a:p>
          <a:p>
            <a:pPr eaLnBrk="1" hangingPunct="1">
              <a:spcBef>
                <a:spcPct val="0"/>
              </a:spcBef>
              <a:buFontTx/>
              <a:buNone/>
            </a:pPr>
            <a:endParaRPr lang="en-US" altLang="zh-TW" sz="1600">
              <a:solidFill>
                <a:srgbClr val="FF3300"/>
              </a:solidFill>
            </a:endParaRPr>
          </a:p>
          <a:p>
            <a:pPr eaLnBrk="1" hangingPunct="1">
              <a:spcBef>
                <a:spcPct val="0"/>
              </a:spcBef>
              <a:buFontTx/>
              <a:buNone/>
            </a:pPr>
            <a:r>
              <a:rPr lang="en-US" altLang="zh-TW" sz="1600">
                <a:solidFill>
                  <a:srgbClr val="FF3300"/>
                </a:solidFill>
              </a:rPr>
              <a:t>In this case, the thick line means every employee has to participate</a:t>
            </a:r>
          </a:p>
          <a:p>
            <a:pPr eaLnBrk="1" hangingPunct="1">
              <a:spcBef>
                <a:spcPct val="0"/>
              </a:spcBef>
              <a:buFontTx/>
              <a:buNone/>
            </a:pPr>
            <a:r>
              <a:rPr lang="en-US" altLang="zh-TW" sz="1600">
                <a:solidFill>
                  <a:srgbClr val="FF3300"/>
                </a:solidFill>
              </a:rPr>
              <a:t>in the work-for relationship.</a:t>
            </a:r>
          </a:p>
          <a:p>
            <a:pPr eaLnBrk="1" hangingPunct="1">
              <a:spcBef>
                <a:spcPct val="0"/>
              </a:spcBef>
              <a:buFontTx/>
              <a:buNone/>
            </a:pPr>
            <a:r>
              <a:rPr lang="en-US" altLang="zh-TW" sz="1600">
                <a:solidFill>
                  <a:srgbClr val="FF3300"/>
                </a:solidFill>
              </a:rPr>
              <a:t>i.e., every employee has to work for some departments (at least one department).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Number Placeholder 5">
            <a:extLst>
              <a:ext uri="{FF2B5EF4-FFF2-40B4-BE49-F238E27FC236}">
                <a16:creationId xmlns:a16="http://schemas.microsoft.com/office/drawing/2014/main" id="{DA7CE933-4366-4349-92FE-5BC6169705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D51B5A1C-26A9-914D-BF91-065F62D5936D}" type="slidenum">
              <a:rPr lang="en-US" altLang="zh-TW" sz="1400" smtClean="0"/>
              <a:pPr>
                <a:spcBef>
                  <a:spcPct val="0"/>
                </a:spcBef>
                <a:buFontTx/>
                <a:buNone/>
              </a:pPr>
              <a:t>41</a:t>
            </a:fld>
            <a:endParaRPr lang="en-US" altLang="zh-TW" sz="1400"/>
          </a:p>
        </p:txBody>
      </p:sp>
      <p:sp>
        <p:nvSpPr>
          <p:cNvPr id="51202" name="Rectangle 2">
            <a:extLst>
              <a:ext uri="{FF2B5EF4-FFF2-40B4-BE49-F238E27FC236}">
                <a16:creationId xmlns:a16="http://schemas.microsoft.com/office/drawing/2014/main" id="{54BD8E70-3445-CD4A-B9D9-EE81D677228F}"/>
              </a:ext>
            </a:extLst>
          </p:cNvPr>
          <p:cNvSpPr>
            <a:spLocks noGrp="1" noChangeArrowheads="1"/>
          </p:cNvSpPr>
          <p:nvPr>
            <p:ph type="title"/>
          </p:nvPr>
        </p:nvSpPr>
        <p:spPr/>
        <p:txBody>
          <a:bodyPr/>
          <a:lstStyle/>
          <a:p>
            <a:pPr eaLnBrk="1" hangingPunct="1">
              <a:defRPr/>
            </a:pPr>
            <a:r>
              <a:rPr lang="en-US" altLang="zh-TW"/>
              <a:t>Weak Entities</a:t>
            </a:r>
          </a:p>
        </p:txBody>
      </p:sp>
      <p:sp>
        <p:nvSpPr>
          <p:cNvPr id="55299" name="Rectangle 3">
            <a:extLst>
              <a:ext uri="{FF2B5EF4-FFF2-40B4-BE49-F238E27FC236}">
                <a16:creationId xmlns:a16="http://schemas.microsoft.com/office/drawing/2014/main" id="{25F8E87F-6874-E748-8840-1B3E239DA03F}"/>
              </a:ext>
            </a:extLst>
          </p:cNvPr>
          <p:cNvSpPr>
            <a:spLocks noGrp="1" noChangeArrowheads="1"/>
          </p:cNvSpPr>
          <p:nvPr>
            <p:ph type="body" idx="1"/>
          </p:nvPr>
        </p:nvSpPr>
        <p:spPr/>
        <p:txBody>
          <a:bodyPr/>
          <a:lstStyle/>
          <a:p>
            <a:pPr eaLnBrk="1" hangingPunct="1"/>
            <a:r>
              <a:rPr lang="en-US" altLang="zh-TW">
                <a:solidFill>
                  <a:schemeClr val="accent2"/>
                </a:solidFill>
              </a:rPr>
              <a:t>Strong entity</a:t>
            </a:r>
          </a:p>
          <a:p>
            <a:pPr lvl="1" eaLnBrk="1" hangingPunct="1"/>
            <a:r>
              <a:rPr lang="en-US" altLang="zh-TW"/>
              <a:t>An entity which has a super key.</a:t>
            </a:r>
          </a:p>
          <a:p>
            <a:pPr lvl="1" eaLnBrk="1" hangingPunct="1"/>
            <a:r>
              <a:rPr lang="en-US" altLang="zh-TW"/>
              <a:t>Each entity can be distinguished from other entities in the same set.</a:t>
            </a:r>
          </a:p>
          <a:p>
            <a:pPr eaLnBrk="1" hangingPunct="1"/>
            <a:r>
              <a:rPr lang="en-US" altLang="zh-TW">
                <a:solidFill>
                  <a:schemeClr val="accent2"/>
                </a:solidFill>
              </a:rPr>
              <a:t>Weak entity</a:t>
            </a:r>
          </a:p>
          <a:p>
            <a:pPr lvl="1" eaLnBrk="1" hangingPunct="1"/>
            <a:r>
              <a:rPr lang="en-US" altLang="zh-TW"/>
              <a:t>Without super key.</a:t>
            </a:r>
          </a:p>
          <a:p>
            <a:pPr lvl="1" eaLnBrk="1" hangingPunct="1"/>
            <a:r>
              <a:rPr lang="en-US" altLang="zh-TW"/>
              <a:t>May not be able to distinguish themselves from others without associations with entities in other entity sets.</a:t>
            </a:r>
          </a:p>
          <a:p>
            <a:pPr lvl="1" eaLnBrk="1" hangingPunct="1"/>
            <a:endParaRPr lang="en-US" altLang="zh-TW"/>
          </a:p>
          <a:p>
            <a:pPr lvl="1" eaLnBrk="1" hangingPunct="1"/>
            <a:endParaRPr lang="en-US" altLang="zh-TW"/>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5">
            <a:extLst>
              <a:ext uri="{FF2B5EF4-FFF2-40B4-BE49-F238E27FC236}">
                <a16:creationId xmlns:a16="http://schemas.microsoft.com/office/drawing/2014/main" id="{C92917B2-FD7E-8F4F-9331-FE9EAAE1490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4666F53E-233E-554B-8023-F620E6E4C512}" type="slidenum">
              <a:rPr lang="en-US" altLang="zh-TW" sz="1400" smtClean="0"/>
              <a:pPr>
                <a:spcBef>
                  <a:spcPct val="0"/>
                </a:spcBef>
                <a:buFontTx/>
                <a:buNone/>
              </a:pPr>
              <a:t>42</a:t>
            </a:fld>
            <a:endParaRPr lang="en-US" altLang="zh-TW" sz="1400"/>
          </a:p>
        </p:txBody>
      </p:sp>
      <p:sp>
        <p:nvSpPr>
          <p:cNvPr id="56322" name="Rectangle 3">
            <a:extLst>
              <a:ext uri="{FF2B5EF4-FFF2-40B4-BE49-F238E27FC236}">
                <a16:creationId xmlns:a16="http://schemas.microsoft.com/office/drawing/2014/main" id="{9B087892-2B9C-D04A-A33E-E315AB0C34B7}"/>
              </a:ext>
            </a:extLst>
          </p:cNvPr>
          <p:cNvSpPr>
            <a:spLocks noGrp="1" noChangeArrowheads="1"/>
          </p:cNvSpPr>
          <p:nvPr>
            <p:ph type="body" idx="1"/>
          </p:nvPr>
        </p:nvSpPr>
        <p:spPr>
          <a:xfrm>
            <a:off x="685800" y="762000"/>
            <a:ext cx="7772400" cy="5334000"/>
          </a:xfrm>
        </p:spPr>
        <p:txBody>
          <a:bodyPr/>
          <a:lstStyle/>
          <a:p>
            <a:pPr eaLnBrk="1" hangingPunct="1">
              <a:lnSpc>
                <a:spcPct val="90000"/>
              </a:lnSpc>
            </a:pPr>
            <a:r>
              <a:rPr lang="en-US" altLang="zh-TW" sz="2800"/>
              <a:t>Example</a:t>
            </a:r>
          </a:p>
          <a:p>
            <a:pPr lvl="1" eaLnBrk="1" hangingPunct="1">
              <a:lnSpc>
                <a:spcPct val="90000"/>
              </a:lnSpc>
            </a:pPr>
            <a:r>
              <a:rPr lang="en-US" altLang="zh-TW" sz="2400"/>
              <a:t>Suppose employees can purchase insurance policies to cover their dependents.</a:t>
            </a:r>
          </a:p>
          <a:p>
            <a:pPr lvl="1" eaLnBrk="1" hangingPunct="1">
              <a:lnSpc>
                <a:spcPct val="90000"/>
              </a:lnSpc>
            </a:pPr>
            <a:r>
              <a:rPr lang="en-US" altLang="zh-TW" sz="2400"/>
              <a:t>The attributes of the dependents entity set are </a:t>
            </a:r>
            <a:r>
              <a:rPr lang="en-US" altLang="zh-TW" sz="2400" i="1"/>
              <a:t>pname</a:t>
            </a:r>
            <a:r>
              <a:rPr lang="en-US" altLang="zh-TW" sz="2400"/>
              <a:t> and </a:t>
            </a:r>
            <a:r>
              <a:rPr lang="en-US" altLang="zh-TW" sz="2400" i="1"/>
              <a:t>age</a:t>
            </a:r>
            <a:r>
              <a:rPr lang="en-US" altLang="zh-TW" sz="2400"/>
              <a:t>.</a:t>
            </a:r>
          </a:p>
          <a:p>
            <a:pPr lvl="1" eaLnBrk="1" hangingPunct="1">
              <a:lnSpc>
                <a:spcPct val="90000"/>
              </a:lnSpc>
            </a:pPr>
            <a:r>
              <a:rPr lang="en-US" altLang="zh-TW" sz="2400"/>
              <a:t>The attribute </a:t>
            </a:r>
            <a:r>
              <a:rPr lang="en-US" altLang="zh-TW" sz="2400" i="1"/>
              <a:t>pname </a:t>
            </a:r>
            <a:r>
              <a:rPr lang="en-US" altLang="zh-TW" sz="2400"/>
              <a:t>does not identify a dependent uniquely.</a:t>
            </a:r>
          </a:p>
          <a:p>
            <a:pPr lvl="1" eaLnBrk="1" hangingPunct="1">
              <a:lnSpc>
                <a:spcPct val="90000"/>
              </a:lnSpc>
            </a:pPr>
            <a:r>
              <a:rPr lang="en-US" altLang="zh-TW" sz="2400"/>
              <a:t>Dependents is a weak entity set.</a:t>
            </a:r>
          </a:p>
          <a:p>
            <a:pPr lvl="1" eaLnBrk="1" hangingPunct="1">
              <a:lnSpc>
                <a:spcPct val="90000"/>
              </a:lnSpc>
            </a:pPr>
            <a:r>
              <a:rPr lang="en-US" altLang="zh-TW" sz="2400"/>
              <a:t>A dependent entity can only be identified by considering some of its attributes in conjunction with the primary key of employee (</a:t>
            </a:r>
            <a:r>
              <a:rPr lang="en-US" altLang="zh-TW" sz="2400">
                <a:solidFill>
                  <a:schemeClr val="accent2"/>
                </a:solidFill>
              </a:rPr>
              <a:t>identifying owner</a:t>
            </a:r>
            <a:r>
              <a:rPr lang="en-US" altLang="zh-TW" sz="2400"/>
              <a:t>).</a:t>
            </a:r>
          </a:p>
          <a:p>
            <a:pPr lvl="1" eaLnBrk="1" hangingPunct="1">
              <a:lnSpc>
                <a:spcPct val="90000"/>
              </a:lnSpc>
            </a:pPr>
            <a:r>
              <a:rPr lang="en-US" altLang="zh-TW" sz="2400"/>
              <a:t>The set of attributes that uniquely identify a weak entity for a given owner entity is called a </a:t>
            </a:r>
            <a:r>
              <a:rPr lang="en-US" altLang="zh-TW" sz="2400">
                <a:solidFill>
                  <a:schemeClr val="accent2"/>
                </a:solidFill>
              </a:rPr>
              <a:t>partial key</a:t>
            </a:r>
            <a:r>
              <a:rPr lang="en-US" altLang="zh-TW" sz="2400"/>
              <a:t>.</a:t>
            </a:r>
            <a:endParaRPr lang="en-US" altLang="zh-TW" sz="2400" i="1"/>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Number Placeholder 3">
            <a:extLst>
              <a:ext uri="{FF2B5EF4-FFF2-40B4-BE49-F238E27FC236}">
                <a16:creationId xmlns:a16="http://schemas.microsoft.com/office/drawing/2014/main" id="{C26E3305-11DF-094A-AD46-C17CCC08A72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6D29460C-8D29-684E-8197-14A4EE4CA28B}" type="slidenum">
              <a:rPr lang="en-US" altLang="zh-TW" sz="1400" smtClean="0"/>
              <a:pPr>
                <a:spcBef>
                  <a:spcPct val="0"/>
                </a:spcBef>
                <a:buFontTx/>
                <a:buNone/>
              </a:pPr>
              <a:t>43</a:t>
            </a:fld>
            <a:endParaRPr lang="en-US" altLang="zh-TW" sz="1400"/>
          </a:p>
        </p:txBody>
      </p:sp>
      <p:sp>
        <p:nvSpPr>
          <p:cNvPr id="57346" name="Line 2">
            <a:extLst>
              <a:ext uri="{FF2B5EF4-FFF2-40B4-BE49-F238E27FC236}">
                <a16:creationId xmlns:a16="http://schemas.microsoft.com/office/drawing/2014/main" id="{AE1BFC00-CC4F-FF48-8652-C3289D180A3F}"/>
              </a:ext>
            </a:extLst>
          </p:cNvPr>
          <p:cNvSpPr>
            <a:spLocks noChangeShapeType="1"/>
          </p:cNvSpPr>
          <p:nvPr/>
        </p:nvSpPr>
        <p:spPr bwMode="auto">
          <a:xfrm flipH="1" flipV="1">
            <a:off x="927100" y="2725738"/>
            <a:ext cx="1311275" cy="4778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47" name="Line 3">
            <a:extLst>
              <a:ext uri="{FF2B5EF4-FFF2-40B4-BE49-F238E27FC236}">
                <a16:creationId xmlns:a16="http://schemas.microsoft.com/office/drawing/2014/main" id="{44CC300E-7F97-854B-BCA0-13A41D2E0C5A}"/>
              </a:ext>
            </a:extLst>
          </p:cNvPr>
          <p:cNvSpPr>
            <a:spLocks noChangeShapeType="1"/>
          </p:cNvSpPr>
          <p:nvPr/>
        </p:nvSpPr>
        <p:spPr bwMode="auto">
          <a:xfrm>
            <a:off x="5383213" y="3600450"/>
            <a:ext cx="785812"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48" name="Line 4">
            <a:extLst>
              <a:ext uri="{FF2B5EF4-FFF2-40B4-BE49-F238E27FC236}">
                <a16:creationId xmlns:a16="http://schemas.microsoft.com/office/drawing/2014/main" id="{1AA27F89-7D6E-DF45-B0DA-4BE4D5944F6C}"/>
              </a:ext>
            </a:extLst>
          </p:cNvPr>
          <p:cNvSpPr>
            <a:spLocks noChangeShapeType="1"/>
          </p:cNvSpPr>
          <p:nvPr/>
        </p:nvSpPr>
        <p:spPr bwMode="auto">
          <a:xfrm>
            <a:off x="3286125" y="3584575"/>
            <a:ext cx="7858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49" name="Oval 5">
            <a:extLst>
              <a:ext uri="{FF2B5EF4-FFF2-40B4-BE49-F238E27FC236}">
                <a16:creationId xmlns:a16="http://schemas.microsoft.com/office/drawing/2014/main" id="{9C7895F8-43C7-3C45-9ED0-8484C76C23F3}"/>
              </a:ext>
            </a:extLst>
          </p:cNvPr>
          <p:cNvSpPr>
            <a:spLocks noChangeArrowheads="1"/>
          </p:cNvSpPr>
          <p:nvPr/>
        </p:nvSpPr>
        <p:spPr bwMode="auto">
          <a:xfrm>
            <a:off x="1101725" y="1295400"/>
            <a:ext cx="1311275" cy="66833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57350" name="Oval 6">
            <a:extLst>
              <a:ext uri="{FF2B5EF4-FFF2-40B4-BE49-F238E27FC236}">
                <a16:creationId xmlns:a16="http://schemas.microsoft.com/office/drawing/2014/main" id="{3E5BA259-18F2-3A4F-B0D2-FE501E822092}"/>
              </a:ext>
            </a:extLst>
          </p:cNvPr>
          <p:cNvSpPr>
            <a:spLocks noChangeArrowheads="1"/>
          </p:cNvSpPr>
          <p:nvPr/>
        </p:nvSpPr>
        <p:spPr bwMode="auto">
          <a:xfrm>
            <a:off x="577850" y="2154238"/>
            <a:ext cx="1309688" cy="668337"/>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57351" name="Oval 7">
            <a:extLst>
              <a:ext uri="{FF2B5EF4-FFF2-40B4-BE49-F238E27FC236}">
                <a16:creationId xmlns:a16="http://schemas.microsoft.com/office/drawing/2014/main" id="{3256C9EC-2B84-DC44-9DA1-6743A53F6188}"/>
              </a:ext>
            </a:extLst>
          </p:cNvPr>
          <p:cNvSpPr>
            <a:spLocks noChangeArrowheads="1"/>
          </p:cNvSpPr>
          <p:nvPr/>
        </p:nvSpPr>
        <p:spPr bwMode="auto">
          <a:xfrm>
            <a:off x="2674938" y="1295400"/>
            <a:ext cx="1309687" cy="66833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Phone_no</a:t>
            </a:r>
          </a:p>
        </p:txBody>
      </p:sp>
      <p:sp>
        <p:nvSpPr>
          <p:cNvPr id="57352" name="Oval 8">
            <a:extLst>
              <a:ext uri="{FF2B5EF4-FFF2-40B4-BE49-F238E27FC236}">
                <a16:creationId xmlns:a16="http://schemas.microsoft.com/office/drawing/2014/main" id="{0D19C17A-29F8-1047-8F65-A9267DA1FAB3}"/>
              </a:ext>
            </a:extLst>
          </p:cNvPr>
          <p:cNvSpPr>
            <a:spLocks noChangeArrowheads="1"/>
          </p:cNvSpPr>
          <p:nvPr/>
        </p:nvSpPr>
        <p:spPr bwMode="auto">
          <a:xfrm>
            <a:off x="5208588" y="2154238"/>
            <a:ext cx="1658937" cy="668337"/>
          </a:xfrm>
          <a:prstGeom prst="ellipse">
            <a:avLst/>
          </a:prstGeom>
          <a:solidFill>
            <a:schemeClr val="hlink"/>
          </a:solidFill>
          <a:ln w="9525">
            <a:solidFill>
              <a:schemeClr val="tx1"/>
            </a:solidFill>
            <a:prstDash val="sysDot"/>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pname</a:t>
            </a:r>
          </a:p>
        </p:txBody>
      </p:sp>
      <p:sp>
        <p:nvSpPr>
          <p:cNvPr id="57353" name="Oval 9">
            <a:extLst>
              <a:ext uri="{FF2B5EF4-FFF2-40B4-BE49-F238E27FC236}">
                <a16:creationId xmlns:a16="http://schemas.microsoft.com/office/drawing/2014/main" id="{22359FCF-50B9-CE4E-B612-D6B38F6C9D8F}"/>
              </a:ext>
            </a:extLst>
          </p:cNvPr>
          <p:cNvSpPr>
            <a:spLocks noChangeArrowheads="1"/>
          </p:cNvSpPr>
          <p:nvPr/>
        </p:nvSpPr>
        <p:spPr bwMode="auto">
          <a:xfrm>
            <a:off x="7218363" y="2154238"/>
            <a:ext cx="1309687" cy="668337"/>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age</a:t>
            </a:r>
          </a:p>
        </p:txBody>
      </p:sp>
      <p:sp>
        <p:nvSpPr>
          <p:cNvPr id="57354" name="Line 10">
            <a:extLst>
              <a:ext uri="{FF2B5EF4-FFF2-40B4-BE49-F238E27FC236}">
                <a16:creationId xmlns:a16="http://schemas.microsoft.com/office/drawing/2014/main" id="{A7AF6265-A3D1-BC4A-B146-B76F3D319731}"/>
              </a:ext>
            </a:extLst>
          </p:cNvPr>
          <p:cNvSpPr>
            <a:spLocks noChangeShapeType="1"/>
          </p:cNvSpPr>
          <p:nvPr/>
        </p:nvSpPr>
        <p:spPr bwMode="auto">
          <a:xfrm flipH="1" flipV="1">
            <a:off x="1976438" y="1963738"/>
            <a:ext cx="436562" cy="12398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5" name="Line 11">
            <a:extLst>
              <a:ext uri="{FF2B5EF4-FFF2-40B4-BE49-F238E27FC236}">
                <a16:creationId xmlns:a16="http://schemas.microsoft.com/office/drawing/2014/main" id="{06F0FAAB-517C-284B-AA84-E30A55B840F1}"/>
              </a:ext>
            </a:extLst>
          </p:cNvPr>
          <p:cNvSpPr>
            <a:spLocks noChangeShapeType="1"/>
          </p:cNvSpPr>
          <p:nvPr/>
        </p:nvSpPr>
        <p:spPr bwMode="auto">
          <a:xfrm flipV="1">
            <a:off x="2587625" y="1963738"/>
            <a:ext cx="436563" cy="12398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6" name="Line 12">
            <a:extLst>
              <a:ext uri="{FF2B5EF4-FFF2-40B4-BE49-F238E27FC236}">
                <a16:creationId xmlns:a16="http://schemas.microsoft.com/office/drawing/2014/main" id="{73F7CAEB-3989-1B4B-9C40-76D2C2DA601B}"/>
              </a:ext>
            </a:extLst>
          </p:cNvPr>
          <p:cNvSpPr>
            <a:spLocks noChangeShapeType="1"/>
          </p:cNvSpPr>
          <p:nvPr/>
        </p:nvSpPr>
        <p:spPr bwMode="auto">
          <a:xfrm flipV="1">
            <a:off x="2762250" y="2630488"/>
            <a:ext cx="1484313" cy="5730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7" name="Line 13">
            <a:extLst>
              <a:ext uri="{FF2B5EF4-FFF2-40B4-BE49-F238E27FC236}">
                <a16:creationId xmlns:a16="http://schemas.microsoft.com/office/drawing/2014/main" id="{9A6749E2-E4F2-A24F-B042-955E58372D9E}"/>
              </a:ext>
            </a:extLst>
          </p:cNvPr>
          <p:cNvSpPr>
            <a:spLocks noChangeShapeType="1"/>
          </p:cNvSpPr>
          <p:nvPr/>
        </p:nvSpPr>
        <p:spPr bwMode="auto">
          <a:xfrm flipH="1" flipV="1">
            <a:off x="6169025" y="2822575"/>
            <a:ext cx="523875"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8" name="Line 14">
            <a:extLst>
              <a:ext uri="{FF2B5EF4-FFF2-40B4-BE49-F238E27FC236}">
                <a16:creationId xmlns:a16="http://schemas.microsoft.com/office/drawing/2014/main" id="{1EEAF7AD-02BB-B944-9AB9-693D7DEBB7F5}"/>
              </a:ext>
            </a:extLst>
          </p:cNvPr>
          <p:cNvSpPr>
            <a:spLocks noChangeShapeType="1"/>
          </p:cNvSpPr>
          <p:nvPr/>
        </p:nvSpPr>
        <p:spPr bwMode="auto">
          <a:xfrm flipV="1">
            <a:off x="7129463" y="2822575"/>
            <a:ext cx="612775"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9" name="Oval 15">
            <a:extLst>
              <a:ext uri="{FF2B5EF4-FFF2-40B4-BE49-F238E27FC236}">
                <a16:creationId xmlns:a16="http://schemas.microsoft.com/office/drawing/2014/main" id="{2D58D6C1-85F7-9D4E-BDD7-E3387A442268}"/>
              </a:ext>
            </a:extLst>
          </p:cNvPr>
          <p:cNvSpPr>
            <a:spLocks noChangeArrowheads="1"/>
          </p:cNvSpPr>
          <p:nvPr/>
        </p:nvSpPr>
        <p:spPr bwMode="auto">
          <a:xfrm>
            <a:off x="3198813" y="2154238"/>
            <a:ext cx="1309687" cy="668337"/>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57360" name="Line 16">
            <a:extLst>
              <a:ext uri="{FF2B5EF4-FFF2-40B4-BE49-F238E27FC236}">
                <a16:creationId xmlns:a16="http://schemas.microsoft.com/office/drawing/2014/main" id="{8CA74F2D-791E-7946-807A-6135598FF9D9}"/>
              </a:ext>
            </a:extLst>
          </p:cNvPr>
          <p:cNvSpPr>
            <a:spLocks noChangeShapeType="1"/>
          </p:cNvSpPr>
          <p:nvPr/>
        </p:nvSpPr>
        <p:spPr bwMode="auto">
          <a:xfrm flipH="1" flipV="1">
            <a:off x="3232150" y="3579813"/>
            <a:ext cx="836613" cy="0"/>
          </a:xfrm>
          <a:prstGeom prst="line">
            <a:avLst/>
          </a:prstGeom>
          <a:noFill/>
          <a:ln w="12700">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57361" name="Rectangle 17">
            <a:extLst>
              <a:ext uri="{FF2B5EF4-FFF2-40B4-BE49-F238E27FC236}">
                <a16:creationId xmlns:a16="http://schemas.microsoft.com/office/drawing/2014/main" id="{50A3D26B-A3F3-454F-84C8-A31B283F750F}"/>
              </a:ext>
            </a:extLst>
          </p:cNvPr>
          <p:cNvSpPr>
            <a:spLocks noChangeArrowheads="1"/>
          </p:cNvSpPr>
          <p:nvPr/>
        </p:nvSpPr>
        <p:spPr bwMode="auto">
          <a:xfrm>
            <a:off x="1800225" y="3203575"/>
            <a:ext cx="1485900" cy="763588"/>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a:t>
            </a:r>
          </a:p>
        </p:txBody>
      </p:sp>
      <p:sp>
        <p:nvSpPr>
          <p:cNvPr id="57362" name="Rectangle 18">
            <a:extLst>
              <a:ext uri="{FF2B5EF4-FFF2-40B4-BE49-F238E27FC236}">
                <a16:creationId xmlns:a16="http://schemas.microsoft.com/office/drawing/2014/main" id="{AAB2399D-4E27-954A-A13E-DDEBB20311C3}"/>
              </a:ext>
            </a:extLst>
          </p:cNvPr>
          <p:cNvSpPr>
            <a:spLocks noChangeArrowheads="1"/>
          </p:cNvSpPr>
          <p:nvPr/>
        </p:nvSpPr>
        <p:spPr bwMode="auto">
          <a:xfrm>
            <a:off x="6169025" y="3203575"/>
            <a:ext cx="1485900" cy="763588"/>
          </a:xfrm>
          <a:prstGeom prst="rect">
            <a:avLst/>
          </a:prstGeom>
          <a:solidFill>
            <a:schemeClr val="hlink"/>
          </a:solidFill>
          <a:ln w="38100">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Dependents</a:t>
            </a:r>
          </a:p>
        </p:txBody>
      </p:sp>
      <p:sp>
        <p:nvSpPr>
          <p:cNvPr id="57363" name="AutoShape 19">
            <a:extLst>
              <a:ext uri="{FF2B5EF4-FFF2-40B4-BE49-F238E27FC236}">
                <a16:creationId xmlns:a16="http://schemas.microsoft.com/office/drawing/2014/main" id="{7B4F5A8C-9415-A144-A6BF-803DE918AA83}"/>
              </a:ext>
            </a:extLst>
          </p:cNvPr>
          <p:cNvSpPr>
            <a:spLocks noChangeArrowheads="1"/>
          </p:cNvSpPr>
          <p:nvPr/>
        </p:nvSpPr>
        <p:spPr bwMode="auto">
          <a:xfrm>
            <a:off x="3913188" y="2841625"/>
            <a:ext cx="1541462" cy="1489075"/>
          </a:xfrm>
          <a:prstGeom prst="diamond">
            <a:avLst/>
          </a:prstGeom>
          <a:solidFill>
            <a:schemeClr val="hlink"/>
          </a:solidFill>
          <a:ln w="38100">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Policy</a:t>
            </a:r>
          </a:p>
        </p:txBody>
      </p:sp>
      <p:sp>
        <p:nvSpPr>
          <p:cNvPr id="57364" name="Line 20">
            <a:extLst>
              <a:ext uri="{FF2B5EF4-FFF2-40B4-BE49-F238E27FC236}">
                <a16:creationId xmlns:a16="http://schemas.microsoft.com/office/drawing/2014/main" id="{8F24C06D-4BF4-0D48-B7B1-442353A4E14D}"/>
              </a:ext>
            </a:extLst>
          </p:cNvPr>
          <p:cNvSpPr>
            <a:spLocks noChangeShapeType="1"/>
          </p:cNvSpPr>
          <p:nvPr/>
        </p:nvSpPr>
        <p:spPr bwMode="auto">
          <a:xfrm flipV="1">
            <a:off x="4724400" y="1447800"/>
            <a:ext cx="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5" name="Oval 21">
            <a:extLst>
              <a:ext uri="{FF2B5EF4-FFF2-40B4-BE49-F238E27FC236}">
                <a16:creationId xmlns:a16="http://schemas.microsoft.com/office/drawing/2014/main" id="{08A9AB6C-C57A-AD49-92A7-63B414E26082}"/>
              </a:ext>
            </a:extLst>
          </p:cNvPr>
          <p:cNvSpPr>
            <a:spLocks noChangeArrowheads="1"/>
          </p:cNvSpPr>
          <p:nvPr/>
        </p:nvSpPr>
        <p:spPr bwMode="auto">
          <a:xfrm>
            <a:off x="4038600" y="685800"/>
            <a:ext cx="1309688" cy="66833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cost</a:t>
            </a:r>
          </a:p>
        </p:txBody>
      </p:sp>
      <p:sp>
        <p:nvSpPr>
          <p:cNvPr id="57366" name="Line 22">
            <a:extLst>
              <a:ext uri="{FF2B5EF4-FFF2-40B4-BE49-F238E27FC236}">
                <a16:creationId xmlns:a16="http://schemas.microsoft.com/office/drawing/2014/main" id="{5BD559AD-2962-3249-8432-8D2C32D91712}"/>
              </a:ext>
            </a:extLst>
          </p:cNvPr>
          <p:cNvSpPr>
            <a:spLocks noChangeShapeType="1"/>
          </p:cNvSpPr>
          <p:nvPr/>
        </p:nvSpPr>
        <p:spPr bwMode="auto">
          <a:xfrm>
            <a:off x="5715000" y="2590800"/>
            <a:ext cx="762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7367" name="Line 23">
            <a:extLst>
              <a:ext uri="{FF2B5EF4-FFF2-40B4-BE49-F238E27FC236}">
                <a16:creationId xmlns:a16="http://schemas.microsoft.com/office/drawing/2014/main" id="{B6126206-1DC0-2644-B254-BFCA930F9162}"/>
              </a:ext>
            </a:extLst>
          </p:cNvPr>
          <p:cNvSpPr>
            <a:spLocks noChangeShapeType="1"/>
          </p:cNvSpPr>
          <p:nvPr/>
        </p:nvSpPr>
        <p:spPr bwMode="auto">
          <a:xfrm flipH="1">
            <a:off x="6324600" y="1828800"/>
            <a:ext cx="533400" cy="7620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68" name="Text Box 24">
            <a:extLst>
              <a:ext uri="{FF2B5EF4-FFF2-40B4-BE49-F238E27FC236}">
                <a16:creationId xmlns:a16="http://schemas.microsoft.com/office/drawing/2014/main" id="{23930EA1-1390-6F4C-A4DB-B71BD2CC1F2C}"/>
              </a:ext>
            </a:extLst>
          </p:cNvPr>
          <p:cNvSpPr txBox="1">
            <a:spLocks noChangeArrowheads="1"/>
          </p:cNvSpPr>
          <p:nvPr/>
        </p:nvSpPr>
        <p:spPr bwMode="auto">
          <a:xfrm>
            <a:off x="6172200" y="1295400"/>
            <a:ext cx="25273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400">
                <a:solidFill>
                  <a:srgbClr val="FF3300"/>
                </a:solidFill>
              </a:rPr>
              <a:t>Broken line indicates that pname</a:t>
            </a:r>
          </a:p>
          <a:p>
            <a:pPr eaLnBrk="1" hangingPunct="1">
              <a:spcBef>
                <a:spcPct val="0"/>
              </a:spcBef>
              <a:buFontTx/>
              <a:buNone/>
            </a:pPr>
            <a:r>
              <a:rPr lang="en-US" altLang="zh-TW" sz="1400">
                <a:solidFill>
                  <a:srgbClr val="FF3300"/>
                </a:solidFill>
              </a:rPr>
              <a:t>is a partial key for dependents.</a:t>
            </a:r>
            <a:r>
              <a:rPr lang="en-US" altLang="zh-TW" sz="1400"/>
              <a:t> </a:t>
            </a:r>
          </a:p>
        </p:txBody>
      </p:sp>
      <p:sp>
        <p:nvSpPr>
          <p:cNvPr id="57369" name="Line 25">
            <a:extLst>
              <a:ext uri="{FF2B5EF4-FFF2-40B4-BE49-F238E27FC236}">
                <a16:creationId xmlns:a16="http://schemas.microsoft.com/office/drawing/2014/main" id="{BA02D8B7-5326-6741-B51C-D2E62A20736D}"/>
              </a:ext>
            </a:extLst>
          </p:cNvPr>
          <p:cNvSpPr>
            <a:spLocks noChangeShapeType="1"/>
          </p:cNvSpPr>
          <p:nvPr/>
        </p:nvSpPr>
        <p:spPr bwMode="auto">
          <a:xfrm flipV="1">
            <a:off x="4953000" y="3657600"/>
            <a:ext cx="838200" cy="14478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70" name="Text Box 27">
            <a:extLst>
              <a:ext uri="{FF2B5EF4-FFF2-40B4-BE49-F238E27FC236}">
                <a16:creationId xmlns:a16="http://schemas.microsoft.com/office/drawing/2014/main" id="{9F50DA51-A7B4-824D-AA10-1B4EF6F3E6F5}"/>
              </a:ext>
            </a:extLst>
          </p:cNvPr>
          <p:cNvSpPr txBox="1">
            <a:spLocks noChangeArrowheads="1"/>
          </p:cNvSpPr>
          <p:nvPr/>
        </p:nvSpPr>
        <p:spPr bwMode="auto">
          <a:xfrm>
            <a:off x="1203325" y="5192713"/>
            <a:ext cx="516572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400">
                <a:solidFill>
                  <a:srgbClr val="FF3300"/>
                </a:solidFill>
              </a:rPr>
              <a:t>The arrow from Dependents to Policy indicates that each Dependents </a:t>
            </a:r>
          </a:p>
          <a:p>
            <a:pPr eaLnBrk="1" hangingPunct="1">
              <a:spcBef>
                <a:spcPct val="0"/>
              </a:spcBef>
              <a:buFontTx/>
              <a:buNone/>
            </a:pPr>
            <a:r>
              <a:rPr lang="en-US" altLang="zh-TW" sz="1400">
                <a:solidFill>
                  <a:srgbClr val="FF3300"/>
                </a:solidFill>
              </a:rPr>
              <a:t>entity appears in at most one Policy relationship.  The arrow is thick</a:t>
            </a:r>
          </a:p>
          <a:p>
            <a:pPr eaLnBrk="1" hangingPunct="1">
              <a:spcBef>
                <a:spcPct val="0"/>
              </a:spcBef>
              <a:buFontTx/>
              <a:buNone/>
            </a:pPr>
            <a:r>
              <a:rPr lang="en-US" altLang="zh-TW" sz="1400">
                <a:solidFill>
                  <a:srgbClr val="FF3300"/>
                </a:solidFill>
              </a:rPr>
              <a:t>because of the total participation constraint.</a:t>
            </a:r>
          </a:p>
        </p:txBody>
      </p:sp>
      <p:sp>
        <p:nvSpPr>
          <p:cNvPr id="57371" name="Line 28">
            <a:extLst>
              <a:ext uri="{FF2B5EF4-FFF2-40B4-BE49-F238E27FC236}">
                <a16:creationId xmlns:a16="http://schemas.microsoft.com/office/drawing/2014/main" id="{9F3F81CE-B19E-0242-911C-0722466485EE}"/>
              </a:ext>
            </a:extLst>
          </p:cNvPr>
          <p:cNvSpPr>
            <a:spLocks noChangeShapeType="1"/>
          </p:cNvSpPr>
          <p:nvPr/>
        </p:nvSpPr>
        <p:spPr bwMode="auto">
          <a:xfrm flipH="1" flipV="1">
            <a:off x="7162800" y="4038600"/>
            <a:ext cx="152400" cy="5334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72" name="Line 29">
            <a:extLst>
              <a:ext uri="{FF2B5EF4-FFF2-40B4-BE49-F238E27FC236}">
                <a16:creationId xmlns:a16="http://schemas.microsoft.com/office/drawing/2014/main" id="{6EBF6013-84ED-E345-8868-12E18735955C}"/>
              </a:ext>
            </a:extLst>
          </p:cNvPr>
          <p:cNvSpPr>
            <a:spLocks noChangeShapeType="1"/>
          </p:cNvSpPr>
          <p:nvPr/>
        </p:nvSpPr>
        <p:spPr bwMode="auto">
          <a:xfrm flipH="1" flipV="1">
            <a:off x="5181600" y="3962400"/>
            <a:ext cx="1981200" cy="6096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73" name="Text Box 31">
            <a:extLst>
              <a:ext uri="{FF2B5EF4-FFF2-40B4-BE49-F238E27FC236}">
                <a16:creationId xmlns:a16="http://schemas.microsoft.com/office/drawing/2014/main" id="{E2D19CC9-C53F-DA45-8EE3-7C32DFCCED10}"/>
              </a:ext>
            </a:extLst>
          </p:cNvPr>
          <p:cNvSpPr txBox="1">
            <a:spLocks noChangeArrowheads="1"/>
          </p:cNvSpPr>
          <p:nvPr/>
        </p:nvSpPr>
        <p:spPr bwMode="auto">
          <a:xfrm>
            <a:off x="6781800" y="4648200"/>
            <a:ext cx="2144713"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400">
                <a:solidFill>
                  <a:srgbClr val="FF3300"/>
                </a:solidFill>
              </a:rPr>
              <a:t>To underscore the fact</a:t>
            </a:r>
          </a:p>
          <a:p>
            <a:pPr eaLnBrk="1" hangingPunct="1">
              <a:spcBef>
                <a:spcPct val="0"/>
              </a:spcBef>
              <a:buFontTx/>
              <a:buNone/>
            </a:pPr>
            <a:r>
              <a:rPr lang="en-US" altLang="zh-TW" sz="1400">
                <a:solidFill>
                  <a:srgbClr val="FF3300"/>
                </a:solidFill>
              </a:rPr>
              <a:t>that Dependents is a weak</a:t>
            </a:r>
          </a:p>
          <a:p>
            <a:pPr eaLnBrk="1" hangingPunct="1">
              <a:spcBef>
                <a:spcPct val="0"/>
              </a:spcBef>
              <a:buFontTx/>
              <a:buNone/>
            </a:pPr>
            <a:r>
              <a:rPr lang="en-US" altLang="zh-TW" sz="1400">
                <a:solidFill>
                  <a:srgbClr val="FF3300"/>
                </a:solidFill>
              </a:rPr>
              <a:t>entity and Policy is its</a:t>
            </a:r>
          </a:p>
          <a:p>
            <a:pPr eaLnBrk="1" hangingPunct="1">
              <a:spcBef>
                <a:spcPct val="0"/>
              </a:spcBef>
              <a:buFontTx/>
              <a:buNone/>
            </a:pPr>
            <a:r>
              <a:rPr lang="en-US" altLang="zh-TW" sz="1400">
                <a:solidFill>
                  <a:srgbClr val="FF3300"/>
                </a:solidFill>
              </a:rPr>
              <a:t>identifying relationship, we</a:t>
            </a:r>
          </a:p>
          <a:p>
            <a:pPr eaLnBrk="1" hangingPunct="1">
              <a:spcBef>
                <a:spcPct val="0"/>
              </a:spcBef>
              <a:buFontTx/>
              <a:buNone/>
            </a:pPr>
            <a:r>
              <a:rPr lang="en-US" altLang="zh-TW" sz="1400">
                <a:solidFill>
                  <a:srgbClr val="FF3300"/>
                </a:solidFill>
              </a:rPr>
              <a:t>draw both with dark lines.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Number Placeholder 5">
            <a:extLst>
              <a:ext uri="{FF2B5EF4-FFF2-40B4-BE49-F238E27FC236}">
                <a16:creationId xmlns:a16="http://schemas.microsoft.com/office/drawing/2014/main" id="{8EEC050A-2900-5C41-9E1C-99EB65FAACA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1B3D042E-938A-1F4A-A9D9-49DB92D8AB73}" type="slidenum">
              <a:rPr lang="en-US" altLang="zh-TW" sz="1400" smtClean="0"/>
              <a:pPr>
                <a:spcBef>
                  <a:spcPct val="0"/>
                </a:spcBef>
                <a:buFontTx/>
                <a:buNone/>
              </a:pPr>
              <a:t>44</a:t>
            </a:fld>
            <a:endParaRPr lang="en-US" altLang="zh-TW" sz="1400"/>
          </a:p>
        </p:txBody>
      </p:sp>
      <p:sp>
        <p:nvSpPr>
          <p:cNvPr id="54274" name="Rectangle 2">
            <a:extLst>
              <a:ext uri="{FF2B5EF4-FFF2-40B4-BE49-F238E27FC236}">
                <a16:creationId xmlns:a16="http://schemas.microsoft.com/office/drawing/2014/main" id="{E6F6DE7A-4EF8-D54D-A139-2B149DB8828F}"/>
              </a:ext>
            </a:extLst>
          </p:cNvPr>
          <p:cNvSpPr>
            <a:spLocks noGrp="1" noChangeArrowheads="1"/>
          </p:cNvSpPr>
          <p:nvPr>
            <p:ph type="title"/>
          </p:nvPr>
        </p:nvSpPr>
        <p:spPr/>
        <p:txBody>
          <a:bodyPr/>
          <a:lstStyle/>
          <a:p>
            <a:pPr eaLnBrk="1" hangingPunct="1">
              <a:defRPr/>
            </a:pPr>
            <a:r>
              <a:rPr lang="en-US" altLang="zh-TW"/>
              <a:t>Non-binary relationship set</a:t>
            </a:r>
          </a:p>
        </p:txBody>
      </p:sp>
      <p:sp>
        <p:nvSpPr>
          <p:cNvPr id="58371" name="Rectangle 3">
            <a:extLst>
              <a:ext uri="{FF2B5EF4-FFF2-40B4-BE49-F238E27FC236}">
                <a16:creationId xmlns:a16="http://schemas.microsoft.com/office/drawing/2014/main" id="{271AF07D-73C3-0F4F-AF9B-27D4BAD4E8B1}"/>
              </a:ext>
            </a:extLst>
          </p:cNvPr>
          <p:cNvSpPr>
            <a:spLocks noGrp="1" noChangeArrowheads="1"/>
          </p:cNvSpPr>
          <p:nvPr>
            <p:ph type="body" idx="1"/>
          </p:nvPr>
        </p:nvSpPr>
        <p:spPr/>
        <p:txBody>
          <a:bodyPr/>
          <a:lstStyle/>
          <a:p>
            <a:pPr eaLnBrk="1" hangingPunct="1"/>
            <a:r>
              <a:rPr lang="en-US" altLang="zh-TW"/>
              <a:t>Suppose n ≥ 2, for E</a:t>
            </a:r>
            <a:r>
              <a:rPr lang="en-US" altLang="zh-TW" sz="2400"/>
              <a:t>1</a:t>
            </a:r>
            <a:r>
              <a:rPr lang="en-US" altLang="zh-TW"/>
              <a:t>, E</a:t>
            </a:r>
            <a:r>
              <a:rPr lang="en-US" altLang="zh-TW" sz="2400"/>
              <a:t>2</a:t>
            </a:r>
            <a:r>
              <a:rPr lang="en-US" altLang="zh-TW"/>
              <a:t>, ..., E</a:t>
            </a:r>
            <a:r>
              <a:rPr lang="en-US" altLang="zh-TW" sz="2400"/>
              <a:t>n</a:t>
            </a:r>
            <a:r>
              <a:rPr lang="en-US" altLang="zh-TW"/>
              <a:t>,</a:t>
            </a:r>
          </a:p>
          <a:p>
            <a:pPr eaLnBrk="1" hangingPunct="1"/>
            <a:endParaRPr lang="zh-TW" altLang="en-US"/>
          </a:p>
        </p:txBody>
      </p:sp>
      <p:grpSp>
        <p:nvGrpSpPr>
          <p:cNvPr id="58372" name="Group 4">
            <a:extLst>
              <a:ext uri="{FF2B5EF4-FFF2-40B4-BE49-F238E27FC236}">
                <a16:creationId xmlns:a16="http://schemas.microsoft.com/office/drawing/2014/main" id="{6505730C-32D8-8540-BA22-39207D6E846B}"/>
              </a:ext>
            </a:extLst>
          </p:cNvPr>
          <p:cNvGrpSpPr>
            <a:grpSpLocks/>
          </p:cNvGrpSpPr>
          <p:nvPr/>
        </p:nvGrpSpPr>
        <p:grpSpPr bwMode="auto">
          <a:xfrm>
            <a:off x="423863" y="2438400"/>
            <a:ext cx="8277225" cy="3248025"/>
            <a:chOff x="267" y="1928"/>
            <a:chExt cx="5214" cy="2046"/>
          </a:xfrm>
        </p:grpSpPr>
        <p:sp>
          <p:nvSpPr>
            <p:cNvPr id="58373" name="Line 5">
              <a:extLst>
                <a:ext uri="{FF2B5EF4-FFF2-40B4-BE49-F238E27FC236}">
                  <a16:creationId xmlns:a16="http://schemas.microsoft.com/office/drawing/2014/main" id="{4DCC09ED-87AB-6E48-8002-DA62B429221D}"/>
                </a:ext>
              </a:extLst>
            </p:cNvPr>
            <p:cNvSpPr>
              <a:spLocks noChangeShapeType="1"/>
            </p:cNvSpPr>
            <p:nvPr/>
          </p:nvSpPr>
          <p:spPr bwMode="auto">
            <a:xfrm flipV="1">
              <a:off x="4591" y="3249"/>
              <a:ext cx="218"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74" name="Line 6">
              <a:extLst>
                <a:ext uri="{FF2B5EF4-FFF2-40B4-BE49-F238E27FC236}">
                  <a16:creationId xmlns:a16="http://schemas.microsoft.com/office/drawing/2014/main" id="{346B4056-1491-4247-B826-414DE7AAE616}"/>
                </a:ext>
              </a:extLst>
            </p:cNvPr>
            <p:cNvSpPr>
              <a:spLocks noChangeShapeType="1"/>
            </p:cNvSpPr>
            <p:nvPr/>
          </p:nvSpPr>
          <p:spPr bwMode="auto">
            <a:xfrm flipH="1" flipV="1">
              <a:off x="3388" y="2402"/>
              <a:ext cx="0" cy="21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75" name="Line 7">
              <a:extLst>
                <a:ext uri="{FF2B5EF4-FFF2-40B4-BE49-F238E27FC236}">
                  <a16:creationId xmlns:a16="http://schemas.microsoft.com/office/drawing/2014/main" id="{17B432D9-1506-9E47-9FEB-521DA414D34F}"/>
                </a:ext>
              </a:extLst>
            </p:cNvPr>
            <p:cNvSpPr>
              <a:spLocks noChangeShapeType="1"/>
            </p:cNvSpPr>
            <p:nvPr/>
          </p:nvSpPr>
          <p:spPr bwMode="auto">
            <a:xfrm flipH="1" flipV="1">
              <a:off x="5123" y="2379"/>
              <a:ext cx="0" cy="21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76" name="Line 8">
              <a:extLst>
                <a:ext uri="{FF2B5EF4-FFF2-40B4-BE49-F238E27FC236}">
                  <a16:creationId xmlns:a16="http://schemas.microsoft.com/office/drawing/2014/main" id="{7AAD3F32-991B-0248-A31C-12B8BD748254}"/>
                </a:ext>
              </a:extLst>
            </p:cNvPr>
            <p:cNvSpPr>
              <a:spLocks noChangeShapeType="1"/>
            </p:cNvSpPr>
            <p:nvPr/>
          </p:nvSpPr>
          <p:spPr bwMode="auto">
            <a:xfrm>
              <a:off x="4253" y="2958"/>
              <a:ext cx="0" cy="4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77" name="Oval 9">
              <a:extLst>
                <a:ext uri="{FF2B5EF4-FFF2-40B4-BE49-F238E27FC236}">
                  <a16:creationId xmlns:a16="http://schemas.microsoft.com/office/drawing/2014/main" id="{60C37C91-142E-5143-8969-B509176413C1}"/>
                </a:ext>
              </a:extLst>
            </p:cNvPr>
            <p:cNvSpPr>
              <a:spLocks noChangeArrowheads="1"/>
            </p:cNvSpPr>
            <p:nvPr/>
          </p:nvSpPr>
          <p:spPr bwMode="auto">
            <a:xfrm>
              <a:off x="2280" y="2316"/>
              <a:ext cx="501" cy="1137"/>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378" name="Oval 10">
              <a:extLst>
                <a:ext uri="{FF2B5EF4-FFF2-40B4-BE49-F238E27FC236}">
                  <a16:creationId xmlns:a16="http://schemas.microsoft.com/office/drawing/2014/main" id="{81A49DAA-B200-9E48-A4C5-F799E7E4AB02}"/>
                </a:ext>
              </a:extLst>
            </p:cNvPr>
            <p:cNvSpPr>
              <a:spLocks noChangeArrowheads="1"/>
            </p:cNvSpPr>
            <p:nvPr/>
          </p:nvSpPr>
          <p:spPr bwMode="auto">
            <a:xfrm>
              <a:off x="442" y="2195"/>
              <a:ext cx="479" cy="702"/>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379" name="Oval 11">
              <a:extLst>
                <a:ext uri="{FF2B5EF4-FFF2-40B4-BE49-F238E27FC236}">
                  <a16:creationId xmlns:a16="http://schemas.microsoft.com/office/drawing/2014/main" id="{A4651E3C-1914-4346-9EE1-560D50762203}"/>
                </a:ext>
              </a:extLst>
            </p:cNvPr>
            <p:cNvSpPr>
              <a:spLocks noChangeArrowheads="1"/>
            </p:cNvSpPr>
            <p:nvPr/>
          </p:nvSpPr>
          <p:spPr bwMode="auto">
            <a:xfrm>
              <a:off x="1236" y="2305"/>
              <a:ext cx="749" cy="1186"/>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380" name="Text Box 12">
              <a:extLst>
                <a:ext uri="{FF2B5EF4-FFF2-40B4-BE49-F238E27FC236}">
                  <a16:creationId xmlns:a16="http://schemas.microsoft.com/office/drawing/2014/main" id="{2ED5A8BB-245E-0045-A85C-F811668D2F0E}"/>
                </a:ext>
              </a:extLst>
            </p:cNvPr>
            <p:cNvSpPr txBox="1">
              <a:spLocks noChangeArrowheads="1"/>
            </p:cNvSpPr>
            <p:nvPr/>
          </p:nvSpPr>
          <p:spPr bwMode="auto">
            <a:xfrm>
              <a:off x="1264" y="2049"/>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SUPPLY</a:t>
              </a:r>
            </a:p>
          </p:txBody>
        </p:sp>
        <p:sp>
          <p:nvSpPr>
            <p:cNvPr id="58381" name="Text Box 13">
              <a:extLst>
                <a:ext uri="{FF2B5EF4-FFF2-40B4-BE49-F238E27FC236}">
                  <a16:creationId xmlns:a16="http://schemas.microsoft.com/office/drawing/2014/main" id="{DE48707C-4A08-D542-8D21-37A120A3E2BD}"/>
                </a:ext>
              </a:extLst>
            </p:cNvPr>
            <p:cNvSpPr txBox="1">
              <a:spLocks noChangeArrowheads="1"/>
            </p:cNvSpPr>
            <p:nvPr/>
          </p:nvSpPr>
          <p:spPr bwMode="auto">
            <a:xfrm>
              <a:off x="267" y="1928"/>
              <a:ext cx="8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SUPPLIER</a:t>
              </a:r>
            </a:p>
          </p:txBody>
        </p:sp>
        <p:sp>
          <p:nvSpPr>
            <p:cNvPr id="58382" name="Line 14">
              <a:extLst>
                <a:ext uri="{FF2B5EF4-FFF2-40B4-BE49-F238E27FC236}">
                  <a16:creationId xmlns:a16="http://schemas.microsoft.com/office/drawing/2014/main" id="{2505F24C-18C0-544A-A0A1-B0769FA4F66E}"/>
                </a:ext>
              </a:extLst>
            </p:cNvPr>
            <p:cNvSpPr>
              <a:spLocks noChangeShapeType="1"/>
            </p:cNvSpPr>
            <p:nvPr/>
          </p:nvSpPr>
          <p:spPr bwMode="auto">
            <a:xfrm>
              <a:off x="684" y="2340"/>
              <a:ext cx="919" cy="1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83" name="Text Box 15">
              <a:extLst>
                <a:ext uri="{FF2B5EF4-FFF2-40B4-BE49-F238E27FC236}">
                  <a16:creationId xmlns:a16="http://schemas.microsoft.com/office/drawing/2014/main" id="{65EAE336-C1DA-A34C-98B3-334428FE3C72}"/>
                </a:ext>
              </a:extLst>
            </p:cNvPr>
            <p:cNvSpPr txBox="1">
              <a:spLocks noChangeArrowheads="1"/>
            </p:cNvSpPr>
            <p:nvPr/>
          </p:nvSpPr>
          <p:spPr bwMode="auto">
            <a:xfrm>
              <a:off x="2146" y="2074"/>
              <a:ext cx="7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PROJECT</a:t>
              </a:r>
            </a:p>
          </p:txBody>
        </p:sp>
        <p:sp>
          <p:nvSpPr>
            <p:cNvPr id="58384" name="Oval 16">
              <a:extLst>
                <a:ext uri="{FF2B5EF4-FFF2-40B4-BE49-F238E27FC236}">
                  <a16:creationId xmlns:a16="http://schemas.microsoft.com/office/drawing/2014/main" id="{448F4EC9-81E8-934B-85A2-30FFB014338C}"/>
                </a:ext>
              </a:extLst>
            </p:cNvPr>
            <p:cNvSpPr>
              <a:spLocks noChangeArrowheads="1"/>
            </p:cNvSpPr>
            <p:nvPr/>
          </p:nvSpPr>
          <p:spPr bwMode="auto">
            <a:xfrm>
              <a:off x="442" y="3017"/>
              <a:ext cx="479" cy="702"/>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385" name="Line 17">
              <a:extLst>
                <a:ext uri="{FF2B5EF4-FFF2-40B4-BE49-F238E27FC236}">
                  <a16:creationId xmlns:a16="http://schemas.microsoft.com/office/drawing/2014/main" id="{5506C73A-516D-7A47-81E3-EC96BAF6C9F8}"/>
                </a:ext>
              </a:extLst>
            </p:cNvPr>
            <p:cNvSpPr>
              <a:spLocks noChangeShapeType="1"/>
            </p:cNvSpPr>
            <p:nvPr/>
          </p:nvSpPr>
          <p:spPr bwMode="auto">
            <a:xfrm>
              <a:off x="684" y="2557"/>
              <a:ext cx="919" cy="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86" name="Line 18">
              <a:extLst>
                <a:ext uri="{FF2B5EF4-FFF2-40B4-BE49-F238E27FC236}">
                  <a16:creationId xmlns:a16="http://schemas.microsoft.com/office/drawing/2014/main" id="{5B41F818-416E-8B45-8EB4-A46091E4407C}"/>
                </a:ext>
              </a:extLst>
            </p:cNvPr>
            <p:cNvSpPr>
              <a:spLocks noChangeShapeType="1"/>
            </p:cNvSpPr>
            <p:nvPr/>
          </p:nvSpPr>
          <p:spPr bwMode="auto">
            <a:xfrm>
              <a:off x="684" y="2775"/>
              <a:ext cx="919" cy="4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87" name="Line 19">
              <a:extLst>
                <a:ext uri="{FF2B5EF4-FFF2-40B4-BE49-F238E27FC236}">
                  <a16:creationId xmlns:a16="http://schemas.microsoft.com/office/drawing/2014/main" id="{879094F4-E68C-7846-BBAD-83449E346295}"/>
                </a:ext>
              </a:extLst>
            </p:cNvPr>
            <p:cNvSpPr>
              <a:spLocks noChangeShapeType="1"/>
            </p:cNvSpPr>
            <p:nvPr/>
          </p:nvSpPr>
          <p:spPr bwMode="auto">
            <a:xfrm>
              <a:off x="708" y="2775"/>
              <a:ext cx="919" cy="21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88" name="Text Box 20">
              <a:extLst>
                <a:ext uri="{FF2B5EF4-FFF2-40B4-BE49-F238E27FC236}">
                  <a16:creationId xmlns:a16="http://schemas.microsoft.com/office/drawing/2014/main" id="{8FFE9F16-E797-DA4F-B0D0-EBE6F288D5B4}"/>
                </a:ext>
              </a:extLst>
            </p:cNvPr>
            <p:cNvSpPr txBox="1">
              <a:spLocks noChangeArrowheads="1"/>
            </p:cNvSpPr>
            <p:nvPr/>
          </p:nvSpPr>
          <p:spPr bwMode="auto">
            <a:xfrm>
              <a:off x="426" y="3743"/>
              <a:ext cx="5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PART</a:t>
              </a:r>
            </a:p>
          </p:txBody>
        </p:sp>
        <p:sp>
          <p:nvSpPr>
            <p:cNvPr id="58389" name="Line 21">
              <a:extLst>
                <a:ext uri="{FF2B5EF4-FFF2-40B4-BE49-F238E27FC236}">
                  <a16:creationId xmlns:a16="http://schemas.microsoft.com/office/drawing/2014/main" id="{DE04B4CE-5B59-A542-BE1A-20A5094486CA}"/>
                </a:ext>
              </a:extLst>
            </p:cNvPr>
            <p:cNvSpPr>
              <a:spLocks noChangeShapeType="1"/>
            </p:cNvSpPr>
            <p:nvPr/>
          </p:nvSpPr>
          <p:spPr bwMode="auto">
            <a:xfrm>
              <a:off x="684" y="2340"/>
              <a:ext cx="919" cy="82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0" name="Line 22">
              <a:extLst>
                <a:ext uri="{FF2B5EF4-FFF2-40B4-BE49-F238E27FC236}">
                  <a16:creationId xmlns:a16="http://schemas.microsoft.com/office/drawing/2014/main" id="{CBE5B83D-72FC-AA41-BFCA-8BA2A5255CFC}"/>
                </a:ext>
              </a:extLst>
            </p:cNvPr>
            <p:cNvSpPr>
              <a:spLocks noChangeShapeType="1"/>
            </p:cNvSpPr>
            <p:nvPr/>
          </p:nvSpPr>
          <p:spPr bwMode="auto">
            <a:xfrm>
              <a:off x="684" y="2775"/>
              <a:ext cx="919" cy="5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1" name="Line 23">
              <a:extLst>
                <a:ext uri="{FF2B5EF4-FFF2-40B4-BE49-F238E27FC236}">
                  <a16:creationId xmlns:a16="http://schemas.microsoft.com/office/drawing/2014/main" id="{8F18617A-E2FC-694A-950B-5BF28F2BE26D}"/>
                </a:ext>
              </a:extLst>
            </p:cNvPr>
            <p:cNvSpPr>
              <a:spLocks noChangeShapeType="1"/>
            </p:cNvSpPr>
            <p:nvPr/>
          </p:nvSpPr>
          <p:spPr bwMode="auto">
            <a:xfrm>
              <a:off x="684" y="3162"/>
              <a:ext cx="91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2" name="Line 24">
              <a:extLst>
                <a:ext uri="{FF2B5EF4-FFF2-40B4-BE49-F238E27FC236}">
                  <a16:creationId xmlns:a16="http://schemas.microsoft.com/office/drawing/2014/main" id="{3BFA4A13-0882-AE44-ABD0-4763F74C9F22}"/>
                </a:ext>
              </a:extLst>
            </p:cNvPr>
            <p:cNvSpPr>
              <a:spLocks noChangeShapeType="1"/>
            </p:cNvSpPr>
            <p:nvPr/>
          </p:nvSpPr>
          <p:spPr bwMode="auto">
            <a:xfrm flipV="1">
              <a:off x="683" y="2485"/>
              <a:ext cx="944" cy="67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3" name="Line 25">
              <a:extLst>
                <a:ext uri="{FF2B5EF4-FFF2-40B4-BE49-F238E27FC236}">
                  <a16:creationId xmlns:a16="http://schemas.microsoft.com/office/drawing/2014/main" id="{A7BFBE88-31A9-C844-B8D9-850C3753E27B}"/>
                </a:ext>
              </a:extLst>
            </p:cNvPr>
            <p:cNvSpPr>
              <a:spLocks noChangeShapeType="1"/>
            </p:cNvSpPr>
            <p:nvPr/>
          </p:nvSpPr>
          <p:spPr bwMode="auto">
            <a:xfrm flipV="1">
              <a:off x="684" y="2678"/>
              <a:ext cx="919" cy="70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4" name="Line 26">
              <a:extLst>
                <a:ext uri="{FF2B5EF4-FFF2-40B4-BE49-F238E27FC236}">
                  <a16:creationId xmlns:a16="http://schemas.microsoft.com/office/drawing/2014/main" id="{3AA896C9-E740-E143-AE1A-E9E600043232}"/>
                </a:ext>
              </a:extLst>
            </p:cNvPr>
            <p:cNvSpPr>
              <a:spLocks noChangeShapeType="1"/>
            </p:cNvSpPr>
            <p:nvPr/>
          </p:nvSpPr>
          <p:spPr bwMode="auto">
            <a:xfrm flipV="1">
              <a:off x="684" y="2799"/>
              <a:ext cx="943" cy="79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5" name="Line 27">
              <a:extLst>
                <a:ext uri="{FF2B5EF4-FFF2-40B4-BE49-F238E27FC236}">
                  <a16:creationId xmlns:a16="http://schemas.microsoft.com/office/drawing/2014/main" id="{6D25610F-F36F-AA42-BBD3-F9AA646CC1EA}"/>
                </a:ext>
              </a:extLst>
            </p:cNvPr>
            <p:cNvSpPr>
              <a:spLocks noChangeShapeType="1"/>
            </p:cNvSpPr>
            <p:nvPr/>
          </p:nvSpPr>
          <p:spPr bwMode="auto">
            <a:xfrm flipV="1">
              <a:off x="684" y="2824"/>
              <a:ext cx="919" cy="3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6" name="Line 28">
              <a:extLst>
                <a:ext uri="{FF2B5EF4-FFF2-40B4-BE49-F238E27FC236}">
                  <a16:creationId xmlns:a16="http://schemas.microsoft.com/office/drawing/2014/main" id="{72C830AB-5B62-334C-9B15-930B635C23E7}"/>
                </a:ext>
              </a:extLst>
            </p:cNvPr>
            <p:cNvSpPr>
              <a:spLocks noChangeShapeType="1"/>
            </p:cNvSpPr>
            <p:nvPr/>
          </p:nvSpPr>
          <p:spPr bwMode="auto">
            <a:xfrm flipV="1">
              <a:off x="659" y="3332"/>
              <a:ext cx="944" cy="26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7" name="Line 29">
              <a:extLst>
                <a:ext uri="{FF2B5EF4-FFF2-40B4-BE49-F238E27FC236}">
                  <a16:creationId xmlns:a16="http://schemas.microsoft.com/office/drawing/2014/main" id="{AB70A6F5-35BC-B14B-A27C-D4EAFBA32072}"/>
                </a:ext>
              </a:extLst>
            </p:cNvPr>
            <p:cNvSpPr>
              <a:spLocks noChangeShapeType="1"/>
            </p:cNvSpPr>
            <p:nvPr/>
          </p:nvSpPr>
          <p:spPr bwMode="auto">
            <a:xfrm flipV="1">
              <a:off x="1627" y="3066"/>
              <a:ext cx="944" cy="26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8" name="Line 30">
              <a:extLst>
                <a:ext uri="{FF2B5EF4-FFF2-40B4-BE49-F238E27FC236}">
                  <a16:creationId xmlns:a16="http://schemas.microsoft.com/office/drawing/2014/main" id="{1478157D-D792-274C-8AD9-FEA4A36B0546}"/>
                </a:ext>
              </a:extLst>
            </p:cNvPr>
            <p:cNvSpPr>
              <a:spLocks noChangeShapeType="1"/>
            </p:cNvSpPr>
            <p:nvPr/>
          </p:nvSpPr>
          <p:spPr bwMode="auto">
            <a:xfrm>
              <a:off x="1627" y="2485"/>
              <a:ext cx="919" cy="19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9" name="Line 31">
              <a:extLst>
                <a:ext uri="{FF2B5EF4-FFF2-40B4-BE49-F238E27FC236}">
                  <a16:creationId xmlns:a16="http://schemas.microsoft.com/office/drawing/2014/main" id="{374BA94A-EE56-0E4E-876A-6564413BD78C}"/>
                </a:ext>
              </a:extLst>
            </p:cNvPr>
            <p:cNvSpPr>
              <a:spLocks noChangeShapeType="1"/>
            </p:cNvSpPr>
            <p:nvPr/>
          </p:nvSpPr>
          <p:spPr bwMode="auto">
            <a:xfrm flipV="1">
              <a:off x="1603" y="2678"/>
              <a:ext cx="968" cy="14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400" name="Line 32">
              <a:extLst>
                <a:ext uri="{FF2B5EF4-FFF2-40B4-BE49-F238E27FC236}">
                  <a16:creationId xmlns:a16="http://schemas.microsoft.com/office/drawing/2014/main" id="{91D83D44-AF49-8742-9190-4EE82D13B6F5}"/>
                </a:ext>
              </a:extLst>
            </p:cNvPr>
            <p:cNvSpPr>
              <a:spLocks noChangeShapeType="1"/>
            </p:cNvSpPr>
            <p:nvPr/>
          </p:nvSpPr>
          <p:spPr bwMode="auto">
            <a:xfrm>
              <a:off x="1603" y="2654"/>
              <a:ext cx="919" cy="21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401" name="Line 33">
              <a:extLst>
                <a:ext uri="{FF2B5EF4-FFF2-40B4-BE49-F238E27FC236}">
                  <a16:creationId xmlns:a16="http://schemas.microsoft.com/office/drawing/2014/main" id="{15C0BFA1-572D-7945-951A-2440B386E48C}"/>
                </a:ext>
              </a:extLst>
            </p:cNvPr>
            <p:cNvSpPr>
              <a:spLocks noChangeShapeType="1"/>
            </p:cNvSpPr>
            <p:nvPr/>
          </p:nvSpPr>
          <p:spPr bwMode="auto">
            <a:xfrm flipV="1">
              <a:off x="1603" y="2872"/>
              <a:ext cx="943"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402" name="Line 34">
              <a:extLst>
                <a:ext uri="{FF2B5EF4-FFF2-40B4-BE49-F238E27FC236}">
                  <a16:creationId xmlns:a16="http://schemas.microsoft.com/office/drawing/2014/main" id="{E296350E-25D1-074C-96A5-5625BEE36736}"/>
                </a:ext>
              </a:extLst>
            </p:cNvPr>
            <p:cNvSpPr>
              <a:spLocks noChangeShapeType="1"/>
            </p:cNvSpPr>
            <p:nvPr/>
          </p:nvSpPr>
          <p:spPr bwMode="auto">
            <a:xfrm flipV="1">
              <a:off x="1603" y="2872"/>
              <a:ext cx="943" cy="2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8403" name="Group 35">
              <a:extLst>
                <a:ext uri="{FF2B5EF4-FFF2-40B4-BE49-F238E27FC236}">
                  <a16:creationId xmlns:a16="http://schemas.microsoft.com/office/drawing/2014/main" id="{791BC4E0-69C7-FC4D-9AE5-424519FF3906}"/>
                </a:ext>
              </a:extLst>
            </p:cNvPr>
            <p:cNvGrpSpPr>
              <a:grpSpLocks/>
            </p:cNvGrpSpPr>
            <p:nvPr/>
          </p:nvGrpSpPr>
          <p:grpSpPr bwMode="auto">
            <a:xfrm>
              <a:off x="1579" y="2462"/>
              <a:ext cx="60" cy="894"/>
              <a:chOff x="1719" y="2500"/>
              <a:chExt cx="60" cy="894"/>
            </a:xfrm>
          </p:grpSpPr>
          <p:sp>
            <p:nvSpPr>
              <p:cNvPr id="58425" name="AutoShape 36">
                <a:extLst>
                  <a:ext uri="{FF2B5EF4-FFF2-40B4-BE49-F238E27FC236}">
                    <a16:creationId xmlns:a16="http://schemas.microsoft.com/office/drawing/2014/main" id="{231A4340-4266-DE4C-A6C9-B2268707088B}"/>
                  </a:ext>
                </a:extLst>
              </p:cNvPr>
              <p:cNvSpPr>
                <a:spLocks noChangeArrowheads="1"/>
              </p:cNvSpPr>
              <p:nvPr/>
            </p:nvSpPr>
            <p:spPr bwMode="auto">
              <a:xfrm>
                <a:off x="1719" y="299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426" name="AutoShape 37">
                <a:extLst>
                  <a:ext uri="{FF2B5EF4-FFF2-40B4-BE49-F238E27FC236}">
                    <a16:creationId xmlns:a16="http://schemas.microsoft.com/office/drawing/2014/main" id="{31D47553-19DB-D046-9CA6-ADC98C01F9D1}"/>
                  </a:ext>
                </a:extLst>
              </p:cNvPr>
              <p:cNvSpPr>
                <a:spLocks noChangeArrowheads="1"/>
              </p:cNvSpPr>
              <p:nvPr/>
            </p:nvSpPr>
            <p:spPr bwMode="auto">
              <a:xfrm>
                <a:off x="1719" y="3336"/>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427" name="AutoShape 38">
                <a:extLst>
                  <a:ext uri="{FF2B5EF4-FFF2-40B4-BE49-F238E27FC236}">
                    <a16:creationId xmlns:a16="http://schemas.microsoft.com/office/drawing/2014/main" id="{D5CDBED3-D8E7-2342-B13E-3FAC35066907}"/>
                  </a:ext>
                </a:extLst>
              </p:cNvPr>
              <p:cNvSpPr>
                <a:spLocks noChangeArrowheads="1"/>
              </p:cNvSpPr>
              <p:nvPr/>
            </p:nvSpPr>
            <p:spPr bwMode="auto">
              <a:xfrm>
                <a:off x="1719" y="2674"/>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428" name="AutoShape 39">
                <a:extLst>
                  <a:ext uri="{FF2B5EF4-FFF2-40B4-BE49-F238E27FC236}">
                    <a16:creationId xmlns:a16="http://schemas.microsoft.com/office/drawing/2014/main" id="{DDCDBA1A-D79A-F748-BCFA-6F3ED31EA745}"/>
                  </a:ext>
                </a:extLst>
              </p:cNvPr>
              <p:cNvSpPr>
                <a:spLocks noChangeArrowheads="1"/>
              </p:cNvSpPr>
              <p:nvPr/>
            </p:nvSpPr>
            <p:spPr bwMode="auto">
              <a:xfrm>
                <a:off x="1720" y="3167"/>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429" name="AutoShape 40">
                <a:extLst>
                  <a:ext uri="{FF2B5EF4-FFF2-40B4-BE49-F238E27FC236}">
                    <a16:creationId xmlns:a16="http://schemas.microsoft.com/office/drawing/2014/main" id="{3131DA93-0E76-AE40-8656-BF29D8DF13D3}"/>
                  </a:ext>
                </a:extLst>
              </p:cNvPr>
              <p:cNvSpPr>
                <a:spLocks noChangeArrowheads="1"/>
              </p:cNvSpPr>
              <p:nvPr/>
            </p:nvSpPr>
            <p:spPr bwMode="auto">
              <a:xfrm>
                <a:off x="1720" y="2829"/>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430" name="AutoShape 41">
                <a:extLst>
                  <a:ext uri="{FF2B5EF4-FFF2-40B4-BE49-F238E27FC236}">
                    <a16:creationId xmlns:a16="http://schemas.microsoft.com/office/drawing/2014/main" id="{20B695DF-9D3E-2B42-8160-FF674C9BBD86}"/>
                  </a:ext>
                </a:extLst>
              </p:cNvPr>
              <p:cNvSpPr>
                <a:spLocks noChangeArrowheads="1"/>
              </p:cNvSpPr>
              <p:nvPr/>
            </p:nvSpPr>
            <p:spPr bwMode="auto">
              <a:xfrm>
                <a:off x="1721" y="250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58404" name="Group 42">
              <a:extLst>
                <a:ext uri="{FF2B5EF4-FFF2-40B4-BE49-F238E27FC236}">
                  <a16:creationId xmlns:a16="http://schemas.microsoft.com/office/drawing/2014/main" id="{2954528C-2AD4-6049-BC99-4A3670F32446}"/>
                </a:ext>
              </a:extLst>
            </p:cNvPr>
            <p:cNvGrpSpPr>
              <a:grpSpLocks/>
            </p:cNvGrpSpPr>
            <p:nvPr/>
          </p:nvGrpSpPr>
          <p:grpSpPr bwMode="auto">
            <a:xfrm>
              <a:off x="2513" y="2654"/>
              <a:ext cx="58" cy="455"/>
              <a:chOff x="4395" y="2658"/>
              <a:chExt cx="58" cy="455"/>
            </a:xfrm>
          </p:grpSpPr>
          <p:sp>
            <p:nvSpPr>
              <p:cNvPr id="58422" name="AutoShape 43">
                <a:extLst>
                  <a:ext uri="{FF2B5EF4-FFF2-40B4-BE49-F238E27FC236}">
                    <a16:creationId xmlns:a16="http://schemas.microsoft.com/office/drawing/2014/main" id="{DAED5E85-5ACA-7449-9A18-0E087E38744E}"/>
                  </a:ext>
                </a:extLst>
              </p:cNvPr>
              <p:cNvSpPr>
                <a:spLocks noChangeArrowheads="1"/>
              </p:cNvSpPr>
              <p:nvPr/>
            </p:nvSpPr>
            <p:spPr bwMode="auto">
              <a:xfrm>
                <a:off x="4395" y="28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423" name="AutoShape 44">
                <a:extLst>
                  <a:ext uri="{FF2B5EF4-FFF2-40B4-BE49-F238E27FC236}">
                    <a16:creationId xmlns:a16="http://schemas.microsoft.com/office/drawing/2014/main" id="{D2595B39-1D1B-9D4E-B11A-E5DBD8936630}"/>
                  </a:ext>
                </a:extLst>
              </p:cNvPr>
              <p:cNvSpPr>
                <a:spLocks noChangeArrowheads="1"/>
              </p:cNvSpPr>
              <p:nvPr/>
            </p:nvSpPr>
            <p:spPr bwMode="auto">
              <a:xfrm>
                <a:off x="4395" y="30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424" name="AutoShape 45">
                <a:extLst>
                  <a:ext uri="{FF2B5EF4-FFF2-40B4-BE49-F238E27FC236}">
                    <a16:creationId xmlns:a16="http://schemas.microsoft.com/office/drawing/2014/main" id="{1F47A61A-3914-044B-8199-A397BC5499AD}"/>
                  </a:ext>
                </a:extLst>
              </p:cNvPr>
              <p:cNvSpPr>
                <a:spLocks noChangeArrowheads="1"/>
              </p:cNvSpPr>
              <p:nvPr/>
            </p:nvSpPr>
            <p:spPr bwMode="auto">
              <a:xfrm>
                <a:off x="4395" y="265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58405" name="Group 46">
              <a:extLst>
                <a:ext uri="{FF2B5EF4-FFF2-40B4-BE49-F238E27FC236}">
                  <a16:creationId xmlns:a16="http://schemas.microsoft.com/office/drawing/2014/main" id="{B3D7FD06-3366-F04C-80B8-0C2A38783CC4}"/>
                </a:ext>
              </a:extLst>
            </p:cNvPr>
            <p:cNvGrpSpPr>
              <a:grpSpLocks/>
            </p:cNvGrpSpPr>
            <p:nvPr/>
          </p:nvGrpSpPr>
          <p:grpSpPr bwMode="auto">
            <a:xfrm>
              <a:off x="650" y="3138"/>
              <a:ext cx="58" cy="479"/>
              <a:chOff x="790" y="3176"/>
              <a:chExt cx="58" cy="479"/>
            </a:xfrm>
          </p:grpSpPr>
          <p:sp>
            <p:nvSpPr>
              <p:cNvPr id="58419" name="AutoShape 47">
                <a:extLst>
                  <a:ext uri="{FF2B5EF4-FFF2-40B4-BE49-F238E27FC236}">
                    <a16:creationId xmlns:a16="http://schemas.microsoft.com/office/drawing/2014/main" id="{CFB0B571-8AB0-4242-B8C3-66466A8E6653}"/>
                  </a:ext>
                </a:extLst>
              </p:cNvPr>
              <p:cNvSpPr>
                <a:spLocks noChangeArrowheads="1"/>
              </p:cNvSpPr>
              <p:nvPr/>
            </p:nvSpPr>
            <p:spPr bwMode="auto">
              <a:xfrm>
                <a:off x="790" y="3389"/>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420" name="AutoShape 48">
                <a:extLst>
                  <a:ext uri="{FF2B5EF4-FFF2-40B4-BE49-F238E27FC236}">
                    <a16:creationId xmlns:a16="http://schemas.microsoft.com/office/drawing/2014/main" id="{D7DDE532-9A39-624D-882A-BFA683DF313F}"/>
                  </a:ext>
                </a:extLst>
              </p:cNvPr>
              <p:cNvSpPr>
                <a:spLocks noChangeArrowheads="1"/>
              </p:cNvSpPr>
              <p:nvPr/>
            </p:nvSpPr>
            <p:spPr bwMode="auto">
              <a:xfrm>
                <a:off x="790" y="3597"/>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421" name="AutoShape 49">
                <a:extLst>
                  <a:ext uri="{FF2B5EF4-FFF2-40B4-BE49-F238E27FC236}">
                    <a16:creationId xmlns:a16="http://schemas.microsoft.com/office/drawing/2014/main" id="{07303F7B-AAC7-E245-B113-32B80F072BC9}"/>
                  </a:ext>
                </a:extLst>
              </p:cNvPr>
              <p:cNvSpPr>
                <a:spLocks noChangeArrowheads="1"/>
              </p:cNvSpPr>
              <p:nvPr/>
            </p:nvSpPr>
            <p:spPr bwMode="auto">
              <a:xfrm>
                <a:off x="790" y="3176"/>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58406" name="Group 50">
              <a:extLst>
                <a:ext uri="{FF2B5EF4-FFF2-40B4-BE49-F238E27FC236}">
                  <a16:creationId xmlns:a16="http://schemas.microsoft.com/office/drawing/2014/main" id="{D45119DF-2983-1A47-BB23-3AD3D4AFB8DD}"/>
                </a:ext>
              </a:extLst>
            </p:cNvPr>
            <p:cNvGrpSpPr>
              <a:grpSpLocks/>
            </p:cNvGrpSpPr>
            <p:nvPr/>
          </p:nvGrpSpPr>
          <p:grpSpPr bwMode="auto">
            <a:xfrm>
              <a:off x="650" y="2316"/>
              <a:ext cx="58" cy="479"/>
              <a:chOff x="790" y="2354"/>
              <a:chExt cx="58" cy="479"/>
            </a:xfrm>
          </p:grpSpPr>
          <p:sp>
            <p:nvSpPr>
              <p:cNvPr id="58416" name="AutoShape 51">
                <a:extLst>
                  <a:ext uri="{FF2B5EF4-FFF2-40B4-BE49-F238E27FC236}">
                    <a16:creationId xmlns:a16="http://schemas.microsoft.com/office/drawing/2014/main" id="{CC1FC40A-8CEC-534E-97A9-A05FB4496C91}"/>
                  </a:ext>
                </a:extLst>
              </p:cNvPr>
              <p:cNvSpPr>
                <a:spLocks noChangeArrowheads="1"/>
              </p:cNvSpPr>
              <p:nvPr/>
            </p:nvSpPr>
            <p:spPr bwMode="auto">
              <a:xfrm>
                <a:off x="790" y="2567"/>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417" name="AutoShape 52">
                <a:extLst>
                  <a:ext uri="{FF2B5EF4-FFF2-40B4-BE49-F238E27FC236}">
                    <a16:creationId xmlns:a16="http://schemas.microsoft.com/office/drawing/2014/main" id="{77C3A619-3E62-1B4F-8B98-5DA823BDF1C2}"/>
                  </a:ext>
                </a:extLst>
              </p:cNvPr>
              <p:cNvSpPr>
                <a:spLocks noChangeArrowheads="1"/>
              </p:cNvSpPr>
              <p:nvPr/>
            </p:nvSpPr>
            <p:spPr bwMode="auto">
              <a:xfrm>
                <a:off x="790" y="277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418" name="AutoShape 53">
                <a:extLst>
                  <a:ext uri="{FF2B5EF4-FFF2-40B4-BE49-F238E27FC236}">
                    <a16:creationId xmlns:a16="http://schemas.microsoft.com/office/drawing/2014/main" id="{91642F73-08D9-5844-8BEE-1267AF0B8837}"/>
                  </a:ext>
                </a:extLst>
              </p:cNvPr>
              <p:cNvSpPr>
                <a:spLocks noChangeArrowheads="1"/>
              </p:cNvSpPr>
              <p:nvPr/>
            </p:nvSpPr>
            <p:spPr bwMode="auto">
              <a:xfrm>
                <a:off x="790" y="2354"/>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sp>
          <p:nvSpPr>
            <p:cNvPr id="58407" name="Line 54">
              <a:extLst>
                <a:ext uri="{FF2B5EF4-FFF2-40B4-BE49-F238E27FC236}">
                  <a16:creationId xmlns:a16="http://schemas.microsoft.com/office/drawing/2014/main" id="{A1C8A851-D6D3-4D41-BDE9-15CB15720BA4}"/>
                </a:ext>
              </a:extLst>
            </p:cNvPr>
            <p:cNvSpPr>
              <a:spLocks noChangeShapeType="1"/>
            </p:cNvSpPr>
            <p:nvPr/>
          </p:nvSpPr>
          <p:spPr bwMode="auto">
            <a:xfrm>
              <a:off x="4567" y="2747"/>
              <a:ext cx="38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408" name="Line 55">
              <a:extLst>
                <a:ext uri="{FF2B5EF4-FFF2-40B4-BE49-F238E27FC236}">
                  <a16:creationId xmlns:a16="http://schemas.microsoft.com/office/drawing/2014/main" id="{13194B96-6B65-D441-A78E-005F23935759}"/>
                </a:ext>
              </a:extLst>
            </p:cNvPr>
            <p:cNvSpPr>
              <a:spLocks noChangeShapeType="1"/>
            </p:cNvSpPr>
            <p:nvPr/>
          </p:nvSpPr>
          <p:spPr bwMode="auto">
            <a:xfrm>
              <a:off x="3551" y="2747"/>
              <a:ext cx="38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409" name="Oval 56">
              <a:extLst>
                <a:ext uri="{FF2B5EF4-FFF2-40B4-BE49-F238E27FC236}">
                  <a16:creationId xmlns:a16="http://schemas.microsoft.com/office/drawing/2014/main" id="{60BAE5A1-288A-B14F-91B6-421717661130}"/>
                </a:ext>
              </a:extLst>
            </p:cNvPr>
            <p:cNvSpPr>
              <a:spLocks noChangeArrowheads="1"/>
            </p:cNvSpPr>
            <p:nvPr/>
          </p:nvSpPr>
          <p:spPr bwMode="auto">
            <a:xfrm>
              <a:off x="4712" y="3055"/>
              <a:ext cx="635" cy="284"/>
            </a:xfrm>
            <a:prstGeom prst="ellipse">
              <a:avLst/>
            </a:prstGeom>
            <a:solidFill>
              <a:srgbClr val="CCFFCC"/>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u="sng">
                  <a:latin typeface="Arial" panose="020B0604020202020204" pitchFamily="34" charset="0"/>
                </a:rPr>
                <a:t>part-ID</a:t>
              </a:r>
            </a:p>
          </p:txBody>
        </p:sp>
        <p:sp>
          <p:nvSpPr>
            <p:cNvPr id="58410" name="AutoShape 57">
              <a:extLst>
                <a:ext uri="{FF2B5EF4-FFF2-40B4-BE49-F238E27FC236}">
                  <a16:creationId xmlns:a16="http://schemas.microsoft.com/office/drawing/2014/main" id="{82B8380D-63DB-9F47-94F3-3D88C1BEC8FA}"/>
                </a:ext>
              </a:extLst>
            </p:cNvPr>
            <p:cNvSpPr>
              <a:spLocks noChangeArrowheads="1"/>
            </p:cNvSpPr>
            <p:nvPr/>
          </p:nvSpPr>
          <p:spPr bwMode="auto">
            <a:xfrm>
              <a:off x="3932" y="2463"/>
              <a:ext cx="635" cy="568"/>
            </a:xfrm>
            <a:prstGeom prst="diamond">
              <a:avLst/>
            </a:prstGeom>
            <a:solidFill>
              <a:srgbClr val="CCFFCC"/>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Supply</a:t>
              </a:r>
            </a:p>
          </p:txBody>
        </p:sp>
        <p:sp>
          <p:nvSpPr>
            <p:cNvPr id="58411" name="Rectangle 58">
              <a:extLst>
                <a:ext uri="{FF2B5EF4-FFF2-40B4-BE49-F238E27FC236}">
                  <a16:creationId xmlns:a16="http://schemas.microsoft.com/office/drawing/2014/main" id="{FFCEA0D7-7920-444B-B69A-1BF1C23FB370}"/>
                </a:ext>
              </a:extLst>
            </p:cNvPr>
            <p:cNvSpPr>
              <a:spLocks noChangeArrowheads="1"/>
            </p:cNvSpPr>
            <p:nvPr/>
          </p:nvSpPr>
          <p:spPr bwMode="auto">
            <a:xfrm>
              <a:off x="4761" y="2585"/>
              <a:ext cx="720" cy="324"/>
            </a:xfrm>
            <a:prstGeom prst="rect">
              <a:avLst/>
            </a:prstGeom>
            <a:solidFill>
              <a:srgbClr val="CCFFCC"/>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Project</a:t>
              </a:r>
            </a:p>
          </p:txBody>
        </p:sp>
        <p:sp>
          <p:nvSpPr>
            <p:cNvPr id="58412" name="Oval 59">
              <a:extLst>
                <a:ext uri="{FF2B5EF4-FFF2-40B4-BE49-F238E27FC236}">
                  <a16:creationId xmlns:a16="http://schemas.microsoft.com/office/drawing/2014/main" id="{B6010815-FBD6-A04D-8F3B-7BEED7A8774E}"/>
                </a:ext>
              </a:extLst>
            </p:cNvPr>
            <p:cNvSpPr>
              <a:spLocks noChangeArrowheads="1"/>
            </p:cNvSpPr>
            <p:nvPr/>
          </p:nvSpPr>
          <p:spPr bwMode="auto">
            <a:xfrm>
              <a:off x="3061" y="2094"/>
              <a:ext cx="635" cy="284"/>
            </a:xfrm>
            <a:prstGeom prst="ellipse">
              <a:avLst/>
            </a:prstGeom>
            <a:solidFill>
              <a:srgbClr val="CCFFCC"/>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u="sng">
                  <a:latin typeface="Arial" panose="020B0604020202020204" pitchFamily="34" charset="0"/>
                </a:rPr>
                <a:t>sname</a:t>
              </a:r>
            </a:p>
          </p:txBody>
        </p:sp>
        <p:sp>
          <p:nvSpPr>
            <p:cNvPr id="58413" name="Oval 60">
              <a:extLst>
                <a:ext uri="{FF2B5EF4-FFF2-40B4-BE49-F238E27FC236}">
                  <a16:creationId xmlns:a16="http://schemas.microsoft.com/office/drawing/2014/main" id="{E56A99A5-E9DC-7D4B-A0B4-F3EC890A34DA}"/>
                </a:ext>
              </a:extLst>
            </p:cNvPr>
            <p:cNvSpPr>
              <a:spLocks noChangeArrowheads="1"/>
            </p:cNvSpPr>
            <p:nvPr/>
          </p:nvSpPr>
          <p:spPr bwMode="auto">
            <a:xfrm>
              <a:off x="4803" y="2087"/>
              <a:ext cx="635" cy="284"/>
            </a:xfrm>
            <a:prstGeom prst="ellipse">
              <a:avLst/>
            </a:prstGeom>
            <a:solidFill>
              <a:srgbClr val="CCFFCC"/>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u="sng">
                  <a:latin typeface="Arial" panose="020B0604020202020204" pitchFamily="34" charset="0"/>
                </a:rPr>
                <a:t>pname</a:t>
              </a:r>
            </a:p>
          </p:txBody>
        </p:sp>
        <p:sp>
          <p:nvSpPr>
            <p:cNvPr id="58414" name="Rectangle 61">
              <a:extLst>
                <a:ext uri="{FF2B5EF4-FFF2-40B4-BE49-F238E27FC236}">
                  <a16:creationId xmlns:a16="http://schemas.microsoft.com/office/drawing/2014/main" id="{BC085C54-A99D-634A-BE5F-1682730AFA4C}"/>
                </a:ext>
              </a:extLst>
            </p:cNvPr>
            <p:cNvSpPr>
              <a:spLocks noChangeArrowheads="1"/>
            </p:cNvSpPr>
            <p:nvPr/>
          </p:nvSpPr>
          <p:spPr bwMode="auto">
            <a:xfrm>
              <a:off x="3025" y="2585"/>
              <a:ext cx="720" cy="324"/>
            </a:xfrm>
            <a:prstGeom prst="rect">
              <a:avLst/>
            </a:prstGeom>
            <a:solidFill>
              <a:srgbClr val="CCFFCC"/>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Supplier</a:t>
              </a:r>
            </a:p>
          </p:txBody>
        </p:sp>
        <p:sp>
          <p:nvSpPr>
            <p:cNvPr id="58415" name="Rectangle 62">
              <a:extLst>
                <a:ext uri="{FF2B5EF4-FFF2-40B4-BE49-F238E27FC236}">
                  <a16:creationId xmlns:a16="http://schemas.microsoft.com/office/drawing/2014/main" id="{16EFD74A-0275-3D46-B3AE-F4B83C91BEAE}"/>
                </a:ext>
              </a:extLst>
            </p:cNvPr>
            <p:cNvSpPr>
              <a:spLocks noChangeArrowheads="1"/>
            </p:cNvSpPr>
            <p:nvPr/>
          </p:nvSpPr>
          <p:spPr bwMode="auto">
            <a:xfrm>
              <a:off x="3890" y="3370"/>
              <a:ext cx="720" cy="324"/>
            </a:xfrm>
            <a:prstGeom prst="rect">
              <a:avLst/>
            </a:prstGeom>
            <a:solidFill>
              <a:srgbClr val="CCFFCC"/>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Part</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Number Placeholder 5">
            <a:extLst>
              <a:ext uri="{FF2B5EF4-FFF2-40B4-BE49-F238E27FC236}">
                <a16:creationId xmlns:a16="http://schemas.microsoft.com/office/drawing/2014/main" id="{A574CA67-2E57-044A-A4B6-02D99DCC93D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C82118FA-4A18-D547-BF35-BBC747139D20}" type="slidenum">
              <a:rPr lang="en-US" altLang="zh-TW" sz="1400" smtClean="0"/>
              <a:pPr>
                <a:spcBef>
                  <a:spcPct val="0"/>
                </a:spcBef>
                <a:buFontTx/>
                <a:buNone/>
              </a:pPr>
              <a:t>45</a:t>
            </a:fld>
            <a:endParaRPr lang="en-US" altLang="zh-TW" sz="1400"/>
          </a:p>
        </p:txBody>
      </p:sp>
      <p:sp>
        <p:nvSpPr>
          <p:cNvPr id="47107" name="Rectangle 3">
            <a:extLst>
              <a:ext uri="{FF2B5EF4-FFF2-40B4-BE49-F238E27FC236}">
                <a16:creationId xmlns:a16="http://schemas.microsoft.com/office/drawing/2014/main" id="{4561347B-0E67-FB48-B39F-2E7BE0ECDE7D}"/>
              </a:ext>
            </a:extLst>
          </p:cNvPr>
          <p:cNvSpPr>
            <a:spLocks noGrp="1" noChangeArrowheads="1"/>
          </p:cNvSpPr>
          <p:nvPr>
            <p:ph type="body" idx="1"/>
          </p:nvPr>
        </p:nvSpPr>
        <p:spPr>
          <a:xfrm>
            <a:off x="685800" y="685800"/>
            <a:ext cx="7772400" cy="5410200"/>
          </a:xfrm>
        </p:spPr>
        <p:txBody>
          <a:bodyPr/>
          <a:lstStyle/>
          <a:p>
            <a:pPr eaLnBrk="1" hangingPunct="1">
              <a:lnSpc>
                <a:spcPct val="90000"/>
              </a:lnSpc>
              <a:defRPr/>
            </a:pPr>
            <a:r>
              <a:rPr lang="en-US" altLang="zh-TW" dirty="0"/>
              <a:t>A relationship set is a subset of</a:t>
            </a:r>
          </a:p>
          <a:p>
            <a:pPr marL="0" indent="0" eaLnBrk="1" hangingPunct="1">
              <a:lnSpc>
                <a:spcPct val="90000"/>
              </a:lnSpc>
              <a:buFontTx/>
              <a:buNone/>
              <a:defRPr/>
            </a:pPr>
            <a:r>
              <a:rPr lang="en-US" altLang="zh-TW" dirty="0"/>
              <a:t> </a:t>
            </a:r>
          </a:p>
          <a:p>
            <a:pPr eaLnBrk="1" hangingPunct="1">
              <a:lnSpc>
                <a:spcPct val="90000"/>
              </a:lnSpc>
              <a:defRPr/>
            </a:pPr>
            <a:r>
              <a:rPr lang="en-US" altLang="zh-TW" i="1" dirty="0"/>
              <a:t>n</a:t>
            </a:r>
            <a:r>
              <a:rPr lang="en-US" altLang="zh-TW" dirty="0"/>
              <a:t> = the degree of the relationship set</a:t>
            </a:r>
          </a:p>
          <a:p>
            <a:pPr eaLnBrk="1" hangingPunct="1">
              <a:lnSpc>
                <a:spcPct val="90000"/>
              </a:lnSpc>
              <a:defRPr/>
            </a:pPr>
            <a:r>
              <a:rPr lang="en-US" altLang="zh-TW" dirty="0"/>
              <a:t>In general, a non-binary relationship set cannot be replaced by a number of binary relationship sets.</a:t>
            </a:r>
          </a:p>
          <a:p>
            <a:pPr eaLnBrk="1" hangingPunct="1">
              <a:lnSpc>
                <a:spcPct val="90000"/>
              </a:lnSpc>
              <a:defRPr/>
            </a:pPr>
            <a:r>
              <a:rPr lang="en-US" altLang="zh-TW" dirty="0"/>
              <a:t>Consider supplier s, project j, and part p, </a:t>
            </a:r>
          </a:p>
          <a:p>
            <a:pPr lvl="1" eaLnBrk="1" hangingPunct="1">
              <a:lnSpc>
                <a:spcPct val="90000"/>
              </a:lnSpc>
              <a:defRPr/>
            </a:pPr>
            <a:r>
              <a:rPr lang="en-US" altLang="zh-TW" dirty="0"/>
              <a:t>Existence of (</a:t>
            </a:r>
            <a:r>
              <a:rPr lang="en-US" altLang="zh-TW" dirty="0" err="1"/>
              <a:t>s,p</a:t>
            </a:r>
            <a:r>
              <a:rPr lang="en-US" altLang="zh-TW" dirty="0"/>
              <a:t>), (</a:t>
            </a:r>
            <a:r>
              <a:rPr lang="en-US" altLang="zh-TW" dirty="0" err="1"/>
              <a:t>j,p</a:t>
            </a:r>
            <a:r>
              <a:rPr lang="en-US" altLang="zh-TW" dirty="0"/>
              <a:t>) and (</a:t>
            </a:r>
            <a:r>
              <a:rPr lang="en-US" altLang="zh-TW" dirty="0" err="1"/>
              <a:t>s,j</a:t>
            </a:r>
            <a:r>
              <a:rPr lang="en-US" altLang="zh-TW" dirty="0"/>
              <a:t>), where s in SUPPLIER, p in PART, j in PROJECT, does not imply existence of (</a:t>
            </a:r>
            <a:r>
              <a:rPr lang="en-US" altLang="zh-TW" dirty="0" err="1"/>
              <a:t>s,j,p</a:t>
            </a:r>
            <a:r>
              <a:rPr lang="en-US" altLang="zh-TW" dirty="0"/>
              <a:t>) necessarily.</a:t>
            </a:r>
          </a:p>
          <a:p>
            <a:pPr lvl="1" eaLnBrk="1" hangingPunct="1">
              <a:lnSpc>
                <a:spcPct val="90000"/>
              </a:lnSpc>
              <a:defRPr/>
            </a:pPr>
            <a:r>
              <a:rPr lang="en-US" altLang="zh-TW" dirty="0"/>
              <a:t>This is known as the connection trap</a:t>
            </a:r>
          </a:p>
          <a:p>
            <a:pPr eaLnBrk="1" hangingPunct="1">
              <a:lnSpc>
                <a:spcPct val="90000"/>
              </a:lnSpc>
              <a:defRPr/>
            </a:pPr>
            <a:endParaRPr lang="en-US" altLang="zh-TW" dirty="0"/>
          </a:p>
        </p:txBody>
      </p:sp>
      <p:sp>
        <p:nvSpPr>
          <p:cNvPr id="3" name="TextBox 2">
            <a:extLst>
              <a:ext uri="{FF2B5EF4-FFF2-40B4-BE49-F238E27FC236}">
                <a16:creationId xmlns:a16="http://schemas.microsoft.com/office/drawing/2014/main" id="{7B6534CD-0ACC-1E4D-9CC5-CFF8E1F39618}"/>
              </a:ext>
            </a:extLst>
          </p:cNvPr>
          <p:cNvSpPr txBox="1">
            <a:spLocks noRot="1" noChangeAspect="1" noMove="1" noResize="1" noEditPoints="1" noAdjustHandles="1" noChangeArrowheads="1" noChangeShapeType="1" noTextEdit="1"/>
          </p:cNvSpPr>
          <p:nvPr/>
        </p:nvSpPr>
        <p:spPr>
          <a:xfrm>
            <a:off x="1143000" y="1214735"/>
            <a:ext cx="3048000" cy="461665"/>
          </a:xfrm>
          <a:prstGeom prst="rect">
            <a:avLst/>
          </a:prstGeom>
          <a:blipFill rotWithShape="1">
            <a:blip r:embed="rId2"/>
            <a:stretch>
              <a:fillRect/>
            </a:stretch>
          </a:blipFill>
        </p:spPr>
        <p:txBody>
          <a:bodyPr/>
          <a:lstStyle/>
          <a:p>
            <a:pPr eaLnBrk="1" hangingPunct="1">
              <a:defRPr/>
            </a:pPr>
            <a:r>
              <a:rPr lang="en-US">
                <a:noFill/>
              </a:rPr>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Number Placeholder 3">
            <a:extLst>
              <a:ext uri="{FF2B5EF4-FFF2-40B4-BE49-F238E27FC236}">
                <a16:creationId xmlns:a16="http://schemas.microsoft.com/office/drawing/2014/main" id="{D90E15D9-9027-1D48-9371-4C8153F5286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11D4488D-DC27-9B4E-A6A7-E0122FD02350}" type="slidenum">
              <a:rPr lang="en-US" altLang="zh-TW" sz="1400" smtClean="0"/>
              <a:pPr>
                <a:spcBef>
                  <a:spcPct val="0"/>
                </a:spcBef>
                <a:buFontTx/>
                <a:buNone/>
              </a:pPr>
              <a:t>46</a:t>
            </a:fld>
            <a:endParaRPr lang="en-US" altLang="zh-TW" sz="1400"/>
          </a:p>
        </p:txBody>
      </p:sp>
      <p:grpSp>
        <p:nvGrpSpPr>
          <p:cNvPr id="60418" name="Group 2">
            <a:extLst>
              <a:ext uri="{FF2B5EF4-FFF2-40B4-BE49-F238E27FC236}">
                <a16:creationId xmlns:a16="http://schemas.microsoft.com/office/drawing/2014/main" id="{51DEBDCB-F8E8-6A46-B333-7D9CD65D927A}"/>
              </a:ext>
            </a:extLst>
          </p:cNvPr>
          <p:cNvGrpSpPr>
            <a:grpSpLocks/>
          </p:cNvGrpSpPr>
          <p:nvPr/>
        </p:nvGrpSpPr>
        <p:grpSpPr bwMode="auto">
          <a:xfrm>
            <a:off x="539750" y="2036763"/>
            <a:ext cx="3086100" cy="2597150"/>
            <a:chOff x="307" y="2450"/>
            <a:chExt cx="1944" cy="1636"/>
          </a:xfrm>
        </p:grpSpPr>
        <p:sp>
          <p:nvSpPr>
            <p:cNvPr id="60498" name="Text Box 3">
              <a:extLst>
                <a:ext uri="{FF2B5EF4-FFF2-40B4-BE49-F238E27FC236}">
                  <a16:creationId xmlns:a16="http://schemas.microsoft.com/office/drawing/2014/main" id="{852F9D49-5B4B-854C-8F37-6B1D3AFA32D5}"/>
                </a:ext>
              </a:extLst>
            </p:cNvPr>
            <p:cNvSpPr txBox="1">
              <a:spLocks noChangeArrowheads="1"/>
            </p:cNvSpPr>
            <p:nvPr/>
          </p:nvSpPr>
          <p:spPr bwMode="auto">
            <a:xfrm>
              <a:off x="1539" y="2789"/>
              <a:ext cx="71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PROJECT</a:t>
              </a:r>
            </a:p>
          </p:txBody>
        </p:sp>
        <p:sp>
          <p:nvSpPr>
            <p:cNvPr id="60499" name="Oval 4">
              <a:extLst>
                <a:ext uri="{FF2B5EF4-FFF2-40B4-BE49-F238E27FC236}">
                  <a16:creationId xmlns:a16="http://schemas.microsoft.com/office/drawing/2014/main" id="{36DBEFB7-BA39-CD40-A9E9-D2834479D48F}"/>
                </a:ext>
              </a:extLst>
            </p:cNvPr>
            <p:cNvSpPr>
              <a:spLocks noChangeArrowheads="1"/>
            </p:cNvSpPr>
            <p:nvPr/>
          </p:nvSpPr>
          <p:spPr bwMode="auto">
            <a:xfrm>
              <a:off x="1676" y="3009"/>
              <a:ext cx="430" cy="545"/>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endParaRPr kumimoji="0" lang="zh-TW" altLang="en-US" sz="1800">
                <a:latin typeface="Arial" panose="020B0604020202020204" pitchFamily="34" charset="0"/>
              </a:endParaRPr>
            </a:p>
          </p:txBody>
        </p:sp>
        <p:sp>
          <p:nvSpPr>
            <p:cNvPr id="60500" name="Oval 5">
              <a:extLst>
                <a:ext uri="{FF2B5EF4-FFF2-40B4-BE49-F238E27FC236}">
                  <a16:creationId xmlns:a16="http://schemas.microsoft.com/office/drawing/2014/main" id="{20EA3074-D654-4448-9924-1F0ACE299D49}"/>
                </a:ext>
              </a:extLst>
            </p:cNvPr>
            <p:cNvSpPr>
              <a:spLocks noChangeArrowheads="1"/>
            </p:cNvSpPr>
            <p:nvPr/>
          </p:nvSpPr>
          <p:spPr bwMode="auto">
            <a:xfrm>
              <a:off x="461" y="2659"/>
              <a:ext cx="430" cy="545"/>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endParaRPr kumimoji="0" lang="zh-TW" altLang="en-US" sz="1800">
                <a:latin typeface="Arial" panose="020B0604020202020204" pitchFamily="34" charset="0"/>
              </a:endParaRPr>
            </a:p>
          </p:txBody>
        </p:sp>
        <p:sp>
          <p:nvSpPr>
            <p:cNvPr id="60501" name="Text Box 6">
              <a:extLst>
                <a:ext uri="{FF2B5EF4-FFF2-40B4-BE49-F238E27FC236}">
                  <a16:creationId xmlns:a16="http://schemas.microsoft.com/office/drawing/2014/main" id="{C666C34E-444C-8344-84A2-52013720D2B7}"/>
                </a:ext>
              </a:extLst>
            </p:cNvPr>
            <p:cNvSpPr txBox="1">
              <a:spLocks noChangeArrowheads="1"/>
            </p:cNvSpPr>
            <p:nvPr/>
          </p:nvSpPr>
          <p:spPr bwMode="auto">
            <a:xfrm>
              <a:off x="979" y="2683"/>
              <a:ext cx="61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SUPPLY</a:t>
              </a:r>
            </a:p>
          </p:txBody>
        </p:sp>
        <p:sp>
          <p:nvSpPr>
            <p:cNvPr id="60502" name="Text Box 7">
              <a:extLst>
                <a:ext uri="{FF2B5EF4-FFF2-40B4-BE49-F238E27FC236}">
                  <a16:creationId xmlns:a16="http://schemas.microsoft.com/office/drawing/2014/main" id="{53005352-EA0C-F84B-8D55-469FB6CEE767}"/>
                </a:ext>
              </a:extLst>
            </p:cNvPr>
            <p:cNvSpPr txBox="1">
              <a:spLocks noChangeArrowheads="1"/>
            </p:cNvSpPr>
            <p:nvPr/>
          </p:nvSpPr>
          <p:spPr bwMode="auto">
            <a:xfrm>
              <a:off x="307" y="2450"/>
              <a:ext cx="74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SUPPLIER</a:t>
              </a:r>
            </a:p>
          </p:txBody>
        </p:sp>
        <p:sp>
          <p:nvSpPr>
            <p:cNvPr id="60503" name="Text Box 8">
              <a:extLst>
                <a:ext uri="{FF2B5EF4-FFF2-40B4-BE49-F238E27FC236}">
                  <a16:creationId xmlns:a16="http://schemas.microsoft.com/office/drawing/2014/main" id="{086C7677-6DCE-7E48-8E43-F94FEFC53C9C}"/>
                </a:ext>
              </a:extLst>
            </p:cNvPr>
            <p:cNvSpPr txBox="1">
              <a:spLocks noChangeArrowheads="1"/>
            </p:cNvSpPr>
            <p:nvPr/>
          </p:nvSpPr>
          <p:spPr bwMode="auto">
            <a:xfrm>
              <a:off x="448" y="3874"/>
              <a:ext cx="45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PART</a:t>
              </a:r>
            </a:p>
          </p:txBody>
        </p:sp>
        <p:sp>
          <p:nvSpPr>
            <p:cNvPr id="60504" name="Oval 9">
              <a:extLst>
                <a:ext uri="{FF2B5EF4-FFF2-40B4-BE49-F238E27FC236}">
                  <a16:creationId xmlns:a16="http://schemas.microsoft.com/office/drawing/2014/main" id="{0640FA1B-2D27-6E48-BB0A-CAB6A540C703}"/>
                </a:ext>
              </a:extLst>
            </p:cNvPr>
            <p:cNvSpPr>
              <a:spLocks noChangeArrowheads="1"/>
            </p:cNvSpPr>
            <p:nvPr/>
          </p:nvSpPr>
          <p:spPr bwMode="auto">
            <a:xfrm>
              <a:off x="461" y="3324"/>
              <a:ext cx="430" cy="545"/>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505" name="Text Box 10">
              <a:extLst>
                <a:ext uri="{FF2B5EF4-FFF2-40B4-BE49-F238E27FC236}">
                  <a16:creationId xmlns:a16="http://schemas.microsoft.com/office/drawing/2014/main" id="{AF4156D5-83EA-1742-993D-41299A25BF6C}"/>
                </a:ext>
              </a:extLst>
            </p:cNvPr>
            <p:cNvSpPr txBox="1">
              <a:spLocks noChangeArrowheads="1"/>
            </p:cNvSpPr>
            <p:nvPr/>
          </p:nvSpPr>
          <p:spPr bwMode="auto">
            <a:xfrm>
              <a:off x="461" y="2706"/>
              <a:ext cx="2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a:t>
              </a:r>
              <a:r>
                <a:rPr kumimoji="0" lang="en-US" altLang="zh-TW" sz="1000">
                  <a:latin typeface="Arial" panose="020B0604020202020204" pitchFamily="34" charset="0"/>
                </a:rPr>
                <a:t>1</a:t>
              </a:r>
              <a:endParaRPr kumimoji="0" lang="en-US" altLang="zh-TW" sz="700">
                <a:latin typeface="Arial" panose="020B0604020202020204" pitchFamily="34" charset="0"/>
              </a:endParaRPr>
            </a:p>
          </p:txBody>
        </p:sp>
        <p:sp>
          <p:nvSpPr>
            <p:cNvPr id="60506" name="Oval 11">
              <a:extLst>
                <a:ext uri="{FF2B5EF4-FFF2-40B4-BE49-F238E27FC236}">
                  <a16:creationId xmlns:a16="http://schemas.microsoft.com/office/drawing/2014/main" id="{3A5C7774-8D6D-7D4F-837D-336192119AC7}"/>
                </a:ext>
              </a:extLst>
            </p:cNvPr>
            <p:cNvSpPr>
              <a:spLocks noChangeArrowheads="1"/>
            </p:cNvSpPr>
            <p:nvPr/>
          </p:nvSpPr>
          <p:spPr bwMode="auto">
            <a:xfrm>
              <a:off x="1034" y="2902"/>
              <a:ext cx="501" cy="749"/>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507" name="Text Box 12">
              <a:extLst>
                <a:ext uri="{FF2B5EF4-FFF2-40B4-BE49-F238E27FC236}">
                  <a16:creationId xmlns:a16="http://schemas.microsoft.com/office/drawing/2014/main" id="{1D22E03D-AEB8-7B46-A7C2-C667162779C7}"/>
                </a:ext>
              </a:extLst>
            </p:cNvPr>
            <p:cNvSpPr txBox="1">
              <a:spLocks noChangeArrowheads="1"/>
            </p:cNvSpPr>
            <p:nvPr/>
          </p:nvSpPr>
          <p:spPr bwMode="auto">
            <a:xfrm>
              <a:off x="461" y="2907"/>
              <a:ext cx="2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a:t>
              </a:r>
              <a:r>
                <a:rPr kumimoji="0" lang="en-US" altLang="zh-TW" sz="1000">
                  <a:latin typeface="Arial" panose="020B0604020202020204" pitchFamily="34" charset="0"/>
                </a:rPr>
                <a:t>2</a:t>
              </a:r>
              <a:endParaRPr kumimoji="0" lang="en-US" altLang="zh-TW" sz="700">
                <a:latin typeface="Arial" panose="020B0604020202020204" pitchFamily="34" charset="0"/>
              </a:endParaRPr>
            </a:p>
          </p:txBody>
        </p:sp>
        <p:sp>
          <p:nvSpPr>
            <p:cNvPr id="60508" name="Text Box 13">
              <a:extLst>
                <a:ext uri="{FF2B5EF4-FFF2-40B4-BE49-F238E27FC236}">
                  <a16:creationId xmlns:a16="http://schemas.microsoft.com/office/drawing/2014/main" id="{C5977156-7F13-B248-A07C-84A459BA6841}"/>
                </a:ext>
              </a:extLst>
            </p:cNvPr>
            <p:cNvSpPr txBox="1">
              <a:spLocks noChangeArrowheads="1"/>
            </p:cNvSpPr>
            <p:nvPr/>
          </p:nvSpPr>
          <p:spPr bwMode="auto">
            <a:xfrm>
              <a:off x="451" y="3361"/>
              <a:ext cx="2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a:t>
              </a:r>
              <a:r>
                <a:rPr kumimoji="0" lang="en-US" altLang="zh-TW" sz="1000">
                  <a:latin typeface="Arial" panose="020B0604020202020204" pitchFamily="34" charset="0"/>
                </a:rPr>
                <a:t>1</a:t>
              </a:r>
              <a:endParaRPr kumimoji="0" lang="en-US" altLang="zh-TW" sz="700">
                <a:latin typeface="Arial" panose="020B0604020202020204" pitchFamily="34" charset="0"/>
              </a:endParaRPr>
            </a:p>
          </p:txBody>
        </p:sp>
        <p:sp>
          <p:nvSpPr>
            <p:cNvPr id="60509" name="Text Box 14">
              <a:extLst>
                <a:ext uri="{FF2B5EF4-FFF2-40B4-BE49-F238E27FC236}">
                  <a16:creationId xmlns:a16="http://schemas.microsoft.com/office/drawing/2014/main" id="{D740071B-0DC0-7C4F-85EE-5848F1EF30F0}"/>
                </a:ext>
              </a:extLst>
            </p:cNvPr>
            <p:cNvSpPr txBox="1">
              <a:spLocks noChangeArrowheads="1"/>
            </p:cNvSpPr>
            <p:nvPr/>
          </p:nvSpPr>
          <p:spPr bwMode="auto">
            <a:xfrm>
              <a:off x="451" y="3562"/>
              <a:ext cx="2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a:t>
              </a:r>
              <a:r>
                <a:rPr kumimoji="0" lang="en-US" altLang="zh-TW" sz="1000">
                  <a:latin typeface="Arial" panose="020B0604020202020204" pitchFamily="34" charset="0"/>
                </a:rPr>
                <a:t>2</a:t>
              </a:r>
              <a:endParaRPr kumimoji="0" lang="en-US" altLang="zh-TW" sz="700">
                <a:latin typeface="Arial" panose="020B0604020202020204" pitchFamily="34" charset="0"/>
              </a:endParaRPr>
            </a:p>
          </p:txBody>
        </p:sp>
        <p:sp>
          <p:nvSpPr>
            <p:cNvPr id="60510" name="Text Box 15">
              <a:extLst>
                <a:ext uri="{FF2B5EF4-FFF2-40B4-BE49-F238E27FC236}">
                  <a16:creationId xmlns:a16="http://schemas.microsoft.com/office/drawing/2014/main" id="{82CF14FE-BEB0-DA41-949F-A62546EDF70D}"/>
                </a:ext>
              </a:extLst>
            </p:cNvPr>
            <p:cNvSpPr txBox="1">
              <a:spLocks noChangeArrowheads="1"/>
            </p:cNvSpPr>
            <p:nvPr/>
          </p:nvSpPr>
          <p:spPr bwMode="auto">
            <a:xfrm>
              <a:off x="1909" y="3022"/>
              <a:ext cx="1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j</a:t>
              </a:r>
              <a:r>
                <a:rPr kumimoji="0" lang="en-US" altLang="zh-TW" sz="1000">
                  <a:latin typeface="Arial" panose="020B0604020202020204" pitchFamily="34" charset="0"/>
                </a:rPr>
                <a:t>1</a:t>
              </a:r>
              <a:endParaRPr kumimoji="0" lang="en-US" altLang="zh-TW" sz="700">
                <a:latin typeface="Arial" panose="020B0604020202020204" pitchFamily="34" charset="0"/>
              </a:endParaRPr>
            </a:p>
          </p:txBody>
        </p:sp>
        <p:sp>
          <p:nvSpPr>
            <p:cNvPr id="60511" name="Text Box 16">
              <a:extLst>
                <a:ext uri="{FF2B5EF4-FFF2-40B4-BE49-F238E27FC236}">
                  <a16:creationId xmlns:a16="http://schemas.microsoft.com/office/drawing/2014/main" id="{8153DE08-7FC9-6040-8C75-91785F9B298D}"/>
                </a:ext>
              </a:extLst>
            </p:cNvPr>
            <p:cNvSpPr txBox="1">
              <a:spLocks noChangeArrowheads="1"/>
            </p:cNvSpPr>
            <p:nvPr/>
          </p:nvSpPr>
          <p:spPr bwMode="auto">
            <a:xfrm>
              <a:off x="1912" y="3245"/>
              <a:ext cx="1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j</a:t>
              </a:r>
              <a:r>
                <a:rPr kumimoji="0" lang="en-US" altLang="zh-TW" sz="1000">
                  <a:latin typeface="Arial" panose="020B0604020202020204" pitchFamily="34" charset="0"/>
                </a:rPr>
                <a:t>2</a:t>
              </a:r>
              <a:endParaRPr kumimoji="0" lang="en-US" altLang="zh-TW" sz="700">
                <a:latin typeface="Arial" panose="020B0604020202020204" pitchFamily="34" charset="0"/>
              </a:endParaRPr>
            </a:p>
          </p:txBody>
        </p:sp>
        <p:sp>
          <p:nvSpPr>
            <p:cNvPr id="60512" name="Line 17">
              <a:extLst>
                <a:ext uri="{FF2B5EF4-FFF2-40B4-BE49-F238E27FC236}">
                  <a16:creationId xmlns:a16="http://schemas.microsoft.com/office/drawing/2014/main" id="{B6F6DC7A-59B8-8C4B-A60C-0CCC9637CE09}"/>
                </a:ext>
              </a:extLst>
            </p:cNvPr>
            <p:cNvSpPr>
              <a:spLocks noChangeShapeType="1"/>
            </p:cNvSpPr>
            <p:nvPr/>
          </p:nvSpPr>
          <p:spPr bwMode="auto">
            <a:xfrm>
              <a:off x="678" y="2828"/>
              <a:ext cx="605" cy="65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513" name="Line 18">
              <a:extLst>
                <a:ext uri="{FF2B5EF4-FFF2-40B4-BE49-F238E27FC236}">
                  <a16:creationId xmlns:a16="http://schemas.microsoft.com/office/drawing/2014/main" id="{C4CF8778-B7C0-CF4B-AA20-1D36238701B1}"/>
                </a:ext>
              </a:extLst>
            </p:cNvPr>
            <p:cNvSpPr>
              <a:spLocks noChangeShapeType="1"/>
            </p:cNvSpPr>
            <p:nvPr/>
          </p:nvSpPr>
          <p:spPr bwMode="auto">
            <a:xfrm>
              <a:off x="678" y="2828"/>
              <a:ext cx="605"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514" name="Line 19">
              <a:extLst>
                <a:ext uri="{FF2B5EF4-FFF2-40B4-BE49-F238E27FC236}">
                  <a16:creationId xmlns:a16="http://schemas.microsoft.com/office/drawing/2014/main" id="{976D2809-1475-2142-820D-319FB3F42847}"/>
                </a:ext>
              </a:extLst>
            </p:cNvPr>
            <p:cNvSpPr>
              <a:spLocks noChangeShapeType="1"/>
            </p:cNvSpPr>
            <p:nvPr/>
          </p:nvSpPr>
          <p:spPr bwMode="auto">
            <a:xfrm>
              <a:off x="678" y="3046"/>
              <a:ext cx="605" cy="21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515" name="Line 20">
              <a:extLst>
                <a:ext uri="{FF2B5EF4-FFF2-40B4-BE49-F238E27FC236}">
                  <a16:creationId xmlns:a16="http://schemas.microsoft.com/office/drawing/2014/main" id="{B25AB625-E59D-1143-BAAA-95B1E1FB7E85}"/>
                </a:ext>
              </a:extLst>
            </p:cNvPr>
            <p:cNvSpPr>
              <a:spLocks noChangeShapeType="1"/>
            </p:cNvSpPr>
            <p:nvPr/>
          </p:nvSpPr>
          <p:spPr bwMode="auto">
            <a:xfrm flipV="1">
              <a:off x="678" y="3095"/>
              <a:ext cx="605" cy="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516" name="Line 21">
              <a:extLst>
                <a:ext uri="{FF2B5EF4-FFF2-40B4-BE49-F238E27FC236}">
                  <a16:creationId xmlns:a16="http://schemas.microsoft.com/office/drawing/2014/main" id="{8B1680F8-2773-9749-910E-4CB4544541E9}"/>
                </a:ext>
              </a:extLst>
            </p:cNvPr>
            <p:cNvSpPr>
              <a:spLocks noChangeShapeType="1"/>
            </p:cNvSpPr>
            <p:nvPr/>
          </p:nvSpPr>
          <p:spPr bwMode="auto">
            <a:xfrm flipV="1">
              <a:off x="678" y="3264"/>
              <a:ext cx="605" cy="21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517" name="Line 22">
              <a:extLst>
                <a:ext uri="{FF2B5EF4-FFF2-40B4-BE49-F238E27FC236}">
                  <a16:creationId xmlns:a16="http://schemas.microsoft.com/office/drawing/2014/main" id="{63CDD0D9-AF99-A847-8006-03D35CFA9216}"/>
                </a:ext>
              </a:extLst>
            </p:cNvPr>
            <p:cNvSpPr>
              <a:spLocks noChangeShapeType="1"/>
            </p:cNvSpPr>
            <p:nvPr/>
          </p:nvSpPr>
          <p:spPr bwMode="auto">
            <a:xfrm flipV="1">
              <a:off x="678" y="3482"/>
              <a:ext cx="605" cy="21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518" name="Line 23">
              <a:extLst>
                <a:ext uri="{FF2B5EF4-FFF2-40B4-BE49-F238E27FC236}">
                  <a16:creationId xmlns:a16="http://schemas.microsoft.com/office/drawing/2014/main" id="{95822462-E0DE-C143-814E-11B23A49B00D}"/>
                </a:ext>
              </a:extLst>
            </p:cNvPr>
            <p:cNvSpPr>
              <a:spLocks noChangeShapeType="1"/>
            </p:cNvSpPr>
            <p:nvPr/>
          </p:nvSpPr>
          <p:spPr bwMode="auto">
            <a:xfrm flipH="1" flipV="1">
              <a:off x="1283" y="3095"/>
              <a:ext cx="629" cy="2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519" name="Line 24">
              <a:extLst>
                <a:ext uri="{FF2B5EF4-FFF2-40B4-BE49-F238E27FC236}">
                  <a16:creationId xmlns:a16="http://schemas.microsoft.com/office/drawing/2014/main" id="{5CAC2D3C-FBC7-5244-A946-4D643EBBB7A2}"/>
                </a:ext>
              </a:extLst>
            </p:cNvPr>
            <p:cNvSpPr>
              <a:spLocks noChangeShapeType="1"/>
            </p:cNvSpPr>
            <p:nvPr/>
          </p:nvSpPr>
          <p:spPr bwMode="auto">
            <a:xfrm flipH="1">
              <a:off x="1283" y="3167"/>
              <a:ext cx="605" cy="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520" name="Line 25">
              <a:extLst>
                <a:ext uri="{FF2B5EF4-FFF2-40B4-BE49-F238E27FC236}">
                  <a16:creationId xmlns:a16="http://schemas.microsoft.com/office/drawing/2014/main" id="{15595572-6DCB-724A-80A7-942F549BFFE6}"/>
                </a:ext>
              </a:extLst>
            </p:cNvPr>
            <p:cNvSpPr>
              <a:spLocks noChangeShapeType="1"/>
            </p:cNvSpPr>
            <p:nvPr/>
          </p:nvSpPr>
          <p:spPr bwMode="auto">
            <a:xfrm flipH="1">
              <a:off x="1307" y="3167"/>
              <a:ext cx="581" cy="3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0521" name="Group 26">
              <a:extLst>
                <a:ext uri="{FF2B5EF4-FFF2-40B4-BE49-F238E27FC236}">
                  <a16:creationId xmlns:a16="http://schemas.microsoft.com/office/drawing/2014/main" id="{CB5F6A13-1F29-5E4E-8D60-6FD1B3EC95E3}"/>
                </a:ext>
              </a:extLst>
            </p:cNvPr>
            <p:cNvGrpSpPr>
              <a:grpSpLocks/>
            </p:cNvGrpSpPr>
            <p:nvPr/>
          </p:nvGrpSpPr>
          <p:grpSpPr bwMode="auto">
            <a:xfrm>
              <a:off x="1869" y="3141"/>
              <a:ext cx="58" cy="271"/>
              <a:chOff x="1869" y="3150"/>
              <a:chExt cx="58" cy="271"/>
            </a:xfrm>
          </p:grpSpPr>
          <p:sp>
            <p:nvSpPr>
              <p:cNvPr id="60532" name="AutoShape 27">
                <a:extLst>
                  <a:ext uri="{FF2B5EF4-FFF2-40B4-BE49-F238E27FC236}">
                    <a16:creationId xmlns:a16="http://schemas.microsoft.com/office/drawing/2014/main" id="{9FB0A76D-F523-6148-BA00-8B7FD043D6F2}"/>
                  </a:ext>
                </a:extLst>
              </p:cNvPr>
              <p:cNvSpPr>
                <a:spLocks noChangeArrowheads="1"/>
              </p:cNvSpPr>
              <p:nvPr/>
            </p:nvSpPr>
            <p:spPr bwMode="auto">
              <a:xfrm>
                <a:off x="1869" y="3363"/>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533" name="AutoShape 28">
                <a:extLst>
                  <a:ext uri="{FF2B5EF4-FFF2-40B4-BE49-F238E27FC236}">
                    <a16:creationId xmlns:a16="http://schemas.microsoft.com/office/drawing/2014/main" id="{9A4AF11F-7C0E-7746-88E7-C293D4D6EA4B}"/>
                  </a:ext>
                </a:extLst>
              </p:cNvPr>
              <p:cNvSpPr>
                <a:spLocks noChangeArrowheads="1"/>
              </p:cNvSpPr>
              <p:nvPr/>
            </p:nvSpPr>
            <p:spPr bwMode="auto">
              <a:xfrm>
                <a:off x="1869" y="315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60522" name="Group 29">
              <a:extLst>
                <a:ext uri="{FF2B5EF4-FFF2-40B4-BE49-F238E27FC236}">
                  <a16:creationId xmlns:a16="http://schemas.microsoft.com/office/drawing/2014/main" id="{CB2B48FC-F3EF-8D4E-A3F5-232C71AC957C}"/>
                </a:ext>
              </a:extLst>
            </p:cNvPr>
            <p:cNvGrpSpPr>
              <a:grpSpLocks/>
            </p:cNvGrpSpPr>
            <p:nvPr/>
          </p:nvGrpSpPr>
          <p:grpSpPr bwMode="auto">
            <a:xfrm>
              <a:off x="650" y="3456"/>
              <a:ext cx="58" cy="271"/>
              <a:chOff x="650" y="3465"/>
              <a:chExt cx="58" cy="271"/>
            </a:xfrm>
          </p:grpSpPr>
          <p:sp>
            <p:nvSpPr>
              <p:cNvPr id="60530" name="AutoShape 30">
                <a:extLst>
                  <a:ext uri="{FF2B5EF4-FFF2-40B4-BE49-F238E27FC236}">
                    <a16:creationId xmlns:a16="http://schemas.microsoft.com/office/drawing/2014/main" id="{D1CA2C3B-0505-514E-B55C-DEF2331D876F}"/>
                  </a:ext>
                </a:extLst>
              </p:cNvPr>
              <p:cNvSpPr>
                <a:spLocks noChangeArrowheads="1"/>
              </p:cNvSpPr>
              <p:nvPr/>
            </p:nvSpPr>
            <p:spPr bwMode="auto">
              <a:xfrm>
                <a:off x="650" y="367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531" name="AutoShape 31">
                <a:extLst>
                  <a:ext uri="{FF2B5EF4-FFF2-40B4-BE49-F238E27FC236}">
                    <a16:creationId xmlns:a16="http://schemas.microsoft.com/office/drawing/2014/main" id="{41F69E6A-AF22-C744-B686-3D53712A9CD0}"/>
                  </a:ext>
                </a:extLst>
              </p:cNvPr>
              <p:cNvSpPr>
                <a:spLocks noChangeArrowheads="1"/>
              </p:cNvSpPr>
              <p:nvPr/>
            </p:nvSpPr>
            <p:spPr bwMode="auto">
              <a:xfrm>
                <a:off x="650" y="346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60523" name="Group 32">
              <a:extLst>
                <a:ext uri="{FF2B5EF4-FFF2-40B4-BE49-F238E27FC236}">
                  <a16:creationId xmlns:a16="http://schemas.microsoft.com/office/drawing/2014/main" id="{BFB64D32-77BC-F541-A3FA-AE5D9F566D3A}"/>
                </a:ext>
              </a:extLst>
            </p:cNvPr>
            <p:cNvGrpSpPr>
              <a:grpSpLocks/>
            </p:cNvGrpSpPr>
            <p:nvPr/>
          </p:nvGrpSpPr>
          <p:grpSpPr bwMode="auto">
            <a:xfrm>
              <a:off x="1259" y="3051"/>
              <a:ext cx="58" cy="455"/>
              <a:chOff x="4395" y="2658"/>
              <a:chExt cx="58" cy="455"/>
            </a:xfrm>
          </p:grpSpPr>
          <p:sp>
            <p:nvSpPr>
              <p:cNvPr id="60527" name="AutoShape 33">
                <a:extLst>
                  <a:ext uri="{FF2B5EF4-FFF2-40B4-BE49-F238E27FC236}">
                    <a16:creationId xmlns:a16="http://schemas.microsoft.com/office/drawing/2014/main" id="{16CB634C-744E-DE4E-870D-32A7CE1EEA8B}"/>
                  </a:ext>
                </a:extLst>
              </p:cNvPr>
              <p:cNvSpPr>
                <a:spLocks noChangeArrowheads="1"/>
              </p:cNvSpPr>
              <p:nvPr/>
            </p:nvSpPr>
            <p:spPr bwMode="auto">
              <a:xfrm>
                <a:off x="4395" y="28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528" name="AutoShape 34">
                <a:extLst>
                  <a:ext uri="{FF2B5EF4-FFF2-40B4-BE49-F238E27FC236}">
                    <a16:creationId xmlns:a16="http://schemas.microsoft.com/office/drawing/2014/main" id="{98029569-4F3B-3E4A-91AB-21B2B99894E0}"/>
                  </a:ext>
                </a:extLst>
              </p:cNvPr>
              <p:cNvSpPr>
                <a:spLocks noChangeArrowheads="1"/>
              </p:cNvSpPr>
              <p:nvPr/>
            </p:nvSpPr>
            <p:spPr bwMode="auto">
              <a:xfrm>
                <a:off x="4395" y="30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529" name="AutoShape 35">
                <a:extLst>
                  <a:ext uri="{FF2B5EF4-FFF2-40B4-BE49-F238E27FC236}">
                    <a16:creationId xmlns:a16="http://schemas.microsoft.com/office/drawing/2014/main" id="{F473F991-33EB-CF46-863B-EB10AF014892}"/>
                  </a:ext>
                </a:extLst>
              </p:cNvPr>
              <p:cNvSpPr>
                <a:spLocks noChangeArrowheads="1"/>
              </p:cNvSpPr>
              <p:nvPr/>
            </p:nvSpPr>
            <p:spPr bwMode="auto">
              <a:xfrm>
                <a:off x="4395" y="265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60524" name="Group 36">
              <a:extLst>
                <a:ext uri="{FF2B5EF4-FFF2-40B4-BE49-F238E27FC236}">
                  <a16:creationId xmlns:a16="http://schemas.microsoft.com/office/drawing/2014/main" id="{CACA02E7-FE1C-B24C-9983-2DCDD9E37021}"/>
                </a:ext>
              </a:extLst>
            </p:cNvPr>
            <p:cNvGrpSpPr>
              <a:grpSpLocks/>
            </p:cNvGrpSpPr>
            <p:nvPr/>
          </p:nvGrpSpPr>
          <p:grpSpPr bwMode="auto">
            <a:xfrm>
              <a:off x="650" y="2791"/>
              <a:ext cx="58" cy="271"/>
              <a:chOff x="650" y="2800"/>
              <a:chExt cx="58" cy="271"/>
            </a:xfrm>
          </p:grpSpPr>
          <p:sp>
            <p:nvSpPr>
              <p:cNvPr id="60525" name="AutoShape 37">
                <a:extLst>
                  <a:ext uri="{FF2B5EF4-FFF2-40B4-BE49-F238E27FC236}">
                    <a16:creationId xmlns:a16="http://schemas.microsoft.com/office/drawing/2014/main" id="{BC9AB8DE-A532-824E-B660-C0A1C86027A9}"/>
                  </a:ext>
                </a:extLst>
              </p:cNvPr>
              <p:cNvSpPr>
                <a:spLocks noChangeArrowheads="1"/>
              </p:cNvSpPr>
              <p:nvPr/>
            </p:nvSpPr>
            <p:spPr bwMode="auto">
              <a:xfrm>
                <a:off x="650" y="3013"/>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526" name="AutoShape 38">
                <a:extLst>
                  <a:ext uri="{FF2B5EF4-FFF2-40B4-BE49-F238E27FC236}">
                    <a16:creationId xmlns:a16="http://schemas.microsoft.com/office/drawing/2014/main" id="{A9ED38FD-BF35-E146-901C-ADE8874F0C20}"/>
                  </a:ext>
                </a:extLst>
              </p:cNvPr>
              <p:cNvSpPr>
                <a:spLocks noChangeArrowheads="1"/>
              </p:cNvSpPr>
              <p:nvPr/>
            </p:nvSpPr>
            <p:spPr bwMode="auto">
              <a:xfrm>
                <a:off x="650" y="280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grpSp>
        <p:nvGrpSpPr>
          <p:cNvPr id="60419" name="Group 39">
            <a:extLst>
              <a:ext uri="{FF2B5EF4-FFF2-40B4-BE49-F238E27FC236}">
                <a16:creationId xmlns:a16="http://schemas.microsoft.com/office/drawing/2014/main" id="{DB4769FE-889E-1341-BC75-1FDCB903B102}"/>
              </a:ext>
            </a:extLst>
          </p:cNvPr>
          <p:cNvGrpSpPr>
            <a:grpSpLocks/>
          </p:cNvGrpSpPr>
          <p:nvPr/>
        </p:nvGrpSpPr>
        <p:grpSpPr bwMode="auto">
          <a:xfrm>
            <a:off x="5545138" y="1447800"/>
            <a:ext cx="2611437" cy="1189038"/>
            <a:chOff x="3469" y="1556"/>
            <a:chExt cx="1645" cy="749"/>
          </a:xfrm>
        </p:grpSpPr>
        <p:sp>
          <p:nvSpPr>
            <p:cNvPr id="60475" name="Oval 40">
              <a:extLst>
                <a:ext uri="{FF2B5EF4-FFF2-40B4-BE49-F238E27FC236}">
                  <a16:creationId xmlns:a16="http://schemas.microsoft.com/office/drawing/2014/main" id="{E07820A6-FDDF-FD45-BF1C-D852AAF066D9}"/>
                </a:ext>
              </a:extLst>
            </p:cNvPr>
            <p:cNvSpPr>
              <a:spLocks noChangeArrowheads="1"/>
            </p:cNvSpPr>
            <p:nvPr/>
          </p:nvSpPr>
          <p:spPr bwMode="auto">
            <a:xfrm>
              <a:off x="4684" y="1663"/>
              <a:ext cx="430" cy="545"/>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endParaRPr kumimoji="0" lang="zh-TW" altLang="en-US" sz="1800">
                <a:latin typeface="Arial" panose="020B0604020202020204" pitchFamily="34" charset="0"/>
              </a:endParaRPr>
            </a:p>
          </p:txBody>
        </p:sp>
        <p:sp>
          <p:nvSpPr>
            <p:cNvPr id="60476" name="Oval 41">
              <a:extLst>
                <a:ext uri="{FF2B5EF4-FFF2-40B4-BE49-F238E27FC236}">
                  <a16:creationId xmlns:a16="http://schemas.microsoft.com/office/drawing/2014/main" id="{DD88903F-BED9-5648-9AD7-571FA2E82936}"/>
                </a:ext>
              </a:extLst>
            </p:cNvPr>
            <p:cNvSpPr>
              <a:spLocks noChangeArrowheads="1"/>
            </p:cNvSpPr>
            <p:nvPr/>
          </p:nvSpPr>
          <p:spPr bwMode="auto">
            <a:xfrm>
              <a:off x="3469" y="1639"/>
              <a:ext cx="430" cy="545"/>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endParaRPr kumimoji="0" lang="zh-TW" altLang="en-US" sz="1800">
                <a:latin typeface="Arial" panose="020B0604020202020204" pitchFamily="34" charset="0"/>
              </a:endParaRPr>
            </a:p>
          </p:txBody>
        </p:sp>
        <p:sp>
          <p:nvSpPr>
            <p:cNvPr id="60477" name="Text Box 42">
              <a:extLst>
                <a:ext uri="{FF2B5EF4-FFF2-40B4-BE49-F238E27FC236}">
                  <a16:creationId xmlns:a16="http://schemas.microsoft.com/office/drawing/2014/main" id="{344CF8FF-BA3A-6548-9D0D-1D304641C0E8}"/>
                </a:ext>
              </a:extLst>
            </p:cNvPr>
            <p:cNvSpPr txBox="1">
              <a:spLocks noChangeArrowheads="1"/>
            </p:cNvSpPr>
            <p:nvPr/>
          </p:nvSpPr>
          <p:spPr bwMode="auto">
            <a:xfrm>
              <a:off x="3469" y="1686"/>
              <a:ext cx="2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a:t>
              </a:r>
              <a:r>
                <a:rPr kumimoji="0" lang="en-US" altLang="zh-TW" sz="1000">
                  <a:latin typeface="Arial" panose="020B0604020202020204" pitchFamily="34" charset="0"/>
                </a:rPr>
                <a:t>1</a:t>
              </a:r>
              <a:endParaRPr kumimoji="0" lang="en-US" altLang="zh-TW" sz="700">
                <a:latin typeface="Arial" panose="020B0604020202020204" pitchFamily="34" charset="0"/>
              </a:endParaRPr>
            </a:p>
          </p:txBody>
        </p:sp>
        <p:sp>
          <p:nvSpPr>
            <p:cNvPr id="60478" name="Oval 43">
              <a:extLst>
                <a:ext uri="{FF2B5EF4-FFF2-40B4-BE49-F238E27FC236}">
                  <a16:creationId xmlns:a16="http://schemas.microsoft.com/office/drawing/2014/main" id="{CDD2FD98-F824-6D47-BF37-AF3923DA1232}"/>
                </a:ext>
              </a:extLst>
            </p:cNvPr>
            <p:cNvSpPr>
              <a:spLocks noChangeArrowheads="1"/>
            </p:cNvSpPr>
            <p:nvPr/>
          </p:nvSpPr>
          <p:spPr bwMode="auto">
            <a:xfrm>
              <a:off x="4042" y="1556"/>
              <a:ext cx="501" cy="749"/>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79" name="Text Box 44">
              <a:extLst>
                <a:ext uri="{FF2B5EF4-FFF2-40B4-BE49-F238E27FC236}">
                  <a16:creationId xmlns:a16="http://schemas.microsoft.com/office/drawing/2014/main" id="{031D468D-1D85-EF47-A083-D4B3EE6AE413}"/>
                </a:ext>
              </a:extLst>
            </p:cNvPr>
            <p:cNvSpPr txBox="1">
              <a:spLocks noChangeArrowheads="1"/>
            </p:cNvSpPr>
            <p:nvPr/>
          </p:nvSpPr>
          <p:spPr bwMode="auto">
            <a:xfrm>
              <a:off x="3469" y="1887"/>
              <a:ext cx="2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a:t>
              </a:r>
              <a:r>
                <a:rPr kumimoji="0" lang="en-US" altLang="zh-TW" sz="1000">
                  <a:latin typeface="Arial" panose="020B0604020202020204" pitchFamily="34" charset="0"/>
                </a:rPr>
                <a:t>2</a:t>
              </a:r>
              <a:endParaRPr kumimoji="0" lang="en-US" altLang="zh-TW" sz="700">
                <a:latin typeface="Arial" panose="020B0604020202020204" pitchFamily="34" charset="0"/>
              </a:endParaRPr>
            </a:p>
          </p:txBody>
        </p:sp>
        <p:sp>
          <p:nvSpPr>
            <p:cNvPr id="60480" name="Text Box 45">
              <a:extLst>
                <a:ext uri="{FF2B5EF4-FFF2-40B4-BE49-F238E27FC236}">
                  <a16:creationId xmlns:a16="http://schemas.microsoft.com/office/drawing/2014/main" id="{3FA3B95E-0E8C-6840-9827-49FC4FAC619B}"/>
                </a:ext>
              </a:extLst>
            </p:cNvPr>
            <p:cNvSpPr txBox="1">
              <a:spLocks noChangeArrowheads="1"/>
            </p:cNvSpPr>
            <p:nvPr/>
          </p:nvSpPr>
          <p:spPr bwMode="auto">
            <a:xfrm>
              <a:off x="4917" y="1677"/>
              <a:ext cx="1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j</a:t>
              </a:r>
              <a:r>
                <a:rPr kumimoji="0" lang="en-US" altLang="zh-TW" sz="1000">
                  <a:latin typeface="Arial" panose="020B0604020202020204" pitchFamily="34" charset="0"/>
                </a:rPr>
                <a:t>1</a:t>
              </a:r>
              <a:endParaRPr kumimoji="0" lang="en-US" altLang="zh-TW" sz="700">
                <a:latin typeface="Arial" panose="020B0604020202020204" pitchFamily="34" charset="0"/>
              </a:endParaRPr>
            </a:p>
          </p:txBody>
        </p:sp>
        <p:sp>
          <p:nvSpPr>
            <p:cNvPr id="60481" name="Text Box 46">
              <a:extLst>
                <a:ext uri="{FF2B5EF4-FFF2-40B4-BE49-F238E27FC236}">
                  <a16:creationId xmlns:a16="http://schemas.microsoft.com/office/drawing/2014/main" id="{26851F78-E6FD-8A47-A53A-E17AC6F6FD7C}"/>
                </a:ext>
              </a:extLst>
            </p:cNvPr>
            <p:cNvSpPr txBox="1">
              <a:spLocks noChangeArrowheads="1"/>
            </p:cNvSpPr>
            <p:nvPr/>
          </p:nvSpPr>
          <p:spPr bwMode="auto">
            <a:xfrm>
              <a:off x="4920" y="1900"/>
              <a:ext cx="1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j</a:t>
              </a:r>
              <a:r>
                <a:rPr kumimoji="0" lang="en-US" altLang="zh-TW" sz="1000">
                  <a:latin typeface="Arial" panose="020B0604020202020204" pitchFamily="34" charset="0"/>
                </a:rPr>
                <a:t>2</a:t>
              </a:r>
              <a:endParaRPr kumimoji="0" lang="en-US" altLang="zh-TW" sz="700">
                <a:latin typeface="Arial" panose="020B0604020202020204" pitchFamily="34" charset="0"/>
              </a:endParaRPr>
            </a:p>
          </p:txBody>
        </p:sp>
        <p:sp>
          <p:nvSpPr>
            <p:cNvPr id="60482" name="Line 47">
              <a:extLst>
                <a:ext uri="{FF2B5EF4-FFF2-40B4-BE49-F238E27FC236}">
                  <a16:creationId xmlns:a16="http://schemas.microsoft.com/office/drawing/2014/main" id="{12AD1E18-096A-A14C-BE58-2713ADA0111A}"/>
                </a:ext>
              </a:extLst>
            </p:cNvPr>
            <p:cNvSpPr>
              <a:spLocks noChangeShapeType="1"/>
            </p:cNvSpPr>
            <p:nvPr/>
          </p:nvSpPr>
          <p:spPr bwMode="auto">
            <a:xfrm>
              <a:off x="3676" y="1797"/>
              <a:ext cx="615" cy="3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83" name="Line 48">
              <a:extLst>
                <a:ext uri="{FF2B5EF4-FFF2-40B4-BE49-F238E27FC236}">
                  <a16:creationId xmlns:a16="http://schemas.microsoft.com/office/drawing/2014/main" id="{7C2E55BA-4931-BC4A-A076-B7306CC0B25E}"/>
                </a:ext>
              </a:extLst>
            </p:cNvPr>
            <p:cNvSpPr>
              <a:spLocks noChangeShapeType="1"/>
            </p:cNvSpPr>
            <p:nvPr/>
          </p:nvSpPr>
          <p:spPr bwMode="auto">
            <a:xfrm flipV="1">
              <a:off x="3676" y="1749"/>
              <a:ext cx="615"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84" name="Line 49">
              <a:extLst>
                <a:ext uri="{FF2B5EF4-FFF2-40B4-BE49-F238E27FC236}">
                  <a16:creationId xmlns:a16="http://schemas.microsoft.com/office/drawing/2014/main" id="{4BC5638C-41E3-EF46-94B8-91C09778C840}"/>
                </a:ext>
              </a:extLst>
            </p:cNvPr>
            <p:cNvSpPr>
              <a:spLocks noChangeShapeType="1"/>
            </p:cNvSpPr>
            <p:nvPr/>
          </p:nvSpPr>
          <p:spPr bwMode="auto">
            <a:xfrm flipV="1">
              <a:off x="3700" y="1918"/>
              <a:ext cx="591"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85" name="Line 50">
              <a:extLst>
                <a:ext uri="{FF2B5EF4-FFF2-40B4-BE49-F238E27FC236}">
                  <a16:creationId xmlns:a16="http://schemas.microsoft.com/office/drawing/2014/main" id="{4E79FAEE-58F1-8A4B-BDD9-E37D7E338742}"/>
                </a:ext>
              </a:extLst>
            </p:cNvPr>
            <p:cNvSpPr>
              <a:spLocks noChangeShapeType="1"/>
            </p:cNvSpPr>
            <p:nvPr/>
          </p:nvSpPr>
          <p:spPr bwMode="auto">
            <a:xfrm flipH="1" flipV="1">
              <a:off x="4291" y="1749"/>
              <a:ext cx="629" cy="2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86" name="Line 51">
              <a:extLst>
                <a:ext uri="{FF2B5EF4-FFF2-40B4-BE49-F238E27FC236}">
                  <a16:creationId xmlns:a16="http://schemas.microsoft.com/office/drawing/2014/main" id="{A511760F-79B0-6443-93CA-82E6C4AD6266}"/>
                </a:ext>
              </a:extLst>
            </p:cNvPr>
            <p:cNvSpPr>
              <a:spLocks noChangeShapeType="1"/>
            </p:cNvSpPr>
            <p:nvPr/>
          </p:nvSpPr>
          <p:spPr bwMode="auto">
            <a:xfrm flipH="1">
              <a:off x="4291" y="1821"/>
              <a:ext cx="605" cy="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87" name="Line 52">
              <a:extLst>
                <a:ext uri="{FF2B5EF4-FFF2-40B4-BE49-F238E27FC236}">
                  <a16:creationId xmlns:a16="http://schemas.microsoft.com/office/drawing/2014/main" id="{A7C84A92-7923-A244-8735-1D58EB7EC23B}"/>
                </a:ext>
              </a:extLst>
            </p:cNvPr>
            <p:cNvSpPr>
              <a:spLocks noChangeShapeType="1"/>
            </p:cNvSpPr>
            <p:nvPr/>
          </p:nvSpPr>
          <p:spPr bwMode="auto">
            <a:xfrm flipH="1">
              <a:off x="4315" y="1821"/>
              <a:ext cx="581" cy="3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0488" name="Group 53">
              <a:extLst>
                <a:ext uri="{FF2B5EF4-FFF2-40B4-BE49-F238E27FC236}">
                  <a16:creationId xmlns:a16="http://schemas.microsoft.com/office/drawing/2014/main" id="{95ED78B1-8CA0-E44A-BC44-CD55DF3AB8F2}"/>
                </a:ext>
              </a:extLst>
            </p:cNvPr>
            <p:cNvGrpSpPr>
              <a:grpSpLocks/>
            </p:cNvGrpSpPr>
            <p:nvPr/>
          </p:nvGrpSpPr>
          <p:grpSpPr bwMode="auto">
            <a:xfrm>
              <a:off x="4877" y="1820"/>
              <a:ext cx="58" cy="271"/>
              <a:chOff x="1869" y="3150"/>
              <a:chExt cx="58" cy="271"/>
            </a:xfrm>
          </p:grpSpPr>
          <p:sp>
            <p:nvSpPr>
              <p:cNvPr id="60496" name="AutoShape 54">
                <a:extLst>
                  <a:ext uri="{FF2B5EF4-FFF2-40B4-BE49-F238E27FC236}">
                    <a16:creationId xmlns:a16="http://schemas.microsoft.com/office/drawing/2014/main" id="{8FC41546-27CB-B24F-A11E-5D68B75C3CB6}"/>
                  </a:ext>
                </a:extLst>
              </p:cNvPr>
              <p:cNvSpPr>
                <a:spLocks noChangeArrowheads="1"/>
              </p:cNvSpPr>
              <p:nvPr/>
            </p:nvSpPr>
            <p:spPr bwMode="auto">
              <a:xfrm>
                <a:off x="1869" y="3363"/>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97" name="AutoShape 55">
                <a:extLst>
                  <a:ext uri="{FF2B5EF4-FFF2-40B4-BE49-F238E27FC236}">
                    <a16:creationId xmlns:a16="http://schemas.microsoft.com/office/drawing/2014/main" id="{79F1B47C-EB74-104E-A833-907841FA6DE7}"/>
                  </a:ext>
                </a:extLst>
              </p:cNvPr>
              <p:cNvSpPr>
                <a:spLocks noChangeArrowheads="1"/>
              </p:cNvSpPr>
              <p:nvPr/>
            </p:nvSpPr>
            <p:spPr bwMode="auto">
              <a:xfrm>
                <a:off x="1869" y="315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60489" name="Group 56">
              <a:extLst>
                <a:ext uri="{FF2B5EF4-FFF2-40B4-BE49-F238E27FC236}">
                  <a16:creationId xmlns:a16="http://schemas.microsoft.com/office/drawing/2014/main" id="{C02F0CF0-8390-4B44-B446-BE5602C7E398}"/>
                </a:ext>
              </a:extLst>
            </p:cNvPr>
            <p:cNvGrpSpPr>
              <a:grpSpLocks/>
            </p:cNvGrpSpPr>
            <p:nvPr/>
          </p:nvGrpSpPr>
          <p:grpSpPr bwMode="auto">
            <a:xfrm>
              <a:off x="4267" y="1705"/>
              <a:ext cx="58" cy="455"/>
              <a:chOff x="4395" y="2658"/>
              <a:chExt cx="58" cy="455"/>
            </a:xfrm>
          </p:grpSpPr>
          <p:sp>
            <p:nvSpPr>
              <p:cNvPr id="60493" name="AutoShape 57">
                <a:extLst>
                  <a:ext uri="{FF2B5EF4-FFF2-40B4-BE49-F238E27FC236}">
                    <a16:creationId xmlns:a16="http://schemas.microsoft.com/office/drawing/2014/main" id="{C432C05E-40B8-A749-8D65-B74170570FFB}"/>
                  </a:ext>
                </a:extLst>
              </p:cNvPr>
              <p:cNvSpPr>
                <a:spLocks noChangeArrowheads="1"/>
              </p:cNvSpPr>
              <p:nvPr/>
            </p:nvSpPr>
            <p:spPr bwMode="auto">
              <a:xfrm>
                <a:off x="4395" y="28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94" name="AutoShape 58">
                <a:extLst>
                  <a:ext uri="{FF2B5EF4-FFF2-40B4-BE49-F238E27FC236}">
                    <a16:creationId xmlns:a16="http://schemas.microsoft.com/office/drawing/2014/main" id="{B87BF4F9-EDD6-D944-AE74-317E681E3C76}"/>
                  </a:ext>
                </a:extLst>
              </p:cNvPr>
              <p:cNvSpPr>
                <a:spLocks noChangeArrowheads="1"/>
              </p:cNvSpPr>
              <p:nvPr/>
            </p:nvSpPr>
            <p:spPr bwMode="auto">
              <a:xfrm>
                <a:off x="4395" y="30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95" name="AutoShape 59">
                <a:extLst>
                  <a:ext uri="{FF2B5EF4-FFF2-40B4-BE49-F238E27FC236}">
                    <a16:creationId xmlns:a16="http://schemas.microsoft.com/office/drawing/2014/main" id="{5DE601C1-C564-354B-8170-2805802C574A}"/>
                  </a:ext>
                </a:extLst>
              </p:cNvPr>
              <p:cNvSpPr>
                <a:spLocks noChangeArrowheads="1"/>
              </p:cNvSpPr>
              <p:nvPr/>
            </p:nvSpPr>
            <p:spPr bwMode="auto">
              <a:xfrm>
                <a:off x="4395" y="265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60490" name="Group 60">
              <a:extLst>
                <a:ext uri="{FF2B5EF4-FFF2-40B4-BE49-F238E27FC236}">
                  <a16:creationId xmlns:a16="http://schemas.microsoft.com/office/drawing/2014/main" id="{3BA2CC0A-9B6F-4646-8CAF-2EE940A6E4DB}"/>
                </a:ext>
              </a:extLst>
            </p:cNvPr>
            <p:cNvGrpSpPr>
              <a:grpSpLocks/>
            </p:cNvGrpSpPr>
            <p:nvPr/>
          </p:nvGrpSpPr>
          <p:grpSpPr bwMode="auto">
            <a:xfrm>
              <a:off x="3658" y="1771"/>
              <a:ext cx="58" cy="271"/>
              <a:chOff x="650" y="2800"/>
              <a:chExt cx="58" cy="271"/>
            </a:xfrm>
          </p:grpSpPr>
          <p:sp>
            <p:nvSpPr>
              <p:cNvPr id="60491" name="AutoShape 61">
                <a:extLst>
                  <a:ext uri="{FF2B5EF4-FFF2-40B4-BE49-F238E27FC236}">
                    <a16:creationId xmlns:a16="http://schemas.microsoft.com/office/drawing/2014/main" id="{F840F6BA-783C-274C-981F-450A36EEC8A5}"/>
                  </a:ext>
                </a:extLst>
              </p:cNvPr>
              <p:cNvSpPr>
                <a:spLocks noChangeArrowheads="1"/>
              </p:cNvSpPr>
              <p:nvPr/>
            </p:nvSpPr>
            <p:spPr bwMode="auto">
              <a:xfrm>
                <a:off x="650" y="3013"/>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92" name="AutoShape 62">
                <a:extLst>
                  <a:ext uri="{FF2B5EF4-FFF2-40B4-BE49-F238E27FC236}">
                    <a16:creationId xmlns:a16="http://schemas.microsoft.com/office/drawing/2014/main" id="{99A287E4-D3AF-684E-9E0D-C7BB6B82A1DA}"/>
                  </a:ext>
                </a:extLst>
              </p:cNvPr>
              <p:cNvSpPr>
                <a:spLocks noChangeArrowheads="1"/>
              </p:cNvSpPr>
              <p:nvPr/>
            </p:nvSpPr>
            <p:spPr bwMode="auto">
              <a:xfrm>
                <a:off x="650" y="280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grpSp>
        <p:nvGrpSpPr>
          <p:cNvPr id="60420" name="Group 63">
            <a:extLst>
              <a:ext uri="{FF2B5EF4-FFF2-40B4-BE49-F238E27FC236}">
                <a16:creationId xmlns:a16="http://schemas.microsoft.com/office/drawing/2014/main" id="{66015C31-0E8B-2B4D-BED3-D4F528F16ABA}"/>
              </a:ext>
            </a:extLst>
          </p:cNvPr>
          <p:cNvGrpSpPr>
            <a:grpSpLocks/>
          </p:cNvGrpSpPr>
          <p:nvPr/>
        </p:nvGrpSpPr>
        <p:grpSpPr bwMode="auto">
          <a:xfrm>
            <a:off x="5532438" y="4059238"/>
            <a:ext cx="2627312" cy="1189037"/>
            <a:chOff x="3461" y="2379"/>
            <a:chExt cx="1655" cy="749"/>
          </a:xfrm>
        </p:grpSpPr>
        <p:sp>
          <p:nvSpPr>
            <p:cNvPr id="60452" name="Oval 64">
              <a:extLst>
                <a:ext uri="{FF2B5EF4-FFF2-40B4-BE49-F238E27FC236}">
                  <a16:creationId xmlns:a16="http://schemas.microsoft.com/office/drawing/2014/main" id="{1E1158AE-6554-DC42-BC3E-BD26D273E404}"/>
                </a:ext>
              </a:extLst>
            </p:cNvPr>
            <p:cNvSpPr>
              <a:spLocks noChangeArrowheads="1"/>
            </p:cNvSpPr>
            <p:nvPr/>
          </p:nvSpPr>
          <p:spPr bwMode="auto">
            <a:xfrm>
              <a:off x="4686" y="2486"/>
              <a:ext cx="430" cy="545"/>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endParaRPr kumimoji="0" lang="zh-TW" altLang="en-US" sz="1800">
                <a:latin typeface="Arial" panose="020B0604020202020204" pitchFamily="34" charset="0"/>
              </a:endParaRPr>
            </a:p>
          </p:txBody>
        </p:sp>
        <p:sp>
          <p:nvSpPr>
            <p:cNvPr id="60453" name="Oval 65">
              <a:extLst>
                <a:ext uri="{FF2B5EF4-FFF2-40B4-BE49-F238E27FC236}">
                  <a16:creationId xmlns:a16="http://schemas.microsoft.com/office/drawing/2014/main" id="{349FA92A-2C4E-B24D-98C7-294208F642E7}"/>
                </a:ext>
              </a:extLst>
            </p:cNvPr>
            <p:cNvSpPr>
              <a:spLocks noChangeArrowheads="1"/>
            </p:cNvSpPr>
            <p:nvPr/>
          </p:nvSpPr>
          <p:spPr bwMode="auto">
            <a:xfrm>
              <a:off x="4044" y="2379"/>
              <a:ext cx="501" cy="749"/>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54" name="Text Box 66">
              <a:extLst>
                <a:ext uri="{FF2B5EF4-FFF2-40B4-BE49-F238E27FC236}">
                  <a16:creationId xmlns:a16="http://schemas.microsoft.com/office/drawing/2014/main" id="{FF6C9FBE-1D04-034C-8990-B3A43E07A72F}"/>
                </a:ext>
              </a:extLst>
            </p:cNvPr>
            <p:cNvSpPr txBox="1">
              <a:spLocks noChangeArrowheads="1"/>
            </p:cNvSpPr>
            <p:nvPr/>
          </p:nvSpPr>
          <p:spPr bwMode="auto">
            <a:xfrm>
              <a:off x="4919" y="2499"/>
              <a:ext cx="1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j</a:t>
              </a:r>
              <a:r>
                <a:rPr kumimoji="0" lang="en-US" altLang="zh-TW" sz="1000">
                  <a:latin typeface="Arial" panose="020B0604020202020204" pitchFamily="34" charset="0"/>
                </a:rPr>
                <a:t>1</a:t>
              </a:r>
              <a:endParaRPr kumimoji="0" lang="en-US" altLang="zh-TW" sz="700">
                <a:latin typeface="Arial" panose="020B0604020202020204" pitchFamily="34" charset="0"/>
              </a:endParaRPr>
            </a:p>
          </p:txBody>
        </p:sp>
        <p:sp>
          <p:nvSpPr>
            <p:cNvPr id="60455" name="Text Box 67">
              <a:extLst>
                <a:ext uri="{FF2B5EF4-FFF2-40B4-BE49-F238E27FC236}">
                  <a16:creationId xmlns:a16="http://schemas.microsoft.com/office/drawing/2014/main" id="{1E8C6E6E-94BC-2C49-9D3D-9419B53D15D3}"/>
                </a:ext>
              </a:extLst>
            </p:cNvPr>
            <p:cNvSpPr txBox="1">
              <a:spLocks noChangeArrowheads="1"/>
            </p:cNvSpPr>
            <p:nvPr/>
          </p:nvSpPr>
          <p:spPr bwMode="auto">
            <a:xfrm>
              <a:off x="4922" y="2722"/>
              <a:ext cx="1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j</a:t>
              </a:r>
              <a:r>
                <a:rPr kumimoji="0" lang="en-US" altLang="zh-TW" sz="1000">
                  <a:latin typeface="Arial" panose="020B0604020202020204" pitchFamily="34" charset="0"/>
                </a:rPr>
                <a:t>2</a:t>
              </a:r>
              <a:endParaRPr kumimoji="0" lang="en-US" altLang="zh-TW" sz="700">
                <a:latin typeface="Arial" panose="020B0604020202020204" pitchFamily="34" charset="0"/>
              </a:endParaRPr>
            </a:p>
          </p:txBody>
        </p:sp>
        <p:sp>
          <p:nvSpPr>
            <p:cNvPr id="60456" name="Line 68">
              <a:extLst>
                <a:ext uri="{FF2B5EF4-FFF2-40B4-BE49-F238E27FC236}">
                  <a16:creationId xmlns:a16="http://schemas.microsoft.com/office/drawing/2014/main" id="{CEC72A06-BD09-AA43-94E0-5891436A44D2}"/>
                </a:ext>
              </a:extLst>
            </p:cNvPr>
            <p:cNvSpPr>
              <a:spLocks noChangeShapeType="1"/>
            </p:cNvSpPr>
            <p:nvPr/>
          </p:nvSpPr>
          <p:spPr bwMode="auto">
            <a:xfrm flipH="1" flipV="1">
              <a:off x="4293" y="2572"/>
              <a:ext cx="629" cy="2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57" name="Line 69">
              <a:extLst>
                <a:ext uri="{FF2B5EF4-FFF2-40B4-BE49-F238E27FC236}">
                  <a16:creationId xmlns:a16="http://schemas.microsoft.com/office/drawing/2014/main" id="{AEE217E1-C990-354C-8494-B52E4C666697}"/>
                </a:ext>
              </a:extLst>
            </p:cNvPr>
            <p:cNvSpPr>
              <a:spLocks noChangeShapeType="1"/>
            </p:cNvSpPr>
            <p:nvPr/>
          </p:nvSpPr>
          <p:spPr bwMode="auto">
            <a:xfrm flipH="1">
              <a:off x="4293" y="2644"/>
              <a:ext cx="605" cy="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58" name="Line 70">
              <a:extLst>
                <a:ext uri="{FF2B5EF4-FFF2-40B4-BE49-F238E27FC236}">
                  <a16:creationId xmlns:a16="http://schemas.microsoft.com/office/drawing/2014/main" id="{FFAD693B-8275-5B42-A544-0ED9EDB2D716}"/>
                </a:ext>
              </a:extLst>
            </p:cNvPr>
            <p:cNvSpPr>
              <a:spLocks noChangeShapeType="1"/>
            </p:cNvSpPr>
            <p:nvPr/>
          </p:nvSpPr>
          <p:spPr bwMode="auto">
            <a:xfrm flipH="1">
              <a:off x="4317" y="2644"/>
              <a:ext cx="581" cy="3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0459" name="Group 71">
              <a:extLst>
                <a:ext uri="{FF2B5EF4-FFF2-40B4-BE49-F238E27FC236}">
                  <a16:creationId xmlns:a16="http://schemas.microsoft.com/office/drawing/2014/main" id="{2A625D41-3E7D-E34C-8EBB-AB4469DC7E00}"/>
                </a:ext>
              </a:extLst>
            </p:cNvPr>
            <p:cNvGrpSpPr>
              <a:grpSpLocks/>
            </p:cNvGrpSpPr>
            <p:nvPr/>
          </p:nvGrpSpPr>
          <p:grpSpPr bwMode="auto">
            <a:xfrm>
              <a:off x="4879" y="2618"/>
              <a:ext cx="58" cy="271"/>
              <a:chOff x="1869" y="3150"/>
              <a:chExt cx="58" cy="271"/>
            </a:xfrm>
          </p:grpSpPr>
          <p:sp>
            <p:nvSpPr>
              <p:cNvPr id="60473" name="AutoShape 72">
                <a:extLst>
                  <a:ext uri="{FF2B5EF4-FFF2-40B4-BE49-F238E27FC236}">
                    <a16:creationId xmlns:a16="http://schemas.microsoft.com/office/drawing/2014/main" id="{3E70B2F5-6F98-9F4C-9CCB-FF56B8CEA09C}"/>
                  </a:ext>
                </a:extLst>
              </p:cNvPr>
              <p:cNvSpPr>
                <a:spLocks noChangeArrowheads="1"/>
              </p:cNvSpPr>
              <p:nvPr/>
            </p:nvSpPr>
            <p:spPr bwMode="auto">
              <a:xfrm>
                <a:off x="1869" y="3363"/>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74" name="AutoShape 73">
                <a:extLst>
                  <a:ext uri="{FF2B5EF4-FFF2-40B4-BE49-F238E27FC236}">
                    <a16:creationId xmlns:a16="http://schemas.microsoft.com/office/drawing/2014/main" id="{5AE229CF-DF2F-5E46-A282-F5FF79576A7B}"/>
                  </a:ext>
                </a:extLst>
              </p:cNvPr>
              <p:cNvSpPr>
                <a:spLocks noChangeArrowheads="1"/>
              </p:cNvSpPr>
              <p:nvPr/>
            </p:nvSpPr>
            <p:spPr bwMode="auto">
              <a:xfrm>
                <a:off x="1869" y="315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sp>
          <p:nvSpPr>
            <p:cNvPr id="60460" name="Oval 74">
              <a:extLst>
                <a:ext uri="{FF2B5EF4-FFF2-40B4-BE49-F238E27FC236}">
                  <a16:creationId xmlns:a16="http://schemas.microsoft.com/office/drawing/2014/main" id="{A2C894D8-8683-A942-9965-A3211EA799EB}"/>
                </a:ext>
              </a:extLst>
            </p:cNvPr>
            <p:cNvSpPr>
              <a:spLocks noChangeArrowheads="1"/>
            </p:cNvSpPr>
            <p:nvPr/>
          </p:nvSpPr>
          <p:spPr bwMode="auto">
            <a:xfrm>
              <a:off x="3471" y="2488"/>
              <a:ext cx="430" cy="545"/>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61" name="Text Box 75">
              <a:extLst>
                <a:ext uri="{FF2B5EF4-FFF2-40B4-BE49-F238E27FC236}">
                  <a16:creationId xmlns:a16="http://schemas.microsoft.com/office/drawing/2014/main" id="{76B5912C-6731-FF4B-AF04-4529CF6F5B50}"/>
                </a:ext>
              </a:extLst>
            </p:cNvPr>
            <p:cNvSpPr txBox="1">
              <a:spLocks noChangeArrowheads="1"/>
            </p:cNvSpPr>
            <p:nvPr/>
          </p:nvSpPr>
          <p:spPr bwMode="auto">
            <a:xfrm>
              <a:off x="3461" y="2525"/>
              <a:ext cx="2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a:t>
              </a:r>
              <a:r>
                <a:rPr kumimoji="0" lang="en-US" altLang="zh-TW" sz="1000">
                  <a:latin typeface="Arial" panose="020B0604020202020204" pitchFamily="34" charset="0"/>
                </a:rPr>
                <a:t>1</a:t>
              </a:r>
              <a:endParaRPr kumimoji="0" lang="en-US" altLang="zh-TW" sz="700">
                <a:latin typeface="Arial" panose="020B0604020202020204" pitchFamily="34" charset="0"/>
              </a:endParaRPr>
            </a:p>
          </p:txBody>
        </p:sp>
        <p:sp>
          <p:nvSpPr>
            <p:cNvPr id="60462" name="Text Box 76">
              <a:extLst>
                <a:ext uri="{FF2B5EF4-FFF2-40B4-BE49-F238E27FC236}">
                  <a16:creationId xmlns:a16="http://schemas.microsoft.com/office/drawing/2014/main" id="{D28DF6CB-BCCD-784C-BE24-65BAC549F0C8}"/>
                </a:ext>
              </a:extLst>
            </p:cNvPr>
            <p:cNvSpPr txBox="1">
              <a:spLocks noChangeArrowheads="1"/>
            </p:cNvSpPr>
            <p:nvPr/>
          </p:nvSpPr>
          <p:spPr bwMode="auto">
            <a:xfrm>
              <a:off x="3461" y="2726"/>
              <a:ext cx="2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a:t>
              </a:r>
              <a:r>
                <a:rPr kumimoji="0" lang="en-US" altLang="zh-TW" sz="1000">
                  <a:latin typeface="Arial" panose="020B0604020202020204" pitchFamily="34" charset="0"/>
                </a:rPr>
                <a:t>2</a:t>
              </a:r>
              <a:endParaRPr kumimoji="0" lang="en-US" altLang="zh-TW" sz="700">
                <a:latin typeface="Arial" panose="020B0604020202020204" pitchFamily="34" charset="0"/>
              </a:endParaRPr>
            </a:p>
          </p:txBody>
        </p:sp>
        <p:sp>
          <p:nvSpPr>
            <p:cNvPr id="60463" name="Line 77">
              <a:extLst>
                <a:ext uri="{FF2B5EF4-FFF2-40B4-BE49-F238E27FC236}">
                  <a16:creationId xmlns:a16="http://schemas.microsoft.com/office/drawing/2014/main" id="{7B623387-A6D3-F24C-BD0B-5CDD551CAB3E}"/>
                </a:ext>
              </a:extLst>
            </p:cNvPr>
            <p:cNvSpPr>
              <a:spLocks noChangeShapeType="1"/>
            </p:cNvSpPr>
            <p:nvPr/>
          </p:nvSpPr>
          <p:spPr bwMode="auto">
            <a:xfrm flipV="1">
              <a:off x="3681" y="2572"/>
              <a:ext cx="612" cy="7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64" name="Line 78">
              <a:extLst>
                <a:ext uri="{FF2B5EF4-FFF2-40B4-BE49-F238E27FC236}">
                  <a16:creationId xmlns:a16="http://schemas.microsoft.com/office/drawing/2014/main" id="{4F8D565A-6E1F-4741-96D3-05372960EEE1}"/>
                </a:ext>
              </a:extLst>
            </p:cNvPr>
            <p:cNvSpPr>
              <a:spLocks noChangeShapeType="1"/>
            </p:cNvSpPr>
            <p:nvPr/>
          </p:nvSpPr>
          <p:spPr bwMode="auto">
            <a:xfrm>
              <a:off x="3681" y="2646"/>
              <a:ext cx="612" cy="9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65" name="Line 79">
              <a:extLst>
                <a:ext uri="{FF2B5EF4-FFF2-40B4-BE49-F238E27FC236}">
                  <a16:creationId xmlns:a16="http://schemas.microsoft.com/office/drawing/2014/main" id="{91EDB5B1-4A07-BF46-8299-51D12216DFAF}"/>
                </a:ext>
              </a:extLst>
            </p:cNvPr>
            <p:cNvSpPr>
              <a:spLocks noChangeShapeType="1"/>
            </p:cNvSpPr>
            <p:nvPr/>
          </p:nvSpPr>
          <p:spPr bwMode="auto">
            <a:xfrm>
              <a:off x="3705" y="2863"/>
              <a:ext cx="588"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0466" name="Group 80">
              <a:extLst>
                <a:ext uri="{FF2B5EF4-FFF2-40B4-BE49-F238E27FC236}">
                  <a16:creationId xmlns:a16="http://schemas.microsoft.com/office/drawing/2014/main" id="{B7154C3D-0933-8148-94F5-ADAC3287653A}"/>
                </a:ext>
              </a:extLst>
            </p:cNvPr>
            <p:cNvGrpSpPr>
              <a:grpSpLocks/>
            </p:cNvGrpSpPr>
            <p:nvPr/>
          </p:nvGrpSpPr>
          <p:grpSpPr bwMode="auto">
            <a:xfrm>
              <a:off x="4269" y="2528"/>
              <a:ext cx="58" cy="455"/>
              <a:chOff x="4395" y="2658"/>
              <a:chExt cx="58" cy="455"/>
            </a:xfrm>
          </p:grpSpPr>
          <p:sp>
            <p:nvSpPr>
              <p:cNvPr id="60470" name="AutoShape 81">
                <a:extLst>
                  <a:ext uri="{FF2B5EF4-FFF2-40B4-BE49-F238E27FC236}">
                    <a16:creationId xmlns:a16="http://schemas.microsoft.com/office/drawing/2014/main" id="{976E0B62-7828-6A44-A65A-B68FC2753664}"/>
                  </a:ext>
                </a:extLst>
              </p:cNvPr>
              <p:cNvSpPr>
                <a:spLocks noChangeArrowheads="1"/>
              </p:cNvSpPr>
              <p:nvPr/>
            </p:nvSpPr>
            <p:spPr bwMode="auto">
              <a:xfrm>
                <a:off x="4395" y="28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71" name="AutoShape 82">
                <a:extLst>
                  <a:ext uri="{FF2B5EF4-FFF2-40B4-BE49-F238E27FC236}">
                    <a16:creationId xmlns:a16="http://schemas.microsoft.com/office/drawing/2014/main" id="{C06F03B7-F8DB-F54B-A513-76F2931549DE}"/>
                  </a:ext>
                </a:extLst>
              </p:cNvPr>
              <p:cNvSpPr>
                <a:spLocks noChangeArrowheads="1"/>
              </p:cNvSpPr>
              <p:nvPr/>
            </p:nvSpPr>
            <p:spPr bwMode="auto">
              <a:xfrm>
                <a:off x="4395" y="30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72" name="AutoShape 83">
                <a:extLst>
                  <a:ext uri="{FF2B5EF4-FFF2-40B4-BE49-F238E27FC236}">
                    <a16:creationId xmlns:a16="http://schemas.microsoft.com/office/drawing/2014/main" id="{3D5128B8-F0E3-F74A-A4E5-D87991EC57E0}"/>
                  </a:ext>
                </a:extLst>
              </p:cNvPr>
              <p:cNvSpPr>
                <a:spLocks noChangeArrowheads="1"/>
              </p:cNvSpPr>
              <p:nvPr/>
            </p:nvSpPr>
            <p:spPr bwMode="auto">
              <a:xfrm>
                <a:off x="4395" y="265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60467" name="Group 84">
              <a:extLst>
                <a:ext uri="{FF2B5EF4-FFF2-40B4-BE49-F238E27FC236}">
                  <a16:creationId xmlns:a16="http://schemas.microsoft.com/office/drawing/2014/main" id="{36FD5819-7E33-A143-8786-108DBEE0EF76}"/>
                </a:ext>
              </a:extLst>
            </p:cNvPr>
            <p:cNvGrpSpPr>
              <a:grpSpLocks/>
            </p:cNvGrpSpPr>
            <p:nvPr/>
          </p:nvGrpSpPr>
          <p:grpSpPr bwMode="auto">
            <a:xfrm>
              <a:off x="3660" y="2620"/>
              <a:ext cx="58" cy="271"/>
              <a:chOff x="650" y="3465"/>
              <a:chExt cx="58" cy="271"/>
            </a:xfrm>
          </p:grpSpPr>
          <p:sp>
            <p:nvSpPr>
              <p:cNvPr id="60468" name="AutoShape 85">
                <a:extLst>
                  <a:ext uri="{FF2B5EF4-FFF2-40B4-BE49-F238E27FC236}">
                    <a16:creationId xmlns:a16="http://schemas.microsoft.com/office/drawing/2014/main" id="{84D552DD-27E7-B349-B5B1-FA6B8C905A9E}"/>
                  </a:ext>
                </a:extLst>
              </p:cNvPr>
              <p:cNvSpPr>
                <a:spLocks noChangeArrowheads="1"/>
              </p:cNvSpPr>
              <p:nvPr/>
            </p:nvSpPr>
            <p:spPr bwMode="auto">
              <a:xfrm>
                <a:off x="650" y="367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69" name="AutoShape 86">
                <a:extLst>
                  <a:ext uri="{FF2B5EF4-FFF2-40B4-BE49-F238E27FC236}">
                    <a16:creationId xmlns:a16="http://schemas.microsoft.com/office/drawing/2014/main" id="{D516E5F5-C8F0-F14B-A014-CE68AF173DE1}"/>
                  </a:ext>
                </a:extLst>
              </p:cNvPr>
              <p:cNvSpPr>
                <a:spLocks noChangeArrowheads="1"/>
              </p:cNvSpPr>
              <p:nvPr/>
            </p:nvSpPr>
            <p:spPr bwMode="auto">
              <a:xfrm>
                <a:off x="650" y="346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grpSp>
        <p:nvGrpSpPr>
          <p:cNvPr id="60421" name="Group 87">
            <a:extLst>
              <a:ext uri="{FF2B5EF4-FFF2-40B4-BE49-F238E27FC236}">
                <a16:creationId xmlns:a16="http://schemas.microsoft.com/office/drawing/2014/main" id="{B80C2BC9-D0BC-BE4E-B39C-24ABDFAD3706}"/>
              </a:ext>
            </a:extLst>
          </p:cNvPr>
          <p:cNvGrpSpPr>
            <a:grpSpLocks/>
          </p:cNvGrpSpPr>
          <p:nvPr/>
        </p:nvGrpSpPr>
        <p:grpSpPr bwMode="auto">
          <a:xfrm>
            <a:off x="5532438" y="2752725"/>
            <a:ext cx="2649537" cy="1189038"/>
            <a:chOff x="3461" y="3200"/>
            <a:chExt cx="1669" cy="749"/>
          </a:xfrm>
        </p:grpSpPr>
        <p:sp>
          <p:nvSpPr>
            <p:cNvPr id="60429" name="Oval 88">
              <a:extLst>
                <a:ext uri="{FF2B5EF4-FFF2-40B4-BE49-F238E27FC236}">
                  <a16:creationId xmlns:a16="http://schemas.microsoft.com/office/drawing/2014/main" id="{039933CF-26F6-384B-BA0C-357C3DA3FE94}"/>
                </a:ext>
              </a:extLst>
            </p:cNvPr>
            <p:cNvSpPr>
              <a:spLocks noChangeArrowheads="1"/>
            </p:cNvSpPr>
            <p:nvPr/>
          </p:nvSpPr>
          <p:spPr bwMode="auto">
            <a:xfrm>
              <a:off x="4041" y="3200"/>
              <a:ext cx="501" cy="749"/>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30" name="Oval 89">
              <a:extLst>
                <a:ext uri="{FF2B5EF4-FFF2-40B4-BE49-F238E27FC236}">
                  <a16:creationId xmlns:a16="http://schemas.microsoft.com/office/drawing/2014/main" id="{4CF21BCF-2901-C54F-9D0F-94EFB339CB91}"/>
                </a:ext>
              </a:extLst>
            </p:cNvPr>
            <p:cNvSpPr>
              <a:spLocks noChangeArrowheads="1"/>
            </p:cNvSpPr>
            <p:nvPr/>
          </p:nvSpPr>
          <p:spPr bwMode="auto">
            <a:xfrm>
              <a:off x="4694" y="3308"/>
              <a:ext cx="430" cy="545"/>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endParaRPr kumimoji="0" lang="zh-TW" altLang="en-US" sz="1800">
                <a:latin typeface="Arial" panose="020B0604020202020204" pitchFamily="34" charset="0"/>
              </a:endParaRPr>
            </a:p>
          </p:txBody>
        </p:sp>
        <p:sp>
          <p:nvSpPr>
            <p:cNvPr id="60431" name="Text Box 90">
              <a:extLst>
                <a:ext uri="{FF2B5EF4-FFF2-40B4-BE49-F238E27FC236}">
                  <a16:creationId xmlns:a16="http://schemas.microsoft.com/office/drawing/2014/main" id="{B7998057-630B-2341-9E9F-53B237E46D15}"/>
                </a:ext>
              </a:extLst>
            </p:cNvPr>
            <p:cNvSpPr txBox="1">
              <a:spLocks noChangeArrowheads="1"/>
            </p:cNvSpPr>
            <p:nvPr/>
          </p:nvSpPr>
          <p:spPr bwMode="auto">
            <a:xfrm>
              <a:off x="4903" y="3321"/>
              <a:ext cx="2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a:t>
              </a:r>
              <a:r>
                <a:rPr kumimoji="0" lang="en-US" altLang="zh-TW" sz="1000">
                  <a:latin typeface="Arial" panose="020B0604020202020204" pitchFamily="34" charset="0"/>
                </a:rPr>
                <a:t>1</a:t>
              </a:r>
              <a:endParaRPr kumimoji="0" lang="en-US" altLang="zh-TW" sz="700">
                <a:latin typeface="Arial" panose="020B0604020202020204" pitchFamily="34" charset="0"/>
              </a:endParaRPr>
            </a:p>
          </p:txBody>
        </p:sp>
        <p:sp>
          <p:nvSpPr>
            <p:cNvPr id="60432" name="Text Box 91">
              <a:extLst>
                <a:ext uri="{FF2B5EF4-FFF2-40B4-BE49-F238E27FC236}">
                  <a16:creationId xmlns:a16="http://schemas.microsoft.com/office/drawing/2014/main" id="{32F81380-652E-C440-999B-4E5638760D01}"/>
                </a:ext>
              </a:extLst>
            </p:cNvPr>
            <p:cNvSpPr txBox="1">
              <a:spLocks noChangeArrowheads="1"/>
            </p:cNvSpPr>
            <p:nvPr/>
          </p:nvSpPr>
          <p:spPr bwMode="auto">
            <a:xfrm>
              <a:off x="4906" y="3544"/>
              <a:ext cx="2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a:t>
              </a:r>
              <a:r>
                <a:rPr kumimoji="0" lang="en-US" altLang="zh-TW" sz="1000">
                  <a:latin typeface="Arial" panose="020B0604020202020204" pitchFamily="34" charset="0"/>
                </a:rPr>
                <a:t>2</a:t>
              </a:r>
              <a:endParaRPr kumimoji="0" lang="en-US" altLang="zh-TW" sz="700">
                <a:latin typeface="Arial" panose="020B0604020202020204" pitchFamily="34" charset="0"/>
              </a:endParaRPr>
            </a:p>
          </p:txBody>
        </p:sp>
        <p:sp>
          <p:nvSpPr>
            <p:cNvPr id="60433" name="Oval 92">
              <a:extLst>
                <a:ext uri="{FF2B5EF4-FFF2-40B4-BE49-F238E27FC236}">
                  <a16:creationId xmlns:a16="http://schemas.microsoft.com/office/drawing/2014/main" id="{AE67E509-407A-8A47-B52C-DC0B32E14373}"/>
                </a:ext>
              </a:extLst>
            </p:cNvPr>
            <p:cNvSpPr>
              <a:spLocks noChangeArrowheads="1"/>
            </p:cNvSpPr>
            <p:nvPr/>
          </p:nvSpPr>
          <p:spPr bwMode="auto">
            <a:xfrm>
              <a:off x="3471" y="3297"/>
              <a:ext cx="430" cy="545"/>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34" name="Text Box 93">
              <a:extLst>
                <a:ext uri="{FF2B5EF4-FFF2-40B4-BE49-F238E27FC236}">
                  <a16:creationId xmlns:a16="http://schemas.microsoft.com/office/drawing/2014/main" id="{93D8C71B-88E2-B74C-BFF3-7E0E31FBAB08}"/>
                </a:ext>
              </a:extLst>
            </p:cNvPr>
            <p:cNvSpPr txBox="1">
              <a:spLocks noChangeArrowheads="1"/>
            </p:cNvSpPr>
            <p:nvPr/>
          </p:nvSpPr>
          <p:spPr bwMode="auto">
            <a:xfrm>
              <a:off x="3461" y="3334"/>
              <a:ext cx="2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a:t>
              </a:r>
              <a:r>
                <a:rPr kumimoji="0" lang="en-US" altLang="zh-TW" sz="1000">
                  <a:latin typeface="Arial" panose="020B0604020202020204" pitchFamily="34" charset="0"/>
                </a:rPr>
                <a:t>1</a:t>
              </a:r>
              <a:endParaRPr kumimoji="0" lang="en-US" altLang="zh-TW" sz="700">
                <a:latin typeface="Arial" panose="020B0604020202020204" pitchFamily="34" charset="0"/>
              </a:endParaRPr>
            </a:p>
          </p:txBody>
        </p:sp>
        <p:sp>
          <p:nvSpPr>
            <p:cNvPr id="60435" name="Text Box 94">
              <a:extLst>
                <a:ext uri="{FF2B5EF4-FFF2-40B4-BE49-F238E27FC236}">
                  <a16:creationId xmlns:a16="http://schemas.microsoft.com/office/drawing/2014/main" id="{1BECD4C7-CA81-AC4E-A5AB-6EF1E542953A}"/>
                </a:ext>
              </a:extLst>
            </p:cNvPr>
            <p:cNvSpPr txBox="1">
              <a:spLocks noChangeArrowheads="1"/>
            </p:cNvSpPr>
            <p:nvPr/>
          </p:nvSpPr>
          <p:spPr bwMode="auto">
            <a:xfrm>
              <a:off x="3461" y="3535"/>
              <a:ext cx="2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a:t>
              </a:r>
              <a:r>
                <a:rPr kumimoji="0" lang="en-US" altLang="zh-TW" sz="1000">
                  <a:latin typeface="Arial" panose="020B0604020202020204" pitchFamily="34" charset="0"/>
                </a:rPr>
                <a:t>2</a:t>
              </a:r>
              <a:endParaRPr kumimoji="0" lang="en-US" altLang="zh-TW" sz="700">
                <a:latin typeface="Arial" panose="020B0604020202020204" pitchFamily="34" charset="0"/>
              </a:endParaRPr>
            </a:p>
          </p:txBody>
        </p:sp>
        <p:sp>
          <p:nvSpPr>
            <p:cNvPr id="60436" name="Line 95">
              <a:extLst>
                <a:ext uri="{FF2B5EF4-FFF2-40B4-BE49-F238E27FC236}">
                  <a16:creationId xmlns:a16="http://schemas.microsoft.com/office/drawing/2014/main" id="{D24ED4FB-AD9C-194B-9D64-F332B0948AC2}"/>
                </a:ext>
              </a:extLst>
            </p:cNvPr>
            <p:cNvSpPr>
              <a:spLocks noChangeShapeType="1"/>
            </p:cNvSpPr>
            <p:nvPr/>
          </p:nvSpPr>
          <p:spPr bwMode="auto">
            <a:xfrm flipV="1">
              <a:off x="3681" y="3381"/>
              <a:ext cx="612" cy="7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37" name="Line 96">
              <a:extLst>
                <a:ext uri="{FF2B5EF4-FFF2-40B4-BE49-F238E27FC236}">
                  <a16:creationId xmlns:a16="http://schemas.microsoft.com/office/drawing/2014/main" id="{9E29DE10-2748-DE48-BDAC-1E18EC39151D}"/>
                </a:ext>
              </a:extLst>
            </p:cNvPr>
            <p:cNvSpPr>
              <a:spLocks noChangeShapeType="1"/>
            </p:cNvSpPr>
            <p:nvPr/>
          </p:nvSpPr>
          <p:spPr bwMode="auto">
            <a:xfrm>
              <a:off x="3681" y="3455"/>
              <a:ext cx="602" cy="10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38" name="Line 97">
              <a:extLst>
                <a:ext uri="{FF2B5EF4-FFF2-40B4-BE49-F238E27FC236}">
                  <a16:creationId xmlns:a16="http://schemas.microsoft.com/office/drawing/2014/main" id="{3D06A30F-A434-D74C-A206-E620B13B33E4}"/>
                </a:ext>
              </a:extLst>
            </p:cNvPr>
            <p:cNvSpPr>
              <a:spLocks noChangeShapeType="1"/>
            </p:cNvSpPr>
            <p:nvPr/>
          </p:nvSpPr>
          <p:spPr bwMode="auto">
            <a:xfrm>
              <a:off x="3705" y="3672"/>
              <a:ext cx="588"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0439" name="Group 98">
              <a:extLst>
                <a:ext uri="{FF2B5EF4-FFF2-40B4-BE49-F238E27FC236}">
                  <a16:creationId xmlns:a16="http://schemas.microsoft.com/office/drawing/2014/main" id="{BF48E3EA-D01E-FA47-B94C-CFDD416EC480}"/>
                </a:ext>
              </a:extLst>
            </p:cNvPr>
            <p:cNvGrpSpPr>
              <a:grpSpLocks/>
            </p:cNvGrpSpPr>
            <p:nvPr/>
          </p:nvGrpSpPr>
          <p:grpSpPr bwMode="auto">
            <a:xfrm>
              <a:off x="3660" y="3429"/>
              <a:ext cx="58" cy="271"/>
              <a:chOff x="650" y="3465"/>
              <a:chExt cx="58" cy="271"/>
            </a:xfrm>
          </p:grpSpPr>
          <p:sp>
            <p:nvSpPr>
              <p:cNvPr id="60450" name="AutoShape 99">
                <a:extLst>
                  <a:ext uri="{FF2B5EF4-FFF2-40B4-BE49-F238E27FC236}">
                    <a16:creationId xmlns:a16="http://schemas.microsoft.com/office/drawing/2014/main" id="{6B7D6C43-A11A-954A-A47D-6B94401BE754}"/>
                  </a:ext>
                </a:extLst>
              </p:cNvPr>
              <p:cNvSpPr>
                <a:spLocks noChangeArrowheads="1"/>
              </p:cNvSpPr>
              <p:nvPr/>
            </p:nvSpPr>
            <p:spPr bwMode="auto">
              <a:xfrm>
                <a:off x="650" y="367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51" name="AutoShape 100">
                <a:extLst>
                  <a:ext uri="{FF2B5EF4-FFF2-40B4-BE49-F238E27FC236}">
                    <a16:creationId xmlns:a16="http://schemas.microsoft.com/office/drawing/2014/main" id="{8815BB21-5BB1-624B-A0DB-24957BDB811A}"/>
                  </a:ext>
                </a:extLst>
              </p:cNvPr>
              <p:cNvSpPr>
                <a:spLocks noChangeArrowheads="1"/>
              </p:cNvSpPr>
              <p:nvPr/>
            </p:nvSpPr>
            <p:spPr bwMode="auto">
              <a:xfrm>
                <a:off x="650" y="346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sp>
          <p:nvSpPr>
            <p:cNvPr id="60440" name="Line 101">
              <a:extLst>
                <a:ext uri="{FF2B5EF4-FFF2-40B4-BE49-F238E27FC236}">
                  <a16:creationId xmlns:a16="http://schemas.microsoft.com/office/drawing/2014/main" id="{16532144-66CF-6B49-9A57-C3329A697822}"/>
                </a:ext>
              </a:extLst>
            </p:cNvPr>
            <p:cNvSpPr>
              <a:spLocks noChangeShapeType="1"/>
            </p:cNvSpPr>
            <p:nvPr/>
          </p:nvSpPr>
          <p:spPr bwMode="auto">
            <a:xfrm>
              <a:off x="4283" y="3370"/>
              <a:ext cx="629"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41" name="Line 102">
              <a:extLst>
                <a:ext uri="{FF2B5EF4-FFF2-40B4-BE49-F238E27FC236}">
                  <a16:creationId xmlns:a16="http://schemas.microsoft.com/office/drawing/2014/main" id="{34AB1F3F-25A0-8349-B79D-D337589773F7}"/>
                </a:ext>
              </a:extLst>
            </p:cNvPr>
            <p:cNvSpPr>
              <a:spLocks noChangeShapeType="1"/>
            </p:cNvSpPr>
            <p:nvPr/>
          </p:nvSpPr>
          <p:spPr bwMode="auto">
            <a:xfrm>
              <a:off x="4283" y="3563"/>
              <a:ext cx="629" cy="1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42" name="Line 103">
              <a:extLst>
                <a:ext uri="{FF2B5EF4-FFF2-40B4-BE49-F238E27FC236}">
                  <a16:creationId xmlns:a16="http://schemas.microsoft.com/office/drawing/2014/main" id="{80EA2879-E4DD-0543-A3F4-FA5ABBA62F7E}"/>
                </a:ext>
              </a:extLst>
            </p:cNvPr>
            <p:cNvSpPr>
              <a:spLocks noChangeShapeType="1"/>
            </p:cNvSpPr>
            <p:nvPr/>
          </p:nvSpPr>
          <p:spPr bwMode="auto">
            <a:xfrm flipV="1">
              <a:off x="4283" y="3466"/>
              <a:ext cx="629" cy="3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0443" name="Group 104">
              <a:extLst>
                <a:ext uri="{FF2B5EF4-FFF2-40B4-BE49-F238E27FC236}">
                  <a16:creationId xmlns:a16="http://schemas.microsoft.com/office/drawing/2014/main" id="{8798E376-B001-B34D-A607-7DF699FFE374}"/>
                </a:ext>
              </a:extLst>
            </p:cNvPr>
            <p:cNvGrpSpPr>
              <a:grpSpLocks/>
            </p:cNvGrpSpPr>
            <p:nvPr/>
          </p:nvGrpSpPr>
          <p:grpSpPr bwMode="auto">
            <a:xfrm>
              <a:off x="4266" y="3349"/>
              <a:ext cx="58" cy="455"/>
              <a:chOff x="4395" y="2658"/>
              <a:chExt cx="58" cy="455"/>
            </a:xfrm>
          </p:grpSpPr>
          <p:sp>
            <p:nvSpPr>
              <p:cNvPr id="60447" name="AutoShape 105">
                <a:extLst>
                  <a:ext uri="{FF2B5EF4-FFF2-40B4-BE49-F238E27FC236}">
                    <a16:creationId xmlns:a16="http://schemas.microsoft.com/office/drawing/2014/main" id="{5049D839-C539-8342-9E48-4C87FE96013C}"/>
                  </a:ext>
                </a:extLst>
              </p:cNvPr>
              <p:cNvSpPr>
                <a:spLocks noChangeArrowheads="1"/>
              </p:cNvSpPr>
              <p:nvPr/>
            </p:nvSpPr>
            <p:spPr bwMode="auto">
              <a:xfrm>
                <a:off x="4395" y="28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48" name="AutoShape 106">
                <a:extLst>
                  <a:ext uri="{FF2B5EF4-FFF2-40B4-BE49-F238E27FC236}">
                    <a16:creationId xmlns:a16="http://schemas.microsoft.com/office/drawing/2014/main" id="{E7258C2F-716F-3144-8352-CB9BE5137AB4}"/>
                  </a:ext>
                </a:extLst>
              </p:cNvPr>
              <p:cNvSpPr>
                <a:spLocks noChangeArrowheads="1"/>
              </p:cNvSpPr>
              <p:nvPr/>
            </p:nvSpPr>
            <p:spPr bwMode="auto">
              <a:xfrm>
                <a:off x="4395" y="30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49" name="AutoShape 107">
                <a:extLst>
                  <a:ext uri="{FF2B5EF4-FFF2-40B4-BE49-F238E27FC236}">
                    <a16:creationId xmlns:a16="http://schemas.microsoft.com/office/drawing/2014/main" id="{299D1969-5F41-DD49-A25A-EA9A3B4AE7FE}"/>
                  </a:ext>
                </a:extLst>
              </p:cNvPr>
              <p:cNvSpPr>
                <a:spLocks noChangeArrowheads="1"/>
              </p:cNvSpPr>
              <p:nvPr/>
            </p:nvSpPr>
            <p:spPr bwMode="auto">
              <a:xfrm>
                <a:off x="4395" y="265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60444" name="Group 108">
              <a:extLst>
                <a:ext uri="{FF2B5EF4-FFF2-40B4-BE49-F238E27FC236}">
                  <a16:creationId xmlns:a16="http://schemas.microsoft.com/office/drawing/2014/main" id="{23726A44-4042-EA48-BA6F-59FA77A276C1}"/>
                </a:ext>
              </a:extLst>
            </p:cNvPr>
            <p:cNvGrpSpPr>
              <a:grpSpLocks/>
            </p:cNvGrpSpPr>
            <p:nvPr/>
          </p:nvGrpSpPr>
          <p:grpSpPr bwMode="auto">
            <a:xfrm>
              <a:off x="4887" y="3440"/>
              <a:ext cx="58" cy="271"/>
              <a:chOff x="1869" y="3150"/>
              <a:chExt cx="58" cy="271"/>
            </a:xfrm>
          </p:grpSpPr>
          <p:sp>
            <p:nvSpPr>
              <p:cNvPr id="60445" name="AutoShape 109">
                <a:extLst>
                  <a:ext uri="{FF2B5EF4-FFF2-40B4-BE49-F238E27FC236}">
                    <a16:creationId xmlns:a16="http://schemas.microsoft.com/office/drawing/2014/main" id="{7118816D-1808-1B48-B0D9-30B72DC479D1}"/>
                  </a:ext>
                </a:extLst>
              </p:cNvPr>
              <p:cNvSpPr>
                <a:spLocks noChangeArrowheads="1"/>
              </p:cNvSpPr>
              <p:nvPr/>
            </p:nvSpPr>
            <p:spPr bwMode="auto">
              <a:xfrm>
                <a:off x="1869" y="3363"/>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46" name="AutoShape 110">
                <a:extLst>
                  <a:ext uri="{FF2B5EF4-FFF2-40B4-BE49-F238E27FC236}">
                    <a16:creationId xmlns:a16="http://schemas.microsoft.com/office/drawing/2014/main" id="{7B93B7D4-30BC-F94E-ACC9-063E717DBF46}"/>
                  </a:ext>
                </a:extLst>
              </p:cNvPr>
              <p:cNvSpPr>
                <a:spLocks noChangeArrowheads="1"/>
              </p:cNvSpPr>
              <p:nvPr/>
            </p:nvSpPr>
            <p:spPr bwMode="auto">
              <a:xfrm>
                <a:off x="1869" y="315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grpSp>
        <p:nvGrpSpPr>
          <p:cNvPr id="60422" name="Group 111">
            <a:extLst>
              <a:ext uri="{FF2B5EF4-FFF2-40B4-BE49-F238E27FC236}">
                <a16:creationId xmlns:a16="http://schemas.microsoft.com/office/drawing/2014/main" id="{11B1A182-97DD-7743-8F8C-D9760874E1B6}"/>
              </a:ext>
            </a:extLst>
          </p:cNvPr>
          <p:cNvGrpSpPr>
            <a:grpSpLocks/>
          </p:cNvGrpSpPr>
          <p:nvPr/>
        </p:nvGrpSpPr>
        <p:grpSpPr bwMode="auto">
          <a:xfrm>
            <a:off x="3886200" y="2906713"/>
            <a:ext cx="1266825" cy="885825"/>
            <a:chOff x="2397" y="2909"/>
            <a:chExt cx="798" cy="558"/>
          </a:xfrm>
        </p:grpSpPr>
        <p:sp>
          <p:nvSpPr>
            <p:cNvPr id="60424" name="Line 112">
              <a:extLst>
                <a:ext uri="{FF2B5EF4-FFF2-40B4-BE49-F238E27FC236}">
                  <a16:creationId xmlns:a16="http://schemas.microsoft.com/office/drawing/2014/main" id="{85490B12-CC33-514B-BC01-DCDF5823590B}"/>
                </a:ext>
              </a:extLst>
            </p:cNvPr>
            <p:cNvSpPr>
              <a:spLocks noChangeShapeType="1"/>
            </p:cNvSpPr>
            <p:nvPr/>
          </p:nvSpPr>
          <p:spPr bwMode="auto">
            <a:xfrm>
              <a:off x="3050" y="3176"/>
              <a:ext cx="145" cy="0"/>
            </a:xfrm>
            <a:prstGeom prst="line">
              <a:avLst/>
            </a:prstGeom>
            <a:noFill/>
            <a:ln w="57150">
              <a:solidFill>
                <a:schemeClr val="tx1"/>
              </a:solidFill>
              <a:round/>
              <a:headEnd/>
              <a:tailEnd type="triangle" w="lg" len="lg"/>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60425" name="Line 113">
              <a:extLst>
                <a:ext uri="{FF2B5EF4-FFF2-40B4-BE49-F238E27FC236}">
                  <a16:creationId xmlns:a16="http://schemas.microsoft.com/office/drawing/2014/main" id="{24AA9C32-D7C2-DB41-9724-8B125523AFE5}"/>
                </a:ext>
              </a:extLst>
            </p:cNvPr>
            <p:cNvSpPr>
              <a:spLocks noChangeShapeType="1"/>
            </p:cNvSpPr>
            <p:nvPr/>
          </p:nvSpPr>
          <p:spPr bwMode="auto">
            <a:xfrm>
              <a:off x="2517" y="2910"/>
              <a:ext cx="581" cy="557"/>
            </a:xfrm>
            <a:prstGeom prst="line">
              <a:avLst/>
            </a:prstGeom>
            <a:noFill/>
            <a:ln w="254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60426" name="Line 114">
              <a:extLst>
                <a:ext uri="{FF2B5EF4-FFF2-40B4-BE49-F238E27FC236}">
                  <a16:creationId xmlns:a16="http://schemas.microsoft.com/office/drawing/2014/main" id="{02DAC101-6B4F-924F-B611-79F23F52D807}"/>
                </a:ext>
              </a:extLst>
            </p:cNvPr>
            <p:cNvSpPr>
              <a:spLocks noChangeShapeType="1"/>
            </p:cNvSpPr>
            <p:nvPr/>
          </p:nvSpPr>
          <p:spPr bwMode="auto">
            <a:xfrm flipV="1">
              <a:off x="2397" y="3152"/>
              <a:ext cx="629" cy="0"/>
            </a:xfrm>
            <a:prstGeom prst="line">
              <a:avLst/>
            </a:prstGeom>
            <a:noFill/>
            <a:ln w="25400">
              <a:solidFill>
                <a:schemeClr val="tx1"/>
              </a:solidFill>
              <a:round/>
              <a:headEnd/>
              <a:tailEnd type="none" w="lg" len="lg"/>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60427" name="Line 115">
              <a:extLst>
                <a:ext uri="{FF2B5EF4-FFF2-40B4-BE49-F238E27FC236}">
                  <a16:creationId xmlns:a16="http://schemas.microsoft.com/office/drawing/2014/main" id="{0DE0AEFF-7B60-2E49-A6EE-DADE4337D3D7}"/>
                </a:ext>
              </a:extLst>
            </p:cNvPr>
            <p:cNvSpPr>
              <a:spLocks noChangeShapeType="1"/>
            </p:cNvSpPr>
            <p:nvPr/>
          </p:nvSpPr>
          <p:spPr bwMode="auto">
            <a:xfrm flipV="1">
              <a:off x="2397" y="3201"/>
              <a:ext cx="629" cy="0"/>
            </a:xfrm>
            <a:prstGeom prst="line">
              <a:avLst/>
            </a:prstGeom>
            <a:noFill/>
            <a:ln w="25400">
              <a:solidFill>
                <a:schemeClr val="tx1"/>
              </a:solidFill>
              <a:round/>
              <a:headEnd/>
              <a:tailEnd type="none" w="lg" len="lg"/>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60428" name="Line 116">
              <a:extLst>
                <a:ext uri="{FF2B5EF4-FFF2-40B4-BE49-F238E27FC236}">
                  <a16:creationId xmlns:a16="http://schemas.microsoft.com/office/drawing/2014/main" id="{3826EFB3-95DC-EA45-A6BE-F9F4C0688CE3}"/>
                </a:ext>
              </a:extLst>
            </p:cNvPr>
            <p:cNvSpPr>
              <a:spLocks noChangeShapeType="1"/>
            </p:cNvSpPr>
            <p:nvPr/>
          </p:nvSpPr>
          <p:spPr bwMode="auto">
            <a:xfrm flipV="1">
              <a:off x="2493" y="2909"/>
              <a:ext cx="581" cy="557"/>
            </a:xfrm>
            <a:prstGeom prst="line">
              <a:avLst/>
            </a:prstGeom>
            <a:noFill/>
            <a:ln w="254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118" name="Line 112">
            <a:extLst>
              <a:ext uri="{FF2B5EF4-FFF2-40B4-BE49-F238E27FC236}">
                <a16:creationId xmlns:a16="http://schemas.microsoft.com/office/drawing/2014/main" id="{31563320-5C9C-DC4B-B9D0-D0562AB12F83}"/>
              </a:ext>
            </a:extLst>
          </p:cNvPr>
          <p:cNvSpPr>
            <a:spLocks noChangeShapeType="1"/>
          </p:cNvSpPr>
          <p:nvPr/>
        </p:nvSpPr>
        <p:spPr bwMode="auto">
          <a:xfrm>
            <a:off x="3475587" y="3371850"/>
            <a:ext cx="230188" cy="0"/>
          </a:xfrm>
          <a:prstGeom prst="line">
            <a:avLst/>
          </a:prstGeom>
          <a:noFill/>
          <a:ln w="57150">
            <a:solidFill>
              <a:schemeClr val="tx1"/>
            </a:solidFill>
            <a:round/>
            <a:headEnd/>
            <a:tailEnd type="triangle" w="lg" len="lg"/>
          </a:ln>
          <a:effectLst>
            <a:outerShdw dist="35921" dir="2700000" algn="ctr" rotWithShape="0">
              <a:schemeClr val="bg2">
                <a:alpha val="50000"/>
              </a:schemeClr>
            </a:outerShdw>
          </a:effectLst>
          <a:scene3d>
            <a:camera prst="orthographicFront">
              <a:rot lat="0" lon="10800000" rev="0"/>
            </a:camera>
            <a:lightRig rig="threePt" dir="t"/>
          </a:scene3d>
          <a:extLst>
            <a:ext uri="{909E8E84-426E-40DD-AFC4-6F175D3DCCD1}">
              <a14:hiddenFill xmlns:a14="http://schemas.microsoft.com/office/drawing/2010/main">
                <a:noFill/>
              </a14:hiddenFill>
            </a:ext>
          </a:extLst>
        </p:spPr>
        <p:txBody>
          <a:bodyPr wrap="none" anchor="ctr"/>
          <a:lstStyle/>
          <a:p>
            <a:pPr eaLnBrk="1" hangingPunct="1">
              <a:defRPr/>
            </a:pP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Number Placeholder 5">
            <a:extLst>
              <a:ext uri="{FF2B5EF4-FFF2-40B4-BE49-F238E27FC236}">
                <a16:creationId xmlns:a16="http://schemas.microsoft.com/office/drawing/2014/main" id="{359FC6E4-BD52-4C41-8E91-57F7E42BA23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60875B4D-C6FF-CD44-B2EB-B38F041D2A27}" type="slidenum">
              <a:rPr lang="en-US" altLang="zh-TW" sz="1400" smtClean="0"/>
              <a:pPr>
                <a:spcBef>
                  <a:spcPct val="0"/>
                </a:spcBef>
                <a:buFontTx/>
                <a:buNone/>
              </a:pPr>
              <a:t>47</a:t>
            </a:fld>
            <a:endParaRPr lang="en-US" altLang="zh-TW" sz="1400"/>
          </a:p>
        </p:txBody>
      </p:sp>
      <p:sp>
        <p:nvSpPr>
          <p:cNvPr id="57346" name="Rectangle 2">
            <a:extLst>
              <a:ext uri="{FF2B5EF4-FFF2-40B4-BE49-F238E27FC236}">
                <a16:creationId xmlns:a16="http://schemas.microsoft.com/office/drawing/2014/main" id="{5774D6B5-C47F-4446-BDA2-232697AE4709}"/>
              </a:ext>
            </a:extLst>
          </p:cNvPr>
          <p:cNvSpPr>
            <a:spLocks noGrp="1" noChangeArrowheads="1"/>
          </p:cNvSpPr>
          <p:nvPr>
            <p:ph type="title"/>
          </p:nvPr>
        </p:nvSpPr>
        <p:spPr/>
        <p:txBody>
          <a:bodyPr/>
          <a:lstStyle/>
          <a:p>
            <a:pPr eaLnBrk="1" hangingPunct="1">
              <a:defRPr/>
            </a:pPr>
            <a:r>
              <a:rPr lang="en-US" altLang="zh-TW"/>
              <a:t>Class Hierarchies</a:t>
            </a:r>
          </a:p>
        </p:txBody>
      </p:sp>
      <p:sp>
        <p:nvSpPr>
          <p:cNvPr id="61443" name="Rectangle 3">
            <a:extLst>
              <a:ext uri="{FF2B5EF4-FFF2-40B4-BE49-F238E27FC236}">
                <a16:creationId xmlns:a16="http://schemas.microsoft.com/office/drawing/2014/main" id="{C4484A54-1D32-2B46-980E-AC7B5BE024B3}"/>
              </a:ext>
            </a:extLst>
          </p:cNvPr>
          <p:cNvSpPr>
            <a:spLocks noGrp="1" noChangeArrowheads="1"/>
          </p:cNvSpPr>
          <p:nvPr>
            <p:ph type="body" idx="1"/>
          </p:nvPr>
        </p:nvSpPr>
        <p:spPr/>
        <p:txBody>
          <a:bodyPr/>
          <a:lstStyle/>
          <a:p>
            <a:pPr eaLnBrk="1" hangingPunct="1"/>
            <a:r>
              <a:rPr lang="en-US" altLang="zh-TW"/>
              <a:t>Sometimes it is natural to classify the entities in an entity set into subclasses.</a:t>
            </a:r>
          </a:p>
        </p:txBody>
      </p:sp>
      <p:sp>
        <p:nvSpPr>
          <p:cNvPr id="61444" name="Line 5">
            <a:extLst>
              <a:ext uri="{FF2B5EF4-FFF2-40B4-BE49-F238E27FC236}">
                <a16:creationId xmlns:a16="http://schemas.microsoft.com/office/drawing/2014/main" id="{8532C80E-4E30-D645-9392-1633928D524C}"/>
              </a:ext>
            </a:extLst>
          </p:cNvPr>
          <p:cNvSpPr>
            <a:spLocks noChangeShapeType="1"/>
          </p:cNvSpPr>
          <p:nvPr/>
        </p:nvSpPr>
        <p:spPr bwMode="auto">
          <a:xfrm flipV="1">
            <a:off x="6946900" y="5230813"/>
            <a:ext cx="0" cy="419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45" name="Line 6">
            <a:extLst>
              <a:ext uri="{FF2B5EF4-FFF2-40B4-BE49-F238E27FC236}">
                <a16:creationId xmlns:a16="http://schemas.microsoft.com/office/drawing/2014/main" id="{CE1E0F99-3DCE-F640-ACA1-E4D163DD6422}"/>
              </a:ext>
            </a:extLst>
          </p:cNvPr>
          <p:cNvSpPr>
            <a:spLocks noChangeShapeType="1"/>
          </p:cNvSpPr>
          <p:nvPr/>
        </p:nvSpPr>
        <p:spPr bwMode="auto">
          <a:xfrm>
            <a:off x="4724400" y="3284538"/>
            <a:ext cx="0" cy="509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46" name="Line 7">
            <a:extLst>
              <a:ext uri="{FF2B5EF4-FFF2-40B4-BE49-F238E27FC236}">
                <a16:creationId xmlns:a16="http://schemas.microsoft.com/office/drawing/2014/main" id="{512755C8-9C98-FD4B-ACA7-8A9FA6DF971D}"/>
              </a:ext>
            </a:extLst>
          </p:cNvPr>
          <p:cNvSpPr>
            <a:spLocks noChangeShapeType="1"/>
          </p:cNvSpPr>
          <p:nvPr/>
        </p:nvSpPr>
        <p:spPr bwMode="auto">
          <a:xfrm flipV="1">
            <a:off x="4724400" y="4243388"/>
            <a:ext cx="0" cy="4778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47" name="Line 8">
            <a:extLst>
              <a:ext uri="{FF2B5EF4-FFF2-40B4-BE49-F238E27FC236}">
                <a16:creationId xmlns:a16="http://schemas.microsoft.com/office/drawing/2014/main" id="{B56150C6-C59D-BE43-893F-CA6274CD25A1}"/>
              </a:ext>
            </a:extLst>
          </p:cNvPr>
          <p:cNvSpPr>
            <a:spLocks noChangeShapeType="1"/>
          </p:cNvSpPr>
          <p:nvPr/>
        </p:nvSpPr>
        <p:spPr bwMode="auto">
          <a:xfrm flipH="1" flipV="1">
            <a:off x="1447800" y="5259388"/>
            <a:ext cx="515938" cy="390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48" name="Line 9">
            <a:extLst>
              <a:ext uri="{FF2B5EF4-FFF2-40B4-BE49-F238E27FC236}">
                <a16:creationId xmlns:a16="http://schemas.microsoft.com/office/drawing/2014/main" id="{666984A0-F8D2-4449-A2DE-BA5927986139}"/>
              </a:ext>
            </a:extLst>
          </p:cNvPr>
          <p:cNvSpPr>
            <a:spLocks noChangeShapeType="1"/>
          </p:cNvSpPr>
          <p:nvPr/>
        </p:nvSpPr>
        <p:spPr bwMode="auto">
          <a:xfrm>
            <a:off x="5308600" y="5559425"/>
            <a:ext cx="790575" cy="90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49" name="Line 10">
            <a:extLst>
              <a:ext uri="{FF2B5EF4-FFF2-40B4-BE49-F238E27FC236}">
                <a16:creationId xmlns:a16="http://schemas.microsoft.com/office/drawing/2014/main" id="{1B624FF7-928B-304E-8563-AA5A15A73A96}"/>
              </a:ext>
            </a:extLst>
          </p:cNvPr>
          <p:cNvSpPr>
            <a:spLocks noChangeShapeType="1"/>
          </p:cNvSpPr>
          <p:nvPr/>
        </p:nvSpPr>
        <p:spPr bwMode="auto">
          <a:xfrm flipV="1">
            <a:off x="3452813" y="5559425"/>
            <a:ext cx="685800" cy="90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50" name="Oval 11">
            <a:extLst>
              <a:ext uri="{FF2B5EF4-FFF2-40B4-BE49-F238E27FC236}">
                <a16:creationId xmlns:a16="http://schemas.microsoft.com/office/drawing/2014/main" id="{FB859CEB-2B7B-2C48-9FAE-4E44E5C17742}"/>
              </a:ext>
            </a:extLst>
          </p:cNvPr>
          <p:cNvSpPr>
            <a:spLocks noChangeArrowheads="1"/>
          </p:cNvSpPr>
          <p:nvPr/>
        </p:nvSpPr>
        <p:spPr bwMode="auto">
          <a:xfrm>
            <a:off x="762000" y="5021263"/>
            <a:ext cx="1171575" cy="5207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Hour_wages</a:t>
            </a:r>
          </a:p>
        </p:txBody>
      </p:sp>
      <p:sp>
        <p:nvSpPr>
          <p:cNvPr id="61451" name="Oval 12">
            <a:extLst>
              <a:ext uri="{FF2B5EF4-FFF2-40B4-BE49-F238E27FC236}">
                <a16:creationId xmlns:a16="http://schemas.microsoft.com/office/drawing/2014/main" id="{59A7016A-4E35-2E4B-BFE6-2F57AE0DD54C}"/>
              </a:ext>
            </a:extLst>
          </p:cNvPr>
          <p:cNvSpPr>
            <a:spLocks noChangeArrowheads="1"/>
          </p:cNvSpPr>
          <p:nvPr/>
        </p:nvSpPr>
        <p:spPr bwMode="auto">
          <a:xfrm>
            <a:off x="6359525" y="4832350"/>
            <a:ext cx="1173163" cy="5207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Contract_ID</a:t>
            </a:r>
          </a:p>
        </p:txBody>
      </p:sp>
      <p:sp>
        <p:nvSpPr>
          <p:cNvPr id="61452" name="Line 13">
            <a:extLst>
              <a:ext uri="{FF2B5EF4-FFF2-40B4-BE49-F238E27FC236}">
                <a16:creationId xmlns:a16="http://schemas.microsoft.com/office/drawing/2014/main" id="{1164DCE0-C3A2-884E-BE01-1247664F3160}"/>
              </a:ext>
            </a:extLst>
          </p:cNvPr>
          <p:cNvSpPr>
            <a:spLocks noChangeShapeType="1"/>
          </p:cNvSpPr>
          <p:nvPr/>
        </p:nvSpPr>
        <p:spPr bwMode="auto">
          <a:xfrm flipH="1" flipV="1">
            <a:off x="3600450" y="3494088"/>
            <a:ext cx="711200" cy="2968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53" name="Rectangle 14">
            <a:extLst>
              <a:ext uri="{FF2B5EF4-FFF2-40B4-BE49-F238E27FC236}">
                <a16:creationId xmlns:a16="http://schemas.microsoft.com/office/drawing/2014/main" id="{AE01D652-487E-A24C-B73D-DE27CAF392C7}"/>
              </a:ext>
            </a:extLst>
          </p:cNvPr>
          <p:cNvSpPr>
            <a:spLocks noChangeArrowheads="1"/>
          </p:cNvSpPr>
          <p:nvPr/>
        </p:nvSpPr>
        <p:spPr bwMode="auto">
          <a:xfrm>
            <a:off x="6099175" y="5649913"/>
            <a:ext cx="1673225" cy="595312"/>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Contract_Emps</a:t>
            </a:r>
          </a:p>
        </p:txBody>
      </p:sp>
      <p:sp>
        <p:nvSpPr>
          <p:cNvPr id="61454" name="AutoShape 15">
            <a:extLst>
              <a:ext uri="{FF2B5EF4-FFF2-40B4-BE49-F238E27FC236}">
                <a16:creationId xmlns:a16="http://schemas.microsoft.com/office/drawing/2014/main" id="{1C135F8D-410C-A647-9DF4-1E1EA93A1E4A}"/>
              </a:ext>
            </a:extLst>
          </p:cNvPr>
          <p:cNvSpPr>
            <a:spLocks noChangeArrowheads="1"/>
          </p:cNvSpPr>
          <p:nvPr/>
        </p:nvSpPr>
        <p:spPr bwMode="auto">
          <a:xfrm>
            <a:off x="4138613" y="4662488"/>
            <a:ext cx="1169987" cy="898525"/>
          </a:xfrm>
          <a:prstGeom prst="triangle">
            <a:avLst>
              <a:gd name="adj" fmla="val 50000"/>
            </a:avLst>
          </a:prstGeom>
          <a:solidFill>
            <a:schemeClr val="hlink"/>
          </a:solidFill>
          <a:ln w="12700" algn="ctr">
            <a:solidFill>
              <a:schemeClr val="tx1"/>
            </a:solidFill>
            <a:miter lim="800000"/>
            <a:headEnd/>
            <a:tailEnd/>
          </a:ln>
          <a:effectLst>
            <a:outerShdw dist="71842" dir="27000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b="1">
                <a:latin typeface="Arial" panose="020B0604020202020204" pitchFamily="34" charset="0"/>
              </a:rPr>
              <a:t>ISA</a:t>
            </a:r>
          </a:p>
        </p:txBody>
      </p:sp>
      <p:sp>
        <p:nvSpPr>
          <p:cNvPr id="61455" name="Rectangle 16">
            <a:extLst>
              <a:ext uri="{FF2B5EF4-FFF2-40B4-BE49-F238E27FC236}">
                <a16:creationId xmlns:a16="http://schemas.microsoft.com/office/drawing/2014/main" id="{253F3463-705B-A244-8FA0-402B4F85B836}"/>
              </a:ext>
            </a:extLst>
          </p:cNvPr>
          <p:cNvSpPr>
            <a:spLocks noChangeArrowheads="1"/>
          </p:cNvSpPr>
          <p:nvPr/>
        </p:nvSpPr>
        <p:spPr bwMode="auto">
          <a:xfrm>
            <a:off x="4037013" y="3794125"/>
            <a:ext cx="1330325" cy="595313"/>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Employees</a:t>
            </a:r>
          </a:p>
        </p:txBody>
      </p:sp>
      <p:sp>
        <p:nvSpPr>
          <p:cNvPr id="61456" name="Oval 17">
            <a:extLst>
              <a:ext uri="{FF2B5EF4-FFF2-40B4-BE49-F238E27FC236}">
                <a16:creationId xmlns:a16="http://schemas.microsoft.com/office/drawing/2014/main" id="{821E85D4-21AD-254A-9961-7060D00B13F9}"/>
              </a:ext>
            </a:extLst>
          </p:cNvPr>
          <p:cNvSpPr>
            <a:spLocks noChangeArrowheads="1"/>
          </p:cNvSpPr>
          <p:nvPr/>
        </p:nvSpPr>
        <p:spPr bwMode="auto">
          <a:xfrm>
            <a:off x="4105275" y="2895600"/>
            <a:ext cx="1171575" cy="5207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61457" name="Oval 18">
            <a:extLst>
              <a:ext uri="{FF2B5EF4-FFF2-40B4-BE49-F238E27FC236}">
                <a16:creationId xmlns:a16="http://schemas.microsoft.com/office/drawing/2014/main" id="{1BEA6BAF-1FF4-5445-9E3A-724C7AE13484}"/>
              </a:ext>
            </a:extLst>
          </p:cNvPr>
          <p:cNvSpPr>
            <a:spLocks noChangeArrowheads="1"/>
          </p:cNvSpPr>
          <p:nvPr/>
        </p:nvSpPr>
        <p:spPr bwMode="auto">
          <a:xfrm>
            <a:off x="2798763" y="3135313"/>
            <a:ext cx="1173162" cy="5207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61458" name="Line 19">
            <a:extLst>
              <a:ext uri="{FF2B5EF4-FFF2-40B4-BE49-F238E27FC236}">
                <a16:creationId xmlns:a16="http://schemas.microsoft.com/office/drawing/2014/main" id="{0D774E22-33EE-5A4C-80E8-FA38C65D4E9F}"/>
              </a:ext>
            </a:extLst>
          </p:cNvPr>
          <p:cNvSpPr>
            <a:spLocks noChangeShapeType="1"/>
          </p:cNvSpPr>
          <p:nvPr/>
        </p:nvSpPr>
        <p:spPr bwMode="auto">
          <a:xfrm flipV="1">
            <a:off x="5102225" y="3494088"/>
            <a:ext cx="711200" cy="2968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59" name="Oval 20">
            <a:extLst>
              <a:ext uri="{FF2B5EF4-FFF2-40B4-BE49-F238E27FC236}">
                <a16:creationId xmlns:a16="http://schemas.microsoft.com/office/drawing/2014/main" id="{CF0CEFA5-F9FE-5D4C-9BC5-09849595BC7B}"/>
              </a:ext>
            </a:extLst>
          </p:cNvPr>
          <p:cNvSpPr>
            <a:spLocks noChangeArrowheads="1"/>
          </p:cNvSpPr>
          <p:nvPr/>
        </p:nvSpPr>
        <p:spPr bwMode="auto">
          <a:xfrm>
            <a:off x="5446713" y="3135313"/>
            <a:ext cx="1171575" cy="5207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61460" name="Line 21">
            <a:extLst>
              <a:ext uri="{FF2B5EF4-FFF2-40B4-BE49-F238E27FC236}">
                <a16:creationId xmlns:a16="http://schemas.microsoft.com/office/drawing/2014/main" id="{6FA60993-2BB6-DB43-A3AF-8AB148F3FCF8}"/>
              </a:ext>
            </a:extLst>
          </p:cNvPr>
          <p:cNvSpPr>
            <a:spLocks noChangeShapeType="1"/>
          </p:cNvSpPr>
          <p:nvPr/>
        </p:nvSpPr>
        <p:spPr bwMode="auto">
          <a:xfrm flipV="1">
            <a:off x="2649538" y="5233988"/>
            <a:ext cx="0" cy="419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61" name="Rectangle 22">
            <a:extLst>
              <a:ext uri="{FF2B5EF4-FFF2-40B4-BE49-F238E27FC236}">
                <a16:creationId xmlns:a16="http://schemas.microsoft.com/office/drawing/2014/main" id="{EDE0435B-2F13-6745-BE41-45667C078BD8}"/>
              </a:ext>
            </a:extLst>
          </p:cNvPr>
          <p:cNvSpPr>
            <a:spLocks noChangeArrowheads="1"/>
          </p:cNvSpPr>
          <p:nvPr/>
        </p:nvSpPr>
        <p:spPr bwMode="auto">
          <a:xfrm>
            <a:off x="1801813" y="5653088"/>
            <a:ext cx="1673225" cy="595312"/>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Hourly-Emps</a:t>
            </a:r>
          </a:p>
        </p:txBody>
      </p:sp>
      <p:sp>
        <p:nvSpPr>
          <p:cNvPr id="61462" name="Oval 23">
            <a:extLst>
              <a:ext uri="{FF2B5EF4-FFF2-40B4-BE49-F238E27FC236}">
                <a16:creationId xmlns:a16="http://schemas.microsoft.com/office/drawing/2014/main" id="{ACB82B31-2E9B-6844-9986-07680FC84437}"/>
              </a:ext>
            </a:extLst>
          </p:cNvPr>
          <p:cNvSpPr>
            <a:spLocks noChangeArrowheads="1"/>
          </p:cNvSpPr>
          <p:nvPr/>
        </p:nvSpPr>
        <p:spPr bwMode="auto">
          <a:xfrm>
            <a:off x="2062163" y="4721225"/>
            <a:ext cx="1173162" cy="5207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Hour_worked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Number Placeholder 5">
            <a:extLst>
              <a:ext uri="{FF2B5EF4-FFF2-40B4-BE49-F238E27FC236}">
                <a16:creationId xmlns:a16="http://schemas.microsoft.com/office/drawing/2014/main" id="{C49CC504-AFD4-8548-8425-753AF98644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606F675C-AD68-C442-B597-BC755A612B64}" type="slidenum">
              <a:rPr lang="en-US" altLang="zh-TW" sz="1400" smtClean="0"/>
              <a:pPr>
                <a:spcBef>
                  <a:spcPct val="0"/>
                </a:spcBef>
                <a:buFontTx/>
                <a:buNone/>
              </a:pPr>
              <a:t>48</a:t>
            </a:fld>
            <a:endParaRPr lang="en-US" altLang="zh-TW" sz="1400"/>
          </a:p>
        </p:txBody>
      </p:sp>
      <p:sp>
        <p:nvSpPr>
          <p:cNvPr id="62466" name="Rectangle 3">
            <a:extLst>
              <a:ext uri="{FF2B5EF4-FFF2-40B4-BE49-F238E27FC236}">
                <a16:creationId xmlns:a16="http://schemas.microsoft.com/office/drawing/2014/main" id="{3DA7AC43-8AFA-E042-8D78-DE814A8C1868}"/>
              </a:ext>
            </a:extLst>
          </p:cNvPr>
          <p:cNvSpPr>
            <a:spLocks noGrp="1" noChangeArrowheads="1"/>
          </p:cNvSpPr>
          <p:nvPr>
            <p:ph type="body" idx="1"/>
          </p:nvPr>
        </p:nvSpPr>
        <p:spPr>
          <a:xfrm>
            <a:off x="685800" y="685800"/>
            <a:ext cx="7772400" cy="5410200"/>
          </a:xfrm>
        </p:spPr>
        <p:txBody>
          <a:bodyPr/>
          <a:lstStyle/>
          <a:p>
            <a:pPr marL="609600" indent="-609600" eaLnBrk="1" hangingPunct="1"/>
            <a:r>
              <a:rPr lang="en-US" altLang="zh-TW"/>
              <a:t>Attributes are inherited by the entity set in the subclass.</a:t>
            </a:r>
          </a:p>
          <a:p>
            <a:pPr marL="990600" lvl="1" indent="-533400" eaLnBrk="1" hangingPunct="1"/>
            <a:r>
              <a:rPr lang="en-US" altLang="zh-TW"/>
              <a:t>E.g. the attributes defined for an Hourly_Emps entity are the attributes for Employees plus that of  Houly_Emps.</a:t>
            </a:r>
          </a:p>
          <a:p>
            <a:pPr marL="609600" indent="-609600" eaLnBrk="1" hangingPunct="1"/>
            <a:r>
              <a:rPr lang="en-US" altLang="zh-TW"/>
              <a:t>A class hierarchy can be viewed in one of the two ways.</a:t>
            </a:r>
          </a:p>
          <a:p>
            <a:pPr marL="990600" lvl="1" indent="-533400" eaLnBrk="1" hangingPunct="1">
              <a:buFontTx/>
              <a:buAutoNum type="arabicPeriod"/>
            </a:pPr>
            <a:r>
              <a:rPr lang="en-US" altLang="zh-TW"/>
              <a:t>A class is specialized into subclasses.</a:t>
            </a:r>
          </a:p>
          <a:p>
            <a:pPr marL="990600" lvl="1" indent="-533400" eaLnBrk="1" hangingPunct="1">
              <a:buFontTx/>
              <a:buAutoNum type="arabicPeriod"/>
            </a:pPr>
            <a:r>
              <a:rPr lang="en-US" altLang="zh-TW"/>
              <a:t>The subclasses are generalized by a superclass.</a:t>
            </a:r>
          </a:p>
          <a:p>
            <a:pPr marL="990600" lvl="1" indent="-533400" eaLnBrk="1" hangingPunct="1">
              <a:buFontTx/>
              <a:buAutoNum type="arabicPeriod"/>
            </a:pPr>
            <a:endParaRPr lang="en-US" altLang="zh-TW"/>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Number Placeholder 5">
            <a:extLst>
              <a:ext uri="{FF2B5EF4-FFF2-40B4-BE49-F238E27FC236}">
                <a16:creationId xmlns:a16="http://schemas.microsoft.com/office/drawing/2014/main" id="{633E6100-45E1-9149-9FB3-A79CB0B1754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937B20C6-3072-B74B-AD4D-0EE9E71F18C3}" type="slidenum">
              <a:rPr lang="en-US" altLang="zh-TW" sz="1400" smtClean="0"/>
              <a:pPr>
                <a:spcBef>
                  <a:spcPct val="0"/>
                </a:spcBef>
                <a:buFontTx/>
                <a:buNone/>
              </a:pPr>
              <a:t>49</a:t>
            </a:fld>
            <a:endParaRPr lang="en-US" altLang="zh-TW" sz="1400"/>
          </a:p>
        </p:txBody>
      </p:sp>
      <p:sp>
        <p:nvSpPr>
          <p:cNvPr id="63490" name="Rectangle 3">
            <a:extLst>
              <a:ext uri="{FF2B5EF4-FFF2-40B4-BE49-F238E27FC236}">
                <a16:creationId xmlns:a16="http://schemas.microsoft.com/office/drawing/2014/main" id="{F5230071-48D9-6F4D-80A7-38CE30FE4432}"/>
              </a:ext>
            </a:extLst>
          </p:cNvPr>
          <p:cNvSpPr>
            <a:spLocks noGrp="1" noChangeArrowheads="1"/>
          </p:cNvSpPr>
          <p:nvPr>
            <p:ph type="body" idx="1"/>
          </p:nvPr>
        </p:nvSpPr>
        <p:spPr>
          <a:xfrm>
            <a:off x="685800" y="609600"/>
            <a:ext cx="7772400" cy="5486400"/>
          </a:xfrm>
        </p:spPr>
        <p:txBody>
          <a:bodyPr/>
          <a:lstStyle/>
          <a:p>
            <a:pPr eaLnBrk="1" hangingPunct="1"/>
            <a:r>
              <a:rPr lang="en-US" altLang="zh-TW"/>
              <a:t>We can specify two kinds of constraints with respect to ISA hierarchies,</a:t>
            </a:r>
          </a:p>
          <a:p>
            <a:pPr lvl="1" eaLnBrk="1" hangingPunct="1"/>
            <a:r>
              <a:rPr lang="en-US" altLang="zh-TW"/>
              <a:t>Overlap constraints</a:t>
            </a:r>
          </a:p>
          <a:p>
            <a:pPr lvl="2" eaLnBrk="1" hangingPunct="1"/>
            <a:r>
              <a:rPr lang="en-US" altLang="zh-TW"/>
              <a:t>Determine whether two subclasses are allowed to contain the same entity.</a:t>
            </a:r>
          </a:p>
          <a:p>
            <a:pPr lvl="2" eaLnBrk="1" hangingPunct="1">
              <a:buFontTx/>
              <a:buNone/>
            </a:pPr>
            <a:r>
              <a:rPr lang="en-US" altLang="zh-TW"/>
              <a:t>	E.g. Can an employee be an Hourly_Emps as well as a Contract_emps entity?</a:t>
            </a:r>
          </a:p>
          <a:p>
            <a:pPr lvl="1" eaLnBrk="1" hangingPunct="1"/>
            <a:r>
              <a:rPr lang="en-US" altLang="zh-TW"/>
              <a:t>Covering constraints</a:t>
            </a:r>
          </a:p>
          <a:p>
            <a:pPr lvl="2" eaLnBrk="1" hangingPunct="1"/>
            <a:r>
              <a:rPr lang="en-US" altLang="zh-TW"/>
              <a:t>Determine whether the entities in the subclasses collectively include all entities in the superclass.</a:t>
            </a:r>
          </a:p>
          <a:p>
            <a:pPr lvl="2" eaLnBrk="1" hangingPunct="1">
              <a:buFontTx/>
              <a:buNone/>
            </a:pPr>
            <a:r>
              <a:rPr lang="en-US" altLang="zh-TW"/>
              <a:t>	E.g. Does every Employee entity also have to be an Hourly_Emps or a Contract_emps.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5">
            <a:extLst>
              <a:ext uri="{FF2B5EF4-FFF2-40B4-BE49-F238E27FC236}">
                <a16:creationId xmlns:a16="http://schemas.microsoft.com/office/drawing/2014/main" id="{E607C196-CDFD-2A4D-BEB5-DF7384654DB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149F50CE-2D90-BD47-8419-9CCE7BFDD8E9}" type="slidenum">
              <a:rPr lang="en-US" altLang="zh-TW" sz="1400" smtClean="0"/>
              <a:pPr>
                <a:spcBef>
                  <a:spcPct val="0"/>
                </a:spcBef>
                <a:buFontTx/>
                <a:buNone/>
              </a:pPr>
              <a:t>5</a:t>
            </a:fld>
            <a:endParaRPr lang="en-US" altLang="zh-TW" sz="1400"/>
          </a:p>
        </p:txBody>
      </p:sp>
      <p:sp>
        <p:nvSpPr>
          <p:cNvPr id="18434" name="Rectangle 3">
            <a:extLst>
              <a:ext uri="{FF2B5EF4-FFF2-40B4-BE49-F238E27FC236}">
                <a16:creationId xmlns:a16="http://schemas.microsoft.com/office/drawing/2014/main" id="{9F3EB23A-CC37-E843-BF5C-28A10F951659}"/>
              </a:ext>
            </a:extLst>
          </p:cNvPr>
          <p:cNvSpPr>
            <a:spLocks noGrp="1" noChangeArrowheads="1"/>
          </p:cNvSpPr>
          <p:nvPr>
            <p:ph type="body" idx="1"/>
          </p:nvPr>
        </p:nvSpPr>
        <p:spPr>
          <a:xfrm>
            <a:off x="685800" y="685800"/>
            <a:ext cx="7772400" cy="5410200"/>
          </a:xfrm>
        </p:spPr>
        <p:txBody>
          <a:bodyPr/>
          <a:lstStyle/>
          <a:p>
            <a:pPr marL="609600" indent="-609600" eaLnBrk="1" hangingPunct="1">
              <a:buFontTx/>
              <a:buAutoNum type="arabicPeriod" startAt="6"/>
            </a:pPr>
            <a:r>
              <a:rPr lang="en-US" altLang="zh-TW"/>
              <a:t>Application and security design</a:t>
            </a:r>
          </a:p>
          <a:p>
            <a:pPr marL="990600" lvl="1" indent="-533400" eaLnBrk="1" hangingPunct="1"/>
            <a:r>
              <a:rPr lang="en-US" altLang="zh-TW"/>
              <a:t>Write application programs.</a:t>
            </a:r>
          </a:p>
          <a:p>
            <a:pPr marL="990600" lvl="1" indent="-533400" eaLnBrk="1" hangingPunct="1"/>
            <a:r>
              <a:rPr lang="en-US" altLang="zh-TW"/>
              <a:t>Identify data that can be accessible by certain types of users.</a:t>
            </a:r>
          </a:p>
          <a:p>
            <a:pPr marL="990600" lvl="1" indent="-533400" eaLnBrk="1" hangingPunct="1"/>
            <a:r>
              <a:rPr lang="en-US" altLang="zh-TW"/>
              <a:t>Take steps to ensure that access rules are enforced.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Number Placeholder 5">
            <a:extLst>
              <a:ext uri="{FF2B5EF4-FFF2-40B4-BE49-F238E27FC236}">
                <a16:creationId xmlns:a16="http://schemas.microsoft.com/office/drawing/2014/main" id="{4E9A321C-5860-BB41-8241-81A21C2DD34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09024D60-ED62-B447-8266-25867B3C5384}" type="slidenum">
              <a:rPr lang="en-US" altLang="zh-TW" sz="1400" smtClean="0"/>
              <a:pPr>
                <a:spcBef>
                  <a:spcPct val="0"/>
                </a:spcBef>
                <a:buFontTx/>
                <a:buNone/>
              </a:pPr>
              <a:t>50</a:t>
            </a:fld>
            <a:endParaRPr lang="en-US" altLang="zh-TW" sz="1400"/>
          </a:p>
        </p:txBody>
      </p:sp>
      <p:sp>
        <p:nvSpPr>
          <p:cNvPr id="64514" name="Rectangle 3">
            <a:extLst>
              <a:ext uri="{FF2B5EF4-FFF2-40B4-BE49-F238E27FC236}">
                <a16:creationId xmlns:a16="http://schemas.microsoft.com/office/drawing/2014/main" id="{C949DA19-E242-6349-99B4-9A5BB30EAE46}"/>
              </a:ext>
            </a:extLst>
          </p:cNvPr>
          <p:cNvSpPr>
            <a:spLocks noGrp="1" noChangeArrowheads="1"/>
          </p:cNvSpPr>
          <p:nvPr>
            <p:ph type="body" idx="1"/>
          </p:nvPr>
        </p:nvSpPr>
        <p:spPr>
          <a:xfrm>
            <a:off x="685800" y="762000"/>
            <a:ext cx="7772400" cy="5334000"/>
          </a:xfrm>
        </p:spPr>
        <p:txBody>
          <a:bodyPr/>
          <a:lstStyle/>
          <a:p>
            <a:pPr eaLnBrk="1" hangingPunct="1"/>
            <a:r>
              <a:rPr lang="en-US" altLang="zh-TW"/>
              <a:t>Reasons for using hierarchy:</a:t>
            </a:r>
          </a:p>
          <a:p>
            <a:pPr lvl="1" eaLnBrk="1" hangingPunct="1"/>
            <a:r>
              <a:rPr lang="en-US" altLang="zh-TW"/>
              <a:t>Add descriptive attributes that make sense only for the entities in a subclass.</a:t>
            </a:r>
          </a:p>
          <a:p>
            <a:pPr lvl="2" eaLnBrk="1" hangingPunct="1"/>
            <a:r>
              <a:rPr lang="en-US" altLang="zh-TW"/>
              <a:t>E.g. Hourly_wages does not make sense for a Contract_Emps entity.</a:t>
            </a:r>
          </a:p>
          <a:p>
            <a:pPr lvl="1" eaLnBrk="1" hangingPunct="1"/>
            <a:r>
              <a:rPr lang="en-US" altLang="zh-TW"/>
              <a:t>Identify the set of entities that participate in some relationship.</a:t>
            </a:r>
          </a:p>
          <a:p>
            <a:pPr lvl="2" eaLnBrk="1" hangingPunct="1"/>
            <a:r>
              <a:rPr lang="en-US" altLang="zh-TW"/>
              <a:t>E.g. we might wish to define the manages relationship so that the participating entity sets are Senior_Emps and Departments to ensure that only senior employees can be managers.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Number Placeholder 5">
            <a:extLst>
              <a:ext uri="{FF2B5EF4-FFF2-40B4-BE49-F238E27FC236}">
                <a16:creationId xmlns:a16="http://schemas.microsoft.com/office/drawing/2014/main" id="{782D4A1C-6FBE-CD4C-B609-003E75CC03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3B700874-C1A0-A64B-B346-691AD116309A}" type="slidenum">
              <a:rPr lang="en-US" altLang="zh-TW" sz="1400" smtClean="0"/>
              <a:pPr>
                <a:spcBef>
                  <a:spcPct val="0"/>
                </a:spcBef>
                <a:buFontTx/>
                <a:buNone/>
              </a:pPr>
              <a:t>51</a:t>
            </a:fld>
            <a:endParaRPr lang="en-US" altLang="zh-TW" sz="1400"/>
          </a:p>
        </p:txBody>
      </p:sp>
      <p:sp>
        <p:nvSpPr>
          <p:cNvPr id="61442" name="Rectangle 2">
            <a:extLst>
              <a:ext uri="{FF2B5EF4-FFF2-40B4-BE49-F238E27FC236}">
                <a16:creationId xmlns:a16="http://schemas.microsoft.com/office/drawing/2014/main" id="{0D7AD2E3-415E-B744-BEFE-959DD441BC57}"/>
              </a:ext>
            </a:extLst>
          </p:cNvPr>
          <p:cNvSpPr>
            <a:spLocks noGrp="1" noChangeArrowheads="1"/>
          </p:cNvSpPr>
          <p:nvPr>
            <p:ph type="title"/>
          </p:nvPr>
        </p:nvSpPr>
        <p:spPr/>
        <p:txBody>
          <a:bodyPr/>
          <a:lstStyle/>
          <a:p>
            <a:pPr eaLnBrk="1" hangingPunct="1">
              <a:defRPr/>
            </a:pPr>
            <a:r>
              <a:rPr lang="en-US" altLang="zh-TW"/>
              <a:t>Aggregation</a:t>
            </a:r>
          </a:p>
        </p:txBody>
      </p:sp>
      <p:sp>
        <p:nvSpPr>
          <p:cNvPr id="65539" name="Rectangle 3">
            <a:extLst>
              <a:ext uri="{FF2B5EF4-FFF2-40B4-BE49-F238E27FC236}">
                <a16:creationId xmlns:a16="http://schemas.microsoft.com/office/drawing/2014/main" id="{43A4CE4A-6E9A-6746-B8EB-97E6CA5F7375}"/>
              </a:ext>
            </a:extLst>
          </p:cNvPr>
          <p:cNvSpPr>
            <a:spLocks noGrp="1" noChangeArrowheads="1"/>
          </p:cNvSpPr>
          <p:nvPr>
            <p:ph type="body" idx="1"/>
          </p:nvPr>
        </p:nvSpPr>
        <p:spPr>
          <a:xfrm>
            <a:off x="685800" y="1295400"/>
            <a:ext cx="7772400" cy="5181600"/>
          </a:xfrm>
        </p:spPr>
        <p:txBody>
          <a:bodyPr/>
          <a:lstStyle/>
          <a:p>
            <a:pPr eaLnBrk="1" hangingPunct="1"/>
            <a:r>
              <a:rPr lang="en-US" altLang="zh-TW" sz="2800"/>
              <a:t>Sometimes, we have to model a relationship between a collection of entities and </a:t>
            </a:r>
            <a:r>
              <a:rPr lang="en-US" altLang="zh-TW" sz="2800" i="1"/>
              <a:t>relationships</a:t>
            </a:r>
            <a:r>
              <a:rPr lang="en-US" altLang="zh-TW" sz="2800"/>
              <a:t>.</a:t>
            </a:r>
          </a:p>
          <a:p>
            <a:pPr eaLnBrk="1" hangingPunct="1"/>
            <a:r>
              <a:rPr lang="en-US" altLang="zh-TW" sz="2800"/>
              <a:t>Aggregation allows us to indicate that a relationship set (identified through a dashed box) participates in another relationship set.</a:t>
            </a:r>
          </a:p>
          <a:p>
            <a:pPr eaLnBrk="1" hangingPunct="1"/>
            <a:r>
              <a:rPr lang="en-US" altLang="zh-TW" sz="2000"/>
              <a:t>Example</a:t>
            </a:r>
          </a:p>
          <a:p>
            <a:pPr lvl="1" eaLnBrk="1" hangingPunct="1"/>
            <a:r>
              <a:rPr lang="en-US" altLang="zh-TW" sz="2000"/>
              <a:t>Suppose we have an entity set called projects.</a:t>
            </a:r>
          </a:p>
          <a:p>
            <a:pPr lvl="1" eaLnBrk="1" hangingPunct="1"/>
            <a:r>
              <a:rPr lang="en-US" altLang="zh-TW" sz="2000"/>
              <a:t>Each projects entity is sponsored by one or more departments.</a:t>
            </a:r>
          </a:p>
          <a:p>
            <a:pPr lvl="1" eaLnBrk="1" hangingPunct="1"/>
            <a:r>
              <a:rPr lang="en-US" altLang="zh-TW" sz="2000"/>
              <a:t>A department that sponsors a project might assign employees to monitor the sponsorship.</a:t>
            </a:r>
          </a:p>
          <a:p>
            <a:pPr lvl="1" eaLnBrk="1" hangingPunct="1"/>
            <a:r>
              <a:rPr lang="en-US" altLang="zh-TW" sz="2000"/>
              <a:t>Intuitively, monitors should be a relationship set that associates a Sponsors relationship (rather than a projects or departments entity) with an Employees entity.</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3">
            <a:extLst>
              <a:ext uri="{FF2B5EF4-FFF2-40B4-BE49-F238E27FC236}">
                <a16:creationId xmlns:a16="http://schemas.microsoft.com/office/drawing/2014/main" id="{8F06759F-6EC5-204B-9D1E-849F32DABF0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DB001DFD-A56F-A54C-9924-DF3AA605E376}" type="slidenum">
              <a:rPr lang="en-US" altLang="zh-TW" sz="1400" smtClean="0"/>
              <a:pPr>
                <a:spcBef>
                  <a:spcPct val="0"/>
                </a:spcBef>
                <a:buFontTx/>
                <a:buNone/>
              </a:pPr>
              <a:t>52</a:t>
            </a:fld>
            <a:endParaRPr lang="en-US" altLang="zh-TW" sz="1400"/>
          </a:p>
        </p:txBody>
      </p:sp>
      <p:sp>
        <p:nvSpPr>
          <p:cNvPr id="66562" name="Rectangle 2">
            <a:extLst>
              <a:ext uri="{FF2B5EF4-FFF2-40B4-BE49-F238E27FC236}">
                <a16:creationId xmlns:a16="http://schemas.microsoft.com/office/drawing/2014/main" id="{ECB25408-0D34-954D-84B7-1490868025F3}"/>
              </a:ext>
            </a:extLst>
          </p:cNvPr>
          <p:cNvSpPr>
            <a:spLocks noChangeArrowheads="1"/>
          </p:cNvSpPr>
          <p:nvPr/>
        </p:nvSpPr>
        <p:spPr bwMode="auto">
          <a:xfrm>
            <a:off x="501650" y="3708400"/>
            <a:ext cx="8180388" cy="2074863"/>
          </a:xfrm>
          <a:prstGeom prst="rect">
            <a:avLst/>
          </a:prstGeom>
          <a:solidFill>
            <a:schemeClr val="hlink">
              <a:alpha val="25098"/>
            </a:schemeClr>
          </a:solidFill>
          <a:ln w="12700" algn="ctr">
            <a:solidFill>
              <a:schemeClr val="tx1"/>
            </a:solidFill>
            <a:prstDash val="dash"/>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6563" name="Line 3">
            <a:extLst>
              <a:ext uri="{FF2B5EF4-FFF2-40B4-BE49-F238E27FC236}">
                <a16:creationId xmlns:a16="http://schemas.microsoft.com/office/drawing/2014/main" id="{54E41F61-9C87-BC40-AC4F-43ED7F0969E5}"/>
              </a:ext>
            </a:extLst>
          </p:cNvPr>
          <p:cNvSpPr>
            <a:spLocks noChangeShapeType="1"/>
          </p:cNvSpPr>
          <p:nvPr/>
        </p:nvSpPr>
        <p:spPr bwMode="auto">
          <a:xfrm flipV="1">
            <a:off x="4572000" y="3236913"/>
            <a:ext cx="0" cy="4714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64" name="Line 4">
            <a:extLst>
              <a:ext uri="{FF2B5EF4-FFF2-40B4-BE49-F238E27FC236}">
                <a16:creationId xmlns:a16="http://schemas.microsoft.com/office/drawing/2014/main" id="{E23956B8-9D18-604B-815C-509F4A5759F0}"/>
              </a:ext>
            </a:extLst>
          </p:cNvPr>
          <p:cNvSpPr>
            <a:spLocks noChangeShapeType="1"/>
          </p:cNvSpPr>
          <p:nvPr/>
        </p:nvSpPr>
        <p:spPr bwMode="auto">
          <a:xfrm flipV="1">
            <a:off x="3189288" y="4438650"/>
            <a:ext cx="481012" cy="384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65" name="Line 5">
            <a:extLst>
              <a:ext uri="{FF2B5EF4-FFF2-40B4-BE49-F238E27FC236}">
                <a16:creationId xmlns:a16="http://schemas.microsoft.com/office/drawing/2014/main" id="{AE40CA5D-B65B-1B43-A384-BE2B3A095CF5}"/>
              </a:ext>
            </a:extLst>
          </p:cNvPr>
          <p:cNvSpPr>
            <a:spLocks noChangeShapeType="1"/>
          </p:cNvSpPr>
          <p:nvPr/>
        </p:nvSpPr>
        <p:spPr bwMode="auto">
          <a:xfrm>
            <a:off x="4576763" y="1366838"/>
            <a:ext cx="0" cy="5000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66" name="Line 6">
            <a:extLst>
              <a:ext uri="{FF2B5EF4-FFF2-40B4-BE49-F238E27FC236}">
                <a16:creationId xmlns:a16="http://schemas.microsoft.com/office/drawing/2014/main" id="{95A8F75F-FA79-BC43-85DE-66626F0E2CCD}"/>
              </a:ext>
            </a:extLst>
          </p:cNvPr>
          <p:cNvSpPr>
            <a:spLocks noChangeShapeType="1"/>
          </p:cNvSpPr>
          <p:nvPr/>
        </p:nvSpPr>
        <p:spPr bwMode="auto">
          <a:xfrm flipV="1">
            <a:off x="4576763" y="2309813"/>
            <a:ext cx="0" cy="4714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67" name="Line 7">
            <a:extLst>
              <a:ext uri="{FF2B5EF4-FFF2-40B4-BE49-F238E27FC236}">
                <a16:creationId xmlns:a16="http://schemas.microsoft.com/office/drawing/2014/main" id="{C722259A-6EFC-1E40-A959-6BE68BB3D540}"/>
              </a:ext>
            </a:extLst>
          </p:cNvPr>
          <p:cNvSpPr>
            <a:spLocks noChangeShapeType="1"/>
          </p:cNvSpPr>
          <p:nvPr/>
        </p:nvSpPr>
        <p:spPr bwMode="auto">
          <a:xfrm flipH="1" flipV="1">
            <a:off x="1441450" y="4430713"/>
            <a:ext cx="481013" cy="384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68" name="Line 8">
            <a:extLst>
              <a:ext uri="{FF2B5EF4-FFF2-40B4-BE49-F238E27FC236}">
                <a16:creationId xmlns:a16="http://schemas.microsoft.com/office/drawing/2014/main" id="{6635FFD0-0D9D-1F43-B90B-F899F8543459}"/>
              </a:ext>
            </a:extLst>
          </p:cNvPr>
          <p:cNvSpPr>
            <a:spLocks noChangeShapeType="1"/>
          </p:cNvSpPr>
          <p:nvPr/>
        </p:nvSpPr>
        <p:spPr bwMode="auto">
          <a:xfrm>
            <a:off x="4879975" y="3119438"/>
            <a:ext cx="7683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69" name="Oval 9">
            <a:extLst>
              <a:ext uri="{FF2B5EF4-FFF2-40B4-BE49-F238E27FC236}">
                <a16:creationId xmlns:a16="http://schemas.microsoft.com/office/drawing/2014/main" id="{66F6A6E4-D6E6-0F4D-B13E-E2F581D08AE0}"/>
              </a:ext>
            </a:extLst>
          </p:cNvPr>
          <p:cNvSpPr>
            <a:spLocks noChangeArrowheads="1"/>
          </p:cNvSpPr>
          <p:nvPr/>
        </p:nvSpPr>
        <p:spPr bwMode="auto">
          <a:xfrm>
            <a:off x="803275" y="4195763"/>
            <a:ext cx="1090613" cy="5143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pid</a:t>
            </a:r>
          </a:p>
        </p:txBody>
      </p:sp>
      <p:sp>
        <p:nvSpPr>
          <p:cNvPr id="66570" name="Oval 10">
            <a:extLst>
              <a:ext uri="{FF2B5EF4-FFF2-40B4-BE49-F238E27FC236}">
                <a16:creationId xmlns:a16="http://schemas.microsoft.com/office/drawing/2014/main" id="{21EA3D8A-CBED-C545-BF73-5664140D317F}"/>
              </a:ext>
            </a:extLst>
          </p:cNvPr>
          <p:cNvSpPr>
            <a:spLocks noChangeArrowheads="1"/>
          </p:cNvSpPr>
          <p:nvPr/>
        </p:nvSpPr>
        <p:spPr bwMode="auto">
          <a:xfrm>
            <a:off x="5440363" y="2851150"/>
            <a:ext cx="1090612" cy="512763"/>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until</a:t>
            </a:r>
          </a:p>
        </p:txBody>
      </p:sp>
      <p:sp>
        <p:nvSpPr>
          <p:cNvPr id="66571" name="Line 11">
            <a:extLst>
              <a:ext uri="{FF2B5EF4-FFF2-40B4-BE49-F238E27FC236}">
                <a16:creationId xmlns:a16="http://schemas.microsoft.com/office/drawing/2014/main" id="{16C974F6-BECD-A24C-A3A5-012E079D34D3}"/>
              </a:ext>
            </a:extLst>
          </p:cNvPr>
          <p:cNvSpPr>
            <a:spLocks noChangeShapeType="1"/>
          </p:cNvSpPr>
          <p:nvPr/>
        </p:nvSpPr>
        <p:spPr bwMode="auto">
          <a:xfrm flipH="1" flipV="1">
            <a:off x="3530600" y="1573213"/>
            <a:ext cx="66040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72" name="Rectangle 12">
            <a:extLst>
              <a:ext uri="{FF2B5EF4-FFF2-40B4-BE49-F238E27FC236}">
                <a16:creationId xmlns:a16="http://schemas.microsoft.com/office/drawing/2014/main" id="{9F1E89CE-A078-2342-9C9B-4ADC453CBE5D}"/>
              </a:ext>
            </a:extLst>
          </p:cNvPr>
          <p:cNvSpPr>
            <a:spLocks noChangeArrowheads="1"/>
          </p:cNvSpPr>
          <p:nvPr/>
        </p:nvSpPr>
        <p:spPr bwMode="auto">
          <a:xfrm>
            <a:off x="3937000" y="1866900"/>
            <a:ext cx="1236663" cy="587375"/>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Employees</a:t>
            </a:r>
          </a:p>
        </p:txBody>
      </p:sp>
      <p:sp>
        <p:nvSpPr>
          <p:cNvPr id="66573" name="Oval 13">
            <a:extLst>
              <a:ext uri="{FF2B5EF4-FFF2-40B4-BE49-F238E27FC236}">
                <a16:creationId xmlns:a16="http://schemas.microsoft.com/office/drawing/2014/main" id="{1D79F979-C64A-8443-AFCE-5B31C81EDA63}"/>
              </a:ext>
            </a:extLst>
          </p:cNvPr>
          <p:cNvSpPr>
            <a:spLocks noChangeArrowheads="1"/>
          </p:cNvSpPr>
          <p:nvPr/>
        </p:nvSpPr>
        <p:spPr bwMode="auto">
          <a:xfrm>
            <a:off x="2784475" y="1219200"/>
            <a:ext cx="1090613" cy="512763"/>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66574" name="Line 14">
            <a:extLst>
              <a:ext uri="{FF2B5EF4-FFF2-40B4-BE49-F238E27FC236}">
                <a16:creationId xmlns:a16="http://schemas.microsoft.com/office/drawing/2014/main" id="{E5FBEEA7-1DB2-EB4F-B686-7A3D058C6449}"/>
              </a:ext>
            </a:extLst>
          </p:cNvPr>
          <p:cNvSpPr>
            <a:spLocks noChangeShapeType="1"/>
          </p:cNvSpPr>
          <p:nvPr/>
        </p:nvSpPr>
        <p:spPr bwMode="auto">
          <a:xfrm flipV="1">
            <a:off x="4927600" y="1573213"/>
            <a:ext cx="661988"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75" name="Oval 15">
            <a:extLst>
              <a:ext uri="{FF2B5EF4-FFF2-40B4-BE49-F238E27FC236}">
                <a16:creationId xmlns:a16="http://schemas.microsoft.com/office/drawing/2014/main" id="{41CD4513-1236-2F4E-BF7B-1935ACC803F6}"/>
              </a:ext>
            </a:extLst>
          </p:cNvPr>
          <p:cNvSpPr>
            <a:spLocks noChangeArrowheads="1"/>
          </p:cNvSpPr>
          <p:nvPr/>
        </p:nvSpPr>
        <p:spPr bwMode="auto">
          <a:xfrm>
            <a:off x="5248275" y="1219200"/>
            <a:ext cx="1090613" cy="512763"/>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66576" name="Line 16">
            <a:extLst>
              <a:ext uri="{FF2B5EF4-FFF2-40B4-BE49-F238E27FC236}">
                <a16:creationId xmlns:a16="http://schemas.microsoft.com/office/drawing/2014/main" id="{C4FD2BA6-B714-9B47-B330-481D7A1257CB}"/>
              </a:ext>
            </a:extLst>
          </p:cNvPr>
          <p:cNvSpPr>
            <a:spLocks noChangeShapeType="1"/>
          </p:cNvSpPr>
          <p:nvPr/>
        </p:nvSpPr>
        <p:spPr bwMode="auto">
          <a:xfrm flipV="1">
            <a:off x="2527300" y="4405313"/>
            <a:ext cx="0" cy="4143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77" name="Oval 17">
            <a:extLst>
              <a:ext uri="{FF2B5EF4-FFF2-40B4-BE49-F238E27FC236}">
                <a16:creationId xmlns:a16="http://schemas.microsoft.com/office/drawing/2014/main" id="{3B31ED45-5C8A-AC4A-A7C6-4004E1D7E74F}"/>
              </a:ext>
            </a:extLst>
          </p:cNvPr>
          <p:cNvSpPr>
            <a:spLocks noChangeArrowheads="1"/>
          </p:cNvSpPr>
          <p:nvPr/>
        </p:nvSpPr>
        <p:spPr bwMode="auto">
          <a:xfrm>
            <a:off x="1979613" y="3900488"/>
            <a:ext cx="1093787" cy="5143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started-on</a:t>
            </a:r>
          </a:p>
        </p:txBody>
      </p:sp>
      <p:sp>
        <p:nvSpPr>
          <p:cNvPr id="66578" name="AutoShape 18">
            <a:extLst>
              <a:ext uri="{FF2B5EF4-FFF2-40B4-BE49-F238E27FC236}">
                <a16:creationId xmlns:a16="http://schemas.microsoft.com/office/drawing/2014/main" id="{4F9E1E23-EE7D-2D4C-BE52-0C838DDABD64}"/>
              </a:ext>
            </a:extLst>
          </p:cNvPr>
          <p:cNvSpPr>
            <a:spLocks noChangeArrowheads="1"/>
          </p:cNvSpPr>
          <p:nvPr/>
        </p:nvSpPr>
        <p:spPr bwMode="auto">
          <a:xfrm>
            <a:off x="3919538" y="2749550"/>
            <a:ext cx="1304925" cy="728663"/>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Monitors</a:t>
            </a:r>
          </a:p>
        </p:txBody>
      </p:sp>
      <p:sp>
        <p:nvSpPr>
          <p:cNvPr id="66579" name="Line 19">
            <a:extLst>
              <a:ext uri="{FF2B5EF4-FFF2-40B4-BE49-F238E27FC236}">
                <a16:creationId xmlns:a16="http://schemas.microsoft.com/office/drawing/2014/main" id="{7639A793-A220-FD48-830F-B0A6A4031E5A}"/>
              </a:ext>
            </a:extLst>
          </p:cNvPr>
          <p:cNvSpPr>
            <a:spLocks noChangeShapeType="1"/>
          </p:cNvSpPr>
          <p:nvPr/>
        </p:nvSpPr>
        <p:spPr bwMode="auto">
          <a:xfrm>
            <a:off x="5095875" y="5151438"/>
            <a:ext cx="7683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80" name="Line 20">
            <a:extLst>
              <a:ext uri="{FF2B5EF4-FFF2-40B4-BE49-F238E27FC236}">
                <a16:creationId xmlns:a16="http://schemas.microsoft.com/office/drawing/2014/main" id="{3E8FEA5F-BD05-4240-82E7-A23905480275}"/>
              </a:ext>
            </a:extLst>
          </p:cNvPr>
          <p:cNvSpPr>
            <a:spLocks noChangeShapeType="1"/>
          </p:cNvSpPr>
          <p:nvPr/>
        </p:nvSpPr>
        <p:spPr bwMode="auto">
          <a:xfrm>
            <a:off x="3305175" y="5129213"/>
            <a:ext cx="7683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81" name="Rectangle 21">
            <a:extLst>
              <a:ext uri="{FF2B5EF4-FFF2-40B4-BE49-F238E27FC236}">
                <a16:creationId xmlns:a16="http://schemas.microsoft.com/office/drawing/2014/main" id="{801B14CF-9F30-FC40-A714-27082CE9534E}"/>
              </a:ext>
            </a:extLst>
          </p:cNvPr>
          <p:cNvSpPr>
            <a:spLocks noChangeArrowheads="1"/>
          </p:cNvSpPr>
          <p:nvPr/>
        </p:nvSpPr>
        <p:spPr bwMode="auto">
          <a:xfrm>
            <a:off x="1768475" y="4821238"/>
            <a:ext cx="1557338" cy="585787"/>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Projects</a:t>
            </a:r>
          </a:p>
        </p:txBody>
      </p:sp>
      <p:sp>
        <p:nvSpPr>
          <p:cNvPr id="66582" name="Oval 22">
            <a:extLst>
              <a:ext uri="{FF2B5EF4-FFF2-40B4-BE49-F238E27FC236}">
                <a16:creationId xmlns:a16="http://schemas.microsoft.com/office/drawing/2014/main" id="{45A07BD7-6C0C-E64A-87D3-EE91E80D1E89}"/>
              </a:ext>
            </a:extLst>
          </p:cNvPr>
          <p:cNvSpPr>
            <a:spLocks noChangeArrowheads="1"/>
          </p:cNvSpPr>
          <p:nvPr/>
        </p:nvSpPr>
        <p:spPr bwMode="auto">
          <a:xfrm flipH="1">
            <a:off x="3151188" y="4192588"/>
            <a:ext cx="1090612" cy="5143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pbudget</a:t>
            </a:r>
          </a:p>
        </p:txBody>
      </p:sp>
      <p:sp>
        <p:nvSpPr>
          <p:cNvPr id="66583" name="Line 23">
            <a:extLst>
              <a:ext uri="{FF2B5EF4-FFF2-40B4-BE49-F238E27FC236}">
                <a16:creationId xmlns:a16="http://schemas.microsoft.com/office/drawing/2014/main" id="{DC37A78F-FF7F-3E4F-891C-0703E4CF77CB}"/>
              </a:ext>
            </a:extLst>
          </p:cNvPr>
          <p:cNvSpPr>
            <a:spLocks noChangeShapeType="1"/>
          </p:cNvSpPr>
          <p:nvPr/>
        </p:nvSpPr>
        <p:spPr bwMode="auto">
          <a:xfrm flipV="1">
            <a:off x="7283450" y="4476750"/>
            <a:ext cx="481013" cy="384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84" name="Line 24">
            <a:extLst>
              <a:ext uri="{FF2B5EF4-FFF2-40B4-BE49-F238E27FC236}">
                <a16:creationId xmlns:a16="http://schemas.microsoft.com/office/drawing/2014/main" id="{E727B2FA-560F-9D4A-8B00-43D70313DFAB}"/>
              </a:ext>
            </a:extLst>
          </p:cNvPr>
          <p:cNvSpPr>
            <a:spLocks noChangeShapeType="1"/>
          </p:cNvSpPr>
          <p:nvPr/>
        </p:nvSpPr>
        <p:spPr bwMode="auto">
          <a:xfrm flipH="1" flipV="1">
            <a:off x="5535613" y="4468813"/>
            <a:ext cx="481012" cy="384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85" name="Oval 25">
            <a:extLst>
              <a:ext uri="{FF2B5EF4-FFF2-40B4-BE49-F238E27FC236}">
                <a16:creationId xmlns:a16="http://schemas.microsoft.com/office/drawing/2014/main" id="{2737D2CE-E4B6-FF4A-A1E2-6E2877B23859}"/>
              </a:ext>
            </a:extLst>
          </p:cNvPr>
          <p:cNvSpPr>
            <a:spLocks noChangeArrowheads="1"/>
          </p:cNvSpPr>
          <p:nvPr/>
        </p:nvSpPr>
        <p:spPr bwMode="auto">
          <a:xfrm>
            <a:off x="4897438" y="4233863"/>
            <a:ext cx="1090612" cy="5143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did</a:t>
            </a:r>
          </a:p>
        </p:txBody>
      </p:sp>
      <p:sp>
        <p:nvSpPr>
          <p:cNvPr id="66586" name="Line 26">
            <a:extLst>
              <a:ext uri="{FF2B5EF4-FFF2-40B4-BE49-F238E27FC236}">
                <a16:creationId xmlns:a16="http://schemas.microsoft.com/office/drawing/2014/main" id="{872420A8-8FF4-AE45-911C-FDFFC3E4BCCF}"/>
              </a:ext>
            </a:extLst>
          </p:cNvPr>
          <p:cNvSpPr>
            <a:spLocks noChangeShapeType="1"/>
          </p:cNvSpPr>
          <p:nvPr/>
        </p:nvSpPr>
        <p:spPr bwMode="auto">
          <a:xfrm flipV="1">
            <a:off x="6621463" y="4443413"/>
            <a:ext cx="0" cy="4143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87" name="Oval 27">
            <a:extLst>
              <a:ext uri="{FF2B5EF4-FFF2-40B4-BE49-F238E27FC236}">
                <a16:creationId xmlns:a16="http://schemas.microsoft.com/office/drawing/2014/main" id="{9A251F30-5159-6E4E-93C0-B121A2782FF3}"/>
              </a:ext>
            </a:extLst>
          </p:cNvPr>
          <p:cNvSpPr>
            <a:spLocks noChangeArrowheads="1"/>
          </p:cNvSpPr>
          <p:nvPr/>
        </p:nvSpPr>
        <p:spPr bwMode="auto">
          <a:xfrm>
            <a:off x="6073775" y="3938588"/>
            <a:ext cx="1093788" cy="5143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dname</a:t>
            </a:r>
          </a:p>
        </p:txBody>
      </p:sp>
      <p:sp>
        <p:nvSpPr>
          <p:cNvPr id="66588" name="Oval 28">
            <a:extLst>
              <a:ext uri="{FF2B5EF4-FFF2-40B4-BE49-F238E27FC236}">
                <a16:creationId xmlns:a16="http://schemas.microsoft.com/office/drawing/2014/main" id="{80DA5F2B-8F22-E542-AD41-D9CD21AF488F}"/>
              </a:ext>
            </a:extLst>
          </p:cNvPr>
          <p:cNvSpPr>
            <a:spLocks noChangeArrowheads="1"/>
          </p:cNvSpPr>
          <p:nvPr/>
        </p:nvSpPr>
        <p:spPr bwMode="auto">
          <a:xfrm flipH="1">
            <a:off x="7245350" y="4230688"/>
            <a:ext cx="1090613" cy="5143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budget</a:t>
            </a:r>
          </a:p>
        </p:txBody>
      </p:sp>
      <p:sp>
        <p:nvSpPr>
          <p:cNvPr id="66589" name="AutoShape 29">
            <a:extLst>
              <a:ext uri="{FF2B5EF4-FFF2-40B4-BE49-F238E27FC236}">
                <a16:creationId xmlns:a16="http://schemas.microsoft.com/office/drawing/2014/main" id="{6E52B8C3-F444-DA4B-BC04-9977760AD966}"/>
              </a:ext>
            </a:extLst>
          </p:cNvPr>
          <p:cNvSpPr>
            <a:spLocks noChangeArrowheads="1"/>
          </p:cNvSpPr>
          <p:nvPr/>
        </p:nvSpPr>
        <p:spPr bwMode="auto">
          <a:xfrm>
            <a:off x="3995738" y="4687888"/>
            <a:ext cx="1190625" cy="901700"/>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Sponsors</a:t>
            </a:r>
          </a:p>
        </p:txBody>
      </p:sp>
      <p:sp>
        <p:nvSpPr>
          <p:cNvPr id="66590" name="Rectangle 30">
            <a:extLst>
              <a:ext uri="{FF2B5EF4-FFF2-40B4-BE49-F238E27FC236}">
                <a16:creationId xmlns:a16="http://schemas.microsoft.com/office/drawing/2014/main" id="{FC1E2DB5-59B2-864C-97E4-8762346D983B}"/>
              </a:ext>
            </a:extLst>
          </p:cNvPr>
          <p:cNvSpPr>
            <a:spLocks noChangeArrowheads="1"/>
          </p:cNvSpPr>
          <p:nvPr/>
        </p:nvSpPr>
        <p:spPr bwMode="auto">
          <a:xfrm>
            <a:off x="5838825" y="4860925"/>
            <a:ext cx="1558925" cy="587375"/>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Departments</a:t>
            </a:r>
          </a:p>
        </p:txBody>
      </p:sp>
      <p:sp>
        <p:nvSpPr>
          <p:cNvPr id="66591" name="Oval 31">
            <a:extLst>
              <a:ext uri="{FF2B5EF4-FFF2-40B4-BE49-F238E27FC236}">
                <a16:creationId xmlns:a16="http://schemas.microsoft.com/office/drawing/2014/main" id="{30F484AF-8D91-6842-9BD9-F3CF6D46A487}"/>
              </a:ext>
            </a:extLst>
          </p:cNvPr>
          <p:cNvSpPr>
            <a:spLocks noChangeArrowheads="1"/>
          </p:cNvSpPr>
          <p:nvPr/>
        </p:nvSpPr>
        <p:spPr bwMode="auto">
          <a:xfrm>
            <a:off x="4038600" y="838200"/>
            <a:ext cx="1090613" cy="512763"/>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Number Placeholder 5">
            <a:extLst>
              <a:ext uri="{FF2B5EF4-FFF2-40B4-BE49-F238E27FC236}">
                <a16:creationId xmlns:a16="http://schemas.microsoft.com/office/drawing/2014/main" id="{5204D514-9999-9642-97A1-3BEDA132F6F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112FAB58-2B4A-6249-95FD-8699ABF4E3D8}" type="slidenum">
              <a:rPr lang="en-US" altLang="zh-TW" sz="1400" smtClean="0"/>
              <a:pPr>
                <a:spcBef>
                  <a:spcPct val="0"/>
                </a:spcBef>
                <a:buFontTx/>
                <a:buNone/>
              </a:pPr>
              <a:t>53</a:t>
            </a:fld>
            <a:endParaRPr lang="en-US" altLang="zh-TW" sz="1400"/>
          </a:p>
        </p:txBody>
      </p:sp>
      <p:sp>
        <p:nvSpPr>
          <p:cNvPr id="63490" name="Rectangle 2">
            <a:extLst>
              <a:ext uri="{FF2B5EF4-FFF2-40B4-BE49-F238E27FC236}">
                <a16:creationId xmlns:a16="http://schemas.microsoft.com/office/drawing/2014/main" id="{60F3406D-8441-4446-9A7A-8E41E22F8DEE}"/>
              </a:ext>
            </a:extLst>
          </p:cNvPr>
          <p:cNvSpPr>
            <a:spLocks noGrp="1" noChangeArrowheads="1"/>
          </p:cNvSpPr>
          <p:nvPr>
            <p:ph type="title"/>
          </p:nvPr>
        </p:nvSpPr>
        <p:spPr/>
        <p:txBody>
          <a:bodyPr/>
          <a:lstStyle/>
          <a:p>
            <a:pPr eaLnBrk="1" hangingPunct="1">
              <a:defRPr/>
            </a:pPr>
            <a:r>
              <a:rPr lang="en-US" altLang="zh-TW"/>
              <a:t>Conceptual Design with </a:t>
            </a:r>
            <a:br>
              <a:rPr lang="en-US" altLang="zh-TW"/>
            </a:br>
            <a:r>
              <a:rPr lang="en-US" altLang="zh-TW"/>
              <a:t>the E-R model</a:t>
            </a:r>
          </a:p>
        </p:txBody>
      </p:sp>
      <p:sp>
        <p:nvSpPr>
          <p:cNvPr id="67587" name="Rectangle 3">
            <a:extLst>
              <a:ext uri="{FF2B5EF4-FFF2-40B4-BE49-F238E27FC236}">
                <a16:creationId xmlns:a16="http://schemas.microsoft.com/office/drawing/2014/main" id="{37BD4E52-F9EC-9747-8465-F7B7AA21CCCD}"/>
              </a:ext>
            </a:extLst>
          </p:cNvPr>
          <p:cNvSpPr>
            <a:spLocks noGrp="1" noChangeArrowheads="1"/>
          </p:cNvSpPr>
          <p:nvPr>
            <p:ph type="body" idx="1"/>
          </p:nvPr>
        </p:nvSpPr>
        <p:spPr/>
        <p:txBody>
          <a:bodyPr/>
          <a:lstStyle/>
          <a:p>
            <a:pPr eaLnBrk="1" hangingPunct="1">
              <a:lnSpc>
                <a:spcPct val="90000"/>
              </a:lnSpc>
            </a:pPr>
            <a:r>
              <a:rPr lang="en-US" altLang="zh-TW"/>
              <a:t>Developing an ER diagram presents several choices, including the following:</a:t>
            </a:r>
          </a:p>
          <a:p>
            <a:pPr lvl="1" eaLnBrk="1" hangingPunct="1">
              <a:lnSpc>
                <a:spcPct val="90000"/>
              </a:lnSpc>
            </a:pPr>
            <a:r>
              <a:rPr lang="en-US" altLang="zh-TW"/>
              <a:t>Should a concept be modeled as an entity or an attribute?</a:t>
            </a:r>
          </a:p>
          <a:p>
            <a:pPr lvl="1" eaLnBrk="1" hangingPunct="1">
              <a:lnSpc>
                <a:spcPct val="90000"/>
              </a:lnSpc>
            </a:pPr>
            <a:r>
              <a:rPr lang="en-US" altLang="zh-TW"/>
              <a:t>Should a concept be modeled as an entity or a relationship?</a:t>
            </a:r>
          </a:p>
          <a:p>
            <a:pPr lvl="1" eaLnBrk="1" hangingPunct="1">
              <a:lnSpc>
                <a:spcPct val="90000"/>
              </a:lnSpc>
            </a:pPr>
            <a:r>
              <a:rPr lang="en-US" altLang="zh-TW"/>
              <a:t>What are the relationship sets and their participating entity sets? Should we use binary or ternary relationships?</a:t>
            </a:r>
          </a:p>
          <a:p>
            <a:pPr lvl="1" eaLnBrk="1" hangingPunct="1">
              <a:lnSpc>
                <a:spcPct val="90000"/>
              </a:lnSpc>
            </a:pPr>
            <a:r>
              <a:rPr lang="en-US" altLang="zh-TW"/>
              <a:t>Should we use aggregation?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Number Placeholder 5">
            <a:extLst>
              <a:ext uri="{FF2B5EF4-FFF2-40B4-BE49-F238E27FC236}">
                <a16:creationId xmlns:a16="http://schemas.microsoft.com/office/drawing/2014/main" id="{768CACD6-30B7-4C40-8BE9-A6F2450E0DC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11D57580-FA71-2442-9BFF-D79159D244E3}" type="slidenum">
              <a:rPr lang="en-US" altLang="zh-TW" sz="1400" smtClean="0"/>
              <a:pPr>
                <a:spcBef>
                  <a:spcPct val="0"/>
                </a:spcBef>
                <a:buFontTx/>
                <a:buNone/>
              </a:pPr>
              <a:t>54</a:t>
            </a:fld>
            <a:endParaRPr lang="en-US" altLang="zh-TW" sz="1400"/>
          </a:p>
        </p:txBody>
      </p:sp>
      <p:sp>
        <p:nvSpPr>
          <p:cNvPr id="68610" name="Rectangle 3">
            <a:extLst>
              <a:ext uri="{FF2B5EF4-FFF2-40B4-BE49-F238E27FC236}">
                <a16:creationId xmlns:a16="http://schemas.microsoft.com/office/drawing/2014/main" id="{D0F60530-A7C8-B143-B576-693632377EEB}"/>
              </a:ext>
            </a:extLst>
          </p:cNvPr>
          <p:cNvSpPr>
            <a:spLocks noGrp="1" noChangeArrowheads="1"/>
          </p:cNvSpPr>
          <p:nvPr>
            <p:ph type="body" idx="1"/>
          </p:nvPr>
        </p:nvSpPr>
        <p:spPr>
          <a:xfrm>
            <a:off x="685800" y="533400"/>
            <a:ext cx="7772400" cy="5562600"/>
          </a:xfrm>
        </p:spPr>
        <p:txBody>
          <a:bodyPr/>
          <a:lstStyle/>
          <a:p>
            <a:pPr eaLnBrk="1" hangingPunct="1"/>
            <a:r>
              <a:rPr lang="en-US" altLang="zh-TW"/>
              <a:t>Entity versus Attribute</a:t>
            </a:r>
          </a:p>
          <a:p>
            <a:pPr lvl="1" eaLnBrk="1" hangingPunct="1"/>
            <a:r>
              <a:rPr lang="en-US" altLang="zh-TW"/>
              <a:t>Should </a:t>
            </a:r>
            <a:r>
              <a:rPr lang="en-US" altLang="zh-TW" i="1"/>
              <a:t>address</a:t>
            </a:r>
            <a:r>
              <a:rPr lang="en-US" altLang="zh-TW"/>
              <a:t> be an attribute of Employees or an entity (connected to Employees by a relationship)?</a:t>
            </a:r>
          </a:p>
          <a:p>
            <a:pPr lvl="2" eaLnBrk="1" hangingPunct="1">
              <a:buFont typeface="Wingdings" pitchFamily="2" charset="2"/>
              <a:buAutoNum type="arabicPeriod"/>
            </a:pPr>
            <a:r>
              <a:rPr lang="en-US" altLang="zh-TW" sz="2800"/>
              <a:t>If we have several addresses per employee, </a:t>
            </a:r>
            <a:r>
              <a:rPr lang="en-US" altLang="zh-TW" sz="2800" i="1"/>
              <a:t>address</a:t>
            </a:r>
            <a:r>
              <a:rPr lang="en-US" altLang="zh-TW" sz="2800"/>
              <a:t> must be an entity (</a:t>
            </a:r>
            <a:r>
              <a:rPr lang="en-US" altLang="zh-TW" sz="2800" i="1"/>
              <a:t>attributes cannot be set-valued</a:t>
            </a:r>
            <a:r>
              <a:rPr lang="en-US" altLang="zh-TW" sz="2800"/>
              <a:t>)</a:t>
            </a:r>
          </a:p>
          <a:p>
            <a:pPr lvl="2" eaLnBrk="1" hangingPunct="1">
              <a:buFont typeface="Wingdings" pitchFamily="2" charset="2"/>
              <a:buAutoNum type="arabicPeriod"/>
            </a:pPr>
            <a:r>
              <a:rPr lang="en-US" altLang="zh-TW" sz="2800"/>
              <a:t>If the structure (city, street, etc) is important, e.g. want to retrieve employees in a given city, address must be modeled as an entity (</a:t>
            </a:r>
            <a:r>
              <a:rPr lang="en-US" altLang="zh-TW" sz="2800" i="1"/>
              <a:t>attribute values are atomic</a:t>
            </a:r>
            <a:r>
              <a:rPr lang="en-US" altLang="zh-TW" sz="2800"/>
              <a:t>)</a:t>
            </a:r>
          </a:p>
          <a:p>
            <a:pPr eaLnBrk="1" hangingPunct="1"/>
            <a:endParaRPr lang="en-US" altLang="zh-TW" sz="28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Number Placeholder 5">
            <a:extLst>
              <a:ext uri="{FF2B5EF4-FFF2-40B4-BE49-F238E27FC236}">
                <a16:creationId xmlns:a16="http://schemas.microsoft.com/office/drawing/2014/main" id="{2DCA84D5-19D9-7543-9BE7-A58656C3BDB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AA4BC9A4-65E4-8747-968E-78E71F107F67}" type="slidenum">
              <a:rPr lang="en-US" altLang="zh-TW" sz="1400" smtClean="0"/>
              <a:pPr>
                <a:spcBef>
                  <a:spcPct val="0"/>
                </a:spcBef>
                <a:buFontTx/>
                <a:buNone/>
              </a:pPr>
              <a:t>55</a:t>
            </a:fld>
            <a:endParaRPr lang="en-US" altLang="zh-TW" sz="1400"/>
          </a:p>
        </p:txBody>
      </p:sp>
      <p:sp>
        <p:nvSpPr>
          <p:cNvPr id="69634" name="Rectangle 3">
            <a:extLst>
              <a:ext uri="{FF2B5EF4-FFF2-40B4-BE49-F238E27FC236}">
                <a16:creationId xmlns:a16="http://schemas.microsoft.com/office/drawing/2014/main" id="{67AED563-CC61-3E4B-AEF8-A7270AA4A45B}"/>
              </a:ext>
            </a:extLst>
          </p:cNvPr>
          <p:cNvSpPr>
            <a:spLocks noGrp="1" noChangeArrowheads="1"/>
          </p:cNvSpPr>
          <p:nvPr>
            <p:ph type="body" idx="1"/>
          </p:nvPr>
        </p:nvSpPr>
        <p:spPr>
          <a:xfrm>
            <a:off x="685800" y="609600"/>
            <a:ext cx="7772400" cy="5867400"/>
          </a:xfrm>
        </p:spPr>
        <p:txBody>
          <a:bodyPr/>
          <a:lstStyle/>
          <a:p>
            <a:pPr eaLnBrk="1" hangingPunct="1"/>
            <a:r>
              <a:rPr lang="en-US" altLang="zh-TW" sz="2800"/>
              <a:t>Should duration of an employee working in a department be an attribute or an entity?</a:t>
            </a:r>
          </a:p>
          <a:p>
            <a:pPr eaLnBrk="1" hangingPunct="1"/>
            <a:endParaRPr lang="en-US" altLang="zh-TW" sz="2800"/>
          </a:p>
          <a:p>
            <a:pPr eaLnBrk="1" hangingPunct="1"/>
            <a:endParaRPr lang="en-US" altLang="zh-TW" sz="2800"/>
          </a:p>
          <a:p>
            <a:pPr eaLnBrk="1" hangingPunct="1"/>
            <a:endParaRPr lang="en-US" altLang="zh-TW" sz="2800"/>
          </a:p>
          <a:p>
            <a:pPr eaLnBrk="1" hangingPunct="1"/>
            <a:endParaRPr lang="en-US" altLang="zh-TW" sz="2800"/>
          </a:p>
          <a:p>
            <a:pPr eaLnBrk="1" hangingPunct="1"/>
            <a:endParaRPr lang="en-US" altLang="zh-TW" sz="2800"/>
          </a:p>
          <a:p>
            <a:pPr eaLnBrk="1" hangingPunct="1"/>
            <a:endParaRPr lang="en-US" altLang="zh-TW" sz="2800"/>
          </a:p>
          <a:p>
            <a:pPr eaLnBrk="1" hangingPunct="1"/>
            <a:r>
              <a:rPr lang="en-US" altLang="zh-TW" sz="2800"/>
              <a:t>This ER model does not allow an employee to work in a department for two or more periods.</a:t>
            </a:r>
          </a:p>
          <a:p>
            <a:pPr lvl="1" eaLnBrk="1" hangingPunct="1"/>
            <a:r>
              <a:rPr lang="en-US" altLang="zh-TW" sz="2400"/>
              <a:t>Because a relationship is uniquely identified by the participating entities.</a:t>
            </a:r>
          </a:p>
        </p:txBody>
      </p:sp>
      <p:sp>
        <p:nvSpPr>
          <p:cNvPr id="69635" name="Line 25">
            <a:extLst>
              <a:ext uri="{FF2B5EF4-FFF2-40B4-BE49-F238E27FC236}">
                <a16:creationId xmlns:a16="http://schemas.microsoft.com/office/drawing/2014/main" id="{892CD9AF-797B-A641-9F22-348013FB19E0}"/>
              </a:ext>
            </a:extLst>
          </p:cNvPr>
          <p:cNvSpPr>
            <a:spLocks noChangeShapeType="1"/>
          </p:cNvSpPr>
          <p:nvPr/>
        </p:nvSpPr>
        <p:spPr bwMode="auto">
          <a:xfrm flipH="1" flipV="1">
            <a:off x="3841750" y="2095500"/>
            <a:ext cx="307975" cy="12287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36" name="Line 26">
            <a:extLst>
              <a:ext uri="{FF2B5EF4-FFF2-40B4-BE49-F238E27FC236}">
                <a16:creationId xmlns:a16="http://schemas.microsoft.com/office/drawing/2014/main" id="{EBB4BF18-1799-094D-9D6D-CA817945F559}"/>
              </a:ext>
            </a:extLst>
          </p:cNvPr>
          <p:cNvSpPr>
            <a:spLocks noChangeShapeType="1"/>
          </p:cNvSpPr>
          <p:nvPr/>
        </p:nvSpPr>
        <p:spPr bwMode="auto">
          <a:xfrm flipV="1">
            <a:off x="2535238" y="3017838"/>
            <a:ext cx="500062" cy="306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37" name="Line 27">
            <a:extLst>
              <a:ext uri="{FF2B5EF4-FFF2-40B4-BE49-F238E27FC236}">
                <a16:creationId xmlns:a16="http://schemas.microsoft.com/office/drawing/2014/main" id="{2C0A7BDA-5462-C74F-8CFA-D7C68D05917F}"/>
              </a:ext>
            </a:extLst>
          </p:cNvPr>
          <p:cNvSpPr>
            <a:spLocks noChangeShapeType="1"/>
          </p:cNvSpPr>
          <p:nvPr/>
        </p:nvSpPr>
        <p:spPr bwMode="auto">
          <a:xfrm flipH="1" flipV="1">
            <a:off x="2138363" y="2441575"/>
            <a:ext cx="14287" cy="8699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38" name="Line 28">
            <a:extLst>
              <a:ext uri="{FF2B5EF4-FFF2-40B4-BE49-F238E27FC236}">
                <a16:creationId xmlns:a16="http://schemas.microsoft.com/office/drawing/2014/main" id="{70CF6BDF-CFDA-D146-9612-15C498E41C4B}"/>
              </a:ext>
            </a:extLst>
          </p:cNvPr>
          <p:cNvSpPr>
            <a:spLocks noChangeShapeType="1"/>
          </p:cNvSpPr>
          <p:nvPr/>
        </p:nvSpPr>
        <p:spPr bwMode="auto">
          <a:xfrm flipH="1" flipV="1">
            <a:off x="1306513" y="3017838"/>
            <a:ext cx="500062" cy="306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39" name="Line 29">
            <a:extLst>
              <a:ext uri="{FF2B5EF4-FFF2-40B4-BE49-F238E27FC236}">
                <a16:creationId xmlns:a16="http://schemas.microsoft.com/office/drawing/2014/main" id="{0A79846D-4C9D-9F4C-88F1-63479F04D72D}"/>
              </a:ext>
            </a:extLst>
          </p:cNvPr>
          <p:cNvSpPr>
            <a:spLocks noChangeShapeType="1"/>
          </p:cNvSpPr>
          <p:nvPr/>
        </p:nvSpPr>
        <p:spPr bwMode="auto">
          <a:xfrm>
            <a:off x="5283200" y="3708400"/>
            <a:ext cx="939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40" name="Oval 31">
            <a:extLst>
              <a:ext uri="{FF2B5EF4-FFF2-40B4-BE49-F238E27FC236}">
                <a16:creationId xmlns:a16="http://schemas.microsoft.com/office/drawing/2014/main" id="{F2FB9FCE-C8B4-6347-8D8F-07A2659382F7}"/>
              </a:ext>
            </a:extLst>
          </p:cNvPr>
          <p:cNvSpPr>
            <a:spLocks noChangeArrowheads="1"/>
          </p:cNvSpPr>
          <p:nvPr/>
        </p:nvSpPr>
        <p:spPr bwMode="auto">
          <a:xfrm>
            <a:off x="1612900" y="2173288"/>
            <a:ext cx="1038225" cy="50006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69641" name="Oval 32">
            <a:extLst>
              <a:ext uri="{FF2B5EF4-FFF2-40B4-BE49-F238E27FC236}">
                <a16:creationId xmlns:a16="http://schemas.microsoft.com/office/drawing/2014/main" id="{5B5D5D03-4A4A-9148-B1AE-D8060F8B14B2}"/>
              </a:ext>
            </a:extLst>
          </p:cNvPr>
          <p:cNvSpPr>
            <a:spLocks noChangeArrowheads="1"/>
          </p:cNvSpPr>
          <p:nvPr/>
        </p:nvSpPr>
        <p:spPr bwMode="auto">
          <a:xfrm>
            <a:off x="611188" y="2557463"/>
            <a:ext cx="1041400"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69642" name="Oval 33">
            <a:extLst>
              <a:ext uri="{FF2B5EF4-FFF2-40B4-BE49-F238E27FC236}">
                <a16:creationId xmlns:a16="http://schemas.microsoft.com/office/drawing/2014/main" id="{C765AC74-9A89-CF43-A765-AAF64C59BF7A}"/>
              </a:ext>
            </a:extLst>
          </p:cNvPr>
          <p:cNvSpPr>
            <a:spLocks noChangeArrowheads="1"/>
          </p:cNvSpPr>
          <p:nvPr/>
        </p:nvSpPr>
        <p:spPr bwMode="auto">
          <a:xfrm>
            <a:off x="2651125" y="2557463"/>
            <a:ext cx="1074738"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69643" name="Line 34">
            <a:extLst>
              <a:ext uri="{FF2B5EF4-FFF2-40B4-BE49-F238E27FC236}">
                <a16:creationId xmlns:a16="http://schemas.microsoft.com/office/drawing/2014/main" id="{990E1802-36A0-8B40-AD03-9096A77A0D04}"/>
              </a:ext>
            </a:extLst>
          </p:cNvPr>
          <p:cNvSpPr>
            <a:spLocks noChangeShapeType="1"/>
          </p:cNvSpPr>
          <p:nvPr/>
        </p:nvSpPr>
        <p:spPr bwMode="auto">
          <a:xfrm flipH="1">
            <a:off x="2689225" y="3733800"/>
            <a:ext cx="1114425" cy="0"/>
          </a:xfrm>
          <a:prstGeom prst="line">
            <a:avLst/>
          </a:prstGeom>
          <a:noFill/>
          <a:ln w="12700">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69644" name="Rectangle 35">
            <a:extLst>
              <a:ext uri="{FF2B5EF4-FFF2-40B4-BE49-F238E27FC236}">
                <a16:creationId xmlns:a16="http://schemas.microsoft.com/office/drawing/2014/main" id="{02CAC92F-3BFC-B94F-A5AC-086B04E6989D}"/>
              </a:ext>
            </a:extLst>
          </p:cNvPr>
          <p:cNvSpPr>
            <a:spLocks noChangeArrowheads="1"/>
          </p:cNvSpPr>
          <p:nvPr/>
        </p:nvSpPr>
        <p:spPr bwMode="auto">
          <a:xfrm>
            <a:off x="1395413" y="3311525"/>
            <a:ext cx="1485900" cy="763588"/>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Employees</a:t>
            </a:r>
          </a:p>
        </p:txBody>
      </p:sp>
      <p:sp>
        <p:nvSpPr>
          <p:cNvPr id="69645" name="AutoShape 36">
            <a:extLst>
              <a:ext uri="{FF2B5EF4-FFF2-40B4-BE49-F238E27FC236}">
                <a16:creationId xmlns:a16="http://schemas.microsoft.com/office/drawing/2014/main" id="{FFED4209-E8A9-2744-B670-A5EB4A5F8D26}"/>
              </a:ext>
            </a:extLst>
          </p:cNvPr>
          <p:cNvSpPr>
            <a:spLocks noChangeArrowheads="1"/>
          </p:cNvSpPr>
          <p:nvPr/>
        </p:nvSpPr>
        <p:spPr bwMode="auto">
          <a:xfrm>
            <a:off x="3759200" y="2986088"/>
            <a:ext cx="1541463" cy="1489075"/>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WORK-FOR</a:t>
            </a:r>
          </a:p>
        </p:txBody>
      </p:sp>
      <p:sp>
        <p:nvSpPr>
          <p:cNvPr id="69646" name="Oval 37">
            <a:extLst>
              <a:ext uri="{FF2B5EF4-FFF2-40B4-BE49-F238E27FC236}">
                <a16:creationId xmlns:a16="http://schemas.microsoft.com/office/drawing/2014/main" id="{DB3A541E-EDA5-7347-9657-DE4AE0A2A8E3}"/>
              </a:ext>
            </a:extLst>
          </p:cNvPr>
          <p:cNvSpPr>
            <a:spLocks noChangeArrowheads="1"/>
          </p:cNvSpPr>
          <p:nvPr/>
        </p:nvSpPr>
        <p:spPr bwMode="auto">
          <a:xfrm>
            <a:off x="3343275" y="1828800"/>
            <a:ext cx="1074738"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from</a:t>
            </a:r>
          </a:p>
        </p:txBody>
      </p:sp>
      <p:sp>
        <p:nvSpPr>
          <p:cNvPr id="69647" name="Line 38">
            <a:extLst>
              <a:ext uri="{FF2B5EF4-FFF2-40B4-BE49-F238E27FC236}">
                <a16:creationId xmlns:a16="http://schemas.microsoft.com/office/drawing/2014/main" id="{7519FC25-595B-7147-BF02-4EF8F3FC01F6}"/>
              </a:ext>
            </a:extLst>
          </p:cNvPr>
          <p:cNvSpPr>
            <a:spLocks noChangeShapeType="1"/>
          </p:cNvSpPr>
          <p:nvPr/>
        </p:nvSpPr>
        <p:spPr bwMode="auto">
          <a:xfrm flipV="1">
            <a:off x="7337425" y="3017838"/>
            <a:ext cx="500063" cy="306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48" name="Line 39">
            <a:extLst>
              <a:ext uri="{FF2B5EF4-FFF2-40B4-BE49-F238E27FC236}">
                <a16:creationId xmlns:a16="http://schemas.microsoft.com/office/drawing/2014/main" id="{36344EBA-BA91-0249-B0C5-BBA2720AFC6C}"/>
              </a:ext>
            </a:extLst>
          </p:cNvPr>
          <p:cNvSpPr>
            <a:spLocks noChangeShapeType="1"/>
          </p:cNvSpPr>
          <p:nvPr/>
        </p:nvSpPr>
        <p:spPr bwMode="auto">
          <a:xfrm flipH="1" flipV="1">
            <a:off x="6940550" y="2441575"/>
            <a:ext cx="14288" cy="8699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49" name="Line 40">
            <a:extLst>
              <a:ext uri="{FF2B5EF4-FFF2-40B4-BE49-F238E27FC236}">
                <a16:creationId xmlns:a16="http://schemas.microsoft.com/office/drawing/2014/main" id="{75E90774-4843-2D4F-AF6F-061A192F01BD}"/>
              </a:ext>
            </a:extLst>
          </p:cNvPr>
          <p:cNvSpPr>
            <a:spLocks noChangeShapeType="1"/>
          </p:cNvSpPr>
          <p:nvPr/>
        </p:nvSpPr>
        <p:spPr bwMode="auto">
          <a:xfrm flipH="1" flipV="1">
            <a:off x="6108700" y="3017838"/>
            <a:ext cx="500063" cy="306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50" name="Oval 41">
            <a:extLst>
              <a:ext uri="{FF2B5EF4-FFF2-40B4-BE49-F238E27FC236}">
                <a16:creationId xmlns:a16="http://schemas.microsoft.com/office/drawing/2014/main" id="{273B3D45-5814-9E41-A414-05C2EFA9C049}"/>
              </a:ext>
            </a:extLst>
          </p:cNvPr>
          <p:cNvSpPr>
            <a:spLocks noChangeArrowheads="1"/>
          </p:cNvSpPr>
          <p:nvPr/>
        </p:nvSpPr>
        <p:spPr bwMode="auto">
          <a:xfrm>
            <a:off x="6415088" y="2173288"/>
            <a:ext cx="1038225" cy="50006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dname</a:t>
            </a:r>
          </a:p>
        </p:txBody>
      </p:sp>
      <p:sp>
        <p:nvSpPr>
          <p:cNvPr id="69651" name="Oval 42">
            <a:extLst>
              <a:ext uri="{FF2B5EF4-FFF2-40B4-BE49-F238E27FC236}">
                <a16:creationId xmlns:a16="http://schemas.microsoft.com/office/drawing/2014/main" id="{54513AC1-FDF7-2846-83D8-3C72B1D3B562}"/>
              </a:ext>
            </a:extLst>
          </p:cNvPr>
          <p:cNvSpPr>
            <a:spLocks noChangeArrowheads="1"/>
          </p:cNvSpPr>
          <p:nvPr/>
        </p:nvSpPr>
        <p:spPr bwMode="auto">
          <a:xfrm>
            <a:off x="5413375" y="2557463"/>
            <a:ext cx="1041400"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DID</a:t>
            </a:r>
          </a:p>
        </p:txBody>
      </p:sp>
      <p:sp>
        <p:nvSpPr>
          <p:cNvPr id="69652" name="Oval 43">
            <a:extLst>
              <a:ext uri="{FF2B5EF4-FFF2-40B4-BE49-F238E27FC236}">
                <a16:creationId xmlns:a16="http://schemas.microsoft.com/office/drawing/2014/main" id="{089B395D-6C7A-704C-A3F0-B44B68B8A816}"/>
              </a:ext>
            </a:extLst>
          </p:cNvPr>
          <p:cNvSpPr>
            <a:spLocks noChangeArrowheads="1"/>
          </p:cNvSpPr>
          <p:nvPr/>
        </p:nvSpPr>
        <p:spPr bwMode="auto">
          <a:xfrm>
            <a:off x="7453313" y="2557463"/>
            <a:ext cx="1074737"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budget</a:t>
            </a:r>
          </a:p>
        </p:txBody>
      </p:sp>
      <p:sp>
        <p:nvSpPr>
          <p:cNvPr id="69653" name="Line 44">
            <a:extLst>
              <a:ext uri="{FF2B5EF4-FFF2-40B4-BE49-F238E27FC236}">
                <a16:creationId xmlns:a16="http://schemas.microsoft.com/office/drawing/2014/main" id="{CD5AA55A-325C-8A42-9930-23B56740E4CA}"/>
              </a:ext>
            </a:extLst>
          </p:cNvPr>
          <p:cNvSpPr>
            <a:spLocks noChangeShapeType="1"/>
          </p:cNvSpPr>
          <p:nvPr/>
        </p:nvSpPr>
        <p:spPr bwMode="auto">
          <a:xfrm flipV="1">
            <a:off x="4916488" y="2095500"/>
            <a:ext cx="307975" cy="12287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54" name="Oval 45">
            <a:extLst>
              <a:ext uri="{FF2B5EF4-FFF2-40B4-BE49-F238E27FC236}">
                <a16:creationId xmlns:a16="http://schemas.microsoft.com/office/drawing/2014/main" id="{50F7A402-3671-8D47-A80D-DD7AE4F470DE}"/>
              </a:ext>
            </a:extLst>
          </p:cNvPr>
          <p:cNvSpPr>
            <a:spLocks noChangeArrowheads="1"/>
          </p:cNvSpPr>
          <p:nvPr/>
        </p:nvSpPr>
        <p:spPr bwMode="auto">
          <a:xfrm>
            <a:off x="4648200" y="1828800"/>
            <a:ext cx="1074738"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to</a:t>
            </a:r>
          </a:p>
        </p:txBody>
      </p:sp>
      <p:sp>
        <p:nvSpPr>
          <p:cNvPr id="69655" name="Rectangle 46">
            <a:extLst>
              <a:ext uri="{FF2B5EF4-FFF2-40B4-BE49-F238E27FC236}">
                <a16:creationId xmlns:a16="http://schemas.microsoft.com/office/drawing/2014/main" id="{6C69A852-31E0-764C-930C-B5A9781491D2}"/>
              </a:ext>
            </a:extLst>
          </p:cNvPr>
          <p:cNvSpPr>
            <a:spLocks noChangeArrowheads="1"/>
          </p:cNvSpPr>
          <p:nvPr/>
        </p:nvSpPr>
        <p:spPr bwMode="auto">
          <a:xfrm>
            <a:off x="6196013" y="3311525"/>
            <a:ext cx="1485900" cy="763588"/>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Departments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Number Placeholder 5">
            <a:extLst>
              <a:ext uri="{FF2B5EF4-FFF2-40B4-BE49-F238E27FC236}">
                <a16:creationId xmlns:a16="http://schemas.microsoft.com/office/drawing/2014/main" id="{3F3D4C21-6489-C148-935F-9119304893F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F71B9E7B-3671-8B42-AF44-84EA226167F4}" type="slidenum">
              <a:rPr lang="en-US" altLang="zh-TW" sz="1400" smtClean="0"/>
              <a:pPr>
                <a:spcBef>
                  <a:spcPct val="0"/>
                </a:spcBef>
                <a:buFontTx/>
                <a:buNone/>
              </a:pPr>
              <a:t>56</a:t>
            </a:fld>
            <a:endParaRPr lang="en-US" altLang="zh-TW" sz="1400"/>
          </a:p>
        </p:txBody>
      </p:sp>
      <p:sp>
        <p:nvSpPr>
          <p:cNvPr id="70658" name="Rectangle 3">
            <a:extLst>
              <a:ext uri="{FF2B5EF4-FFF2-40B4-BE49-F238E27FC236}">
                <a16:creationId xmlns:a16="http://schemas.microsoft.com/office/drawing/2014/main" id="{B46EFD11-6100-5F44-A7B6-7517F7ED3409}"/>
              </a:ext>
            </a:extLst>
          </p:cNvPr>
          <p:cNvSpPr>
            <a:spLocks noGrp="1" noChangeArrowheads="1"/>
          </p:cNvSpPr>
          <p:nvPr>
            <p:ph type="body" idx="1"/>
          </p:nvPr>
        </p:nvSpPr>
        <p:spPr>
          <a:xfrm>
            <a:off x="685800" y="838200"/>
            <a:ext cx="7772400" cy="5257800"/>
          </a:xfrm>
        </p:spPr>
        <p:txBody>
          <a:bodyPr/>
          <a:lstStyle/>
          <a:p>
            <a:pPr eaLnBrk="1" hangingPunct="1"/>
            <a:r>
              <a:rPr lang="en-US" altLang="zh-TW"/>
              <a:t>The problem can be addressed by introducing an entity set called Duration.</a:t>
            </a:r>
          </a:p>
        </p:txBody>
      </p:sp>
      <p:sp>
        <p:nvSpPr>
          <p:cNvPr id="70659" name="Line 4">
            <a:extLst>
              <a:ext uri="{FF2B5EF4-FFF2-40B4-BE49-F238E27FC236}">
                <a16:creationId xmlns:a16="http://schemas.microsoft.com/office/drawing/2014/main" id="{5E6AA6BF-22DF-5441-BF8C-AD3D41E738DE}"/>
              </a:ext>
            </a:extLst>
          </p:cNvPr>
          <p:cNvSpPr>
            <a:spLocks noChangeShapeType="1"/>
          </p:cNvSpPr>
          <p:nvPr/>
        </p:nvSpPr>
        <p:spPr bwMode="auto">
          <a:xfrm>
            <a:off x="2881313" y="5375275"/>
            <a:ext cx="939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60" name="Line 5">
            <a:extLst>
              <a:ext uri="{FF2B5EF4-FFF2-40B4-BE49-F238E27FC236}">
                <a16:creationId xmlns:a16="http://schemas.microsoft.com/office/drawing/2014/main" id="{2BE1DAF1-5D65-844C-ADE7-E0DF11DA4409}"/>
              </a:ext>
            </a:extLst>
          </p:cNvPr>
          <p:cNvSpPr>
            <a:spLocks noChangeShapeType="1"/>
          </p:cNvSpPr>
          <p:nvPr/>
        </p:nvSpPr>
        <p:spPr bwMode="auto">
          <a:xfrm>
            <a:off x="5300663" y="5375275"/>
            <a:ext cx="939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61" name="Line 6">
            <a:extLst>
              <a:ext uri="{FF2B5EF4-FFF2-40B4-BE49-F238E27FC236}">
                <a16:creationId xmlns:a16="http://schemas.microsoft.com/office/drawing/2014/main" id="{D0B3FB00-1045-9F42-8C6B-2F65E63E1B09}"/>
              </a:ext>
            </a:extLst>
          </p:cNvPr>
          <p:cNvSpPr>
            <a:spLocks noChangeShapeType="1"/>
          </p:cNvSpPr>
          <p:nvPr/>
        </p:nvSpPr>
        <p:spPr bwMode="auto">
          <a:xfrm flipH="1" flipV="1">
            <a:off x="4572000" y="4530725"/>
            <a:ext cx="0" cy="5365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62" name="Line 7">
            <a:extLst>
              <a:ext uri="{FF2B5EF4-FFF2-40B4-BE49-F238E27FC236}">
                <a16:creationId xmlns:a16="http://schemas.microsoft.com/office/drawing/2014/main" id="{C1050423-D2A4-824B-8C91-726ECE619811}"/>
              </a:ext>
            </a:extLst>
          </p:cNvPr>
          <p:cNvSpPr>
            <a:spLocks noChangeShapeType="1"/>
          </p:cNvSpPr>
          <p:nvPr/>
        </p:nvSpPr>
        <p:spPr bwMode="auto">
          <a:xfrm flipV="1">
            <a:off x="2573338" y="3567113"/>
            <a:ext cx="500062" cy="306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63" name="Line 8">
            <a:extLst>
              <a:ext uri="{FF2B5EF4-FFF2-40B4-BE49-F238E27FC236}">
                <a16:creationId xmlns:a16="http://schemas.microsoft.com/office/drawing/2014/main" id="{1F731EBF-3DE5-C248-B440-5C387E8F88AC}"/>
              </a:ext>
            </a:extLst>
          </p:cNvPr>
          <p:cNvSpPr>
            <a:spLocks noChangeShapeType="1"/>
          </p:cNvSpPr>
          <p:nvPr/>
        </p:nvSpPr>
        <p:spPr bwMode="auto">
          <a:xfrm flipH="1" flipV="1">
            <a:off x="2176463" y="2990850"/>
            <a:ext cx="14287" cy="8699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64" name="Line 9">
            <a:extLst>
              <a:ext uri="{FF2B5EF4-FFF2-40B4-BE49-F238E27FC236}">
                <a16:creationId xmlns:a16="http://schemas.microsoft.com/office/drawing/2014/main" id="{579F46BA-3EAE-9C46-AA9C-52C3A6415529}"/>
              </a:ext>
            </a:extLst>
          </p:cNvPr>
          <p:cNvSpPr>
            <a:spLocks noChangeShapeType="1"/>
          </p:cNvSpPr>
          <p:nvPr/>
        </p:nvSpPr>
        <p:spPr bwMode="auto">
          <a:xfrm flipH="1" flipV="1">
            <a:off x="1344613" y="3567113"/>
            <a:ext cx="500062" cy="306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65" name="Line 10">
            <a:extLst>
              <a:ext uri="{FF2B5EF4-FFF2-40B4-BE49-F238E27FC236}">
                <a16:creationId xmlns:a16="http://schemas.microsoft.com/office/drawing/2014/main" id="{CB3D26FD-9110-1548-9930-E83550976B15}"/>
              </a:ext>
            </a:extLst>
          </p:cNvPr>
          <p:cNvSpPr>
            <a:spLocks noChangeShapeType="1"/>
          </p:cNvSpPr>
          <p:nvPr/>
        </p:nvSpPr>
        <p:spPr bwMode="auto">
          <a:xfrm>
            <a:off x="5321300" y="4257675"/>
            <a:ext cx="939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66" name="Oval 12">
            <a:extLst>
              <a:ext uri="{FF2B5EF4-FFF2-40B4-BE49-F238E27FC236}">
                <a16:creationId xmlns:a16="http://schemas.microsoft.com/office/drawing/2014/main" id="{C4654580-199D-524D-A1D9-549BC8DA9D1A}"/>
              </a:ext>
            </a:extLst>
          </p:cNvPr>
          <p:cNvSpPr>
            <a:spLocks noChangeArrowheads="1"/>
          </p:cNvSpPr>
          <p:nvPr/>
        </p:nvSpPr>
        <p:spPr bwMode="auto">
          <a:xfrm>
            <a:off x="1651000" y="2722563"/>
            <a:ext cx="1038225" cy="50006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70667" name="Oval 13">
            <a:extLst>
              <a:ext uri="{FF2B5EF4-FFF2-40B4-BE49-F238E27FC236}">
                <a16:creationId xmlns:a16="http://schemas.microsoft.com/office/drawing/2014/main" id="{A6BA9CD1-BABF-764D-ACEA-7963148A79F0}"/>
              </a:ext>
            </a:extLst>
          </p:cNvPr>
          <p:cNvSpPr>
            <a:spLocks noChangeArrowheads="1"/>
          </p:cNvSpPr>
          <p:nvPr/>
        </p:nvSpPr>
        <p:spPr bwMode="auto">
          <a:xfrm>
            <a:off x="649288" y="3106738"/>
            <a:ext cx="1041400"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70668" name="Oval 14">
            <a:extLst>
              <a:ext uri="{FF2B5EF4-FFF2-40B4-BE49-F238E27FC236}">
                <a16:creationId xmlns:a16="http://schemas.microsoft.com/office/drawing/2014/main" id="{BBD78297-0451-9D4A-BCDD-76CECFEE4226}"/>
              </a:ext>
            </a:extLst>
          </p:cNvPr>
          <p:cNvSpPr>
            <a:spLocks noChangeArrowheads="1"/>
          </p:cNvSpPr>
          <p:nvPr/>
        </p:nvSpPr>
        <p:spPr bwMode="auto">
          <a:xfrm>
            <a:off x="2689225" y="3106738"/>
            <a:ext cx="1074738"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70669" name="Rectangle 16">
            <a:extLst>
              <a:ext uri="{FF2B5EF4-FFF2-40B4-BE49-F238E27FC236}">
                <a16:creationId xmlns:a16="http://schemas.microsoft.com/office/drawing/2014/main" id="{9FED9B3D-67DF-754E-A29B-2E40A7EC1B91}"/>
              </a:ext>
            </a:extLst>
          </p:cNvPr>
          <p:cNvSpPr>
            <a:spLocks noChangeArrowheads="1"/>
          </p:cNvSpPr>
          <p:nvPr/>
        </p:nvSpPr>
        <p:spPr bwMode="auto">
          <a:xfrm>
            <a:off x="1433513" y="3860800"/>
            <a:ext cx="1485900" cy="763588"/>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Employees</a:t>
            </a:r>
          </a:p>
        </p:txBody>
      </p:sp>
      <p:sp>
        <p:nvSpPr>
          <p:cNvPr id="70670" name="AutoShape 17">
            <a:extLst>
              <a:ext uri="{FF2B5EF4-FFF2-40B4-BE49-F238E27FC236}">
                <a16:creationId xmlns:a16="http://schemas.microsoft.com/office/drawing/2014/main" id="{8B5F818E-6E65-6E43-9883-797AF5F4CA2C}"/>
              </a:ext>
            </a:extLst>
          </p:cNvPr>
          <p:cNvSpPr>
            <a:spLocks noChangeArrowheads="1"/>
          </p:cNvSpPr>
          <p:nvPr/>
        </p:nvSpPr>
        <p:spPr bwMode="auto">
          <a:xfrm>
            <a:off x="3797300" y="3684588"/>
            <a:ext cx="1541463" cy="1149350"/>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WORK-FOR</a:t>
            </a:r>
          </a:p>
        </p:txBody>
      </p:sp>
      <p:sp>
        <p:nvSpPr>
          <p:cNvPr id="70671" name="Oval 18">
            <a:extLst>
              <a:ext uri="{FF2B5EF4-FFF2-40B4-BE49-F238E27FC236}">
                <a16:creationId xmlns:a16="http://schemas.microsoft.com/office/drawing/2014/main" id="{B6006076-7D6A-5940-B1EE-5AB68DA9C0E5}"/>
              </a:ext>
            </a:extLst>
          </p:cNvPr>
          <p:cNvSpPr>
            <a:spLocks noChangeArrowheads="1"/>
          </p:cNvSpPr>
          <p:nvPr/>
        </p:nvSpPr>
        <p:spPr bwMode="auto">
          <a:xfrm>
            <a:off x="2151063" y="5067300"/>
            <a:ext cx="1074737"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from</a:t>
            </a:r>
          </a:p>
        </p:txBody>
      </p:sp>
      <p:sp>
        <p:nvSpPr>
          <p:cNvPr id="70672" name="Line 19">
            <a:extLst>
              <a:ext uri="{FF2B5EF4-FFF2-40B4-BE49-F238E27FC236}">
                <a16:creationId xmlns:a16="http://schemas.microsoft.com/office/drawing/2014/main" id="{94DA9BA3-BCDA-2E44-9692-4C990A2EDF5D}"/>
              </a:ext>
            </a:extLst>
          </p:cNvPr>
          <p:cNvSpPr>
            <a:spLocks noChangeShapeType="1"/>
          </p:cNvSpPr>
          <p:nvPr/>
        </p:nvSpPr>
        <p:spPr bwMode="auto">
          <a:xfrm flipV="1">
            <a:off x="7375525" y="3567113"/>
            <a:ext cx="500063" cy="306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73" name="Line 20">
            <a:extLst>
              <a:ext uri="{FF2B5EF4-FFF2-40B4-BE49-F238E27FC236}">
                <a16:creationId xmlns:a16="http://schemas.microsoft.com/office/drawing/2014/main" id="{BEB906AE-8239-844E-96A1-7E91BC76E439}"/>
              </a:ext>
            </a:extLst>
          </p:cNvPr>
          <p:cNvSpPr>
            <a:spLocks noChangeShapeType="1"/>
          </p:cNvSpPr>
          <p:nvPr/>
        </p:nvSpPr>
        <p:spPr bwMode="auto">
          <a:xfrm flipH="1" flipV="1">
            <a:off x="6978650" y="2990850"/>
            <a:ext cx="14288" cy="8699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74" name="Line 21">
            <a:extLst>
              <a:ext uri="{FF2B5EF4-FFF2-40B4-BE49-F238E27FC236}">
                <a16:creationId xmlns:a16="http://schemas.microsoft.com/office/drawing/2014/main" id="{4EA25F77-D6D1-3746-9CDA-E4C6E70206BE}"/>
              </a:ext>
            </a:extLst>
          </p:cNvPr>
          <p:cNvSpPr>
            <a:spLocks noChangeShapeType="1"/>
          </p:cNvSpPr>
          <p:nvPr/>
        </p:nvSpPr>
        <p:spPr bwMode="auto">
          <a:xfrm flipH="1" flipV="1">
            <a:off x="6146800" y="3567113"/>
            <a:ext cx="500063" cy="306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75" name="Oval 22">
            <a:extLst>
              <a:ext uri="{FF2B5EF4-FFF2-40B4-BE49-F238E27FC236}">
                <a16:creationId xmlns:a16="http://schemas.microsoft.com/office/drawing/2014/main" id="{60A7BDC2-325D-7943-BF07-EEE5FFDB1090}"/>
              </a:ext>
            </a:extLst>
          </p:cNvPr>
          <p:cNvSpPr>
            <a:spLocks noChangeArrowheads="1"/>
          </p:cNvSpPr>
          <p:nvPr/>
        </p:nvSpPr>
        <p:spPr bwMode="auto">
          <a:xfrm>
            <a:off x="6453188" y="2722563"/>
            <a:ext cx="1038225" cy="50006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dname</a:t>
            </a:r>
          </a:p>
        </p:txBody>
      </p:sp>
      <p:sp>
        <p:nvSpPr>
          <p:cNvPr id="70676" name="Oval 23">
            <a:extLst>
              <a:ext uri="{FF2B5EF4-FFF2-40B4-BE49-F238E27FC236}">
                <a16:creationId xmlns:a16="http://schemas.microsoft.com/office/drawing/2014/main" id="{F3C7F598-C858-3C4D-B9C1-3D2884BCD9F0}"/>
              </a:ext>
            </a:extLst>
          </p:cNvPr>
          <p:cNvSpPr>
            <a:spLocks noChangeArrowheads="1"/>
          </p:cNvSpPr>
          <p:nvPr/>
        </p:nvSpPr>
        <p:spPr bwMode="auto">
          <a:xfrm>
            <a:off x="5451475" y="3106738"/>
            <a:ext cx="1041400"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DID</a:t>
            </a:r>
          </a:p>
        </p:txBody>
      </p:sp>
      <p:sp>
        <p:nvSpPr>
          <p:cNvPr id="70677" name="Oval 24">
            <a:extLst>
              <a:ext uri="{FF2B5EF4-FFF2-40B4-BE49-F238E27FC236}">
                <a16:creationId xmlns:a16="http://schemas.microsoft.com/office/drawing/2014/main" id="{106D450C-E269-BC40-933C-779DA4D2E869}"/>
              </a:ext>
            </a:extLst>
          </p:cNvPr>
          <p:cNvSpPr>
            <a:spLocks noChangeArrowheads="1"/>
          </p:cNvSpPr>
          <p:nvPr/>
        </p:nvSpPr>
        <p:spPr bwMode="auto">
          <a:xfrm>
            <a:off x="7491413" y="3106738"/>
            <a:ext cx="1074737"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budget</a:t>
            </a:r>
          </a:p>
        </p:txBody>
      </p:sp>
      <p:sp>
        <p:nvSpPr>
          <p:cNvPr id="70678" name="Oval 25">
            <a:extLst>
              <a:ext uri="{FF2B5EF4-FFF2-40B4-BE49-F238E27FC236}">
                <a16:creationId xmlns:a16="http://schemas.microsoft.com/office/drawing/2014/main" id="{72428430-4D3B-2C44-B70E-0FE96854755E}"/>
              </a:ext>
            </a:extLst>
          </p:cNvPr>
          <p:cNvSpPr>
            <a:spLocks noChangeArrowheads="1"/>
          </p:cNvSpPr>
          <p:nvPr/>
        </p:nvSpPr>
        <p:spPr bwMode="auto">
          <a:xfrm>
            <a:off x="5916613" y="5067300"/>
            <a:ext cx="1074737"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dirty="0">
                <a:latin typeface="Arial" panose="020B0604020202020204" pitchFamily="34" charset="0"/>
              </a:rPr>
              <a:t>to</a:t>
            </a:r>
          </a:p>
        </p:txBody>
      </p:sp>
      <p:sp>
        <p:nvSpPr>
          <p:cNvPr id="70679" name="Rectangle 26">
            <a:extLst>
              <a:ext uri="{FF2B5EF4-FFF2-40B4-BE49-F238E27FC236}">
                <a16:creationId xmlns:a16="http://schemas.microsoft.com/office/drawing/2014/main" id="{E78DF81E-5A5B-1B44-BF1C-EF179C1702DE}"/>
              </a:ext>
            </a:extLst>
          </p:cNvPr>
          <p:cNvSpPr>
            <a:spLocks noChangeArrowheads="1"/>
          </p:cNvSpPr>
          <p:nvPr/>
        </p:nvSpPr>
        <p:spPr bwMode="auto">
          <a:xfrm>
            <a:off x="6234113" y="3860800"/>
            <a:ext cx="1485900" cy="763588"/>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Departments</a:t>
            </a:r>
          </a:p>
        </p:txBody>
      </p:sp>
      <p:sp>
        <p:nvSpPr>
          <p:cNvPr id="70680" name="Rectangle 27">
            <a:extLst>
              <a:ext uri="{FF2B5EF4-FFF2-40B4-BE49-F238E27FC236}">
                <a16:creationId xmlns:a16="http://schemas.microsoft.com/office/drawing/2014/main" id="{D1BFE989-784B-8444-AF0C-2FEF315198E2}"/>
              </a:ext>
            </a:extLst>
          </p:cNvPr>
          <p:cNvSpPr>
            <a:spLocks noChangeArrowheads="1"/>
          </p:cNvSpPr>
          <p:nvPr/>
        </p:nvSpPr>
        <p:spPr bwMode="auto">
          <a:xfrm>
            <a:off x="3814763" y="5067300"/>
            <a:ext cx="1485900" cy="5715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Duration</a:t>
            </a:r>
          </a:p>
        </p:txBody>
      </p:sp>
      <p:sp>
        <p:nvSpPr>
          <p:cNvPr id="70681" name="Line 28">
            <a:extLst>
              <a:ext uri="{FF2B5EF4-FFF2-40B4-BE49-F238E27FC236}">
                <a16:creationId xmlns:a16="http://schemas.microsoft.com/office/drawing/2014/main" id="{984C6E8A-1113-044F-92EE-D446C1F8B45A}"/>
              </a:ext>
            </a:extLst>
          </p:cNvPr>
          <p:cNvSpPr>
            <a:spLocks noChangeShapeType="1"/>
          </p:cNvSpPr>
          <p:nvPr/>
        </p:nvSpPr>
        <p:spPr bwMode="auto">
          <a:xfrm flipH="1">
            <a:off x="2971800" y="4267200"/>
            <a:ext cx="869950" cy="0"/>
          </a:xfrm>
          <a:prstGeom prst="line">
            <a:avLst/>
          </a:prstGeom>
          <a:noFill/>
          <a:ln w="12700">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Number Placeholder 5">
            <a:extLst>
              <a:ext uri="{FF2B5EF4-FFF2-40B4-BE49-F238E27FC236}">
                <a16:creationId xmlns:a16="http://schemas.microsoft.com/office/drawing/2014/main" id="{1BD19594-ABB0-FE43-8200-CEBA4773550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3E368A2A-14F4-9042-A713-97BE4612E4B5}" type="slidenum">
              <a:rPr lang="en-US" altLang="zh-TW" sz="1400" smtClean="0"/>
              <a:pPr>
                <a:spcBef>
                  <a:spcPct val="0"/>
                </a:spcBef>
                <a:buFontTx/>
                <a:buNone/>
              </a:pPr>
              <a:t>57</a:t>
            </a:fld>
            <a:endParaRPr lang="en-US" altLang="zh-TW" sz="1400"/>
          </a:p>
        </p:txBody>
      </p:sp>
      <p:sp>
        <p:nvSpPr>
          <p:cNvPr id="71682" name="Rectangle 3">
            <a:extLst>
              <a:ext uri="{FF2B5EF4-FFF2-40B4-BE49-F238E27FC236}">
                <a16:creationId xmlns:a16="http://schemas.microsoft.com/office/drawing/2014/main" id="{C47BCCAA-8650-9E45-87B6-17CEC2AC1A16}"/>
              </a:ext>
            </a:extLst>
          </p:cNvPr>
          <p:cNvSpPr>
            <a:spLocks noGrp="1" noChangeArrowheads="1"/>
          </p:cNvSpPr>
          <p:nvPr>
            <p:ph type="body" idx="1"/>
          </p:nvPr>
        </p:nvSpPr>
        <p:spPr>
          <a:xfrm>
            <a:off x="685800" y="609600"/>
            <a:ext cx="7772400" cy="5486400"/>
          </a:xfrm>
        </p:spPr>
        <p:txBody>
          <a:bodyPr/>
          <a:lstStyle/>
          <a:p>
            <a:pPr eaLnBrk="1" hangingPunct="1">
              <a:lnSpc>
                <a:spcPct val="90000"/>
              </a:lnSpc>
            </a:pPr>
            <a:r>
              <a:rPr lang="en-US" altLang="zh-TW"/>
              <a:t>Entity versus Relationship</a:t>
            </a:r>
          </a:p>
          <a:p>
            <a:pPr lvl="1" eaLnBrk="1" hangingPunct="1">
              <a:lnSpc>
                <a:spcPct val="90000"/>
              </a:lnSpc>
            </a:pPr>
            <a:r>
              <a:rPr lang="en-US" altLang="zh-TW"/>
              <a:t>Suppose each department manger is given a discretionary budget (dbudget).</a:t>
            </a:r>
          </a:p>
          <a:p>
            <a:pPr lvl="1" eaLnBrk="1" hangingPunct="1">
              <a:lnSpc>
                <a:spcPct val="90000"/>
              </a:lnSpc>
            </a:pPr>
            <a:endParaRPr lang="en-US" altLang="zh-TW"/>
          </a:p>
          <a:p>
            <a:pPr lvl="1" eaLnBrk="1" hangingPunct="1">
              <a:lnSpc>
                <a:spcPct val="90000"/>
              </a:lnSpc>
            </a:pPr>
            <a:endParaRPr lang="en-US" altLang="zh-TW"/>
          </a:p>
          <a:p>
            <a:pPr lvl="1" eaLnBrk="1" hangingPunct="1">
              <a:lnSpc>
                <a:spcPct val="90000"/>
              </a:lnSpc>
            </a:pPr>
            <a:endParaRPr lang="en-US" altLang="zh-TW"/>
          </a:p>
          <a:p>
            <a:pPr lvl="1" eaLnBrk="1" hangingPunct="1">
              <a:lnSpc>
                <a:spcPct val="90000"/>
              </a:lnSpc>
            </a:pPr>
            <a:endParaRPr lang="en-US" altLang="zh-TW"/>
          </a:p>
          <a:p>
            <a:pPr lvl="1" eaLnBrk="1" hangingPunct="1">
              <a:lnSpc>
                <a:spcPct val="90000"/>
              </a:lnSpc>
            </a:pPr>
            <a:endParaRPr lang="en-US" altLang="zh-TW"/>
          </a:p>
          <a:p>
            <a:pPr lvl="1" eaLnBrk="1" hangingPunct="1">
              <a:lnSpc>
                <a:spcPct val="90000"/>
              </a:lnSpc>
            </a:pPr>
            <a:endParaRPr lang="en-US" altLang="zh-TW"/>
          </a:p>
          <a:p>
            <a:pPr lvl="1" eaLnBrk="1" hangingPunct="1">
              <a:lnSpc>
                <a:spcPct val="90000"/>
              </a:lnSpc>
            </a:pPr>
            <a:r>
              <a:rPr lang="en-US" altLang="zh-TW"/>
              <a:t>This approach is natural if we assume that a manager receives a separate discretionary budget for each department.</a:t>
            </a:r>
          </a:p>
        </p:txBody>
      </p:sp>
      <p:sp>
        <p:nvSpPr>
          <p:cNvPr id="71683" name="Line 5">
            <a:extLst>
              <a:ext uri="{FF2B5EF4-FFF2-40B4-BE49-F238E27FC236}">
                <a16:creationId xmlns:a16="http://schemas.microsoft.com/office/drawing/2014/main" id="{649E015E-FFEA-9948-A2E7-326A32485378}"/>
              </a:ext>
            </a:extLst>
          </p:cNvPr>
          <p:cNvSpPr>
            <a:spLocks noChangeShapeType="1"/>
          </p:cNvSpPr>
          <p:nvPr/>
        </p:nvSpPr>
        <p:spPr bwMode="auto">
          <a:xfrm flipH="1" flipV="1">
            <a:off x="4079875" y="2543175"/>
            <a:ext cx="287338" cy="1184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684" name="Line 6">
            <a:extLst>
              <a:ext uri="{FF2B5EF4-FFF2-40B4-BE49-F238E27FC236}">
                <a16:creationId xmlns:a16="http://schemas.microsoft.com/office/drawing/2014/main" id="{84BB2FB6-15AD-6C46-A4D7-E3F8119DA9D4}"/>
              </a:ext>
            </a:extLst>
          </p:cNvPr>
          <p:cNvSpPr>
            <a:spLocks noChangeShapeType="1"/>
          </p:cNvSpPr>
          <p:nvPr/>
        </p:nvSpPr>
        <p:spPr bwMode="auto">
          <a:xfrm flipV="1">
            <a:off x="2860675" y="3432175"/>
            <a:ext cx="466725" cy="295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685" name="Line 7">
            <a:extLst>
              <a:ext uri="{FF2B5EF4-FFF2-40B4-BE49-F238E27FC236}">
                <a16:creationId xmlns:a16="http://schemas.microsoft.com/office/drawing/2014/main" id="{8AB2C434-92F2-664F-85D0-018569414E5B}"/>
              </a:ext>
            </a:extLst>
          </p:cNvPr>
          <p:cNvSpPr>
            <a:spLocks noChangeShapeType="1"/>
          </p:cNvSpPr>
          <p:nvPr/>
        </p:nvSpPr>
        <p:spPr bwMode="auto">
          <a:xfrm flipH="1" flipV="1">
            <a:off x="2490788" y="2876550"/>
            <a:ext cx="14287"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686" name="Line 8">
            <a:extLst>
              <a:ext uri="{FF2B5EF4-FFF2-40B4-BE49-F238E27FC236}">
                <a16:creationId xmlns:a16="http://schemas.microsoft.com/office/drawing/2014/main" id="{464E5918-21BC-A142-B055-5F2F95584106}"/>
              </a:ext>
            </a:extLst>
          </p:cNvPr>
          <p:cNvSpPr>
            <a:spLocks noChangeShapeType="1"/>
          </p:cNvSpPr>
          <p:nvPr/>
        </p:nvSpPr>
        <p:spPr bwMode="auto">
          <a:xfrm flipH="1" flipV="1">
            <a:off x="1714500" y="3432175"/>
            <a:ext cx="466725" cy="295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687" name="Line 9">
            <a:extLst>
              <a:ext uri="{FF2B5EF4-FFF2-40B4-BE49-F238E27FC236}">
                <a16:creationId xmlns:a16="http://schemas.microsoft.com/office/drawing/2014/main" id="{056B9129-2825-8646-92B3-8FEA922D4957}"/>
              </a:ext>
            </a:extLst>
          </p:cNvPr>
          <p:cNvSpPr>
            <a:spLocks noChangeShapeType="1"/>
          </p:cNvSpPr>
          <p:nvPr/>
        </p:nvSpPr>
        <p:spPr bwMode="auto">
          <a:xfrm>
            <a:off x="5424488" y="4097338"/>
            <a:ext cx="8763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688" name="Oval 11">
            <a:extLst>
              <a:ext uri="{FF2B5EF4-FFF2-40B4-BE49-F238E27FC236}">
                <a16:creationId xmlns:a16="http://schemas.microsoft.com/office/drawing/2014/main" id="{ABA9F5FB-0E0A-0F4B-BFF7-3EA32400F2E6}"/>
              </a:ext>
            </a:extLst>
          </p:cNvPr>
          <p:cNvSpPr>
            <a:spLocks noChangeArrowheads="1"/>
          </p:cNvSpPr>
          <p:nvPr/>
        </p:nvSpPr>
        <p:spPr bwMode="auto">
          <a:xfrm>
            <a:off x="2000250" y="2617788"/>
            <a:ext cx="968375" cy="4826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71689" name="Oval 12">
            <a:extLst>
              <a:ext uri="{FF2B5EF4-FFF2-40B4-BE49-F238E27FC236}">
                <a16:creationId xmlns:a16="http://schemas.microsoft.com/office/drawing/2014/main" id="{CFB91CEE-470F-9B4B-B2D3-00E1C201929C}"/>
              </a:ext>
            </a:extLst>
          </p:cNvPr>
          <p:cNvSpPr>
            <a:spLocks noChangeArrowheads="1"/>
          </p:cNvSpPr>
          <p:nvPr/>
        </p:nvSpPr>
        <p:spPr bwMode="auto">
          <a:xfrm>
            <a:off x="1066800" y="2987675"/>
            <a:ext cx="971550" cy="51752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71690" name="Oval 13">
            <a:extLst>
              <a:ext uri="{FF2B5EF4-FFF2-40B4-BE49-F238E27FC236}">
                <a16:creationId xmlns:a16="http://schemas.microsoft.com/office/drawing/2014/main" id="{13FE9176-225D-4745-88EC-67BD1E00DF7D}"/>
              </a:ext>
            </a:extLst>
          </p:cNvPr>
          <p:cNvSpPr>
            <a:spLocks noChangeArrowheads="1"/>
          </p:cNvSpPr>
          <p:nvPr/>
        </p:nvSpPr>
        <p:spPr bwMode="auto">
          <a:xfrm>
            <a:off x="2968625" y="2987675"/>
            <a:ext cx="1003300" cy="51752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71691" name="Line 14">
            <a:extLst>
              <a:ext uri="{FF2B5EF4-FFF2-40B4-BE49-F238E27FC236}">
                <a16:creationId xmlns:a16="http://schemas.microsoft.com/office/drawing/2014/main" id="{1261064A-CECF-E744-9760-387B43505528}"/>
              </a:ext>
            </a:extLst>
          </p:cNvPr>
          <p:cNvSpPr>
            <a:spLocks noChangeShapeType="1"/>
          </p:cNvSpPr>
          <p:nvPr/>
        </p:nvSpPr>
        <p:spPr bwMode="auto">
          <a:xfrm flipH="1">
            <a:off x="3005138" y="4097338"/>
            <a:ext cx="1039812" cy="0"/>
          </a:xfrm>
          <a:prstGeom prst="line">
            <a:avLst/>
          </a:prstGeom>
          <a:noFill/>
          <a:ln w="12700">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71692" name="Rectangle 15">
            <a:extLst>
              <a:ext uri="{FF2B5EF4-FFF2-40B4-BE49-F238E27FC236}">
                <a16:creationId xmlns:a16="http://schemas.microsoft.com/office/drawing/2014/main" id="{23186C4A-09C4-FE46-8183-4E63ADA060ED}"/>
              </a:ext>
            </a:extLst>
          </p:cNvPr>
          <p:cNvSpPr>
            <a:spLocks noChangeArrowheads="1"/>
          </p:cNvSpPr>
          <p:nvPr/>
        </p:nvSpPr>
        <p:spPr bwMode="auto">
          <a:xfrm>
            <a:off x="1798638" y="3714750"/>
            <a:ext cx="1385887" cy="735013"/>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Employees</a:t>
            </a:r>
          </a:p>
        </p:txBody>
      </p:sp>
      <p:sp>
        <p:nvSpPr>
          <p:cNvPr id="71693" name="AutoShape 16">
            <a:extLst>
              <a:ext uri="{FF2B5EF4-FFF2-40B4-BE49-F238E27FC236}">
                <a16:creationId xmlns:a16="http://schemas.microsoft.com/office/drawing/2014/main" id="{B2F31907-3549-9E4F-9285-D8D4F57779A3}"/>
              </a:ext>
            </a:extLst>
          </p:cNvPr>
          <p:cNvSpPr>
            <a:spLocks noChangeArrowheads="1"/>
          </p:cNvSpPr>
          <p:nvPr/>
        </p:nvSpPr>
        <p:spPr bwMode="auto">
          <a:xfrm>
            <a:off x="4002088" y="3365500"/>
            <a:ext cx="1438275" cy="1435100"/>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Manages</a:t>
            </a:r>
          </a:p>
        </p:txBody>
      </p:sp>
      <p:sp>
        <p:nvSpPr>
          <p:cNvPr id="71694" name="Oval 17">
            <a:extLst>
              <a:ext uri="{FF2B5EF4-FFF2-40B4-BE49-F238E27FC236}">
                <a16:creationId xmlns:a16="http://schemas.microsoft.com/office/drawing/2014/main" id="{684BEB56-3308-3D45-A541-A30E0994CFAE}"/>
              </a:ext>
            </a:extLst>
          </p:cNvPr>
          <p:cNvSpPr>
            <a:spLocks noChangeArrowheads="1"/>
          </p:cNvSpPr>
          <p:nvPr/>
        </p:nvSpPr>
        <p:spPr bwMode="auto">
          <a:xfrm>
            <a:off x="3614738" y="2286000"/>
            <a:ext cx="1001712" cy="51752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since</a:t>
            </a:r>
          </a:p>
        </p:txBody>
      </p:sp>
      <p:sp>
        <p:nvSpPr>
          <p:cNvPr id="71695" name="Line 18">
            <a:extLst>
              <a:ext uri="{FF2B5EF4-FFF2-40B4-BE49-F238E27FC236}">
                <a16:creationId xmlns:a16="http://schemas.microsoft.com/office/drawing/2014/main" id="{E4FBB09F-4779-AD4A-838B-C568A9CC369A}"/>
              </a:ext>
            </a:extLst>
          </p:cNvPr>
          <p:cNvSpPr>
            <a:spLocks noChangeShapeType="1"/>
          </p:cNvSpPr>
          <p:nvPr/>
        </p:nvSpPr>
        <p:spPr bwMode="auto">
          <a:xfrm flipV="1">
            <a:off x="7340600" y="3432175"/>
            <a:ext cx="465138" cy="295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696" name="Line 19">
            <a:extLst>
              <a:ext uri="{FF2B5EF4-FFF2-40B4-BE49-F238E27FC236}">
                <a16:creationId xmlns:a16="http://schemas.microsoft.com/office/drawing/2014/main" id="{2E83E916-CDF7-7946-AE1E-2EB3124F1737}"/>
              </a:ext>
            </a:extLst>
          </p:cNvPr>
          <p:cNvSpPr>
            <a:spLocks noChangeShapeType="1"/>
          </p:cNvSpPr>
          <p:nvPr/>
        </p:nvSpPr>
        <p:spPr bwMode="auto">
          <a:xfrm flipH="1" flipV="1">
            <a:off x="6969125" y="2876550"/>
            <a:ext cx="14288"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697" name="Line 20">
            <a:extLst>
              <a:ext uri="{FF2B5EF4-FFF2-40B4-BE49-F238E27FC236}">
                <a16:creationId xmlns:a16="http://schemas.microsoft.com/office/drawing/2014/main" id="{B06A91AA-33ED-EA4E-9D9E-202F52E2AB2C}"/>
              </a:ext>
            </a:extLst>
          </p:cNvPr>
          <p:cNvSpPr>
            <a:spLocks noChangeShapeType="1"/>
          </p:cNvSpPr>
          <p:nvPr/>
        </p:nvSpPr>
        <p:spPr bwMode="auto">
          <a:xfrm flipH="1" flipV="1">
            <a:off x="6194425" y="3432175"/>
            <a:ext cx="465138" cy="295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698" name="Oval 21">
            <a:extLst>
              <a:ext uri="{FF2B5EF4-FFF2-40B4-BE49-F238E27FC236}">
                <a16:creationId xmlns:a16="http://schemas.microsoft.com/office/drawing/2014/main" id="{5A46AAC0-210F-BD48-BA72-206355E51BE3}"/>
              </a:ext>
            </a:extLst>
          </p:cNvPr>
          <p:cNvSpPr>
            <a:spLocks noChangeArrowheads="1"/>
          </p:cNvSpPr>
          <p:nvPr/>
        </p:nvSpPr>
        <p:spPr bwMode="auto">
          <a:xfrm>
            <a:off x="6480175" y="2617788"/>
            <a:ext cx="968375" cy="4826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dname</a:t>
            </a:r>
          </a:p>
        </p:txBody>
      </p:sp>
      <p:sp>
        <p:nvSpPr>
          <p:cNvPr id="71699" name="Oval 22">
            <a:extLst>
              <a:ext uri="{FF2B5EF4-FFF2-40B4-BE49-F238E27FC236}">
                <a16:creationId xmlns:a16="http://schemas.microsoft.com/office/drawing/2014/main" id="{F318260C-4CC8-D249-AD47-9343C72D626B}"/>
              </a:ext>
            </a:extLst>
          </p:cNvPr>
          <p:cNvSpPr>
            <a:spLocks noChangeArrowheads="1"/>
          </p:cNvSpPr>
          <p:nvPr/>
        </p:nvSpPr>
        <p:spPr bwMode="auto">
          <a:xfrm>
            <a:off x="5545138" y="2987675"/>
            <a:ext cx="971550" cy="51752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DID</a:t>
            </a:r>
          </a:p>
        </p:txBody>
      </p:sp>
      <p:sp>
        <p:nvSpPr>
          <p:cNvPr id="71700" name="Oval 23">
            <a:extLst>
              <a:ext uri="{FF2B5EF4-FFF2-40B4-BE49-F238E27FC236}">
                <a16:creationId xmlns:a16="http://schemas.microsoft.com/office/drawing/2014/main" id="{27486EC1-2300-1F4E-BA28-1D3467997B66}"/>
              </a:ext>
            </a:extLst>
          </p:cNvPr>
          <p:cNvSpPr>
            <a:spLocks noChangeArrowheads="1"/>
          </p:cNvSpPr>
          <p:nvPr/>
        </p:nvSpPr>
        <p:spPr bwMode="auto">
          <a:xfrm>
            <a:off x="7448550" y="2987675"/>
            <a:ext cx="1001713" cy="51752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budget</a:t>
            </a:r>
          </a:p>
        </p:txBody>
      </p:sp>
      <p:sp>
        <p:nvSpPr>
          <p:cNvPr id="71701" name="Line 24">
            <a:extLst>
              <a:ext uri="{FF2B5EF4-FFF2-40B4-BE49-F238E27FC236}">
                <a16:creationId xmlns:a16="http://schemas.microsoft.com/office/drawing/2014/main" id="{C29CDD79-7E9F-D647-B81C-B7A9C02BF955}"/>
              </a:ext>
            </a:extLst>
          </p:cNvPr>
          <p:cNvSpPr>
            <a:spLocks noChangeShapeType="1"/>
          </p:cNvSpPr>
          <p:nvPr/>
        </p:nvSpPr>
        <p:spPr bwMode="auto">
          <a:xfrm flipV="1">
            <a:off x="5081588" y="2543175"/>
            <a:ext cx="287337" cy="1184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02" name="Oval 25">
            <a:extLst>
              <a:ext uri="{FF2B5EF4-FFF2-40B4-BE49-F238E27FC236}">
                <a16:creationId xmlns:a16="http://schemas.microsoft.com/office/drawing/2014/main" id="{5A9F5A56-F9EC-0A4F-906D-5D153149FD37}"/>
              </a:ext>
            </a:extLst>
          </p:cNvPr>
          <p:cNvSpPr>
            <a:spLocks noChangeArrowheads="1"/>
          </p:cNvSpPr>
          <p:nvPr/>
        </p:nvSpPr>
        <p:spPr bwMode="auto">
          <a:xfrm>
            <a:off x="4832350" y="2286000"/>
            <a:ext cx="1001713" cy="51752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dbudget</a:t>
            </a:r>
          </a:p>
        </p:txBody>
      </p:sp>
      <p:sp>
        <p:nvSpPr>
          <p:cNvPr id="71703" name="Rectangle 26">
            <a:extLst>
              <a:ext uri="{FF2B5EF4-FFF2-40B4-BE49-F238E27FC236}">
                <a16:creationId xmlns:a16="http://schemas.microsoft.com/office/drawing/2014/main" id="{BD21E52E-84DC-4B45-9BA1-939EFC4D5C72}"/>
              </a:ext>
            </a:extLst>
          </p:cNvPr>
          <p:cNvSpPr>
            <a:spLocks noChangeArrowheads="1"/>
          </p:cNvSpPr>
          <p:nvPr/>
        </p:nvSpPr>
        <p:spPr bwMode="auto">
          <a:xfrm>
            <a:off x="6275388" y="3714750"/>
            <a:ext cx="1385887" cy="735013"/>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Departments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Number Placeholder 5">
            <a:extLst>
              <a:ext uri="{FF2B5EF4-FFF2-40B4-BE49-F238E27FC236}">
                <a16:creationId xmlns:a16="http://schemas.microsoft.com/office/drawing/2014/main" id="{A4FDC2EE-86BC-E745-B7E0-952828E7FE7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6AC1E4E7-51CA-A543-ADF1-B64F0DE0D89D}" type="slidenum">
              <a:rPr lang="en-US" altLang="zh-TW" sz="1400" smtClean="0"/>
              <a:pPr>
                <a:spcBef>
                  <a:spcPct val="0"/>
                </a:spcBef>
                <a:buFontTx/>
                <a:buNone/>
              </a:pPr>
              <a:t>58</a:t>
            </a:fld>
            <a:endParaRPr lang="en-US" altLang="zh-TW" sz="1400"/>
          </a:p>
        </p:txBody>
      </p:sp>
      <p:sp>
        <p:nvSpPr>
          <p:cNvPr id="72706" name="Rectangle 3">
            <a:extLst>
              <a:ext uri="{FF2B5EF4-FFF2-40B4-BE49-F238E27FC236}">
                <a16:creationId xmlns:a16="http://schemas.microsoft.com/office/drawing/2014/main" id="{4664502E-513B-ED46-B776-322032D8A707}"/>
              </a:ext>
            </a:extLst>
          </p:cNvPr>
          <p:cNvSpPr>
            <a:spLocks noGrp="1" noChangeArrowheads="1"/>
          </p:cNvSpPr>
          <p:nvPr>
            <p:ph type="body" idx="1"/>
          </p:nvPr>
        </p:nvSpPr>
        <p:spPr>
          <a:xfrm>
            <a:off x="685800" y="762000"/>
            <a:ext cx="7772400" cy="5334000"/>
          </a:xfrm>
        </p:spPr>
        <p:txBody>
          <a:bodyPr/>
          <a:lstStyle/>
          <a:p>
            <a:pPr eaLnBrk="1" hangingPunct="1"/>
            <a:r>
              <a:rPr lang="en-US" altLang="zh-TW"/>
              <a:t>What if the discretionary budget is a sum that covers all departments managed by that employee?</a:t>
            </a:r>
          </a:p>
          <a:p>
            <a:pPr lvl="1" eaLnBrk="1" hangingPunct="1"/>
            <a:r>
              <a:rPr lang="en-US" altLang="zh-TW"/>
              <a:t>In this case, each manages relationship that involves a given employee will have the same value in the dbudget field, leading to redundant storage of the same information.</a:t>
            </a:r>
          </a:p>
          <a:p>
            <a:pPr lvl="1" eaLnBrk="1" hangingPunct="1"/>
            <a:r>
              <a:rPr lang="en-US" altLang="zh-TW"/>
              <a:t>It is also misleading; it suggests that the budget is associated with the relationship, when it is actually associated with the manger.</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Number Placeholder 5">
            <a:extLst>
              <a:ext uri="{FF2B5EF4-FFF2-40B4-BE49-F238E27FC236}">
                <a16:creationId xmlns:a16="http://schemas.microsoft.com/office/drawing/2014/main" id="{CBB2B218-D752-664E-AF87-138B48EECD6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11ECD963-869C-934D-9E8E-7867C59AE7C9}" type="slidenum">
              <a:rPr lang="en-US" altLang="zh-TW" sz="1400" smtClean="0"/>
              <a:pPr>
                <a:spcBef>
                  <a:spcPct val="0"/>
                </a:spcBef>
                <a:buFontTx/>
                <a:buNone/>
              </a:pPr>
              <a:t>59</a:t>
            </a:fld>
            <a:endParaRPr lang="en-US" altLang="zh-TW" sz="1400"/>
          </a:p>
        </p:txBody>
      </p:sp>
      <p:sp>
        <p:nvSpPr>
          <p:cNvPr id="73730" name="Rectangle 3">
            <a:extLst>
              <a:ext uri="{FF2B5EF4-FFF2-40B4-BE49-F238E27FC236}">
                <a16:creationId xmlns:a16="http://schemas.microsoft.com/office/drawing/2014/main" id="{5E294058-EA0D-7448-A02E-EDB0472D3865}"/>
              </a:ext>
            </a:extLst>
          </p:cNvPr>
          <p:cNvSpPr>
            <a:spLocks noGrp="1" noChangeArrowheads="1"/>
          </p:cNvSpPr>
          <p:nvPr>
            <p:ph type="body" idx="1"/>
          </p:nvPr>
        </p:nvSpPr>
        <p:spPr>
          <a:xfrm>
            <a:off x="685800" y="4953000"/>
            <a:ext cx="7772400" cy="1143000"/>
          </a:xfrm>
        </p:spPr>
        <p:txBody>
          <a:bodyPr/>
          <a:lstStyle/>
          <a:p>
            <a:pPr eaLnBrk="1" hangingPunct="1"/>
            <a:r>
              <a:rPr lang="en-US" altLang="zh-TW" sz="2800"/>
              <a:t>We can address the problem by introducing a new entity set called managers by the ISA hierarchy.</a:t>
            </a:r>
          </a:p>
        </p:txBody>
      </p:sp>
      <p:sp>
        <p:nvSpPr>
          <p:cNvPr id="73731" name="Line 6">
            <a:extLst>
              <a:ext uri="{FF2B5EF4-FFF2-40B4-BE49-F238E27FC236}">
                <a16:creationId xmlns:a16="http://schemas.microsoft.com/office/drawing/2014/main" id="{A7C9249A-7638-1749-87CF-736A696108B3}"/>
              </a:ext>
            </a:extLst>
          </p:cNvPr>
          <p:cNvSpPr>
            <a:spLocks noChangeShapeType="1"/>
          </p:cNvSpPr>
          <p:nvPr/>
        </p:nvSpPr>
        <p:spPr bwMode="auto">
          <a:xfrm flipV="1">
            <a:off x="2622550" y="966788"/>
            <a:ext cx="466725" cy="295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32" name="Line 7">
            <a:extLst>
              <a:ext uri="{FF2B5EF4-FFF2-40B4-BE49-F238E27FC236}">
                <a16:creationId xmlns:a16="http://schemas.microsoft.com/office/drawing/2014/main" id="{663BA23A-AADF-1440-A45A-F9F34514DAD5}"/>
              </a:ext>
            </a:extLst>
          </p:cNvPr>
          <p:cNvSpPr>
            <a:spLocks noChangeShapeType="1"/>
          </p:cNvSpPr>
          <p:nvPr/>
        </p:nvSpPr>
        <p:spPr bwMode="auto">
          <a:xfrm flipH="1" flipV="1">
            <a:off x="2252663" y="411163"/>
            <a:ext cx="14287"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33" name="Line 8">
            <a:extLst>
              <a:ext uri="{FF2B5EF4-FFF2-40B4-BE49-F238E27FC236}">
                <a16:creationId xmlns:a16="http://schemas.microsoft.com/office/drawing/2014/main" id="{C5AD38DC-6178-814A-9326-4B441DF85751}"/>
              </a:ext>
            </a:extLst>
          </p:cNvPr>
          <p:cNvSpPr>
            <a:spLocks noChangeShapeType="1"/>
          </p:cNvSpPr>
          <p:nvPr/>
        </p:nvSpPr>
        <p:spPr bwMode="auto">
          <a:xfrm flipH="1" flipV="1">
            <a:off x="1476375" y="966788"/>
            <a:ext cx="466725" cy="295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34" name="Line 9">
            <a:extLst>
              <a:ext uri="{FF2B5EF4-FFF2-40B4-BE49-F238E27FC236}">
                <a16:creationId xmlns:a16="http://schemas.microsoft.com/office/drawing/2014/main" id="{64FFFF63-9146-9042-8609-FBB9F8896431}"/>
              </a:ext>
            </a:extLst>
          </p:cNvPr>
          <p:cNvSpPr>
            <a:spLocks noChangeShapeType="1"/>
          </p:cNvSpPr>
          <p:nvPr/>
        </p:nvSpPr>
        <p:spPr bwMode="auto">
          <a:xfrm>
            <a:off x="5424488" y="4048125"/>
            <a:ext cx="8763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35" name="Oval 11">
            <a:extLst>
              <a:ext uri="{FF2B5EF4-FFF2-40B4-BE49-F238E27FC236}">
                <a16:creationId xmlns:a16="http://schemas.microsoft.com/office/drawing/2014/main" id="{824C91CA-BEDE-8B4D-BD31-60705957F24E}"/>
              </a:ext>
            </a:extLst>
          </p:cNvPr>
          <p:cNvSpPr>
            <a:spLocks noChangeArrowheads="1"/>
          </p:cNvSpPr>
          <p:nvPr/>
        </p:nvSpPr>
        <p:spPr bwMode="auto">
          <a:xfrm>
            <a:off x="1762125" y="152400"/>
            <a:ext cx="968375" cy="4826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73736" name="Oval 12">
            <a:extLst>
              <a:ext uri="{FF2B5EF4-FFF2-40B4-BE49-F238E27FC236}">
                <a16:creationId xmlns:a16="http://schemas.microsoft.com/office/drawing/2014/main" id="{8276C6FE-ACC5-C240-84D7-8B6D165848EC}"/>
              </a:ext>
            </a:extLst>
          </p:cNvPr>
          <p:cNvSpPr>
            <a:spLocks noChangeArrowheads="1"/>
          </p:cNvSpPr>
          <p:nvPr/>
        </p:nvSpPr>
        <p:spPr bwMode="auto">
          <a:xfrm>
            <a:off x="828675" y="522288"/>
            <a:ext cx="971550" cy="51752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73737" name="Oval 13">
            <a:extLst>
              <a:ext uri="{FF2B5EF4-FFF2-40B4-BE49-F238E27FC236}">
                <a16:creationId xmlns:a16="http://schemas.microsoft.com/office/drawing/2014/main" id="{BE8E8DD3-4AB3-B945-96F7-3885EC901C3C}"/>
              </a:ext>
            </a:extLst>
          </p:cNvPr>
          <p:cNvSpPr>
            <a:spLocks noChangeArrowheads="1"/>
          </p:cNvSpPr>
          <p:nvPr/>
        </p:nvSpPr>
        <p:spPr bwMode="auto">
          <a:xfrm>
            <a:off x="2730500" y="522288"/>
            <a:ext cx="1003300" cy="51752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73738" name="Line 14">
            <a:extLst>
              <a:ext uri="{FF2B5EF4-FFF2-40B4-BE49-F238E27FC236}">
                <a16:creationId xmlns:a16="http://schemas.microsoft.com/office/drawing/2014/main" id="{56D1F7D1-AA35-4847-A138-8AD3CA93F65D}"/>
              </a:ext>
            </a:extLst>
          </p:cNvPr>
          <p:cNvSpPr>
            <a:spLocks noChangeShapeType="1"/>
          </p:cNvSpPr>
          <p:nvPr/>
        </p:nvSpPr>
        <p:spPr bwMode="auto">
          <a:xfrm flipH="1">
            <a:off x="3005138" y="4038600"/>
            <a:ext cx="996950" cy="0"/>
          </a:xfrm>
          <a:prstGeom prst="line">
            <a:avLst/>
          </a:prstGeom>
          <a:noFill/>
          <a:ln w="12700">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73739" name="Rectangle 15">
            <a:extLst>
              <a:ext uri="{FF2B5EF4-FFF2-40B4-BE49-F238E27FC236}">
                <a16:creationId xmlns:a16="http://schemas.microsoft.com/office/drawing/2014/main" id="{ACE7649E-6F4D-FF42-8399-606379ECAAAB}"/>
              </a:ext>
            </a:extLst>
          </p:cNvPr>
          <p:cNvSpPr>
            <a:spLocks noChangeArrowheads="1"/>
          </p:cNvSpPr>
          <p:nvPr/>
        </p:nvSpPr>
        <p:spPr bwMode="auto">
          <a:xfrm>
            <a:off x="1560513" y="1249363"/>
            <a:ext cx="1385887" cy="735012"/>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Employees</a:t>
            </a:r>
          </a:p>
        </p:txBody>
      </p:sp>
      <p:sp>
        <p:nvSpPr>
          <p:cNvPr id="73740" name="AutoShape 16">
            <a:extLst>
              <a:ext uri="{FF2B5EF4-FFF2-40B4-BE49-F238E27FC236}">
                <a16:creationId xmlns:a16="http://schemas.microsoft.com/office/drawing/2014/main" id="{D7B6DCF4-CC54-094B-9ED7-ACF439CF99BB}"/>
              </a:ext>
            </a:extLst>
          </p:cNvPr>
          <p:cNvSpPr>
            <a:spLocks noChangeArrowheads="1"/>
          </p:cNvSpPr>
          <p:nvPr/>
        </p:nvSpPr>
        <p:spPr bwMode="auto">
          <a:xfrm>
            <a:off x="4002088" y="3316288"/>
            <a:ext cx="1438275" cy="1435100"/>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Manages</a:t>
            </a:r>
          </a:p>
        </p:txBody>
      </p:sp>
      <p:sp>
        <p:nvSpPr>
          <p:cNvPr id="73741" name="Line 18">
            <a:extLst>
              <a:ext uri="{FF2B5EF4-FFF2-40B4-BE49-F238E27FC236}">
                <a16:creationId xmlns:a16="http://schemas.microsoft.com/office/drawing/2014/main" id="{97153E76-E326-F74D-A884-0241C4799F27}"/>
              </a:ext>
            </a:extLst>
          </p:cNvPr>
          <p:cNvSpPr>
            <a:spLocks noChangeShapeType="1"/>
          </p:cNvSpPr>
          <p:nvPr/>
        </p:nvSpPr>
        <p:spPr bwMode="auto">
          <a:xfrm flipV="1">
            <a:off x="7340600" y="3382963"/>
            <a:ext cx="465138" cy="295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42" name="Line 19">
            <a:extLst>
              <a:ext uri="{FF2B5EF4-FFF2-40B4-BE49-F238E27FC236}">
                <a16:creationId xmlns:a16="http://schemas.microsoft.com/office/drawing/2014/main" id="{805E944D-95AA-4749-BE5F-1821F37761F8}"/>
              </a:ext>
            </a:extLst>
          </p:cNvPr>
          <p:cNvSpPr>
            <a:spLocks noChangeShapeType="1"/>
          </p:cNvSpPr>
          <p:nvPr/>
        </p:nvSpPr>
        <p:spPr bwMode="auto">
          <a:xfrm flipH="1" flipV="1">
            <a:off x="6969125" y="2827338"/>
            <a:ext cx="14288"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43" name="Line 20">
            <a:extLst>
              <a:ext uri="{FF2B5EF4-FFF2-40B4-BE49-F238E27FC236}">
                <a16:creationId xmlns:a16="http://schemas.microsoft.com/office/drawing/2014/main" id="{4124D85C-493B-4E45-80C5-8BA7CBEA1074}"/>
              </a:ext>
            </a:extLst>
          </p:cNvPr>
          <p:cNvSpPr>
            <a:spLocks noChangeShapeType="1"/>
          </p:cNvSpPr>
          <p:nvPr/>
        </p:nvSpPr>
        <p:spPr bwMode="auto">
          <a:xfrm flipH="1" flipV="1">
            <a:off x="6194425" y="3382963"/>
            <a:ext cx="465138" cy="295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44" name="Oval 21">
            <a:extLst>
              <a:ext uri="{FF2B5EF4-FFF2-40B4-BE49-F238E27FC236}">
                <a16:creationId xmlns:a16="http://schemas.microsoft.com/office/drawing/2014/main" id="{B5EEE14E-EB19-5548-AB0A-C2B7F2A93228}"/>
              </a:ext>
            </a:extLst>
          </p:cNvPr>
          <p:cNvSpPr>
            <a:spLocks noChangeArrowheads="1"/>
          </p:cNvSpPr>
          <p:nvPr/>
        </p:nvSpPr>
        <p:spPr bwMode="auto">
          <a:xfrm>
            <a:off x="6480175" y="2568575"/>
            <a:ext cx="968375" cy="4826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dname</a:t>
            </a:r>
          </a:p>
        </p:txBody>
      </p:sp>
      <p:sp>
        <p:nvSpPr>
          <p:cNvPr id="73745" name="Oval 22">
            <a:extLst>
              <a:ext uri="{FF2B5EF4-FFF2-40B4-BE49-F238E27FC236}">
                <a16:creationId xmlns:a16="http://schemas.microsoft.com/office/drawing/2014/main" id="{F414C07F-374B-A943-8D74-1288CD166C66}"/>
              </a:ext>
            </a:extLst>
          </p:cNvPr>
          <p:cNvSpPr>
            <a:spLocks noChangeArrowheads="1"/>
          </p:cNvSpPr>
          <p:nvPr/>
        </p:nvSpPr>
        <p:spPr bwMode="auto">
          <a:xfrm>
            <a:off x="5545138" y="2938463"/>
            <a:ext cx="971550" cy="51752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DID</a:t>
            </a:r>
          </a:p>
        </p:txBody>
      </p:sp>
      <p:sp>
        <p:nvSpPr>
          <p:cNvPr id="73746" name="Oval 23">
            <a:extLst>
              <a:ext uri="{FF2B5EF4-FFF2-40B4-BE49-F238E27FC236}">
                <a16:creationId xmlns:a16="http://schemas.microsoft.com/office/drawing/2014/main" id="{114ADBB1-A703-F34B-9CE3-2086D7F501B9}"/>
              </a:ext>
            </a:extLst>
          </p:cNvPr>
          <p:cNvSpPr>
            <a:spLocks noChangeArrowheads="1"/>
          </p:cNvSpPr>
          <p:nvPr/>
        </p:nvSpPr>
        <p:spPr bwMode="auto">
          <a:xfrm>
            <a:off x="7448550" y="2938463"/>
            <a:ext cx="1001713" cy="51752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budget</a:t>
            </a:r>
          </a:p>
        </p:txBody>
      </p:sp>
      <p:sp>
        <p:nvSpPr>
          <p:cNvPr id="73747" name="Rectangle 26">
            <a:extLst>
              <a:ext uri="{FF2B5EF4-FFF2-40B4-BE49-F238E27FC236}">
                <a16:creationId xmlns:a16="http://schemas.microsoft.com/office/drawing/2014/main" id="{7440A46C-F818-4D4E-8371-98796D190952}"/>
              </a:ext>
            </a:extLst>
          </p:cNvPr>
          <p:cNvSpPr>
            <a:spLocks noChangeArrowheads="1"/>
          </p:cNvSpPr>
          <p:nvPr/>
        </p:nvSpPr>
        <p:spPr bwMode="auto">
          <a:xfrm>
            <a:off x="6275388" y="3665538"/>
            <a:ext cx="1385887" cy="735012"/>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Departments</a:t>
            </a:r>
          </a:p>
        </p:txBody>
      </p:sp>
      <p:sp>
        <p:nvSpPr>
          <p:cNvPr id="73748" name="AutoShape 27">
            <a:extLst>
              <a:ext uri="{FF2B5EF4-FFF2-40B4-BE49-F238E27FC236}">
                <a16:creationId xmlns:a16="http://schemas.microsoft.com/office/drawing/2014/main" id="{6335220F-F421-564E-A81F-4D90C154A3C5}"/>
              </a:ext>
            </a:extLst>
          </p:cNvPr>
          <p:cNvSpPr>
            <a:spLocks noChangeArrowheads="1"/>
          </p:cNvSpPr>
          <p:nvPr/>
        </p:nvSpPr>
        <p:spPr bwMode="auto">
          <a:xfrm>
            <a:off x="1666875" y="2438400"/>
            <a:ext cx="1169988" cy="898525"/>
          </a:xfrm>
          <a:prstGeom prst="triangle">
            <a:avLst>
              <a:gd name="adj" fmla="val 50000"/>
            </a:avLst>
          </a:prstGeom>
          <a:solidFill>
            <a:schemeClr val="hlink"/>
          </a:solidFill>
          <a:ln w="12700" algn="ctr">
            <a:solidFill>
              <a:schemeClr val="tx1"/>
            </a:solidFill>
            <a:miter lim="800000"/>
            <a:headEnd/>
            <a:tailEnd/>
          </a:ln>
          <a:effectLst>
            <a:outerShdw dist="71842" dir="27000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b="1">
                <a:latin typeface="Arial" panose="020B0604020202020204" pitchFamily="34" charset="0"/>
              </a:rPr>
              <a:t>ISA</a:t>
            </a:r>
          </a:p>
        </p:txBody>
      </p:sp>
      <p:sp>
        <p:nvSpPr>
          <p:cNvPr id="73749" name="Line 28">
            <a:extLst>
              <a:ext uri="{FF2B5EF4-FFF2-40B4-BE49-F238E27FC236}">
                <a16:creationId xmlns:a16="http://schemas.microsoft.com/office/drawing/2014/main" id="{2BD20D3D-B3ED-7B45-8587-D61F5FE2EEFE}"/>
              </a:ext>
            </a:extLst>
          </p:cNvPr>
          <p:cNvSpPr>
            <a:spLocks noChangeShapeType="1"/>
          </p:cNvSpPr>
          <p:nvPr/>
        </p:nvSpPr>
        <p:spPr bwMode="auto">
          <a:xfrm>
            <a:off x="2276475" y="19812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0" name="Rectangle 29">
            <a:extLst>
              <a:ext uri="{FF2B5EF4-FFF2-40B4-BE49-F238E27FC236}">
                <a16:creationId xmlns:a16="http://schemas.microsoft.com/office/drawing/2014/main" id="{170034C5-9D68-4741-9603-66A042D74416}"/>
              </a:ext>
            </a:extLst>
          </p:cNvPr>
          <p:cNvSpPr>
            <a:spLocks noChangeArrowheads="1"/>
          </p:cNvSpPr>
          <p:nvPr/>
        </p:nvSpPr>
        <p:spPr bwMode="auto">
          <a:xfrm>
            <a:off x="1590675" y="3657600"/>
            <a:ext cx="1385888" cy="735013"/>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Managers</a:t>
            </a:r>
          </a:p>
        </p:txBody>
      </p:sp>
      <p:sp>
        <p:nvSpPr>
          <p:cNvPr id="73751" name="Line 30">
            <a:extLst>
              <a:ext uri="{FF2B5EF4-FFF2-40B4-BE49-F238E27FC236}">
                <a16:creationId xmlns:a16="http://schemas.microsoft.com/office/drawing/2014/main" id="{E1BEF077-EB18-8643-9707-0299B579DF09}"/>
              </a:ext>
            </a:extLst>
          </p:cNvPr>
          <p:cNvSpPr>
            <a:spLocks noChangeShapeType="1"/>
          </p:cNvSpPr>
          <p:nvPr/>
        </p:nvSpPr>
        <p:spPr bwMode="auto">
          <a:xfrm>
            <a:off x="2276475" y="33528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2" name="Oval 31">
            <a:extLst>
              <a:ext uri="{FF2B5EF4-FFF2-40B4-BE49-F238E27FC236}">
                <a16:creationId xmlns:a16="http://schemas.microsoft.com/office/drawing/2014/main" id="{CD6EF0A0-E5CA-A045-A6BE-5E6A3A919069}"/>
              </a:ext>
            </a:extLst>
          </p:cNvPr>
          <p:cNvSpPr>
            <a:spLocks noChangeArrowheads="1"/>
          </p:cNvSpPr>
          <p:nvPr/>
        </p:nvSpPr>
        <p:spPr bwMode="auto">
          <a:xfrm>
            <a:off x="4237038" y="2362200"/>
            <a:ext cx="968375" cy="4826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Since</a:t>
            </a:r>
          </a:p>
        </p:txBody>
      </p:sp>
      <p:sp>
        <p:nvSpPr>
          <p:cNvPr id="73753" name="Oval 32">
            <a:extLst>
              <a:ext uri="{FF2B5EF4-FFF2-40B4-BE49-F238E27FC236}">
                <a16:creationId xmlns:a16="http://schemas.microsoft.com/office/drawing/2014/main" id="{E9F5E847-E4EB-0144-A9EE-F08351D5CE05}"/>
              </a:ext>
            </a:extLst>
          </p:cNvPr>
          <p:cNvSpPr>
            <a:spLocks noChangeArrowheads="1"/>
          </p:cNvSpPr>
          <p:nvPr/>
        </p:nvSpPr>
        <p:spPr bwMode="auto">
          <a:xfrm>
            <a:off x="228600" y="3784600"/>
            <a:ext cx="968375" cy="4826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dbudget</a:t>
            </a:r>
          </a:p>
        </p:txBody>
      </p:sp>
      <p:sp>
        <p:nvSpPr>
          <p:cNvPr id="73754" name="Line 33">
            <a:extLst>
              <a:ext uri="{FF2B5EF4-FFF2-40B4-BE49-F238E27FC236}">
                <a16:creationId xmlns:a16="http://schemas.microsoft.com/office/drawing/2014/main" id="{98D47B30-CDCA-5A46-80F8-63325D012258}"/>
              </a:ext>
            </a:extLst>
          </p:cNvPr>
          <p:cNvSpPr>
            <a:spLocks noChangeShapeType="1"/>
          </p:cNvSpPr>
          <p:nvPr/>
        </p:nvSpPr>
        <p:spPr bwMode="auto">
          <a:xfrm>
            <a:off x="4751388" y="2938463"/>
            <a:ext cx="0" cy="377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5" name="Line 34">
            <a:extLst>
              <a:ext uri="{FF2B5EF4-FFF2-40B4-BE49-F238E27FC236}">
                <a16:creationId xmlns:a16="http://schemas.microsoft.com/office/drawing/2014/main" id="{75C3E819-616A-094C-9679-01E9F37AAD9A}"/>
              </a:ext>
            </a:extLst>
          </p:cNvPr>
          <p:cNvSpPr>
            <a:spLocks noChangeShapeType="1"/>
          </p:cNvSpPr>
          <p:nvPr/>
        </p:nvSpPr>
        <p:spPr bwMode="auto">
          <a:xfrm flipV="1">
            <a:off x="1196975" y="4056063"/>
            <a:ext cx="4032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5">
            <a:extLst>
              <a:ext uri="{FF2B5EF4-FFF2-40B4-BE49-F238E27FC236}">
                <a16:creationId xmlns:a16="http://schemas.microsoft.com/office/drawing/2014/main" id="{964BE0EC-E47C-424F-AC85-C1F9747313B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1173E5D6-A93A-E146-BF6B-8E4C4BC501DE}" type="slidenum">
              <a:rPr lang="en-US" altLang="zh-TW" sz="1400" smtClean="0"/>
              <a:pPr>
                <a:spcBef>
                  <a:spcPct val="0"/>
                </a:spcBef>
                <a:buFontTx/>
                <a:buNone/>
              </a:pPr>
              <a:t>6</a:t>
            </a:fld>
            <a:endParaRPr lang="en-US" altLang="zh-TW" sz="1400"/>
          </a:p>
        </p:txBody>
      </p:sp>
      <p:sp>
        <p:nvSpPr>
          <p:cNvPr id="11266" name="Rectangle 2">
            <a:extLst>
              <a:ext uri="{FF2B5EF4-FFF2-40B4-BE49-F238E27FC236}">
                <a16:creationId xmlns:a16="http://schemas.microsoft.com/office/drawing/2014/main" id="{D7D80E06-4D51-8645-9A39-6F3723EAFC6D}"/>
              </a:ext>
            </a:extLst>
          </p:cNvPr>
          <p:cNvSpPr>
            <a:spLocks noGrp="1" noChangeArrowheads="1"/>
          </p:cNvSpPr>
          <p:nvPr>
            <p:ph type="title"/>
          </p:nvPr>
        </p:nvSpPr>
        <p:spPr/>
        <p:txBody>
          <a:bodyPr/>
          <a:lstStyle/>
          <a:p>
            <a:pPr eaLnBrk="1" hangingPunct="1">
              <a:defRPr/>
            </a:pPr>
            <a:r>
              <a:rPr lang="en-US" altLang="zh-TW"/>
              <a:t>Entity-Relationship Model</a:t>
            </a:r>
          </a:p>
        </p:txBody>
      </p:sp>
      <p:sp>
        <p:nvSpPr>
          <p:cNvPr id="19459" name="Rectangle 3">
            <a:extLst>
              <a:ext uri="{FF2B5EF4-FFF2-40B4-BE49-F238E27FC236}">
                <a16:creationId xmlns:a16="http://schemas.microsoft.com/office/drawing/2014/main" id="{5DE9EE5D-A5D0-1249-AFA6-45B484574DDB}"/>
              </a:ext>
            </a:extLst>
          </p:cNvPr>
          <p:cNvSpPr>
            <a:spLocks noGrp="1" noChangeArrowheads="1"/>
          </p:cNvSpPr>
          <p:nvPr>
            <p:ph type="body" idx="1"/>
          </p:nvPr>
        </p:nvSpPr>
        <p:spPr/>
        <p:txBody>
          <a:bodyPr/>
          <a:lstStyle/>
          <a:p>
            <a:pPr eaLnBrk="1" hangingPunct="1"/>
            <a:r>
              <a:rPr lang="en-US" altLang="zh-TW"/>
              <a:t>Entity-Relationship (ER) model is a popular conceptual data model. </a:t>
            </a:r>
          </a:p>
          <a:p>
            <a:pPr eaLnBrk="1" hangingPunct="1"/>
            <a:r>
              <a:rPr lang="en-US" altLang="zh-TW"/>
              <a:t>This model is used in the design of database applications.</a:t>
            </a:r>
          </a:p>
          <a:p>
            <a:pPr eaLnBrk="1" hangingPunct="1"/>
            <a:r>
              <a:rPr lang="en-US" altLang="zh-TW"/>
              <a:t>The model describes data to be stored and the constraints over the data.</a:t>
            </a:r>
          </a:p>
          <a:p>
            <a:pPr eaLnBrk="1" hangingPunct="1"/>
            <a:endParaRPr lang="zh-TW"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Number Placeholder 5">
            <a:extLst>
              <a:ext uri="{FF2B5EF4-FFF2-40B4-BE49-F238E27FC236}">
                <a16:creationId xmlns:a16="http://schemas.microsoft.com/office/drawing/2014/main" id="{E506E795-8DBC-4142-8C80-7F8543FB99A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770A4A2C-E93D-2A4E-8A44-6DB689EB4D48}" type="slidenum">
              <a:rPr lang="en-US" altLang="zh-TW" sz="1400" smtClean="0"/>
              <a:pPr>
                <a:spcBef>
                  <a:spcPct val="0"/>
                </a:spcBef>
                <a:buFontTx/>
                <a:buNone/>
              </a:pPr>
              <a:t>60</a:t>
            </a:fld>
            <a:endParaRPr lang="en-US" altLang="zh-TW" sz="1400"/>
          </a:p>
        </p:txBody>
      </p:sp>
      <p:sp>
        <p:nvSpPr>
          <p:cNvPr id="74754" name="Rectangle 3">
            <a:extLst>
              <a:ext uri="{FF2B5EF4-FFF2-40B4-BE49-F238E27FC236}">
                <a16:creationId xmlns:a16="http://schemas.microsoft.com/office/drawing/2014/main" id="{B716F216-5005-1B43-ABBA-05E2F910F5A3}"/>
              </a:ext>
            </a:extLst>
          </p:cNvPr>
          <p:cNvSpPr>
            <a:spLocks noGrp="1" noChangeArrowheads="1"/>
          </p:cNvSpPr>
          <p:nvPr>
            <p:ph type="body" idx="1"/>
          </p:nvPr>
        </p:nvSpPr>
        <p:spPr>
          <a:xfrm>
            <a:off x="685800" y="609600"/>
            <a:ext cx="7772400" cy="5486400"/>
          </a:xfrm>
        </p:spPr>
        <p:txBody>
          <a:bodyPr/>
          <a:lstStyle/>
          <a:p>
            <a:pPr eaLnBrk="1" hangingPunct="1"/>
            <a:r>
              <a:rPr lang="en-US" altLang="zh-TW"/>
              <a:t>Binary versus Ternary Relationships</a:t>
            </a:r>
          </a:p>
          <a:p>
            <a:pPr lvl="1" eaLnBrk="1" hangingPunct="1"/>
            <a:r>
              <a:rPr lang="en-US" altLang="zh-TW" sz="2400"/>
              <a:t>The following ER diagram models the situation that an employee can own several policies, each policy can be owned by several employees, and each dependent can be covered by several policies.</a:t>
            </a:r>
          </a:p>
        </p:txBody>
      </p:sp>
      <p:grpSp>
        <p:nvGrpSpPr>
          <p:cNvPr id="74755" name="Group 4">
            <a:extLst>
              <a:ext uri="{FF2B5EF4-FFF2-40B4-BE49-F238E27FC236}">
                <a16:creationId xmlns:a16="http://schemas.microsoft.com/office/drawing/2014/main" id="{72F30EE1-7731-E443-9A77-ED18846A5A1C}"/>
              </a:ext>
            </a:extLst>
          </p:cNvPr>
          <p:cNvGrpSpPr>
            <a:grpSpLocks/>
          </p:cNvGrpSpPr>
          <p:nvPr/>
        </p:nvGrpSpPr>
        <p:grpSpPr bwMode="auto">
          <a:xfrm>
            <a:off x="609600" y="2971800"/>
            <a:ext cx="7724775" cy="3187700"/>
            <a:chOff x="409" y="1942"/>
            <a:chExt cx="4866" cy="2008"/>
          </a:xfrm>
        </p:grpSpPr>
        <p:sp>
          <p:nvSpPr>
            <p:cNvPr id="74757" name="Line 5">
              <a:extLst>
                <a:ext uri="{FF2B5EF4-FFF2-40B4-BE49-F238E27FC236}">
                  <a16:creationId xmlns:a16="http://schemas.microsoft.com/office/drawing/2014/main" id="{469314C1-D139-5D48-AD74-F655EC1F8A71}"/>
                </a:ext>
              </a:extLst>
            </p:cNvPr>
            <p:cNvSpPr>
              <a:spLocks noChangeShapeType="1"/>
            </p:cNvSpPr>
            <p:nvPr/>
          </p:nvSpPr>
          <p:spPr bwMode="auto">
            <a:xfrm>
              <a:off x="3340" y="3636"/>
              <a:ext cx="580" cy="1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58" name="Line 6">
              <a:extLst>
                <a:ext uri="{FF2B5EF4-FFF2-40B4-BE49-F238E27FC236}">
                  <a16:creationId xmlns:a16="http://schemas.microsoft.com/office/drawing/2014/main" id="{2314A3F3-8089-D245-8B86-99EA41E6BFBE}"/>
                </a:ext>
              </a:extLst>
            </p:cNvPr>
            <p:cNvSpPr>
              <a:spLocks noChangeShapeType="1"/>
            </p:cNvSpPr>
            <p:nvPr/>
          </p:nvSpPr>
          <p:spPr bwMode="auto">
            <a:xfrm flipV="1">
              <a:off x="3339" y="3418"/>
              <a:ext cx="605" cy="1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59" name="Line 7">
              <a:extLst>
                <a:ext uri="{FF2B5EF4-FFF2-40B4-BE49-F238E27FC236}">
                  <a16:creationId xmlns:a16="http://schemas.microsoft.com/office/drawing/2014/main" id="{35219E67-ABF6-DC4C-A16B-FF2A375C1A11}"/>
                </a:ext>
              </a:extLst>
            </p:cNvPr>
            <p:cNvSpPr>
              <a:spLocks noChangeShapeType="1"/>
            </p:cNvSpPr>
            <p:nvPr/>
          </p:nvSpPr>
          <p:spPr bwMode="auto">
            <a:xfrm flipH="1" flipV="1">
              <a:off x="2880" y="3057"/>
              <a:ext cx="0" cy="3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60" name="Line 8">
              <a:extLst>
                <a:ext uri="{FF2B5EF4-FFF2-40B4-BE49-F238E27FC236}">
                  <a16:creationId xmlns:a16="http://schemas.microsoft.com/office/drawing/2014/main" id="{778B0DCC-7767-8240-83FF-74E522A83E29}"/>
                </a:ext>
              </a:extLst>
            </p:cNvPr>
            <p:cNvSpPr>
              <a:spLocks noChangeShapeType="1"/>
            </p:cNvSpPr>
            <p:nvPr/>
          </p:nvSpPr>
          <p:spPr bwMode="auto">
            <a:xfrm flipV="1">
              <a:off x="1621" y="2474"/>
              <a:ext cx="315" cy="19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61" name="Line 9">
              <a:extLst>
                <a:ext uri="{FF2B5EF4-FFF2-40B4-BE49-F238E27FC236}">
                  <a16:creationId xmlns:a16="http://schemas.microsoft.com/office/drawing/2014/main" id="{CDA86634-2AF6-9C4D-B2BE-A89DAFF4EB30}"/>
                </a:ext>
              </a:extLst>
            </p:cNvPr>
            <p:cNvSpPr>
              <a:spLocks noChangeShapeType="1"/>
            </p:cNvSpPr>
            <p:nvPr/>
          </p:nvSpPr>
          <p:spPr bwMode="auto">
            <a:xfrm flipH="1" flipV="1">
              <a:off x="1371" y="2120"/>
              <a:ext cx="9" cy="5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62" name="Line 10">
              <a:extLst>
                <a:ext uri="{FF2B5EF4-FFF2-40B4-BE49-F238E27FC236}">
                  <a16:creationId xmlns:a16="http://schemas.microsoft.com/office/drawing/2014/main" id="{D122823B-DB7B-6740-A0FE-0DF7FD181D35}"/>
                </a:ext>
              </a:extLst>
            </p:cNvPr>
            <p:cNvSpPr>
              <a:spLocks noChangeShapeType="1"/>
            </p:cNvSpPr>
            <p:nvPr/>
          </p:nvSpPr>
          <p:spPr bwMode="auto">
            <a:xfrm flipH="1" flipV="1">
              <a:off x="847" y="2474"/>
              <a:ext cx="315" cy="19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63" name="Line 11">
              <a:extLst>
                <a:ext uri="{FF2B5EF4-FFF2-40B4-BE49-F238E27FC236}">
                  <a16:creationId xmlns:a16="http://schemas.microsoft.com/office/drawing/2014/main" id="{C6A0139C-C04F-8A43-BB1D-59FAC322D3FA}"/>
                </a:ext>
              </a:extLst>
            </p:cNvPr>
            <p:cNvSpPr>
              <a:spLocks noChangeShapeType="1"/>
            </p:cNvSpPr>
            <p:nvPr/>
          </p:nvSpPr>
          <p:spPr bwMode="auto">
            <a:xfrm>
              <a:off x="3352" y="2885"/>
              <a:ext cx="592" cy="0"/>
            </a:xfrm>
            <a:prstGeom prst="line">
              <a:avLst/>
            </a:prstGeom>
            <a:noFill/>
            <a:ln w="12700">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74764" name="Line 12">
              <a:extLst>
                <a:ext uri="{FF2B5EF4-FFF2-40B4-BE49-F238E27FC236}">
                  <a16:creationId xmlns:a16="http://schemas.microsoft.com/office/drawing/2014/main" id="{0785FAB3-1B77-8749-8474-DB644F4F2E01}"/>
                </a:ext>
              </a:extLst>
            </p:cNvPr>
            <p:cNvSpPr>
              <a:spLocks noChangeShapeType="1"/>
            </p:cNvSpPr>
            <p:nvPr/>
          </p:nvSpPr>
          <p:spPr bwMode="auto">
            <a:xfrm flipV="1">
              <a:off x="1646" y="2886"/>
              <a:ext cx="87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65" name="Oval 13">
              <a:extLst>
                <a:ext uri="{FF2B5EF4-FFF2-40B4-BE49-F238E27FC236}">
                  <a16:creationId xmlns:a16="http://schemas.microsoft.com/office/drawing/2014/main" id="{4B38B499-FC46-5B41-ABDD-283C856A79B0}"/>
                </a:ext>
              </a:extLst>
            </p:cNvPr>
            <p:cNvSpPr>
              <a:spLocks noChangeArrowheads="1"/>
            </p:cNvSpPr>
            <p:nvPr/>
          </p:nvSpPr>
          <p:spPr bwMode="auto">
            <a:xfrm>
              <a:off x="1040" y="1942"/>
              <a:ext cx="654" cy="31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74766" name="Oval 14">
              <a:extLst>
                <a:ext uri="{FF2B5EF4-FFF2-40B4-BE49-F238E27FC236}">
                  <a16:creationId xmlns:a16="http://schemas.microsoft.com/office/drawing/2014/main" id="{61001F49-54AF-1B42-B8DD-F86DF4CB38D4}"/>
                </a:ext>
              </a:extLst>
            </p:cNvPr>
            <p:cNvSpPr>
              <a:spLocks noChangeArrowheads="1"/>
            </p:cNvSpPr>
            <p:nvPr/>
          </p:nvSpPr>
          <p:spPr bwMode="auto">
            <a:xfrm>
              <a:off x="409" y="2184"/>
              <a:ext cx="656" cy="33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74767" name="Oval 15">
              <a:extLst>
                <a:ext uri="{FF2B5EF4-FFF2-40B4-BE49-F238E27FC236}">
                  <a16:creationId xmlns:a16="http://schemas.microsoft.com/office/drawing/2014/main" id="{94B36510-45A4-A843-A70E-373E7947A273}"/>
                </a:ext>
              </a:extLst>
            </p:cNvPr>
            <p:cNvSpPr>
              <a:spLocks noChangeArrowheads="1"/>
            </p:cNvSpPr>
            <p:nvPr/>
          </p:nvSpPr>
          <p:spPr bwMode="auto">
            <a:xfrm>
              <a:off x="1694" y="2184"/>
              <a:ext cx="677" cy="33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74768" name="Rectangle 16">
              <a:extLst>
                <a:ext uri="{FF2B5EF4-FFF2-40B4-BE49-F238E27FC236}">
                  <a16:creationId xmlns:a16="http://schemas.microsoft.com/office/drawing/2014/main" id="{62F8F53B-ED21-F744-8A41-B6B4AA0780ED}"/>
                </a:ext>
              </a:extLst>
            </p:cNvPr>
            <p:cNvSpPr>
              <a:spLocks noChangeArrowheads="1"/>
            </p:cNvSpPr>
            <p:nvPr/>
          </p:nvSpPr>
          <p:spPr bwMode="auto">
            <a:xfrm>
              <a:off x="903" y="2668"/>
              <a:ext cx="936" cy="421"/>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Employees</a:t>
              </a:r>
            </a:p>
          </p:txBody>
        </p:sp>
        <p:sp>
          <p:nvSpPr>
            <p:cNvPr id="74769" name="AutoShape 17">
              <a:extLst>
                <a:ext uri="{FF2B5EF4-FFF2-40B4-BE49-F238E27FC236}">
                  <a16:creationId xmlns:a16="http://schemas.microsoft.com/office/drawing/2014/main" id="{53E278AD-6FB8-B249-AB77-D5E2D9571260}"/>
                </a:ext>
              </a:extLst>
            </p:cNvPr>
            <p:cNvSpPr>
              <a:spLocks noChangeArrowheads="1"/>
            </p:cNvSpPr>
            <p:nvPr/>
          </p:nvSpPr>
          <p:spPr bwMode="auto">
            <a:xfrm>
              <a:off x="2392" y="2524"/>
              <a:ext cx="971" cy="724"/>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Covers</a:t>
              </a:r>
            </a:p>
          </p:txBody>
        </p:sp>
        <p:sp>
          <p:nvSpPr>
            <p:cNvPr id="74770" name="Line 18">
              <a:extLst>
                <a:ext uri="{FF2B5EF4-FFF2-40B4-BE49-F238E27FC236}">
                  <a16:creationId xmlns:a16="http://schemas.microsoft.com/office/drawing/2014/main" id="{524F5ED4-2C16-A54A-A4D8-6195AAC693A0}"/>
                </a:ext>
              </a:extLst>
            </p:cNvPr>
            <p:cNvSpPr>
              <a:spLocks noChangeShapeType="1"/>
            </p:cNvSpPr>
            <p:nvPr/>
          </p:nvSpPr>
          <p:spPr bwMode="auto">
            <a:xfrm flipV="1">
              <a:off x="4525" y="2475"/>
              <a:ext cx="315" cy="19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71" name="Line 19">
              <a:extLst>
                <a:ext uri="{FF2B5EF4-FFF2-40B4-BE49-F238E27FC236}">
                  <a16:creationId xmlns:a16="http://schemas.microsoft.com/office/drawing/2014/main" id="{F9A9106D-5AED-1842-94EC-389C48C47587}"/>
                </a:ext>
              </a:extLst>
            </p:cNvPr>
            <p:cNvSpPr>
              <a:spLocks noChangeShapeType="1"/>
            </p:cNvSpPr>
            <p:nvPr/>
          </p:nvSpPr>
          <p:spPr bwMode="auto">
            <a:xfrm flipH="1" flipV="1">
              <a:off x="3992" y="2475"/>
              <a:ext cx="315" cy="19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72" name="Oval 20">
              <a:extLst>
                <a:ext uri="{FF2B5EF4-FFF2-40B4-BE49-F238E27FC236}">
                  <a16:creationId xmlns:a16="http://schemas.microsoft.com/office/drawing/2014/main" id="{9CEA2B2A-8D7D-EF46-8974-8142B683E03D}"/>
                </a:ext>
              </a:extLst>
            </p:cNvPr>
            <p:cNvSpPr>
              <a:spLocks noChangeArrowheads="1"/>
            </p:cNvSpPr>
            <p:nvPr/>
          </p:nvSpPr>
          <p:spPr bwMode="auto">
            <a:xfrm>
              <a:off x="3554" y="2185"/>
              <a:ext cx="656" cy="33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pname</a:t>
              </a:r>
            </a:p>
          </p:txBody>
        </p:sp>
        <p:sp>
          <p:nvSpPr>
            <p:cNvPr id="74773" name="Oval 21">
              <a:extLst>
                <a:ext uri="{FF2B5EF4-FFF2-40B4-BE49-F238E27FC236}">
                  <a16:creationId xmlns:a16="http://schemas.microsoft.com/office/drawing/2014/main" id="{3112709E-56C8-2345-8B2C-86176DAD8387}"/>
                </a:ext>
              </a:extLst>
            </p:cNvPr>
            <p:cNvSpPr>
              <a:spLocks noChangeArrowheads="1"/>
            </p:cNvSpPr>
            <p:nvPr/>
          </p:nvSpPr>
          <p:spPr bwMode="auto">
            <a:xfrm>
              <a:off x="4598" y="2185"/>
              <a:ext cx="677" cy="33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age</a:t>
              </a:r>
            </a:p>
          </p:txBody>
        </p:sp>
        <p:sp>
          <p:nvSpPr>
            <p:cNvPr id="74774" name="Oval 22">
              <a:extLst>
                <a:ext uri="{FF2B5EF4-FFF2-40B4-BE49-F238E27FC236}">
                  <a16:creationId xmlns:a16="http://schemas.microsoft.com/office/drawing/2014/main" id="{792BF990-B53A-354E-9B21-A242A4C82E34}"/>
                </a:ext>
              </a:extLst>
            </p:cNvPr>
            <p:cNvSpPr>
              <a:spLocks noChangeArrowheads="1"/>
            </p:cNvSpPr>
            <p:nvPr/>
          </p:nvSpPr>
          <p:spPr bwMode="auto">
            <a:xfrm>
              <a:off x="3799" y="3224"/>
              <a:ext cx="677" cy="33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policyID</a:t>
              </a:r>
            </a:p>
          </p:txBody>
        </p:sp>
        <p:sp>
          <p:nvSpPr>
            <p:cNvPr id="74775" name="Rectangle 23">
              <a:extLst>
                <a:ext uri="{FF2B5EF4-FFF2-40B4-BE49-F238E27FC236}">
                  <a16:creationId xmlns:a16="http://schemas.microsoft.com/office/drawing/2014/main" id="{81400527-6128-EC40-A669-9D4D04B5E1BD}"/>
                </a:ext>
              </a:extLst>
            </p:cNvPr>
            <p:cNvSpPr>
              <a:spLocks noChangeArrowheads="1"/>
            </p:cNvSpPr>
            <p:nvPr/>
          </p:nvSpPr>
          <p:spPr bwMode="auto">
            <a:xfrm>
              <a:off x="3927" y="2679"/>
              <a:ext cx="936" cy="4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Dependents</a:t>
              </a:r>
            </a:p>
          </p:txBody>
        </p:sp>
        <p:sp>
          <p:nvSpPr>
            <p:cNvPr id="74776" name="Rectangle 24">
              <a:extLst>
                <a:ext uri="{FF2B5EF4-FFF2-40B4-BE49-F238E27FC236}">
                  <a16:creationId xmlns:a16="http://schemas.microsoft.com/office/drawing/2014/main" id="{0993D13E-B2E8-344A-AA8C-EC22254C1BED}"/>
                </a:ext>
              </a:extLst>
            </p:cNvPr>
            <p:cNvSpPr>
              <a:spLocks noChangeArrowheads="1"/>
            </p:cNvSpPr>
            <p:nvPr/>
          </p:nvSpPr>
          <p:spPr bwMode="auto">
            <a:xfrm>
              <a:off x="2403" y="3395"/>
              <a:ext cx="936" cy="36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policy</a:t>
              </a:r>
            </a:p>
          </p:txBody>
        </p:sp>
        <p:sp>
          <p:nvSpPr>
            <p:cNvPr id="74777" name="Oval 25">
              <a:extLst>
                <a:ext uri="{FF2B5EF4-FFF2-40B4-BE49-F238E27FC236}">
                  <a16:creationId xmlns:a16="http://schemas.microsoft.com/office/drawing/2014/main" id="{CE9D9201-6FD0-6944-8ACC-47ED7B3578D6}"/>
                </a:ext>
              </a:extLst>
            </p:cNvPr>
            <p:cNvSpPr>
              <a:spLocks noChangeArrowheads="1"/>
            </p:cNvSpPr>
            <p:nvPr/>
          </p:nvSpPr>
          <p:spPr bwMode="auto">
            <a:xfrm>
              <a:off x="3799" y="3612"/>
              <a:ext cx="677" cy="33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cost</a:t>
              </a:r>
            </a:p>
          </p:txBody>
        </p:sp>
      </p:grpSp>
      <p:sp>
        <p:nvSpPr>
          <p:cNvPr id="74756" name="Line 26">
            <a:extLst>
              <a:ext uri="{FF2B5EF4-FFF2-40B4-BE49-F238E27FC236}">
                <a16:creationId xmlns:a16="http://schemas.microsoft.com/office/drawing/2014/main" id="{F8FFD2A1-6873-3D48-AD1A-3A7F3088E3D7}"/>
              </a:ext>
            </a:extLst>
          </p:cNvPr>
          <p:cNvSpPr>
            <a:spLocks noChangeShapeType="1"/>
          </p:cNvSpPr>
          <p:nvPr/>
        </p:nvSpPr>
        <p:spPr bwMode="auto">
          <a:xfrm>
            <a:off x="5791200" y="3733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Number Placeholder 5">
            <a:extLst>
              <a:ext uri="{FF2B5EF4-FFF2-40B4-BE49-F238E27FC236}">
                <a16:creationId xmlns:a16="http://schemas.microsoft.com/office/drawing/2014/main" id="{1B9502F9-F4EB-064A-A255-ED06683BFD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ADBFB966-C8E2-9B45-A333-96E127888C6D}" type="slidenum">
              <a:rPr lang="en-US" altLang="zh-TW" sz="1400" smtClean="0"/>
              <a:pPr>
                <a:spcBef>
                  <a:spcPct val="0"/>
                </a:spcBef>
                <a:buFontTx/>
                <a:buNone/>
              </a:pPr>
              <a:t>61</a:t>
            </a:fld>
            <a:endParaRPr lang="en-US" altLang="zh-TW" sz="1400"/>
          </a:p>
        </p:txBody>
      </p:sp>
      <p:sp>
        <p:nvSpPr>
          <p:cNvPr id="75778" name="Rectangle 3">
            <a:extLst>
              <a:ext uri="{FF2B5EF4-FFF2-40B4-BE49-F238E27FC236}">
                <a16:creationId xmlns:a16="http://schemas.microsoft.com/office/drawing/2014/main" id="{91CFE036-35FD-DE4B-BF20-5AD1B6CE34B7}"/>
              </a:ext>
            </a:extLst>
          </p:cNvPr>
          <p:cNvSpPr>
            <a:spLocks noGrp="1" noChangeArrowheads="1"/>
          </p:cNvSpPr>
          <p:nvPr>
            <p:ph type="body" idx="1"/>
          </p:nvPr>
        </p:nvSpPr>
        <p:spPr>
          <a:xfrm>
            <a:off x="685800" y="228600"/>
            <a:ext cx="7772400" cy="6248400"/>
          </a:xfrm>
        </p:spPr>
        <p:txBody>
          <a:bodyPr/>
          <a:lstStyle/>
          <a:p>
            <a:pPr eaLnBrk="1" hangingPunct="1">
              <a:lnSpc>
                <a:spcPct val="90000"/>
              </a:lnSpc>
            </a:pPr>
            <a:r>
              <a:rPr lang="en-US" altLang="zh-TW"/>
              <a:t>Suppose we have the following additional requirements:</a:t>
            </a:r>
          </a:p>
          <a:p>
            <a:pPr lvl="1" eaLnBrk="1" hangingPunct="1">
              <a:lnSpc>
                <a:spcPct val="90000"/>
              </a:lnSpc>
            </a:pPr>
            <a:r>
              <a:rPr lang="en-US" altLang="zh-TW"/>
              <a:t>A policy cannot be owned jointly by two or more employees. </a:t>
            </a:r>
            <a:r>
              <a:rPr lang="en-US" altLang="zh-TW">
                <a:solidFill>
                  <a:srgbClr val="FF3300"/>
                </a:solidFill>
              </a:rPr>
              <a:t>(Impose a key constraint on Policies with respect to Covers, but it introduces a side effect that each policy can cover only one dependent).</a:t>
            </a:r>
          </a:p>
          <a:p>
            <a:pPr lvl="1" eaLnBrk="1" hangingPunct="1">
              <a:lnSpc>
                <a:spcPct val="90000"/>
              </a:lnSpc>
            </a:pPr>
            <a:r>
              <a:rPr lang="en-US" altLang="zh-TW"/>
              <a:t>Every policy must be owned by some employee. </a:t>
            </a:r>
            <a:r>
              <a:rPr lang="en-US" altLang="zh-TW">
                <a:solidFill>
                  <a:srgbClr val="FF3300"/>
                </a:solidFill>
              </a:rPr>
              <a:t>(Impose a total participation constraint on Policies, it is acceptable if each policy covers at least one dependent).</a:t>
            </a:r>
          </a:p>
          <a:p>
            <a:pPr lvl="1" eaLnBrk="1" hangingPunct="1">
              <a:lnSpc>
                <a:spcPct val="90000"/>
              </a:lnSpc>
            </a:pPr>
            <a:r>
              <a:rPr lang="en-US" altLang="zh-TW"/>
              <a:t>Dependents is a weak entity set, and each dependent entity is uniquely identified by taking pname in conjunction with the policyid of a policy entity.</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Number Placeholder 5">
            <a:extLst>
              <a:ext uri="{FF2B5EF4-FFF2-40B4-BE49-F238E27FC236}">
                <a16:creationId xmlns:a16="http://schemas.microsoft.com/office/drawing/2014/main" id="{5118F741-F9F0-E240-BCAA-E0021431AFC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E1CCCAF9-18BB-864A-B851-B090665E3E0A}" type="slidenum">
              <a:rPr lang="en-US" altLang="zh-TW" sz="1400" smtClean="0"/>
              <a:pPr>
                <a:spcBef>
                  <a:spcPct val="0"/>
                </a:spcBef>
                <a:buFontTx/>
                <a:buNone/>
              </a:pPr>
              <a:t>62</a:t>
            </a:fld>
            <a:endParaRPr lang="en-US" altLang="zh-TW" sz="1400"/>
          </a:p>
        </p:txBody>
      </p:sp>
      <p:sp>
        <p:nvSpPr>
          <p:cNvPr id="76802" name="Rectangle 3">
            <a:extLst>
              <a:ext uri="{FF2B5EF4-FFF2-40B4-BE49-F238E27FC236}">
                <a16:creationId xmlns:a16="http://schemas.microsoft.com/office/drawing/2014/main" id="{4E0AAFF1-649F-1F4A-964E-E4A7C5FC0F83}"/>
              </a:ext>
            </a:extLst>
          </p:cNvPr>
          <p:cNvSpPr>
            <a:spLocks noGrp="1" noChangeArrowheads="1"/>
          </p:cNvSpPr>
          <p:nvPr>
            <p:ph type="body" idx="1"/>
          </p:nvPr>
        </p:nvSpPr>
        <p:spPr>
          <a:xfrm>
            <a:off x="685800" y="381000"/>
            <a:ext cx="7772400" cy="5715000"/>
          </a:xfrm>
        </p:spPr>
        <p:txBody>
          <a:bodyPr/>
          <a:lstStyle/>
          <a:p>
            <a:pPr eaLnBrk="1" hangingPunct="1"/>
            <a:r>
              <a:rPr lang="en-US" altLang="zh-TW"/>
              <a:t>Here is a solution</a:t>
            </a:r>
          </a:p>
        </p:txBody>
      </p:sp>
      <p:sp>
        <p:nvSpPr>
          <p:cNvPr id="76803" name="Line 5">
            <a:extLst>
              <a:ext uri="{FF2B5EF4-FFF2-40B4-BE49-F238E27FC236}">
                <a16:creationId xmlns:a16="http://schemas.microsoft.com/office/drawing/2014/main" id="{DAC21C28-1788-CF40-B18B-E370348441B4}"/>
              </a:ext>
            </a:extLst>
          </p:cNvPr>
          <p:cNvSpPr>
            <a:spLocks noChangeShapeType="1"/>
          </p:cNvSpPr>
          <p:nvPr/>
        </p:nvSpPr>
        <p:spPr bwMode="auto">
          <a:xfrm flipV="1">
            <a:off x="4721225" y="3954463"/>
            <a:ext cx="690563" cy="6905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04" name="Line 6">
            <a:extLst>
              <a:ext uri="{FF2B5EF4-FFF2-40B4-BE49-F238E27FC236}">
                <a16:creationId xmlns:a16="http://schemas.microsoft.com/office/drawing/2014/main" id="{E7F43053-739A-F14C-9346-9F136364E09E}"/>
              </a:ext>
            </a:extLst>
          </p:cNvPr>
          <p:cNvSpPr>
            <a:spLocks noChangeShapeType="1"/>
          </p:cNvSpPr>
          <p:nvPr/>
        </p:nvSpPr>
        <p:spPr bwMode="auto">
          <a:xfrm>
            <a:off x="5299075" y="5030788"/>
            <a:ext cx="920750" cy="2301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05" name="Line 7">
            <a:extLst>
              <a:ext uri="{FF2B5EF4-FFF2-40B4-BE49-F238E27FC236}">
                <a16:creationId xmlns:a16="http://schemas.microsoft.com/office/drawing/2014/main" id="{4DFD1431-55A1-3E4C-9EDE-C7E5774F4698}"/>
              </a:ext>
            </a:extLst>
          </p:cNvPr>
          <p:cNvSpPr>
            <a:spLocks noChangeShapeType="1"/>
          </p:cNvSpPr>
          <p:nvPr/>
        </p:nvSpPr>
        <p:spPr bwMode="auto">
          <a:xfrm flipV="1">
            <a:off x="5297488" y="4684713"/>
            <a:ext cx="960437" cy="2301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06" name="Line 8">
            <a:extLst>
              <a:ext uri="{FF2B5EF4-FFF2-40B4-BE49-F238E27FC236}">
                <a16:creationId xmlns:a16="http://schemas.microsoft.com/office/drawing/2014/main" id="{30A263E3-E7E1-804C-A9A3-430815095C2E}"/>
              </a:ext>
            </a:extLst>
          </p:cNvPr>
          <p:cNvSpPr>
            <a:spLocks noChangeShapeType="1"/>
          </p:cNvSpPr>
          <p:nvPr/>
        </p:nvSpPr>
        <p:spPr bwMode="auto">
          <a:xfrm flipH="1" flipV="1">
            <a:off x="4029075" y="4262438"/>
            <a:ext cx="384175" cy="384175"/>
          </a:xfrm>
          <a:prstGeom prst="line">
            <a:avLst/>
          </a:prstGeom>
          <a:noFill/>
          <a:ln w="38100">
            <a:solidFill>
              <a:schemeClr val="tx1"/>
            </a:solidFill>
            <a:round/>
            <a:headEnd type="none" w="lg" len="lg"/>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6807" name="Line 9">
            <a:extLst>
              <a:ext uri="{FF2B5EF4-FFF2-40B4-BE49-F238E27FC236}">
                <a16:creationId xmlns:a16="http://schemas.microsoft.com/office/drawing/2014/main" id="{852520F1-1B4E-BC4A-BAAE-59FEAEA3D872}"/>
              </a:ext>
            </a:extLst>
          </p:cNvPr>
          <p:cNvSpPr>
            <a:spLocks noChangeShapeType="1"/>
          </p:cNvSpPr>
          <p:nvPr/>
        </p:nvSpPr>
        <p:spPr bwMode="auto">
          <a:xfrm flipV="1">
            <a:off x="2381250" y="2978150"/>
            <a:ext cx="500063" cy="306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08" name="Line 10">
            <a:extLst>
              <a:ext uri="{FF2B5EF4-FFF2-40B4-BE49-F238E27FC236}">
                <a16:creationId xmlns:a16="http://schemas.microsoft.com/office/drawing/2014/main" id="{6CE02B43-E5D6-F94B-8AAB-5F36E4420940}"/>
              </a:ext>
            </a:extLst>
          </p:cNvPr>
          <p:cNvSpPr>
            <a:spLocks noChangeShapeType="1"/>
          </p:cNvSpPr>
          <p:nvPr/>
        </p:nvSpPr>
        <p:spPr bwMode="auto">
          <a:xfrm flipH="1" flipV="1">
            <a:off x="1984375" y="2416175"/>
            <a:ext cx="14288" cy="8699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09" name="Line 11">
            <a:extLst>
              <a:ext uri="{FF2B5EF4-FFF2-40B4-BE49-F238E27FC236}">
                <a16:creationId xmlns:a16="http://schemas.microsoft.com/office/drawing/2014/main" id="{AE2C086F-BA52-1941-A096-D4EBAEA8EBEE}"/>
              </a:ext>
            </a:extLst>
          </p:cNvPr>
          <p:cNvSpPr>
            <a:spLocks noChangeShapeType="1"/>
          </p:cNvSpPr>
          <p:nvPr/>
        </p:nvSpPr>
        <p:spPr bwMode="auto">
          <a:xfrm flipH="1" flipV="1">
            <a:off x="1152525" y="2978150"/>
            <a:ext cx="500063" cy="306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10" name="Line 12">
            <a:extLst>
              <a:ext uri="{FF2B5EF4-FFF2-40B4-BE49-F238E27FC236}">
                <a16:creationId xmlns:a16="http://schemas.microsoft.com/office/drawing/2014/main" id="{D74EBA82-9B3F-1045-927B-617363BE25FE}"/>
              </a:ext>
            </a:extLst>
          </p:cNvPr>
          <p:cNvSpPr>
            <a:spLocks noChangeShapeType="1"/>
          </p:cNvSpPr>
          <p:nvPr/>
        </p:nvSpPr>
        <p:spPr bwMode="auto">
          <a:xfrm flipV="1">
            <a:off x="5834063" y="3609975"/>
            <a:ext cx="576262" cy="152400"/>
          </a:xfrm>
          <a:prstGeom prst="line">
            <a:avLst/>
          </a:prstGeom>
          <a:noFill/>
          <a:ln w="38100">
            <a:solidFill>
              <a:schemeClr val="tx1"/>
            </a:solidFill>
            <a:round/>
            <a:headEnd type="triangle" w="lg"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76811" name="Line 13">
            <a:extLst>
              <a:ext uri="{FF2B5EF4-FFF2-40B4-BE49-F238E27FC236}">
                <a16:creationId xmlns:a16="http://schemas.microsoft.com/office/drawing/2014/main" id="{3D460249-C907-0540-B0FF-D50837EE8138}"/>
              </a:ext>
            </a:extLst>
          </p:cNvPr>
          <p:cNvSpPr>
            <a:spLocks noChangeShapeType="1"/>
          </p:cNvSpPr>
          <p:nvPr/>
        </p:nvSpPr>
        <p:spPr bwMode="auto">
          <a:xfrm>
            <a:off x="2646363" y="3609975"/>
            <a:ext cx="1076325" cy="344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12" name="Oval 14">
            <a:extLst>
              <a:ext uri="{FF2B5EF4-FFF2-40B4-BE49-F238E27FC236}">
                <a16:creationId xmlns:a16="http://schemas.microsoft.com/office/drawing/2014/main" id="{2AA61DB0-DEB0-714B-941A-8CA9D4ADCA77}"/>
              </a:ext>
            </a:extLst>
          </p:cNvPr>
          <p:cNvSpPr>
            <a:spLocks noChangeArrowheads="1"/>
          </p:cNvSpPr>
          <p:nvPr/>
        </p:nvSpPr>
        <p:spPr bwMode="auto">
          <a:xfrm>
            <a:off x="1458913" y="2133600"/>
            <a:ext cx="1038225" cy="500063"/>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76813" name="Oval 15">
            <a:extLst>
              <a:ext uri="{FF2B5EF4-FFF2-40B4-BE49-F238E27FC236}">
                <a16:creationId xmlns:a16="http://schemas.microsoft.com/office/drawing/2014/main" id="{E2DAD0B4-8213-7147-8480-BCE50533D746}"/>
              </a:ext>
            </a:extLst>
          </p:cNvPr>
          <p:cNvSpPr>
            <a:spLocks noChangeArrowheads="1"/>
          </p:cNvSpPr>
          <p:nvPr/>
        </p:nvSpPr>
        <p:spPr bwMode="auto">
          <a:xfrm>
            <a:off x="457200" y="2517775"/>
            <a:ext cx="1041400"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76814" name="Oval 16">
            <a:extLst>
              <a:ext uri="{FF2B5EF4-FFF2-40B4-BE49-F238E27FC236}">
                <a16:creationId xmlns:a16="http://schemas.microsoft.com/office/drawing/2014/main" id="{3AE40DA1-59D9-A843-81D6-AF8DF24B08BE}"/>
              </a:ext>
            </a:extLst>
          </p:cNvPr>
          <p:cNvSpPr>
            <a:spLocks noChangeArrowheads="1"/>
          </p:cNvSpPr>
          <p:nvPr/>
        </p:nvSpPr>
        <p:spPr bwMode="auto">
          <a:xfrm>
            <a:off x="2497138" y="2517775"/>
            <a:ext cx="1074737"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76815" name="Rectangle 17">
            <a:extLst>
              <a:ext uri="{FF2B5EF4-FFF2-40B4-BE49-F238E27FC236}">
                <a16:creationId xmlns:a16="http://schemas.microsoft.com/office/drawing/2014/main" id="{AFCF7B2A-25ED-3547-A0F2-88BA73081BA5}"/>
              </a:ext>
            </a:extLst>
          </p:cNvPr>
          <p:cNvSpPr>
            <a:spLocks noChangeArrowheads="1"/>
          </p:cNvSpPr>
          <p:nvPr/>
        </p:nvSpPr>
        <p:spPr bwMode="auto">
          <a:xfrm>
            <a:off x="1241425" y="3286125"/>
            <a:ext cx="1485900" cy="668338"/>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Employees</a:t>
            </a:r>
          </a:p>
        </p:txBody>
      </p:sp>
      <p:sp>
        <p:nvSpPr>
          <p:cNvPr id="76816" name="AutoShape 18">
            <a:extLst>
              <a:ext uri="{FF2B5EF4-FFF2-40B4-BE49-F238E27FC236}">
                <a16:creationId xmlns:a16="http://schemas.microsoft.com/office/drawing/2014/main" id="{F2705028-6D91-9D4C-8BED-DD18A8D2E578}"/>
              </a:ext>
            </a:extLst>
          </p:cNvPr>
          <p:cNvSpPr>
            <a:spLocks noChangeArrowheads="1"/>
          </p:cNvSpPr>
          <p:nvPr/>
        </p:nvSpPr>
        <p:spPr bwMode="auto">
          <a:xfrm>
            <a:off x="3070225" y="3455988"/>
            <a:ext cx="1343025" cy="958850"/>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Purchaser</a:t>
            </a:r>
          </a:p>
        </p:txBody>
      </p:sp>
      <p:sp>
        <p:nvSpPr>
          <p:cNvPr id="76817" name="Line 19">
            <a:extLst>
              <a:ext uri="{FF2B5EF4-FFF2-40B4-BE49-F238E27FC236}">
                <a16:creationId xmlns:a16="http://schemas.microsoft.com/office/drawing/2014/main" id="{3FC9E5D8-10DF-DE44-B087-7CFD126D5579}"/>
              </a:ext>
            </a:extLst>
          </p:cNvPr>
          <p:cNvSpPr>
            <a:spLocks noChangeShapeType="1"/>
          </p:cNvSpPr>
          <p:nvPr/>
        </p:nvSpPr>
        <p:spPr bwMode="auto">
          <a:xfrm flipV="1">
            <a:off x="7370763" y="2955925"/>
            <a:ext cx="500062" cy="306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18" name="Line 20">
            <a:extLst>
              <a:ext uri="{FF2B5EF4-FFF2-40B4-BE49-F238E27FC236}">
                <a16:creationId xmlns:a16="http://schemas.microsoft.com/office/drawing/2014/main" id="{80AD378F-4C0E-7C43-98E7-A796E617FB4A}"/>
              </a:ext>
            </a:extLst>
          </p:cNvPr>
          <p:cNvSpPr>
            <a:spLocks noChangeShapeType="1"/>
          </p:cNvSpPr>
          <p:nvPr/>
        </p:nvSpPr>
        <p:spPr bwMode="auto">
          <a:xfrm flipH="1" flipV="1">
            <a:off x="6524625" y="2955925"/>
            <a:ext cx="500063" cy="306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19" name="Oval 21">
            <a:extLst>
              <a:ext uri="{FF2B5EF4-FFF2-40B4-BE49-F238E27FC236}">
                <a16:creationId xmlns:a16="http://schemas.microsoft.com/office/drawing/2014/main" id="{ACE99F31-2E54-5244-B63B-E874782917D4}"/>
              </a:ext>
            </a:extLst>
          </p:cNvPr>
          <p:cNvSpPr>
            <a:spLocks noChangeArrowheads="1"/>
          </p:cNvSpPr>
          <p:nvPr/>
        </p:nvSpPr>
        <p:spPr bwMode="auto">
          <a:xfrm>
            <a:off x="5829300" y="2495550"/>
            <a:ext cx="1041400"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pname</a:t>
            </a:r>
          </a:p>
        </p:txBody>
      </p:sp>
      <p:sp>
        <p:nvSpPr>
          <p:cNvPr id="76820" name="Oval 22">
            <a:extLst>
              <a:ext uri="{FF2B5EF4-FFF2-40B4-BE49-F238E27FC236}">
                <a16:creationId xmlns:a16="http://schemas.microsoft.com/office/drawing/2014/main" id="{131C078F-5970-6A49-B1F6-A16E08FC6E05}"/>
              </a:ext>
            </a:extLst>
          </p:cNvPr>
          <p:cNvSpPr>
            <a:spLocks noChangeArrowheads="1"/>
          </p:cNvSpPr>
          <p:nvPr/>
        </p:nvSpPr>
        <p:spPr bwMode="auto">
          <a:xfrm>
            <a:off x="7486650" y="2495550"/>
            <a:ext cx="1074738"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age</a:t>
            </a:r>
          </a:p>
        </p:txBody>
      </p:sp>
      <p:sp>
        <p:nvSpPr>
          <p:cNvPr id="76821" name="Oval 23">
            <a:extLst>
              <a:ext uri="{FF2B5EF4-FFF2-40B4-BE49-F238E27FC236}">
                <a16:creationId xmlns:a16="http://schemas.microsoft.com/office/drawing/2014/main" id="{7948FD4E-F780-9D4C-BB3A-E2EC3C7594E8}"/>
              </a:ext>
            </a:extLst>
          </p:cNvPr>
          <p:cNvSpPr>
            <a:spLocks noChangeArrowheads="1"/>
          </p:cNvSpPr>
          <p:nvPr/>
        </p:nvSpPr>
        <p:spPr bwMode="auto">
          <a:xfrm>
            <a:off x="6027738" y="4376738"/>
            <a:ext cx="1074737"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policyID</a:t>
            </a:r>
          </a:p>
        </p:txBody>
      </p:sp>
      <p:sp>
        <p:nvSpPr>
          <p:cNvPr id="76822" name="Rectangle 24">
            <a:extLst>
              <a:ext uri="{FF2B5EF4-FFF2-40B4-BE49-F238E27FC236}">
                <a16:creationId xmlns:a16="http://schemas.microsoft.com/office/drawing/2014/main" id="{816FAD94-ADEB-874E-9D63-90F0AC1BC8EC}"/>
              </a:ext>
            </a:extLst>
          </p:cNvPr>
          <p:cNvSpPr>
            <a:spLocks noChangeArrowheads="1"/>
          </p:cNvSpPr>
          <p:nvPr/>
        </p:nvSpPr>
        <p:spPr bwMode="auto">
          <a:xfrm>
            <a:off x="6421438" y="3279775"/>
            <a:ext cx="1485900" cy="635000"/>
          </a:xfrm>
          <a:prstGeom prst="rect">
            <a:avLst/>
          </a:prstGeom>
          <a:solidFill>
            <a:schemeClr val="hlink"/>
          </a:solidFill>
          <a:ln w="38100">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Dependents</a:t>
            </a:r>
          </a:p>
        </p:txBody>
      </p:sp>
      <p:sp>
        <p:nvSpPr>
          <p:cNvPr id="76823" name="Rectangle 25">
            <a:extLst>
              <a:ext uri="{FF2B5EF4-FFF2-40B4-BE49-F238E27FC236}">
                <a16:creationId xmlns:a16="http://schemas.microsoft.com/office/drawing/2014/main" id="{F960BCA4-D4F6-AD4A-9572-1C3B88EECF00}"/>
              </a:ext>
            </a:extLst>
          </p:cNvPr>
          <p:cNvSpPr>
            <a:spLocks noChangeArrowheads="1"/>
          </p:cNvSpPr>
          <p:nvPr/>
        </p:nvSpPr>
        <p:spPr bwMode="auto">
          <a:xfrm>
            <a:off x="3811588" y="4648200"/>
            <a:ext cx="1485900" cy="5715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policies</a:t>
            </a:r>
          </a:p>
        </p:txBody>
      </p:sp>
      <p:sp>
        <p:nvSpPr>
          <p:cNvPr id="76824" name="Oval 26">
            <a:extLst>
              <a:ext uri="{FF2B5EF4-FFF2-40B4-BE49-F238E27FC236}">
                <a16:creationId xmlns:a16="http://schemas.microsoft.com/office/drawing/2014/main" id="{C133FA19-BB99-1440-B1BC-BB4714DFD2A0}"/>
              </a:ext>
            </a:extLst>
          </p:cNvPr>
          <p:cNvSpPr>
            <a:spLocks noChangeArrowheads="1"/>
          </p:cNvSpPr>
          <p:nvPr/>
        </p:nvSpPr>
        <p:spPr bwMode="auto">
          <a:xfrm>
            <a:off x="6027738" y="4992688"/>
            <a:ext cx="1074737"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cost</a:t>
            </a:r>
          </a:p>
        </p:txBody>
      </p:sp>
      <p:sp>
        <p:nvSpPr>
          <p:cNvPr id="76825" name="AutoShape 27">
            <a:extLst>
              <a:ext uri="{FF2B5EF4-FFF2-40B4-BE49-F238E27FC236}">
                <a16:creationId xmlns:a16="http://schemas.microsoft.com/office/drawing/2014/main" id="{34B292B9-5922-4442-ABBF-9290C81319A3}"/>
              </a:ext>
            </a:extLst>
          </p:cNvPr>
          <p:cNvSpPr>
            <a:spLocks noChangeArrowheads="1"/>
          </p:cNvSpPr>
          <p:nvPr/>
        </p:nvSpPr>
        <p:spPr bwMode="auto">
          <a:xfrm>
            <a:off x="4722813" y="3455988"/>
            <a:ext cx="1343025" cy="958850"/>
          </a:xfrm>
          <a:prstGeom prst="diamond">
            <a:avLst/>
          </a:prstGeom>
          <a:solidFill>
            <a:schemeClr val="hlink"/>
          </a:solidFill>
          <a:ln w="38100">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Beneficiary</a:t>
            </a:r>
          </a:p>
        </p:txBody>
      </p:sp>
      <p:sp>
        <p:nvSpPr>
          <p:cNvPr id="76826" name="Line 28">
            <a:extLst>
              <a:ext uri="{FF2B5EF4-FFF2-40B4-BE49-F238E27FC236}">
                <a16:creationId xmlns:a16="http://schemas.microsoft.com/office/drawing/2014/main" id="{3D2D3DD6-501B-D549-8523-425E81DCC6D4}"/>
              </a:ext>
            </a:extLst>
          </p:cNvPr>
          <p:cNvSpPr>
            <a:spLocks noChangeShapeType="1"/>
          </p:cNvSpPr>
          <p:nvPr/>
        </p:nvSpPr>
        <p:spPr bwMode="auto">
          <a:xfrm>
            <a:off x="6019800" y="2895600"/>
            <a:ext cx="6096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Line 21">
            <a:extLst>
              <a:ext uri="{FF2B5EF4-FFF2-40B4-BE49-F238E27FC236}">
                <a16:creationId xmlns:a16="http://schemas.microsoft.com/office/drawing/2014/main" id="{0C1E5C00-08E8-5642-96C3-A0C856342E02}"/>
              </a:ext>
            </a:extLst>
          </p:cNvPr>
          <p:cNvSpPr>
            <a:spLocks noChangeShapeType="1"/>
          </p:cNvSpPr>
          <p:nvPr/>
        </p:nvSpPr>
        <p:spPr bwMode="auto">
          <a:xfrm>
            <a:off x="3270250" y="5680075"/>
            <a:ext cx="7683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26" name="Slide Number Placeholder 5">
            <a:extLst>
              <a:ext uri="{FF2B5EF4-FFF2-40B4-BE49-F238E27FC236}">
                <a16:creationId xmlns:a16="http://schemas.microsoft.com/office/drawing/2014/main" id="{EAD7F5C5-BAF5-5C4F-BED8-8B1C78A9E32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285A281C-E4CC-634E-9D77-D9FB4D8846C5}" type="slidenum">
              <a:rPr lang="en-US" altLang="zh-TW" sz="1400" smtClean="0"/>
              <a:pPr>
                <a:spcBef>
                  <a:spcPct val="0"/>
                </a:spcBef>
                <a:buFontTx/>
                <a:buNone/>
              </a:pPr>
              <a:t>63</a:t>
            </a:fld>
            <a:endParaRPr lang="en-US" altLang="zh-TW" sz="1400"/>
          </a:p>
        </p:txBody>
      </p:sp>
      <p:sp>
        <p:nvSpPr>
          <p:cNvPr id="77827" name="Rectangle 3">
            <a:extLst>
              <a:ext uri="{FF2B5EF4-FFF2-40B4-BE49-F238E27FC236}">
                <a16:creationId xmlns:a16="http://schemas.microsoft.com/office/drawing/2014/main" id="{551BF1AC-4626-F045-A38F-5C439EA738A6}"/>
              </a:ext>
            </a:extLst>
          </p:cNvPr>
          <p:cNvSpPr>
            <a:spLocks noGrp="1" noChangeArrowheads="1"/>
          </p:cNvSpPr>
          <p:nvPr>
            <p:ph type="body" idx="1"/>
          </p:nvPr>
        </p:nvSpPr>
        <p:spPr>
          <a:xfrm>
            <a:off x="685800" y="304800"/>
            <a:ext cx="7772400" cy="6248400"/>
          </a:xfrm>
        </p:spPr>
        <p:txBody>
          <a:bodyPr/>
          <a:lstStyle/>
          <a:p>
            <a:pPr eaLnBrk="1" hangingPunct="1"/>
            <a:r>
              <a:rPr lang="en-US" altLang="zh-TW">
                <a:solidFill>
                  <a:schemeClr val="accent2"/>
                </a:solidFill>
              </a:rPr>
              <a:t>Aggregation versus Ternary Relationships</a:t>
            </a:r>
          </a:p>
        </p:txBody>
      </p:sp>
      <p:sp>
        <p:nvSpPr>
          <p:cNvPr id="77828" name="Rectangle 4">
            <a:extLst>
              <a:ext uri="{FF2B5EF4-FFF2-40B4-BE49-F238E27FC236}">
                <a16:creationId xmlns:a16="http://schemas.microsoft.com/office/drawing/2014/main" id="{0C9DE794-74D8-574F-9A5B-DB594ADA464A}"/>
              </a:ext>
            </a:extLst>
          </p:cNvPr>
          <p:cNvSpPr>
            <a:spLocks noChangeArrowheads="1"/>
          </p:cNvSpPr>
          <p:nvPr/>
        </p:nvSpPr>
        <p:spPr bwMode="auto">
          <a:xfrm>
            <a:off x="501650" y="4249738"/>
            <a:ext cx="8180388" cy="2074862"/>
          </a:xfrm>
          <a:prstGeom prst="rect">
            <a:avLst/>
          </a:prstGeom>
          <a:solidFill>
            <a:schemeClr val="hlink">
              <a:alpha val="25098"/>
            </a:schemeClr>
          </a:solidFill>
          <a:ln w="12700" algn="ctr">
            <a:solidFill>
              <a:schemeClr val="tx1"/>
            </a:solidFill>
            <a:prstDash val="dash"/>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77829" name="Line 5">
            <a:extLst>
              <a:ext uri="{FF2B5EF4-FFF2-40B4-BE49-F238E27FC236}">
                <a16:creationId xmlns:a16="http://schemas.microsoft.com/office/drawing/2014/main" id="{4C4790DA-5CED-E243-8C0F-E68FF49B1318}"/>
              </a:ext>
            </a:extLst>
          </p:cNvPr>
          <p:cNvSpPr>
            <a:spLocks noChangeShapeType="1"/>
          </p:cNvSpPr>
          <p:nvPr/>
        </p:nvSpPr>
        <p:spPr bwMode="auto">
          <a:xfrm flipV="1">
            <a:off x="4572000" y="3778250"/>
            <a:ext cx="0" cy="47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0" name="Line 6">
            <a:extLst>
              <a:ext uri="{FF2B5EF4-FFF2-40B4-BE49-F238E27FC236}">
                <a16:creationId xmlns:a16="http://schemas.microsoft.com/office/drawing/2014/main" id="{5058A3B8-93AB-A04C-9673-F2B9337EB445}"/>
              </a:ext>
            </a:extLst>
          </p:cNvPr>
          <p:cNvSpPr>
            <a:spLocks noChangeShapeType="1"/>
          </p:cNvSpPr>
          <p:nvPr/>
        </p:nvSpPr>
        <p:spPr bwMode="auto">
          <a:xfrm flipV="1">
            <a:off x="3189288" y="4979988"/>
            <a:ext cx="481012" cy="384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1" name="Line 7">
            <a:extLst>
              <a:ext uri="{FF2B5EF4-FFF2-40B4-BE49-F238E27FC236}">
                <a16:creationId xmlns:a16="http://schemas.microsoft.com/office/drawing/2014/main" id="{ECDD08BA-16C5-864A-8A12-99B275932263}"/>
              </a:ext>
            </a:extLst>
          </p:cNvPr>
          <p:cNvSpPr>
            <a:spLocks noChangeShapeType="1"/>
          </p:cNvSpPr>
          <p:nvPr/>
        </p:nvSpPr>
        <p:spPr bwMode="auto">
          <a:xfrm>
            <a:off x="4576763" y="1908175"/>
            <a:ext cx="0" cy="5000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2" name="Line 8">
            <a:extLst>
              <a:ext uri="{FF2B5EF4-FFF2-40B4-BE49-F238E27FC236}">
                <a16:creationId xmlns:a16="http://schemas.microsoft.com/office/drawing/2014/main" id="{6C49E74D-0561-504D-9635-B4500449BF06}"/>
              </a:ext>
            </a:extLst>
          </p:cNvPr>
          <p:cNvSpPr>
            <a:spLocks noChangeShapeType="1"/>
          </p:cNvSpPr>
          <p:nvPr/>
        </p:nvSpPr>
        <p:spPr bwMode="auto">
          <a:xfrm flipV="1">
            <a:off x="4576763" y="2851150"/>
            <a:ext cx="0" cy="47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3" name="Line 9">
            <a:extLst>
              <a:ext uri="{FF2B5EF4-FFF2-40B4-BE49-F238E27FC236}">
                <a16:creationId xmlns:a16="http://schemas.microsoft.com/office/drawing/2014/main" id="{662EF53B-3831-DF4F-8F55-36185AF4FC94}"/>
              </a:ext>
            </a:extLst>
          </p:cNvPr>
          <p:cNvSpPr>
            <a:spLocks noChangeShapeType="1"/>
          </p:cNvSpPr>
          <p:nvPr/>
        </p:nvSpPr>
        <p:spPr bwMode="auto">
          <a:xfrm flipH="1" flipV="1">
            <a:off x="1441450" y="4972050"/>
            <a:ext cx="481013" cy="384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4" name="Line 10">
            <a:extLst>
              <a:ext uri="{FF2B5EF4-FFF2-40B4-BE49-F238E27FC236}">
                <a16:creationId xmlns:a16="http://schemas.microsoft.com/office/drawing/2014/main" id="{FC709112-DB6D-EA46-B602-B129DC90BC5A}"/>
              </a:ext>
            </a:extLst>
          </p:cNvPr>
          <p:cNvSpPr>
            <a:spLocks noChangeShapeType="1"/>
          </p:cNvSpPr>
          <p:nvPr/>
        </p:nvSpPr>
        <p:spPr bwMode="auto">
          <a:xfrm>
            <a:off x="4879975" y="3660775"/>
            <a:ext cx="7683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5" name="Oval 11">
            <a:extLst>
              <a:ext uri="{FF2B5EF4-FFF2-40B4-BE49-F238E27FC236}">
                <a16:creationId xmlns:a16="http://schemas.microsoft.com/office/drawing/2014/main" id="{C6E697BB-5A4D-1F4C-851A-CEC1BF12DC90}"/>
              </a:ext>
            </a:extLst>
          </p:cNvPr>
          <p:cNvSpPr>
            <a:spLocks noChangeArrowheads="1"/>
          </p:cNvSpPr>
          <p:nvPr/>
        </p:nvSpPr>
        <p:spPr bwMode="auto">
          <a:xfrm>
            <a:off x="803275" y="4737100"/>
            <a:ext cx="1090613" cy="5143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pid</a:t>
            </a:r>
          </a:p>
        </p:txBody>
      </p:sp>
      <p:sp>
        <p:nvSpPr>
          <p:cNvPr id="77836" name="Oval 12">
            <a:extLst>
              <a:ext uri="{FF2B5EF4-FFF2-40B4-BE49-F238E27FC236}">
                <a16:creationId xmlns:a16="http://schemas.microsoft.com/office/drawing/2014/main" id="{AC80B97E-C9F6-FC4A-85FF-13C659FF3D06}"/>
              </a:ext>
            </a:extLst>
          </p:cNvPr>
          <p:cNvSpPr>
            <a:spLocks noChangeArrowheads="1"/>
          </p:cNvSpPr>
          <p:nvPr/>
        </p:nvSpPr>
        <p:spPr bwMode="auto">
          <a:xfrm>
            <a:off x="5440363" y="3392488"/>
            <a:ext cx="1090612" cy="51276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until</a:t>
            </a:r>
          </a:p>
        </p:txBody>
      </p:sp>
      <p:sp>
        <p:nvSpPr>
          <p:cNvPr id="77837" name="Line 13">
            <a:extLst>
              <a:ext uri="{FF2B5EF4-FFF2-40B4-BE49-F238E27FC236}">
                <a16:creationId xmlns:a16="http://schemas.microsoft.com/office/drawing/2014/main" id="{739CCA8E-0CB2-F345-BAFA-F0DAB4F828A7}"/>
              </a:ext>
            </a:extLst>
          </p:cNvPr>
          <p:cNvSpPr>
            <a:spLocks noChangeShapeType="1"/>
          </p:cNvSpPr>
          <p:nvPr/>
        </p:nvSpPr>
        <p:spPr bwMode="auto">
          <a:xfrm flipH="1" flipV="1">
            <a:off x="3530600" y="2114550"/>
            <a:ext cx="66040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8" name="Rectangle 14">
            <a:extLst>
              <a:ext uri="{FF2B5EF4-FFF2-40B4-BE49-F238E27FC236}">
                <a16:creationId xmlns:a16="http://schemas.microsoft.com/office/drawing/2014/main" id="{EE71165F-34D7-A54B-8533-C99D1E8035F3}"/>
              </a:ext>
            </a:extLst>
          </p:cNvPr>
          <p:cNvSpPr>
            <a:spLocks noChangeArrowheads="1"/>
          </p:cNvSpPr>
          <p:nvPr/>
        </p:nvSpPr>
        <p:spPr bwMode="auto">
          <a:xfrm>
            <a:off x="3937000" y="2408238"/>
            <a:ext cx="1236663" cy="587375"/>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Employees</a:t>
            </a:r>
          </a:p>
        </p:txBody>
      </p:sp>
      <p:sp>
        <p:nvSpPr>
          <p:cNvPr id="77839" name="Oval 15">
            <a:extLst>
              <a:ext uri="{FF2B5EF4-FFF2-40B4-BE49-F238E27FC236}">
                <a16:creationId xmlns:a16="http://schemas.microsoft.com/office/drawing/2014/main" id="{41E8A0CE-C240-FD44-BA63-CC2DE9E9EC87}"/>
              </a:ext>
            </a:extLst>
          </p:cNvPr>
          <p:cNvSpPr>
            <a:spLocks noChangeArrowheads="1"/>
          </p:cNvSpPr>
          <p:nvPr/>
        </p:nvSpPr>
        <p:spPr bwMode="auto">
          <a:xfrm>
            <a:off x="2784475" y="1760538"/>
            <a:ext cx="1090613" cy="51276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77840" name="Line 16">
            <a:extLst>
              <a:ext uri="{FF2B5EF4-FFF2-40B4-BE49-F238E27FC236}">
                <a16:creationId xmlns:a16="http://schemas.microsoft.com/office/drawing/2014/main" id="{16A1C7BD-4495-8246-A969-D25A580A2102}"/>
              </a:ext>
            </a:extLst>
          </p:cNvPr>
          <p:cNvSpPr>
            <a:spLocks noChangeShapeType="1"/>
          </p:cNvSpPr>
          <p:nvPr/>
        </p:nvSpPr>
        <p:spPr bwMode="auto">
          <a:xfrm flipV="1">
            <a:off x="4927600" y="2114550"/>
            <a:ext cx="661988"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41" name="Oval 17">
            <a:extLst>
              <a:ext uri="{FF2B5EF4-FFF2-40B4-BE49-F238E27FC236}">
                <a16:creationId xmlns:a16="http://schemas.microsoft.com/office/drawing/2014/main" id="{9DDEC533-3ED6-FC41-ABBF-DE3E8325042B}"/>
              </a:ext>
            </a:extLst>
          </p:cNvPr>
          <p:cNvSpPr>
            <a:spLocks noChangeArrowheads="1"/>
          </p:cNvSpPr>
          <p:nvPr/>
        </p:nvSpPr>
        <p:spPr bwMode="auto">
          <a:xfrm>
            <a:off x="5248275" y="1760538"/>
            <a:ext cx="1090613" cy="51276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77842" name="Line 18">
            <a:extLst>
              <a:ext uri="{FF2B5EF4-FFF2-40B4-BE49-F238E27FC236}">
                <a16:creationId xmlns:a16="http://schemas.microsoft.com/office/drawing/2014/main" id="{17ABA110-8BB0-0C41-B572-950D4B66CFD8}"/>
              </a:ext>
            </a:extLst>
          </p:cNvPr>
          <p:cNvSpPr>
            <a:spLocks noChangeShapeType="1"/>
          </p:cNvSpPr>
          <p:nvPr/>
        </p:nvSpPr>
        <p:spPr bwMode="auto">
          <a:xfrm flipV="1">
            <a:off x="2527300" y="4946650"/>
            <a:ext cx="0" cy="4143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43" name="Oval 19">
            <a:extLst>
              <a:ext uri="{FF2B5EF4-FFF2-40B4-BE49-F238E27FC236}">
                <a16:creationId xmlns:a16="http://schemas.microsoft.com/office/drawing/2014/main" id="{8D466C34-4D92-DE4B-8B88-0A385F3933AC}"/>
              </a:ext>
            </a:extLst>
          </p:cNvPr>
          <p:cNvSpPr>
            <a:spLocks noChangeArrowheads="1"/>
          </p:cNvSpPr>
          <p:nvPr/>
        </p:nvSpPr>
        <p:spPr bwMode="auto">
          <a:xfrm>
            <a:off x="1979613" y="4441825"/>
            <a:ext cx="1093787" cy="5143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started-on</a:t>
            </a:r>
          </a:p>
        </p:txBody>
      </p:sp>
      <p:sp>
        <p:nvSpPr>
          <p:cNvPr id="77844" name="AutoShape 20">
            <a:extLst>
              <a:ext uri="{FF2B5EF4-FFF2-40B4-BE49-F238E27FC236}">
                <a16:creationId xmlns:a16="http://schemas.microsoft.com/office/drawing/2014/main" id="{B52C3C6A-3A42-3A46-BB5C-95B266BC179F}"/>
              </a:ext>
            </a:extLst>
          </p:cNvPr>
          <p:cNvSpPr>
            <a:spLocks noChangeArrowheads="1"/>
          </p:cNvSpPr>
          <p:nvPr/>
        </p:nvSpPr>
        <p:spPr bwMode="auto">
          <a:xfrm>
            <a:off x="3919538" y="3290888"/>
            <a:ext cx="1304925" cy="728662"/>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Monitors</a:t>
            </a:r>
          </a:p>
        </p:txBody>
      </p:sp>
      <p:sp>
        <p:nvSpPr>
          <p:cNvPr id="77845" name="Line 21">
            <a:extLst>
              <a:ext uri="{FF2B5EF4-FFF2-40B4-BE49-F238E27FC236}">
                <a16:creationId xmlns:a16="http://schemas.microsoft.com/office/drawing/2014/main" id="{1C4786C5-0E55-F74A-B73C-28B43A8AEF90}"/>
              </a:ext>
            </a:extLst>
          </p:cNvPr>
          <p:cNvSpPr>
            <a:spLocks noChangeShapeType="1"/>
          </p:cNvSpPr>
          <p:nvPr/>
        </p:nvSpPr>
        <p:spPr bwMode="auto">
          <a:xfrm>
            <a:off x="5095875" y="5692775"/>
            <a:ext cx="7683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46" name="Rectangle 23">
            <a:extLst>
              <a:ext uri="{FF2B5EF4-FFF2-40B4-BE49-F238E27FC236}">
                <a16:creationId xmlns:a16="http://schemas.microsoft.com/office/drawing/2014/main" id="{36F4F092-FB07-8345-93B3-726B58EDCD0D}"/>
              </a:ext>
            </a:extLst>
          </p:cNvPr>
          <p:cNvSpPr>
            <a:spLocks noChangeArrowheads="1"/>
          </p:cNvSpPr>
          <p:nvPr/>
        </p:nvSpPr>
        <p:spPr bwMode="auto">
          <a:xfrm>
            <a:off x="1768475" y="5362575"/>
            <a:ext cx="1557338" cy="585788"/>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Projects</a:t>
            </a:r>
          </a:p>
        </p:txBody>
      </p:sp>
      <p:sp>
        <p:nvSpPr>
          <p:cNvPr id="77847" name="Oval 24">
            <a:extLst>
              <a:ext uri="{FF2B5EF4-FFF2-40B4-BE49-F238E27FC236}">
                <a16:creationId xmlns:a16="http://schemas.microsoft.com/office/drawing/2014/main" id="{E222B0D6-E86F-C64B-AE07-C538A203E88F}"/>
              </a:ext>
            </a:extLst>
          </p:cNvPr>
          <p:cNvSpPr>
            <a:spLocks noChangeArrowheads="1"/>
          </p:cNvSpPr>
          <p:nvPr/>
        </p:nvSpPr>
        <p:spPr bwMode="auto">
          <a:xfrm flipH="1">
            <a:off x="3151188" y="4733925"/>
            <a:ext cx="1090612" cy="5143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pbudget</a:t>
            </a:r>
          </a:p>
        </p:txBody>
      </p:sp>
      <p:sp>
        <p:nvSpPr>
          <p:cNvPr id="77848" name="Line 25">
            <a:extLst>
              <a:ext uri="{FF2B5EF4-FFF2-40B4-BE49-F238E27FC236}">
                <a16:creationId xmlns:a16="http://schemas.microsoft.com/office/drawing/2014/main" id="{447EDE41-8A9A-0843-8946-3FAAEE93AB65}"/>
              </a:ext>
            </a:extLst>
          </p:cNvPr>
          <p:cNvSpPr>
            <a:spLocks noChangeShapeType="1"/>
          </p:cNvSpPr>
          <p:nvPr/>
        </p:nvSpPr>
        <p:spPr bwMode="auto">
          <a:xfrm flipV="1">
            <a:off x="7283450" y="5018088"/>
            <a:ext cx="481013" cy="384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49" name="Line 26">
            <a:extLst>
              <a:ext uri="{FF2B5EF4-FFF2-40B4-BE49-F238E27FC236}">
                <a16:creationId xmlns:a16="http://schemas.microsoft.com/office/drawing/2014/main" id="{766D0C7C-3FD0-3D4F-B26F-06F7FA07BC32}"/>
              </a:ext>
            </a:extLst>
          </p:cNvPr>
          <p:cNvSpPr>
            <a:spLocks noChangeShapeType="1"/>
          </p:cNvSpPr>
          <p:nvPr/>
        </p:nvSpPr>
        <p:spPr bwMode="auto">
          <a:xfrm flipH="1" flipV="1">
            <a:off x="5535613" y="5010150"/>
            <a:ext cx="481012" cy="384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50" name="Oval 27">
            <a:extLst>
              <a:ext uri="{FF2B5EF4-FFF2-40B4-BE49-F238E27FC236}">
                <a16:creationId xmlns:a16="http://schemas.microsoft.com/office/drawing/2014/main" id="{02CEFE4B-3EC6-AD4C-8ECA-B003AC5284C9}"/>
              </a:ext>
            </a:extLst>
          </p:cNvPr>
          <p:cNvSpPr>
            <a:spLocks noChangeArrowheads="1"/>
          </p:cNvSpPr>
          <p:nvPr/>
        </p:nvSpPr>
        <p:spPr bwMode="auto">
          <a:xfrm>
            <a:off x="4897438" y="4775200"/>
            <a:ext cx="1090612" cy="5143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did</a:t>
            </a:r>
          </a:p>
        </p:txBody>
      </p:sp>
      <p:sp>
        <p:nvSpPr>
          <p:cNvPr id="77851" name="Line 28">
            <a:extLst>
              <a:ext uri="{FF2B5EF4-FFF2-40B4-BE49-F238E27FC236}">
                <a16:creationId xmlns:a16="http://schemas.microsoft.com/office/drawing/2014/main" id="{C33C55E8-4345-6A4F-9170-E17D18CC04B6}"/>
              </a:ext>
            </a:extLst>
          </p:cNvPr>
          <p:cNvSpPr>
            <a:spLocks noChangeShapeType="1"/>
          </p:cNvSpPr>
          <p:nvPr/>
        </p:nvSpPr>
        <p:spPr bwMode="auto">
          <a:xfrm flipV="1">
            <a:off x="6621463" y="4984750"/>
            <a:ext cx="0" cy="4143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52" name="Oval 29">
            <a:extLst>
              <a:ext uri="{FF2B5EF4-FFF2-40B4-BE49-F238E27FC236}">
                <a16:creationId xmlns:a16="http://schemas.microsoft.com/office/drawing/2014/main" id="{B094DD38-4EA7-A048-9B0E-2E12B078FEFB}"/>
              </a:ext>
            </a:extLst>
          </p:cNvPr>
          <p:cNvSpPr>
            <a:spLocks noChangeArrowheads="1"/>
          </p:cNvSpPr>
          <p:nvPr/>
        </p:nvSpPr>
        <p:spPr bwMode="auto">
          <a:xfrm>
            <a:off x="6073775" y="4479925"/>
            <a:ext cx="1093788" cy="5143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dname</a:t>
            </a:r>
          </a:p>
        </p:txBody>
      </p:sp>
      <p:sp>
        <p:nvSpPr>
          <p:cNvPr id="77853" name="Oval 30">
            <a:extLst>
              <a:ext uri="{FF2B5EF4-FFF2-40B4-BE49-F238E27FC236}">
                <a16:creationId xmlns:a16="http://schemas.microsoft.com/office/drawing/2014/main" id="{8B4B861B-E6C8-DD4B-B62A-C4EFC632BFFF}"/>
              </a:ext>
            </a:extLst>
          </p:cNvPr>
          <p:cNvSpPr>
            <a:spLocks noChangeArrowheads="1"/>
          </p:cNvSpPr>
          <p:nvPr/>
        </p:nvSpPr>
        <p:spPr bwMode="auto">
          <a:xfrm flipH="1">
            <a:off x="7245350" y="4772025"/>
            <a:ext cx="1090613" cy="5143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budget</a:t>
            </a:r>
          </a:p>
        </p:txBody>
      </p:sp>
      <p:sp>
        <p:nvSpPr>
          <p:cNvPr id="77854" name="AutoShape 31">
            <a:extLst>
              <a:ext uri="{FF2B5EF4-FFF2-40B4-BE49-F238E27FC236}">
                <a16:creationId xmlns:a16="http://schemas.microsoft.com/office/drawing/2014/main" id="{4C7D9E5F-F0CD-5044-BCF1-B5C6B97E4EDF}"/>
              </a:ext>
            </a:extLst>
          </p:cNvPr>
          <p:cNvSpPr>
            <a:spLocks noChangeArrowheads="1"/>
          </p:cNvSpPr>
          <p:nvPr/>
        </p:nvSpPr>
        <p:spPr bwMode="auto">
          <a:xfrm>
            <a:off x="3995738" y="5229225"/>
            <a:ext cx="1190625" cy="901700"/>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Sponsors</a:t>
            </a:r>
          </a:p>
        </p:txBody>
      </p:sp>
      <p:sp>
        <p:nvSpPr>
          <p:cNvPr id="77855" name="Rectangle 32">
            <a:extLst>
              <a:ext uri="{FF2B5EF4-FFF2-40B4-BE49-F238E27FC236}">
                <a16:creationId xmlns:a16="http://schemas.microsoft.com/office/drawing/2014/main" id="{1AAF3857-B76B-2A46-A976-5CCEAA1D6805}"/>
              </a:ext>
            </a:extLst>
          </p:cNvPr>
          <p:cNvSpPr>
            <a:spLocks noChangeArrowheads="1"/>
          </p:cNvSpPr>
          <p:nvPr/>
        </p:nvSpPr>
        <p:spPr bwMode="auto">
          <a:xfrm>
            <a:off x="5838825" y="5402263"/>
            <a:ext cx="1558925" cy="587375"/>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Departments</a:t>
            </a:r>
          </a:p>
        </p:txBody>
      </p:sp>
      <p:sp>
        <p:nvSpPr>
          <p:cNvPr id="77856" name="Oval 33">
            <a:extLst>
              <a:ext uri="{FF2B5EF4-FFF2-40B4-BE49-F238E27FC236}">
                <a16:creationId xmlns:a16="http://schemas.microsoft.com/office/drawing/2014/main" id="{EC7B3A64-01C6-D847-8395-81D3BB0FCAF1}"/>
              </a:ext>
            </a:extLst>
          </p:cNvPr>
          <p:cNvSpPr>
            <a:spLocks noChangeArrowheads="1"/>
          </p:cNvSpPr>
          <p:nvPr/>
        </p:nvSpPr>
        <p:spPr bwMode="auto">
          <a:xfrm>
            <a:off x="4038600" y="1379538"/>
            <a:ext cx="1090613" cy="51276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Number Placeholder 5">
            <a:extLst>
              <a:ext uri="{FF2B5EF4-FFF2-40B4-BE49-F238E27FC236}">
                <a16:creationId xmlns:a16="http://schemas.microsoft.com/office/drawing/2014/main" id="{E0C09336-8518-B744-B20C-C24FAFA684C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4404C429-4489-A448-A59B-87EE44328288}" type="slidenum">
              <a:rPr lang="en-US" altLang="zh-TW" sz="1400" smtClean="0"/>
              <a:pPr>
                <a:spcBef>
                  <a:spcPct val="0"/>
                </a:spcBef>
                <a:buFontTx/>
                <a:buNone/>
              </a:pPr>
              <a:t>64</a:t>
            </a:fld>
            <a:endParaRPr lang="en-US" altLang="zh-TW" sz="1400"/>
          </a:p>
        </p:txBody>
      </p:sp>
      <p:sp>
        <p:nvSpPr>
          <p:cNvPr id="78850" name="Rectangle 3">
            <a:extLst>
              <a:ext uri="{FF2B5EF4-FFF2-40B4-BE49-F238E27FC236}">
                <a16:creationId xmlns:a16="http://schemas.microsoft.com/office/drawing/2014/main" id="{0A78C151-1BA8-A640-86FE-F85B7B1CC409}"/>
              </a:ext>
            </a:extLst>
          </p:cNvPr>
          <p:cNvSpPr>
            <a:spLocks noGrp="1" noChangeArrowheads="1"/>
          </p:cNvSpPr>
          <p:nvPr>
            <p:ph type="body" idx="1"/>
          </p:nvPr>
        </p:nvSpPr>
        <p:spPr>
          <a:xfrm>
            <a:off x="685800" y="609600"/>
            <a:ext cx="7772400" cy="5486400"/>
          </a:xfrm>
        </p:spPr>
        <p:txBody>
          <a:bodyPr/>
          <a:lstStyle/>
          <a:p>
            <a:pPr eaLnBrk="1" hangingPunct="1"/>
            <a:r>
              <a:rPr lang="en-US" altLang="zh-TW"/>
              <a:t>According to the previous ER diagram:</a:t>
            </a:r>
          </a:p>
          <a:p>
            <a:pPr lvl="1" eaLnBrk="1" hangingPunct="1"/>
            <a:r>
              <a:rPr lang="en-US" altLang="zh-TW"/>
              <a:t>A project can be sponsored by any number of departments,</a:t>
            </a:r>
          </a:p>
          <a:p>
            <a:pPr lvl="1" eaLnBrk="1" hangingPunct="1"/>
            <a:r>
              <a:rPr lang="en-US" altLang="zh-TW"/>
              <a:t>A department can sponsor one or more projects,</a:t>
            </a:r>
          </a:p>
          <a:p>
            <a:pPr lvl="1" eaLnBrk="1" hangingPunct="1"/>
            <a:r>
              <a:rPr lang="en-US" altLang="zh-TW"/>
              <a:t>Each sponsorship is monitored by one or more employees.</a:t>
            </a:r>
          </a:p>
          <a:p>
            <a:pPr eaLnBrk="1" hangingPunct="1">
              <a:buFontTx/>
              <a:buNone/>
            </a:pPr>
            <a:endParaRPr lang="en-US" altLang="zh-TW"/>
          </a:p>
          <a:p>
            <a:pPr lvl="1" eaLnBrk="1" hangingPunct="1"/>
            <a:endParaRPr lang="zh-TW"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Line 18">
            <a:extLst>
              <a:ext uri="{FF2B5EF4-FFF2-40B4-BE49-F238E27FC236}">
                <a16:creationId xmlns:a16="http://schemas.microsoft.com/office/drawing/2014/main" id="{1D6AF749-5F8B-F442-8E4A-53E486B4E66C}"/>
              </a:ext>
            </a:extLst>
          </p:cNvPr>
          <p:cNvSpPr>
            <a:spLocks noChangeShapeType="1"/>
          </p:cNvSpPr>
          <p:nvPr/>
        </p:nvSpPr>
        <p:spPr bwMode="auto">
          <a:xfrm>
            <a:off x="3259138" y="4348163"/>
            <a:ext cx="7683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74" name="Slide Number Placeholder 5">
            <a:extLst>
              <a:ext uri="{FF2B5EF4-FFF2-40B4-BE49-F238E27FC236}">
                <a16:creationId xmlns:a16="http://schemas.microsoft.com/office/drawing/2014/main" id="{4C769110-9912-A44A-98DC-CCEC4FE3E0A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8B36535F-C7F4-9C43-9C41-3A82C090BC04}" type="slidenum">
              <a:rPr lang="en-US" altLang="zh-TW" sz="1400" smtClean="0"/>
              <a:pPr>
                <a:spcBef>
                  <a:spcPct val="0"/>
                </a:spcBef>
                <a:buFontTx/>
                <a:buNone/>
              </a:pPr>
              <a:t>65</a:t>
            </a:fld>
            <a:endParaRPr lang="en-US" altLang="zh-TW" sz="1400"/>
          </a:p>
        </p:txBody>
      </p:sp>
      <p:sp>
        <p:nvSpPr>
          <p:cNvPr id="79875" name="Rectangle 3">
            <a:extLst>
              <a:ext uri="{FF2B5EF4-FFF2-40B4-BE49-F238E27FC236}">
                <a16:creationId xmlns:a16="http://schemas.microsoft.com/office/drawing/2014/main" id="{BAC6AB95-20F3-2540-B1BE-D741B8A88A78}"/>
              </a:ext>
            </a:extLst>
          </p:cNvPr>
          <p:cNvSpPr>
            <a:spLocks noGrp="1" noChangeArrowheads="1"/>
          </p:cNvSpPr>
          <p:nvPr>
            <p:ph type="body" idx="1"/>
          </p:nvPr>
        </p:nvSpPr>
        <p:spPr>
          <a:xfrm>
            <a:off x="685800" y="685800"/>
            <a:ext cx="7772400" cy="5715000"/>
          </a:xfrm>
        </p:spPr>
        <p:txBody>
          <a:bodyPr/>
          <a:lstStyle/>
          <a:p>
            <a:pPr eaLnBrk="1" hangingPunct="1">
              <a:lnSpc>
                <a:spcPct val="90000"/>
              </a:lnSpc>
            </a:pPr>
            <a:r>
              <a:rPr lang="en-US" altLang="zh-TW" sz="2800"/>
              <a:t>If we don’t need to record the </a:t>
            </a:r>
            <a:r>
              <a:rPr lang="en-US" altLang="zh-TW" sz="2800" i="1"/>
              <a:t>until </a:t>
            </a:r>
            <a:r>
              <a:rPr lang="en-US" altLang="zh-TW" sz="2800"/>
              <a:t>attribute of Monitors, we might use a ternary relationship.</a:t>
            </a:r>
          </a:p>
          <a:p>
            <a:pPr eaLnBrk="1" hangingPunct="1">
              <a:lnSpc>
                <a:spcPct val="90000"/>
              </a:lnSpc>
            </a:pPr>
            <a:endParaRPr lang="en-US" altLang="zh-TW" sz="2800"/>
          </a:p>
          <a:p>
            <a:pPr eaLnBrk="1" hangingPunct="1">
              <a:lnSpc>
                <a:spcPct val="90000"/>
              </a:lnSpc>
            </a:pPr>
            <a:endParaRPr lang="en-US" altLang="zh-TW" sz="2800"/>
          </a:p>
          <a:p>
            <a:pPr eaLnBrk="1" hangingPunct="1">
              <a:lnSpc>
                <a:spcPct val="90000"/>
              </a:lnSpc>
            </a:pPr>
            <a:endParaRPr lang="en-US" altLang="zh-TW" sz="2800"/>
          </a:p>
          <a:p>
            <a:pPr eaLnBrk="1" hangingPunct="1">
              <a:lnSpc>
                <a:spcPct val="90000"/>
              </a:lnSpc>
            </a:pPr>
            <a:endParaRPr lang="en-US" altLang="zh-TW" sz="2800"/>
          </a:p>
          <a:p>
            <a:pPr eaLnBrk="1" hangingPunct="1">
              <a:lnSpc>
                <a:spcPct val="90000"/>
              </a:lnSpc>
            </a:pPr>
            <a:endParaRPr lang="en-US" altLang="zh-TW" sz="2800"/>
          </a:p>
          <a:p>
            <a:pPr eaLnBrk="1" hangingPunct="1">
              <a:lnSpc>
                <a:spcPct val="90000"/>
              </a:lnSpc>
            </a:pPr>
            <a:endParaRPr lang="en-US" altLang="zh-TW" sz="2800"/>
          </a:p>
          <a:p>
            <a:pPr eaLnBrk="1" hangingPunct="1">
              <a:lnSpc>
                <a:spcPct val="90000"/>
              </a:lnSpc>
            </a:pPr>
            <a:endParaRPr lang="en-US" altLang="zh-TW" sz="2800"/>
          </a:p>
          <a:p>
            <a:pPr eaLnBrk="1" hangingPunct="1">
              <a:lnSpc>
                <a:spcPct val="90000"/>
              </a:lnSpc>
            </a:pPr>
            <a:r>
              <a:rPr lang="en-US" altLang="zh-TW" sz="2800"/>
              <a:t>However, this design cannot express the constraint that each sponsorship can be monitored by at most one employee.</a:t>
            </a:r>
          </a:p>
        </p:txBody>
      </p:sp>
      <p:grpSp>
        <p:nvGrpSpPr>
          <p:cNvPr id="79876" name="Group 4">
            <a:extLst>
              <a:ext uri="{FF2B5EF4-FFF2-40B4-BE49-F238E27FC236}">
                <a16:creationId xmlns:a16="http://schemas.microsoft.com/office/drawing/2014/main" id="{589C28B6-DA9F-FC46-8462-C2C7582580B5}"/>
              </a:ext>
            </a:extLst>
          </p:cNvPr>
          <p:cNvGrpSpPr>
            <a:grpSpLocks/>
          </p:cNvGrpSpPr>
          <p:nvPr/>
        </p:nvGrpSpPr>
        <p:grpSpPr bwMode="auto">
          <a:xfrm>
            <a:off x="762000" y="1600200"/>
            <a:ext cx="7532688" cy="3186113"/>
            <a:chOff x="506" y="1845"/>
            <a:chExt cx="4745" cy="2007"/>
          </a:xfrm>
        </p:grpSpPr>
        <p:sp>
          <p:nvSpPr>
            <p:cNvPr id="79877" name="Line 5">
              <a:extLst>
                <a:ext uri="{FF2B5EF4-FFF2-40B4-BE49-F238E27FC236}">
                  <a16:creationId xmlns:a16="http://schemas.microsoft.com/office/drawing/2014/main" id="{8488274D-E371-504E-B43A-C71CA753C00E}"/>
                </a:ext>
              </a:extLst>
            </p:cNvPr>
            <p:cNvSpPr>
              <a:spLocks noChangeShapeType="1"/>
            </p:cNvSpPr>
            <p:nvPr/>
          </p:nvSpPr>
          <p:spPr bwMode="auto">
            <a:xfrm flipV="1">
              <a:off x="2009" y="3127"/>
              <a:ext cx="303" cy="2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78" name="Line 6">
              <a:extLst>
                <a:ext uri="{FF2B5EF4-FFF2-40B4-BE49-F238E27FC236}">
                  <a16:creationId xmlns:a16="http://schemas.microsoft.com/office/drawing/2014/main" id="{51E9EAA5-9A81-4C46-9809-E0AFA13BAEF5}"/>
                </a:ext>
              </a:extLst>
            </p:cNvPr>
            <p:cNvSpPr>
              <a:spLocks noChangeShapeType="1"/>
            </p:cNvSpPr>
            <p:nvPr/>
          </p:nvSpPr>
          <p:spPr bwMode="auto">
            <a:xfrm>
              <a:off x="2904" y="2136"/>
              <a:ext cx="0" cy="3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79" name="Line 7">
              <a:extLst>
                <a:ext uri="{FF2B5EF4-FFF2-40B4-BE49-F238E27FC236}">
                  <a16:creationId xmlns:a16="http://schemas.microsoft.com/office/drawing/2014/main" id="{99D02752-4308-A44C-A55D-224AA1DA4CE5}"/>
                </a:ext>
              </a:extLst>
            </p:cNvPr>
            <p:cNvSpPr>
              <a:spLocks noChangeShapeType="1"/>
            </p:cNvSpPr>
            <p:nvPr/>
          </p:nvSpPr>
          <p:spPr bwMode="auto">
            <a:xfrm flipV="1">
              <a:off x="2904" y="2758"/>
              <a:ext cx="3" cy="5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0" name="Line 8">
              <a:extLst>
                <a:ext uri="{FF2B5EF4-FFF2-40B4-BE49-F238E27FC236}">
                  <a16:creationId xmlns:a16="http://schemas.microsoft.com/office/drawing/2014/main" id="{0022F4AB-9758-0740-9711-98ADFFDAB1D8}"/>
                </a:ext>
              </a:extLst>
            </p:cNvPr>
            <p:cNvSpPr>
              <a:spLocks noChangeShapeType="1"/>
            </p:cNvSpPr>
            <p:nvPr/>
          </p:nvSpPr>
          <p:spPr bwMode="auto">
            <a:xfrm flipH="1" flipV="1">
              <a:off x="908" y="3122"/>
              <a:ext cx="303" cy="2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1" name="Oval 9">
              <a:extLst>
                <a:ext uri="{FF2B5EF4-FFF2-40B4-BE49-F238E27FC236}">
                  <a16:creationId xmlns:a16="http://schemas.microsoft.com/office/drawing/2014/main" id="{F2F71F88-598B-F34D-9334-CEAD4C37242A}"/>
                </a:ext>
              </a:extLst>
            </p:cNvPr>
            <p:cNvSpPr>
              <a:spLocks noChangeArrowheads="1"/>
            </p:cNvSpPr>
            <p:nvPr/>
          </p:nvSpPr>
          <p:spPr bwMode="auto">
            <a:xfrm>
              <a:off x="506" y="2974"/>
              <a:ext cx="687" cy="324"/>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pid</a:t>
              </a:r>
            </a:p>
          </p:txBody>
        </p:sp>
        <p:sp>
          <p:nvSpPr>
            <p:cNvPr id="79882" name="Line 10">
              <a:extLst>
                <a:ext uri="{FF2B5EF4-FFF2-40B4-BE49-F238E27FC236}">
                  <a16:creationId xmlns:a16="http://schemas.microsoft.com/office/drawing/2014/main" id="{22CB5C5B-0DC2-8F45-9935-D2A5EC64EBF5}"/>
                </a:ext>
              </a:extLst>
            </p:cNvPr>
            <p:cNvSpPr>
              <a:spLocks noChangeShapeType="1"/>
            </p:cNvSpPr>
            <p:nvPr/>
          </p:nvSpPr>
          <p:spPr bwMode="auto">
            <a:xfrm flipH="1" flipV="1">
              <a:off x="2261" y="2266"/>
              <a:ext cx="416" cy="1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3" name="Rectangle 11">
              <a:extLst>
                <a:ext uri="{FF2B5EF4-FFF2-40B4-BE49-F238E27FC236}">
                  <a16:creationId xmlns:a16="http://schemas.microsoft.com/office/drawing/2014/main" id="{7BAF9C4F-BE45-E548-B69A-692EDCEAB604}"/>
                </a:ext>
              </a:extLst>
            </p:cNvPr>
            <p:cNvSpPr>
              <a:spLocks noChangeArrowheads="1"/>
            </p:cNvSpPr>
            <p:nvPr/>
          </p:nvSpPr>
          <p:spPr bwMode="auto">
            <a:xfrm>
              <a:off x="2517" y="2451"/>
              <a:ext cx="779" cy="37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Employees</a:t>
              </a:r>
            </a:p>
          </p:txBody>
        </p:sp>
        <p:sp>
          <p:nvSpPr>
            <p:cNvPr id="79884" name="Oval 12">
              <a:extLst>
                <a:ext uri="{FF2B5EF4-FFF2-40B4-BE49-F238E27FC236}">
                  <a16:creationId xmlns:a16="http://schemas.microsoft.com/office/drawing/2014/main" id="{EE59238E-B622-5B44-8D9A-DBC46421328C}"/>
                </a:ext>
              </a:extLst>
            </p:cNvPr>
            <p:cNvSpPr>
              <a:spLocks noChangeArrowheads="1"/>
            </p:cNvSpPr>
            <p:nvPr/>
          </p:nvSpPr>
          <p:spPr bwMode="auto">
            <a:xfrm>
              <a:off x="2541" y="1845"/>
              <a:ext cx="687" cy="323"/>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79885" name="Oval 13">
              <a:extLst>
                <a:ext uri="{FF2B5EF4-FFF2-40B4-BE49-F238E27FC236}">
                  <a16:creationId xmlns:a16="http://schemas.microsoft.com/office/drawing/2014/main" id="{D63217CF-A21F-3342-846B-03F5ACAFCC86}"/>
                </a:ext>
              </a:extLst>
            </p:cNvPr>
            <p:cNvSpPr>
              <a:spLocks noChangeArrowheads="1"/>
            </p:cNvSpPr>
            <p:nvPr/>
          </p:nvSpPr>
          <p:spPr bwMode="auto">
            <a:xfrm>
              <a:off x="1791" y="2043"/>
              <a:ext cx="687" cy="323"/>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79886" name="Line 14">
              <a:extLst>
                <a:ext uri="{FF2B5EF4-FFF2-40B4-BE49-F238E27FC236}">
                  <a16:creationId xmlns:a16="http://schemas.microsoft.com/office/drawing/2014/main" id="{0ED4BCA8-8975-AF44-94EB-BA7EE5723BC0}"/>
                </a:ext>
              </a:extLst>
            </p:cNvPr>
            <p:cNvSpPr>
              <a:spLocks noChangeShapeType="1"/>
            </p:cNvSpPr>
            <p:nvPr/>
          </p:nvSpPr>
          <p:spPr bwMode="auto">
            <a:xfrm flipV="1">
              <a:off x="3125" y="2266"/>
              <a:ext cx="417" cy="1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7" name="Oval 15">
              <a:extLst>
                <a:ext uri="{FF2B5EF4-FFF2-40B4-BE49-F238E27FC236}">
                  <a16:creationId xmlns:a16="http://schemas.microsoft.com/office/drawing/2014/main" id="{CECD6BE6-3E6E-874A-9371-D676DBC60874}"/>
                </a:ext>
              </a:extLst>
            </p:cNvPr>
            <p:cNvSpPr>
              <a:spLocks noChangeArrowheads="1"/>
            </p:cNvSpPr>
            <p:nvPr/>
          </p:nvSpPr>
          <p:spPr bwMode="auto">
            <a:xfrm>
              <a:off x="3315" y="2043"/>
              <a:ext cx="687" cy="323"/>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79888" name="Line 16">
              <a:extLst>
                <a:ext uri="{FF2B5EF4-FFF2-40B4-BE49-F238E27FC236}">
                  <a16:creationId xmlns:a16="http://schemas.microsoft.com/office/drawing/2014/main" id="{2C9B3728-699A-3C41-B268-60894B994EB7}"/>
                </a:ext>
              </a:extLst>
            </p:cNvPr>
            <p:cNvSpPr>
              <a:spLocks noChangeShapeType="1"/>
            </p:cNvSpPr>
            <p:nvPr/>
          </p:nvSpPr>
          <p:spPr bwMode="auto">
            <a:xfrm flipV="1">
              <a:off x="1592" y="3106"/>
              <a:ext cx="0" cy="2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9" name="Oval 17">
              <a:extLst>
                <a:ext uri="{FF2B5EF4-FFF2-40B4-BE49-F238E27FC236}">
                  <a16:creationId xmlns:a16="http://schemas.microsoft.com/office/drawing/2014/main" id="{189FBDC8-7B58-4F45-9D6C-E7F7FE781297}"/>
                </a:ext>
              </a:extLst>
            </p:cNvPr>
            <p:cNvSpPr>
              <a:spLocks noChangeArrowheads="1"/>
            </p:cNvSpPr>
            <p:nvPr/>
          </p:nvSpPr>
          <p:spPr bwMode="auto">
            <a:xfrm>
              <a:off x="1247" y="2788"/>
              <a:ext cx="689" cy="324"/>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started-on</a:t>
              </a:r>
            </a:p>
          </p:txBody>
        </p:sp>
        <p:sp>
          <p:nvSpPr>
            <p:cNvPr id="79890" name="Line 18">
              <a:extLst>
                <a:ext uri="{FF2B5EF4-FFF2-40B4-BE49-F238E27FC236}">
                  <a16:creationId xmlns:a16="http://schemas.microsoft.com/office/drawing/2014/main" id="{CD1E8CD0-FBFE-5D43-9341-25B512AABB1D}"/>
                </a:ext>
              </a:extLst>
            </p:cNvPr>
            <p:cNvSpPr>
              <a:spLocks noChangeShapeType="1"/>
            </p:cNvSpPr>
            <p:nvPr/>
          </p:nvSpPr>
          <p:spPr bwMode="auto">
            <a:xfrm>
              <a:off x="3210" y="3576"/>
              <a:ext cx="48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91" name="Rectangle 20">
              <a:extLst>
                <a:ext uri="{FF2B5EF4-FFF2-40B4-BE49-F238E27FC236}">
                  <a16:creationId xmlns:a16="http://schemas.microsoft.com/office/drawing/2014/main" id="{36F315A6-E293-D846-97F9-DE351D77E2C6}"/>
                </a:ext>
              </a:extLst>
            </p:cNvPr>
            <p:cNvSpPr>
              <a:spLocks noChangeArrowheads="1"/>
            </p:cNvSpPr>
            <p:nvPr/>
          </p:nvSpPr>
          <p:spPr bwMode="auto">
            <a:xfrm>
              <a:off x="1114" y="3368"/>
              <a:ext cx="981" cy="369"/>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Projects</a:t>
              </a:r>
            </a:p>
          </p:txBody>
        </p:sp>
        <p:sp>
          <p:nvSpPr>
            <p:cNvPr id="79892" name="Oval 21">
              <a:extLst>
                <a:ext uri="{FF2B5EF4-FFF2-40B4-BE49-F238E27FC236}">
                  <a16:creationId xmlns:a16="http://schemas.microsoft.com/office/drawing/2014/main" id="{5589A62E-6170-1F4C-8FB2-33C0F6B1DF44}"/>
                </a:ext>
              </a:extLst>
            </p:cNvPr>
            <p:cNvSpPr>
              <a:spLocks noChangeArrowheads="1"/>
            </p:cNvSpPr>
            <p:nvPr/>
          </p:nvSpPr>
          <p:spPr bwMode="auto">
            <a:xfrm flipH="1">
              <a:off x="1985" y="2972"/>
              <a:ext cx="687" cy="324"/>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pbudget</a:t>
              </a:r>
            </a:p>
          </p:txBody>
        </p:sp>
        <p:sp>
          <p:nvSpPr>
            <p:cNvPr id="79893" name="Line 22">
              <a:extLst>
                <a:ext uri="{FF2B5EF4-FFF2-40B4-BE49-F238E27FC236}">
                  <a16:creationId xmlns:a16="http://schemas.microsoft.com/office/drawing/2014/main" id="{7FDC7C18-ACE4-4048-84DB-EC34667ED376}"/>
                </a:ext>
              </a:extLst>
            </p:cNvPr>
            <p:cNvSpPr>
              <a:spLocks noChangeShapeType="1"/>
            </p:cNvSpPr>
            <p:nvPr/>
          </p:nvSpPr>
          <p:spPr bwMode="auto">
            <a:xfrm flipV="1">
              <a:off x="4588" y="3151"/>
              <a:ext cx="303" cy="2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94" name="Line 23">
              <a:extLst>
                <a:ext uri="{FF2B5EF4-FFF2-40B4-BE49-F238E27FC236}">
                  <a16:creationId xmlns:a16="http://schemas.microsoft.com/office/drawing/2014/main" id="{EBC8C0EC-52AD-B841-B08A-D190411AD835}"/>
                </a:ext>
              </a:extLst>
            </p:cNvPr>
            <p:cNvSpPr>
              <a:spLocks noChangeShapeType="1"/>
            </p:cNvSpPr>
            <p:nvPr/>
          </p:nvSpPr>
          <p:spPr bwMode="auto">
            <a:xfrm flipH="1" flipV="1">
              <a:off x="3487" y="3146"/>
              <a:ext cx="303" cy="2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95" name="Oval 24">
              <a:extLst>
                <a:ext uri="{FF2B5EF4-FFF2-40B4-BE49-F238E27FC236}">
                  <a16:creationId xmlns:a16="http://schemas.microsoft.com/office/drawing/2014/main" id="{A16BD8FE-95B1-5A4E-9890-A61D2A178506}"/>
                </a:ext>
              </a:extLst>
            </p:cNvPr>
            <p:cNvSpPr>
              <a:spLocks noChangeArrowheads="1"/>
            </p:cNvSpPr>
            <p:nvPr/>
          </p:nvSpPr>
          <p:spPr bwMode="auto">
            <a:xfrm>
              <a:off x="3085" y="2998"/>
              <a:ext cx="687" cy="324"/>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did</a:t>
              </a:r>
            </a:p>
          </p:txBody>
        </p:sp>
        <p:sp>
          <p:nvSpPr>
            <p:cNvPr id="79896" name="Line 25">
              <a:extLst>
                <a:ext uri="{FF2B5EF4-FFF2-40B4-BE49-F238E27FC236}">
                  <a16:creationId xmlns:a16="http://schemas.microsoft.com/office/drawing/2014/main" id="{57CE60F2-D6DB-B246-BB32-12C1D65B8C7E}"/>
                </a:ext>
              </a:extLst>
            </p:cNvPr>
            <p:cNvSpPr>
              <a:spLocks noChangeShapeType="1"/>
            </p:cNvSpPr>
            <p:nvPr/>
          </p:nvSpPr>
          <p:spPr bwMode="auto">
            <a:xfrm flipV="1">
              <a:off x="4171" y="3130"/>
              <a:ext cx="0" cy="2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97" name="Oval 26">
              <a:extLst>
                <a:ext uri="{FF2B5EF4-FFF2-40B4-BE49-F238E27FC236}">
                  <a16:creationId xmlns:a16="http://schemas.microsoft.com/office/drawing/2014/main" id="{707792F1-225A-3D4C-83B7-706E93A9486E}"/>
                </a:ext>
              </a:extLst>
            </p:cNvPr>
            <p:cNvSpPr>
              <a:spLocks noChangeArrowheads="1"/>
            </p:cNvSpPr>
            <p:nvPr/>
          </p:nvSpPr>
          <p:spPr bwMode="auto">
            <a:xfrm>
              <a:off x="3826" y="2812"/>
              <a:ext cx="689" cy="324"/>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dname</a:t>
              </a:r>
            </a:p>
          </p:txBody>
        </p:sp>
        <p:sp>
          <p:nvSpPr>
            <p:cNvPr id="79898" name="Oval 27">
              <a:extLst>
                <a:ext uri="{FF2B5EF4-FFF2-40B4-BE49-F238E27FC236}">
                  <a16:creationId xmlns:a16="http://schemas.microsoft.com/office/drawing/2014/main" id="{AB00702C-FB61-9840-812F-A17BA90EAE9F}"/>
                </a:ext>
              </a:extLst>
            </p:cNvPr>
            <p:cNvSpPr>
              <a:spLocks noChangeArrowheads="1"/>
            </p:cNvSpPr>
            <p:nvPr/>
          </p:nvSpPr>
          <p:spPr bwMode="auto">
            <a:xfrm flipH="1">
              <a:off x="4564" y="2996"/>
              <a:ext cx="687" cy="324"/>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budget</a:t>
              </a:r>
            </a:p>
          </p:txBody>
        </p:sp>
        <p:sp>
          <p:nvSpPr>
            <p:cNvPr id="79899" name="AutoShape 28">
              <a:extLst>
                <a:ext uri="{FF2B5EF4-FFF2-40B4-BE49-F238E27FC236}">
                  <a16:creationId xmlns:a16="http://schemas.microsoft.com/office/drawing/2014/main" id="{F614C6DB-2EDB-8D4B-81AB-B2B14855CAEF}"/>
                </a:ext>
              </a:extLst>
            </p:cNvPr>
            <p:cNvSpPr>
              <a:spLocks noChangeArrowheads="1"/>
            </p:cNvSpPr>
            <p:nvPr/>
          </p:nvSpPr>
          <p:spPr bwMode="auto">
            <a:xfrm>
              <a:off x="2517" y="3284"/>
              <a:ext cx="750" cy="568"/>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Sponsors</a:t>
              </a:r>
            </a:p>
          </p:txBody>
        </p:sp>
        <p:sp>
          <p:nvSpPr>
            <p:cNvPr id="79900" name="Rectangle 29">
              <a:extLst>
                <a:ext uri="{FF2B5EF4-FFF2-40B4-BE49-F238E27FC236}">
                  <a16:creationId xmlns:a16="http://schemas.microsoft.com/office/drawing/2014/main" id="{1CA041B1-852C-8C42-8661-90103CE25E0C}"/>
                </a:ext>
              </a:extLst>
            </p:cNvPr>
            <p:cNvSpPr>
              <a:spLocks noChangeArrowheads="1"/>
            </p:cNvSpPr>
            <p:nvPr/>
          </p:nvSpPr>
          <p:spPr bwMode="auto">
            <a:xfrm>
              <a:off x="3678" y="3393"/>
              <a:ext cx="982" cy="37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Departments</a:t>
              </a:r>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Line 21">
            <a:extLst>
              <a:ext uri="{FF2B5EF4-FFF2-40B4-BE49-F238E27FC236}">
                <a16:creationId xmlns:a16="http://schemas.microsoft.com/office/drawing/2014/main" id="{BF9D9AB9-0BD1-8F44-A1ED-D94FFBCEED71}"/>
              </a:ext>
            </a:extLst>
          </p:cNvPr>
          <p:cNvSpPr>
            <a:spLocks noChangeShapeType="1"/>
          </p:cNvSpPr>
          <p:nvPr/>
        </p:nvSpPr>
        <p:spPr bwMode="auto">
          <a:xfrm>
            <a:off x="3460750" y="5746750"/>
            <a:ext cx="7096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898" name="Slide Number Placeholder 5">
            <a:extLst>
              <a:ext uri="{FF2B5EF4-FFF2-40B4-BE49-F238E27FC236}">
                <a16:creationId xmlns:a16="http://schemas.microsoft.com/office/drawing/2014/main" id="{29D38A43-3AB4-3A47-9C56-31FEF4CB371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86448023-44C6-AE46-B2B2-674B4E6218FE}" type="slidenum">
              <a:rPr lang="en-US" altLang="zh-TW" sz="1400" smtClean="0"/>
              <a:pPr>
                <a:spcBef>
                  <a:spcPct val="0"/>
                </a:spcBef>
                <a:buFontTx/>
                <a:buNone/>
              </a:pPr>
              <a:t>66</a:t>
            </a:fld>
            <a:endParaRPr lang="en-US" altLang="zh-TW" sz="1400"/>
          </a:p>
        </p:txBody>
      </p:sp>
      <p:sp>
        <p:nvSpPr>
          <p:cNvPr id="80899" name="Rectangle 3">
            <a:extLst>
              <a:ext uri="{FF2B5EF4-FFF2-40B4-BE49-F238E27FC236}">
                <a16:creationId xmlns:a16="http://schemas.microsoft.com/office/drawing/2014/main" id="{D90B74BE-A5FD-F84A-B532-EC984BCEAD5B}"/>
              </a:ext>
            </a:extLst>
          </p:cNvPr>
          <p:cNvSpPr>
            <a:spLocks noGrp="1" noChangeArrowheads="1"/>
          </p:cNvSpPr>
          <p:nvPr>
            <p:ph type="body" idx="1"/>
          </p:nvPr>
        </p:nvSpPr>
        <p:spPr>
          <a:xfrm>
            <a:off x="685800" y="457200"/>
            <a:ext cx="7772400" cy="5638800"/>
          </a:xfrm>
        </p:spPr>
        <p:txBody>
          <a:bodyPr/>
          <a:lstStyle/>
          <a:p>
            <a:pPr eaLnBrk="1" hangingPunct="1"/>
            <a:r>
              <a:rPr lang="en-US" altLang="zh-TW" sz="2800"/>
              <a:t>If aggregation is used, it is easy for us to draw an arrow from the aggregated relationship sponsors to the relationship monitors.</a:t>
            </a:r>
          </a:p>
        </p:txBody>
      </p:sp>
      <p:sp>
        <p:nvSpPr>
          <p:cNvPr id="80900" name="Rectangle 4">
            <a:extLst>
              <a:ext uri="{FF2B5EF4-FFF2-40B4-BE49-F238E27FC236}">
                <a16:creationId xmlns:a16="http://schemas.microsoft.com/office/drawing/2014/main" id="{945EE2DE-1063-A841-8EEC-8FB84A11E7AD}"/>
              </a:ext>
            </a:extLst>
          </p:cNvPr>
          <p:cNvSpPr>
            <a:spLocks noChangeArrowheads="1"/>
          </p:cNvSpPr>
          <p:nvPr/>
        </p:nvSpPr>
        <p:spPr bwMode="auto">
          <a:xfrm>
            <a:off x="887413" y="4592638"/>
            <a:ext cx="7570787" cy="1655762"/>
          </a:xfrm>
          <a:prstGeom prst="rect">
            <a:avLst/>
          </a:prstGeom>
          <a:solidFill>
            <a:schemeClr val="hlink">
              <a:alpha val="25098"/>
            </a:schemeClr>
          </a:solidFill>
          <a:ln w="12700" algn="ctr">
            <a:solidFill>
              <a:schemeClr val="tx1"/>
            </a:solidFill>
            <a:prstDash val="dash"/>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80901" name="Line 5">
            <a:extLst>
              <a:ext uri="{FF2B5EF4-FFF2-40B4-BE49-F238E27FC236}">
                <a16:creationId xmlns:a16="http://schemas.microsoft.com/office/drawing/2014/main" id="{D7D6F642-6985-1E4C-8DF6-2A2B2C4B4D45}"/>
              </a:ext>
            </a:extLst>
          </p:cNvPr>
          <p:cNvSpPr>
            <a:spLocks noChangeShapeType="1"/>
          </p:cNvSpPr>
          <p:nvPr/>
        </p:nvSpPr>
        <p:spPr bwMode="auto">
          <a:xfrm flipV="1">
            <a:off x="4649788" y="4179888"/>
            <a:ext cx="0" cy="3905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0902" name="Line 6">
            <a:extLst>
              <a:ext uri="{FF2B5EF4-FFF2-40B4-BE49-F238E27FC236}">
                <a16:creationId xmlns:a16="http://schemas.microsoft.com/office/drawing/2014/main" id="{5A998073-49A6-DA42-BC04-8E3C91D3FE59}"/>
              </a:ext>
            </a:extLst>
          </p:cNvPr>
          <p:cNvSpPr>
            <a:spLocks noChangeShapeType="1"/>
          </p:cNvSpPr>
          <p:nvPr/>
        </p:nvSpPr>
        <p:spPr bwMode="auto">
          <a:xfrm flipV="1">
            <a:off x="3370263" y="5178425"/>
            <a:ext cx="444500" cy="306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03" name="Line 7">
            <a:extLst>
              <a:ext uri="{FF2B5EF4-FFF2-40B4-BE49-F238E27FC236}">
                <a16:creationId xmlns:a16="http://schemas.microsoft.com/office/drawing/2014/main" id="{962CB9E0-8B21-464C-87C0-619923458A1F}"/>
              </a:ext>
            </a:extLst>
          </p:cNvPr>
          <p:cNvSpPr>
            <a:spLocks noChangeShapeType="1"/>
          </p:cNvSpPr>
          <p:nvPr/>
        </p:nvSpPr>
        <p:spPr bwMode="auto">
          <a:xfrm>
            <a:off x="4654550" y="2479675"/>
            <a:ext cx="0" cy="3984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04" name="Line 8">
            <a:extLst>
              <a:ext uri="{FF2B5EF4-FFF2-40B4-BE49-F238E27FC236}">
                <a16:creationId xmlns:a16="http://schemas.microsoft.com/office/drawing/2014/main" id="{5D3DFD26-3C72-3F48-9124-2BBC5AD9FACF}"/>
              </a:ext>
            </a:extLst>
          </p:cNvPr>
          <p:cNvSpPr>
            <a:spLocks noChangeShapeType="1"/>
          </p:cNvSpPr>
          <p:nvPr/>
        </p:nvSpPr>
        <p:spPr bwMode="auto">
          <a:xfrm flipV="1">
            <a:off x="4654550" y="3232150"/>
            <a:ext cx="0" cy="3762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05" name="Line 9">
            <a:extLst>
              <a:ext uri="{FF2B5EF4-FFF2-40B4-BE49-F238E27FC236}">
                <a16:creationId xmlns:a16="http://schemas.microsoft.com/office/drawing/2014/main" id="{B8292A52-D975-9742-A9B8-11DCCA226560}"/>
              </a:ext>
            </a:extLst>
          </p:cNvPr>
          <p:cNvSpPr>
            <a:spLocks noChangeShapeType="1"/>
          </p:cNvSpPr>
          <p:nvPr/>
        </p:nvSpPr>
        <p:spPr bwMode="auto">
          <a:xfrm flipH="1" flipV="1">
            <a:off x="1752600" y="5172075"/>
            <a:ext cx="446088" cy="306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06" name="Oval 11">
            <a:extLst>
              <a:ext uri="{FF2B5EF4-FFF2-40B4-BE49-F238E27FC236}">
                <a16:creationId xmlns:a16="http://schemas.microsoft.com/office/drawing/2014/main" id="{26F2E236-8946-E046-BB0C-E0E6ABEA01B2}"/>
              </a:ext>
            </a:extLst>
          </p:cNvPr>
          <p:cNvSpPr>
            <a:spLocks noChangeArrowheads="1"/>
          </p:cNvSpPr>
          <p:nvPr/>
        </p:nvSpPr>
        <p:spPr bwMode="auto">
          <a:xfrm>
            <a:off x="1162050" y="4983163"/>
            <a:ext cx="1009650" cy="409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pid</a:t>
            </a:r>
          </a:p>
        </p:txBody>
      </p:sp>
      <p:sp>
        <p:nvSpPr>
          <p:cNvPr id="80907" name="Line 13">
            <a:extLst>
              <a:ext uri="{FF2B5EF4-FFF2-40B4-BE49-F238E27FC236}">
                <a16:creationId xmlns:a16="http://schemas.microsoft.com/office/drawing/2014/main" id="{20BCE265-163C-8545-A6BD-819CCCBF844E}"/>
              </a:ext>
            </a:extLst>
          </p:cNvPr>
          <p:cNvSpPr>
            <a:spLocks noChangeShapeType="1"/>
          </p:cNvSpPr>
          <p:nvPr/>
        </p:nvSpPr>
        <p:spPr bwMode="auto">
          <a:xfrm flipH="1" flipV="1">
            <a:off x="3686175" y="2644775"/>
            <a:ext cx="611188" cy="233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08" name="Rectangle 14">
            <a:extLst>
              <a:ext uri="{FF2B5EF4-FFF2-40B4-BE49-F238E27FC236}">
                <a16:creationId xmlns:a16="http://schemas.microsoft.com/office/drawing/2014/main" id="{6535F7C5-3DB4-C64C-8EF9-4740F3FE9A2F}"/>
              </a:ext>
            </a:extLst>
          </p:cNvPr>
          <p:cNvSpPr>
            <a:spLocks noChangeArrowheads="1"/>
          </p:cNvSpPr>
          <p:nvPr/>
        </p:nvSpPr>
        <p:spPr bwMode="auto">
          <a:xfrm>
            <a:off x="4062413" y="2878138"/>
            <a:ext cx="1144587" cy="4699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Employees</a:t>
            </a:r>
          </a:p>
        </p:txBody>
      </p:sp>
      <p:sp>
        <p:nvSpPr>
          <p:cNvPr id="80909" name="Oval 15">
            <a:extLst>
              <a:ext uri="{FF2B5EF4-FFF2-40B4-BE49-F238E27FC236}">
                <a16:creationId xmlns:a16="http://schemas.microsoft.com/office/drawing/2014/main" id="{4A66653F-9FD9-5147-831A-A5A6D62ED41D}"/>
              </a:ext>
            </a:extLst>
          </p:cNvPr>
          <p:cNvSpPr>
            <a:spLocks noChangeArrowheads="1"/>
          </p:cNvSpPr>
          <p:nvPr/>
        </p:nvSpPr>
        <p:spPr bwMode="auto">
          <a:xfrm>
            <a:off x="2995613" y="2362200"/>
            <a:ext cx="1009650" cy="40798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80910" name="Line 16">
            <a:extLst>
              <a:ext uri="{FF2B5EF4-FFF2-40B4-BE49-F238E27FC236}">
                <a16:creationId xmlns:a16="http://schemas.microsoft.com/office/drawing/2014/main" id="{DD805595-E085-A449-8E17-079E6DE923D5}"/>
              </a:ext>
            </a:extLst>
          </p:cNvPr>
          <p:cNvSpPr>
            <a:spLocks noChangeShapeType="1"/>
          </p:cNvSpPr>
          <p:nvPr/>
        </p:nvSpPr>
        <p:spPr bwMode="auto">
          <a:xfrm flipV="1">
            <a:off x="4978400" y="2644775"/>
            <a:ext cx="612775" cy="233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11" name="Oval 17">
            <a:extLst>
              <a:ext uri="{FF2B5EF4-FFF2-40B4-BE49-F238E27FC236}">
                <a16:creationId xmlns:a16="http://schemas.microsoft.com/office/drawing/2014/main" id="{C1397C29-6D53-D444-8C26-A70A9BE40171}"/>
              </a:ext>
            </a:extLst>
          </p:cNvPr>
          <p:cNvSpPr>
            <a:spLocks noChangeArrowheads="1"/>
          </p:cNvSpPr>
          <p:nvPr/>
        </p:nvSpPr>
        <p:spPr bwMode="auto">
          <a:xfrm>
            <a:off x="5275263" y="2362200"/>
            <a:ext cx="1009650" cy="40798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80912" name="Line 18">
            <a:extLst>
              <a:ext uri="{FF2B5EF4-FFF2-40B4-BE49-F238E27FC236}">
                <a16:creationId xmlns:a16="http://schemas.microsoft.com/office/drawing/2014/main" id="{7329547A-BE17-2543-AAAE-723F2E9AF5C4}"/>
              </a:ext>
            </a:extLst>
          </p:cNvPr>
          <p:cNvSpPr>
            <a:spLocks noChangeShapeType="1"/>
          </p:cNvSpPr>
          <p:nvPr/>
        </p:nvSpPr>
        <p:spPr bwMode="auto">
          <a:xfrm flipV="1">
            <a:off x="2757488" y="5151438"/>
            <a:ext cx="0" cy="3317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13" name="Oval 19">
            <a:extLst>
              <a:ext uri="{FF2B5EF4-FFF2-40B4-BE49-F238E27FC236}">
                <a16:creationId xmlns:a16="http://schemas.microsoft.com/office/drawing/2014/main" id="{76727964-1ED9-394F-95A5-7618848DB283}"/>
              </a:ext>
            </a:extLst>
          </p:cNvPr>
          <p:cNvSpPr>
            <a:spLocks noChangeArrowheads="1"/>
          </p:cNvSpPr>
          <p:nvPr/>
        </p:nvSpPr>
        <p:spPr bwMode="auto">
          <a:xfrm>
            <a:off x="2251075" y="4748213"/>
            <a:ext cx="1012825" cy="41116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started-on</a:t>
            </a:r>
          </a:p>
        </p:txBody>
      </p:sp>
      <p:sp>
        <p:nvSpPr>
          <p:cNvPr id="80914" name="AutoShape 20">
            <a:extLst>
              <a:ext uri="{FF2B5EF4-FFF2-40B4-BE49-F238E27FC236}">
                <a16:creationId xmlns:a16="http://schemas.microsoft.com/office/drawing/2014/main" id="{93031098-F7C9-C04E-88CF-51B892195F71}"/>
              </a:ext>
            </a:extLst>
          </p:cNvPr>
          <p:cNvSpPr>
            <a:spLocks noChangeArrowheads="1"/>
          </p:cNvSpPr>
          <p:nvPr/>
        </p:nvSpPr>
        <p:spPr bwMode="auto">
          <a:xfrm>
            <a:off x="4046538" y="3582988"/>
            <a:ext cx="1208087" cy="582612"/>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Monitors</a:t>
            </a:r>
          </a:p>
        </p:txBody>
      </p:sp>
      <p:sp>
        <p:nvSpPr>
          <p:cNvPr id="80915" name="Line 21">
            <a:extLst>
              <a:ext uri="{FF2B5EF4-FFF2-40B4-BE49-F238E27FC236}">
                <a16:creationId xmlns:a16="http://schemas.microsoft.com/office/drawing/2014/main" id="{706AD779-8D0B-4146-9C5F-B234A1C50491}"/>
              </a:ext>
            </a:extLst>
          </p:cNvPr>
          <p:cNvSpPr>
            <a:spLocks noChangeShapeType="1"/>
          </p:cNvSpPr>
          <p:nvPr/>
        </p:nvSpPr>
        <p:spPr bwMode="auto">
          <a:xfrm>
            <a:off x="5135563" y="5746750"/>
            <a:ext cx="7096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16" name="Rectangle 23">
            <a:extLst>
              <a:ext uri="{FF2B5EF4-FFF2-40B4-BE49-F238E27FC236}">
                <a16:creationId xmlns:a16="http://schemas.microsoft.com/office/drawing/2014/main" id="{6BCC32A7-CB2D-8045-BA5E-43E1ACF83E2E}"/>
              </a:ext>
            </a:extLst>
          </p:cNvPr>
          <p:cNvSpPr>
            <a:spLocks noChangeArrowheads="1"/>
          </p:cNvSpPr>
          <p:nvPr/>
        </p:nvSpPr>
        <p:spPr bwMode="auto">
          <a:xfrm>
            <a:off x="2055813" y="5483225"/>
            <a:ext cx="1441450" cy="4699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Projects</a:t>
            </a:r>
          </a:p>
        </p:txBody>
      </p:sp>
      <p:sp>
        <p:nvSpPr>
          <p:cNvPr id="80917" name="Oval 24">
            <a:extLst>
              <a:ext uri="{FF2B5EF4-FFF2-40B4-BE49-F238E27FC236}">
                <a16:creationId xmlns:a16="http://schemas.microsoft.com/office/drawing/2014/main" id="{B4F6801E-49E5-3D43-AA8D-CB5D9BCF658B}"/>
              </a:ext>
            </a:extLst>
          </p:cNvPr>
          <p:cNvSpPr>
            <a:spLocks noChangeArrowheads="1"/>
          </p:cNvSpPr>
          <p:nvPr/>
        </p:nvSpPr>
        <p:spPr bwMode="auto">
          <a:xfrm flipH="1">
            <a:off x="3335338" y="4981575"/>
            <a:ext cx="1009650" cy="409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pbudget</a:t>
            </a:r>
          </a:p>
        </p:txBody>
      </p:sp>
      <p:sp>
        <p:nvSpPr>
          <p:cNvPr id="80918" name="Line 25">
            <a:extLst>
              <a:ext uri="{FF2B5EF4-FFF2-40B4-BE49-F238E27FC236}">
                <a16:creationId xmlns:a16="http://schemas.microsoft.com/office/drawing/2014/main" id="{7D90AB40-542B-EF45-8B94-F85CD6F2FF0A}"/>
              </a:ext>
            </a:extLst>
          </p:cNvPr>
          <p:cNvSpPr>
            <a:spLocks noChangeShapeType="1"/>
          </p:cNvSpPr>
          <p:nvPr/>
        </p:nvSpPr>
        <p:spPr bwMode="auto">
          <a:xfrm flipV="1">
            <a:off x="7159625" y="5208588"/>
            <a:ext cx="444500" cy="306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19" name="Line 26">
            <a:extLst>
              <a:ext uri="{FF2B5EF4-FFF2-40B4-BE49-F238E27FC236}">
                <a16:creationId xmlns:a16="http://schemas.microsoft.com/office/drawing/2014/main" id="{C30EAFCB-753C-C645-BBEC-08FA8B8B0E32}"/>
              </a:ext>
            </a:extLst>
          </p:cNvPr>
          <p:cNvSpPr>
            <a:spLocks noChangeShapeType="1"/>
          </p:cNvSpPr>
          <p:nvPr/>
        </p:nvSpPr>
        <p:spPr bwMode="auto">
          <a:xfrm flipH="1" flipV="1">
            <a:off x="5541963" y="5202238"/>
            <a:ext cx="444500" cy="306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20" name="Oval 27">
            <a:extLst>
              <a:ext uri="{FF2B5EF4-FFF2-40B4-BE49-F238E27FC236}">
                <a16:creationId xmlns:a16="http://schemas.microsoft.com/office/drawing/2014/main" id="{D80FFC1B-74A2-484D-84AA-81E44DB6CBD7}"/>
              </a:ext>
            </a:extLst>
          </p:cNvPr>
          <p:cNvSpPr>
            <a:spLocks noChangeArrowheads="1"/>
          </p:cNvSpPr>
          <p:nvPr/>
        </p:nvSpPr>
        <p:spPr bwMode="auto">
          <a:xfrm>
            <a:off x="4951413" y="5016500"/>
            <a:ext cx="1009650" cy="409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did</a:t>
            </a:r>
          </a:p>
        </p:txBody>
      </p:sp>
      <p:sp>
        <p:nvSpPr>
          <p:cNvPr id="80921" name="Line 28">
            <a:extLst>
              <a:ext uri="{FF2B5EF4-FFF2-40B4-BE49-F238E27FC236}">
                <a16:creationId xmlns:a16="http://schemas.microsoft.com/office/drawing/2014/main" id="{9314D6DE-6DDC-064F-A369-849D3235C2E8}"/>
              </a:ext>
            </a:extLst>
          </p:cNvPr>
          <p:cNvSpPr>
            <a:spLocks noChangeShapeType="1"/>
          </p:cNvSpPr>
          <p:nvPr/>
        </p:nvSpPr>
        <p:spPr bwMode="auto">
          <a:xfrm flipV="1">
            <a:off x="6546850" y="5181600"/>
            <a:ext cx="0" cy="3317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22" name="Oval 29">
            <a:extLst>
              <a:ext uri="{FF2B5EF4-FFF2-40B4-BE49-F238E27FC236}">
                <a16:creationId xmlns:a16="http://schemas.microsoft.com/office/drawing/2014/main" id="{5C80D29E-480B-9942-80DB-E092937027B7}"/>
              </a:ext>
            </a:extLst>
          </p:cNvPr>
          <p:cNvSpPr>
            <a:spLocks noChangeArrowheads="1"/>
          </p:cNvSpPr>
          <p:nvPr/>
        </p:nvSpPr>
        <p:spPr bwMode="auto">
          <a:xfrm>
            <a:off x="6040438" y="4779963"/>
            <a:ext cx="1008062" cy="409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dname</a:t>
            </a:r>
          </a:p>
        </p:txBody>
      </p:sp>
      <p:sp>
        <p:nvSpPr>
          <p:cNvPr id="80923" name="Oval 30">
            <a:extLst>
              <a:ext uri="{FF2B5EF4-FFF2-40B4-BE49-F238E27FC236}">
                <a16:creationId xmlns:a16="http://schemas.microsoft.com/office/drawing/2014/main" id="{6023DB57-85A8-AA46-8BA2-FA87DD961299}"/>
              </a:ext>
            </a:extLst>
          </p:cNvPr>
          <p:cNvSpPr>
            <a:spLocks noChangeArrowheads="1"/>
          </p:cNvSpPr>
          <p:nvPr/>
        </p:nvSpPr>
        <p:spPr bwMode="auto">
          <a:xfrm flipH="1">
            <a:off x="7124700" y="5011738"/>
            <a:ext cx="1008063" cy="41116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budget</a:t>
            </a:r>
          </a:p>
        </p:txBody>
      </p:sp>
      <p:sp>
        <p:nvSpPr>
          <p:cNvPr id="80924" name="AutoShape 31">
            <a:extLst>
              <a:ext uri="{FF2B5EF4-FFF2-40B4-BE49-F238E27FC236}">
                <a16:creationId xmlns:a16="http://schemas.microsoft.com/office/drawing/2014/main" id="{49A7F135-CDD8-9547-B512-97ABDB829608}"/>
              </a:ext>
            </a:extLst>
          </p:cNvPr>
          <p:cNvSpPr>
            <a:spLocks noChangeArrowheads="1"/>
          </p:cNvSpPr>
          <p:nvPr/>
        </p:nvSpPr>
        <p:spPr bwMode="auto">
          <a:xfrm>
            <a:off x="4116388" y="5376863"/>
            <a:ext cx="1101725" cy="719137"/>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Sponsors</a:t>
            </a:r>
          </a:p>
        </p:txBody>
      </p:sp>
      <p:sp>
        <p:nvSpPr>
          <p:cNvPr id="80925" name="Rectangle 32">
            <a:extLst>
              <a:ext uri="{FF2B5EF4-FFF2-40B4-BE49-F238E27FC236}">
                <a16:creationId xmlns:a16="http://schemas.microsoft.com/office/drawing/2014/main" id="{14286DC7-FE2F-2746-AD6B-00FA8653A086}"/>
              </a:ext>
            </a:extLst>
          </p:cNvPr>
          <p:cNvSpPr>
            <a:spLocks noChangeArrowheads="1"/>
          </p:cNvSpPr>
          <p:nvPr/>
        </p:nvSpPr>
        <p:spPr bwMode="auto">
          <a:xfrm>
            <a:off x="5822950" y="5514975"/>
            <a:ext cx="1443038" cy="4699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Departments</a:t>
            </a:r>
          </a:p>
        </p:txBody>
      </p:sp>
      <p:sp>
        <p:nvSpPr>
          <p:cNvPr id="80926" name="Oval 33">
            <a:extLst>
              <a:ext uri="{FF2B5EF4-FFF2-40B4-BE49-F238E27FC236}">
                <a16:creationId xmlns:a16="http://schemas.microsoft.com/office/drawing/2014/main" id="{75D24961-BB8A-5744-8A13-5E8328780448}"/>
              </a:ext>
            </a:extLst>
          </p:cNvPr>
          <p:cNvSpPr>
            <a:spLocks noChangeArrowheads="1"/>
          </p:cNvSpPr>
          <p:nvPr/>
        </p:nvSpPr>
        <p:spPr bwMode="auto">
          <a:xfrm>
            <a:off x="4156075" y="2057400"/>
            <a:ext cx="1009650" cy="409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5">
            <a:extLst>
              <a:ext uri="{FF2B5EF4-FFF2-40B4-BE49-F238E27FC236}">
                <a16:creationId xmlns:a16="http://schemas.microsoft.com/office/drawing/2014/main" id="{74E24CB2-D086-4546-A086-DBB5FE7039A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A350CC4A-6381-1F49-9FDA-BF9986E4275C}" type="slidenum">
              <a:rPr lang="en-US" altLang="zh-TW" sz="1400" smtClean="0"/>
              <a:pPr>
                <a:spcBef>
                  <a:spcPct val="0"/>
                </a:spcBef>
                <a:buFontTx/>
                <a:buNone/>
              </a:pPr>
              <a:t>7</a:t>
            </a:fld>
            <a:endParaRPr lang="en-US" altLang="zh-TW" sz="1400"/>
          </a:p>
        </p:txBody>
      </p:sp>
      <p:sp>
        <p:nvSpPr>
          <p:cNvPr id="12290" name="Rectangle 2">
            <a:extLst>
              <a:ext uri="{FF2B5EF4-FFF2-40B4-BE49-F238E27FC236}">
                <a16:creationId xmlns:a16="http://schemas.microsoft.com/office/drawing/2014/main" id="{6417F574-4EC9-674B-B15C-ADBEE6BF61A0}"/>
              </a:ext>
            </a:extLst>
          </p:cNvPr>
          <p:cNvSpPr>
            <a:spLocks noGrp="1" noChangeArrowheads="1"/>
          </p:cNvSpPr>
          <p:nvPr>
            <p:ph type="title"/>
          </p:nvPr>
        </p:nvSpPr>
        <p:spPr/>
        <p:txBody>
          <a:bodyPr/>
          <a:lstStyle/>
          <a:p>
            <a:pPr eaLnBrk="1" hangingPunct="1">
              <a:defRPr/>
            </a:pPr>
            <a:r>
              <a:rPr lang="en-US" altLang="zh-TW"/>
              <a:t>Entities and attributes</a:t>
            </a:r>
          </a:p>
        </p:txBody>
      </p:sp>
      <p:sp>
        <p:nvSpPr>
          <p:cNvPr id="20483" name="Rectangle 3">
            <a:extLst>
              <a:ext uri="{FF2B5EF4-FFF2-40B4-BE49-F238E27FC236}">
                <a16:creationId xmlns:a16="http://schemas.microsoft.com/office/drawing/2014/main" id="{C2567788-7408-0048-ACDF-9E60FB6A97DD}"/>
              </a:ext>
            </a:extLst>
          </p:cNvPr>
          <p:cNvSpPr>
            <a:spLocks noGrp="1" noChangeArrowheads="1"/>
          </p:cNvSpPr>
          <p:nvPr>
            <p:ph type="body" idx="1"/>
          </p:nvPr>
        </p:nvSpPr>
        <p:spPr/>
        <p:txBody>
          <a:bodyPr/>
          <a:lstStyle/>
          <a:p>
            <a:pPr eaLnBrk="1" hangingPunct="1"/>
            <a:r>
              <a:rPr lang="en-US" altLang="zh-TW" dirty="0"/>
              <a:t>E-R model views the real world as a collection of entities and relationships among entities.</a:t>
            </a:r>
          </a:p>
          <a:p>
            <a:pPr eaLnBrk="1" hangingPunct="1"/>
            <a:r>
              <a:rPr lang="en-US" altLang="zh-TW" dirty="0"/>
              <a:t>An entity is an object in the real world that is distinguishable from other objects.</a:t>
            </a:r>
          </a:p>
          <a:p>
            <a:pPr lvl="1" eaLnBrk="1" hangingPunct="1"/>
            <a:r>
              <a:rPr lang="en-US" altLang="zh-TW" dirty="0"/>
              <a:t>Examples</a:t>
            </a:r>
          </a:p>
          <a:p>
            <a:pPr lvl="2" eaLnBrk="1" hangingPunct="1"/>
            <a:r>
              <a:rPr lang="en-US" altLang="zh-TW" dirty="0"/>
              <a:t>A classroom</a:t>
            </a:r>
          </a:p>
          <a:p>
            <a:pPr lvl="2" eaLnBrk="1" hangingPunct="1"/>
            <a:r>
              <a:rPr lang="en-US" altLang="zh-TW" dirty="0"/>
              <a:t>A teacher</a:t>
            </a:r>
          </a:p>
          <a:p>
            <a:pPr lvl="2" eaLnBrk="1" hangingPunct="1"/>
            <a:r>
              <a:rPr lang="en-US" altLang="zh-TW" dirty="0"/>
              <a:t>The address of the teacher</a:t>
            </a:r>
          </a:p>
          <a:p>
            <a:pPr eaLnBrk="1" hangingPunct="1"/>
            <a:endParaRPr lang="zh-TW"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5">
            <a:extLst>
              <a:ext uri="{FF2B5EF4-FFF2-40B4-BE49-F238E27FC236}">
                <a16:creationId xmlns:a16="http://schemas.microsoft.com/office/drawing/2014/main" id="{4D4FAFE6-A6FB-944B-B10C-70ACC71DFC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42764946-C24E-2C4A-A766-349D506EFF1E}" type="slidenum">
              <a:rPr lang="en-US" altLang="zh-TW" sz="1400" smtClean="0"/>
              <a:pPr>
                <a:spcBef>
                  <a:spcPct val="0"/>
                </a:spcBef>
                <a:buFontTx/>
                <a:buNone/>
              </a:pPr>
              <a:t>8</a:t>
            </a:fld>
            <a:endParaRPr lang="en-US" altLang="zh-TW" sz="1400"/>
          </a:p>
        </p:txBody>
      </p:sp>
      <p:sp>
        <p:nvSpPr>
          <p:cNvPr id="21506" name="Rectangle 3">
            <a:extLst>
              <a:ext uri="{FF2B5EF4-FFF2-40B4-BE49-F238E27FC236}">
                <a16:creationId xmlns:a16="http://schemas.microsoft.com/office/drawing/2014/main" id="{6546F892-BD2F-A24F-82F5-5203ABF7FE55}"/>
              </a:ext>
            </a:extLst>
          </p:cNvPr>
          <p:cNvSpPr>
            <a:spLocks noGrp="1" noChangeArrowheads="1"/>
          </p:cNvSpPr>
          <p:nvPr>
            <p:ph type="body" idx="1"/>
          </p:nvPr>
        </p:nvSpPr>
        <p:spPr>
          <a:xfrm>
            <a:off x="685800" y="685800"/>
            <a:ext cx="7772400" cy="5410200"/>
          </a:xfrm>
        </p:spPr>
        <p:txBody>
          <a:bodyPr/>
          <a:lstStyle/>
          <a:p>
            <a:pPr eaLnBrk="1" hangingPunct="1"/>
            <a:r>
              <a:rPr lang="en-US" altLang="zh-TW"/>
              <a:t>An entity is described using a set of </a:t>
            </a:r>
            <a:r>
              <a:rPr lang="en-US" altLang="zh-TW">
                <a:solidFill>
                  <a:schemeClr val="accent2"/>
                </a:solidFill>
              </a:rPr>
              <a:t>attributes</a:t>
            </a:r>
            <a:r>
              <a:rPr lang="en-US" altLang="zh-TW"/>
              <a:t> whose values are used to distinguish one entity from another of the same type.</a:t>
            </a:r>
          </a:p>
        </p:txBody>
      </p:sp>
      <p:sp>
        <p:nvSpPr>
          <p:cNvPr id="21507" name="Arc 4">
            <a:extLst>
              <a:ext uri="{FF2B5EF4-FFF2-40B4-BE49-F238E27FC236}">
                <a16:creationId xmlns:a16="http://schemas.microsoft.com/office/drawing/2014/main" id="{8A74B924-C38F-B84A-894B-373E3DB8E0A9}"/>
              </a:ext>
            </a:extLst>
          </p:cNvPr>
          <p:cNvSpPr>
            <a:spLocks/>
          </p:cNvSpPr>
          <p:nvPr/>
        </p:nvSpPr>
        <p:spPr bwMode="auto">
          <a:xfrm flipH="1">
            <a:off x="2392363" y="3200400"/>
            <a:ext cx="914400" cy="10668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08" name="Arc 5">
            <a:extLst>
              <a:ext uri="{FF2B5EF4-FFF2-40B4-BE49-F238E27FC236}">
                <a16:creationId xmlns:a16="http://schemas.microsoft.com/office/drawing/2014/main" id="{44E03CDF-4420-DF4E-BE05-F39FA1038FFB}"/>
              </a:ext>
            </a:extLst>
          </p:cNvPr>
          <p:cNvSpPr>
            <a:spLocks/>
          </p:cNvSpPr>
          <p:nvPr/>
        </p:nvSpPr>
        <p:spPr bwMode="auto">
          <a:xfrm flipH="1" flipV="1">
            <a:off x="2392363" y="4267200"/>
            <a:ext cx="914400" cy="10668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09" name="Arc 6">
            <a:extLst>
              <a:ext uri="{FF2B5EF4-FFF2-40B4-BE49-F238E27FC236}">
                <a16:creationId xmlns:a16="http://schemas.microsoft.com/office/drawing/2014/main" id="{9FD1AEA2-A20D-D840-827A-1300EEFDE04C}"/>
              </a:ext>
            </a:extLst>
          </p:cNvPr>
          <p:cNvSpPr>
            <a:spLocks/>
          </p:cNvSpPr>
          <p:nvPr/>
        </p:nvSpPr>
        <p:spPr bwMode="auto">
          <a:xfrm flipH="1">
            <a:off x="2392363" y="3810000"/>
            <a:ext cx="914400" cy="4572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10" name="Arc 7">
            <a:extLst>
              <a:ext uri="{FF2B5EF4-FFF2-40B4-BE49-F238E27FC236}">
                <a16:creationId xmlns:a16="http://schemas.microsoft.com/office/drawing/2014/main" id="{8F36912A-959F-F44E-90F1-24B83E3D2C69}"/>
              </a:ext>
            </a:extLst>
          </p:cNvPr>
          <p:cNvSpPr>
            <a:spLocks/>
          </p:cNvSpPr>
          <p:nvPr/>
        </p:nvSpPr>
        <p:spPr bwMode="auto">
          <a:xfrm flipH="1" flipV="1">
            <a:off x="2392363" y="4267200"/>
            <a:ext cx="914400" cy="4572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n-US"/>
          </a:p>
        </p:txBody>
      </p:sp>
      <p:sp>
        <p:nvSpPr>
          <p:cNvPr id="21511" name="AutoShape 8">
            <a:extLst>
              <a:ext uri="{FF2B5EF4-FFF2-40B4-BE49-F238E27FC236}">
                <a16:creationId xmlns:a16="http://schemas.microsoft.com/office/drawing/2014/main" id="{57BB6BB1-7292-6047-9FE1-676C3999F705}"/>
              </a:ext>
            </a:extLst>
          </p:cNvPr>
          <p:cNvSpPr>
            <a:spLocks noChangeArrowheads="1"/>
          </p:cNvSpPr>
          <p:nvPr/>
        </p:nvSpPr>
        <p:spPr bwMode="auto">
          <a:xfrm>
            <a:off x="2316163" y="4191000"/>
            <a:ext cx="152400" cy="152400"/>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21512" name="Text Box 10">
            <a:extLst>
              <a:ext uri="{FF2B5EF4-FFF2-40B4-BE49-F238E27FC236}">
                <a16:creationId xmlns:a16="http://schemas.microsoft.com/office/drawing/2014/main" id="{10C0DA5B-887D-E84B-8B88-25E800B6A099}"/>
              </a:ext>
            </a:extLst>
          </p:cNvPr>
          <p:cNvSpPr txBox="1">
            <a:spLocks noChangeArrowheads="1"/>
          </p:cNvSpPr>
          <p:nvPr/>
        </p:nvSpPr>
        <p:spPr bwMode="auto">
          <a:xfrm>
            <a:off x="3306763" y="2971800"/>
            <a:ext cx="2701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a:spcBef>
                <a:spcPct val="0"/>
              </a:spcBef>
              <a:buFontTx/>
              <a:buNone/>
            </a:pPr>
            <a:r>
              <a:rPr kumimoji="0" lang="en-US" altLang="zh-TW" sz="2000">
                <a:latin typeface="Arial" panose="020B0604020202020204" pitchFamily="34" charset="0"/>
              </a:rPr>
              <a:t>name = Chan Tai Man</a:t>
            </a:r>
          </a:p>
        </p:txBody>
      </p:sp>
      <p:sp>
        <p:nvSpPr>
          <p:cNvPr id="21513" name="Text Box 11">
            <a:extLst>
              <a:ext uri="{FF2B5EF4-FFF2-40B4-BE49-F238E27FC236}">
                <a16:creationId xmlns:a16="http://schemas.microsoft.com/office/drawing/2014/main" id="{EA5A8F00-731D-E34B-AF49-8525C61A14F2}"/>
              </a:ext>
            </a:extLst>
          </p:cNvPr>
          <p:cNvSpPr txBox="1">
            <a:spLocks noChangeArrowheads="1"/>
          </p:cNvSpPr>
          <p:nvPr/>
        </p:nvSpPr>
        <p:spPr bwMode="auto">
          <a:xfrm>
            <a:off x="3306763" y="3581400"/>
            <a:ext cx="37036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2000">
                <a:latin typeface="Arial" panose="020B0604020202020204" pitchFamily="34" charset="0"/>
              </a:rPr>
              <a:t>address = 25, Siu Road, Shatin</a:t>
            </a:r>
          </a:p>
        </p:txBody>
      </p:sp>
      <p:sp>
        <p:nvSpPr>
          <p:cNvPr id="21514" name="Text Box 12">
            <a:extLst>
              <a:ext uri="{FF2B5EF4-FFF2-40B4-BE49-F238E27FC236}">
                <a16:creationId xmlns:a16="http://schemas.microsoft.com/office/drawing/2014/main" id="{6EF7C889-B493-EA49-B7DF-433CF6D83007}"/>
              </a:ext>
            </a:extLst>
          </p:cNvPr>
          <p:cNvSpPr txBox="1">
            <a:spLocks noChangeArrowheads="1"/>
          </p:cNvSpPr>
          <p:nvPr/>
        </p:nvSpPr>
        <p:spPr bwMode="auto">
          <a:xfrm>
            <a:off x="3306763" y="4495800"/>
            <a:ext cx="1177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a:spcBef>
                <a:spcPct val="0"/>
              </a:spcBef>
              <a:buFontTx/>
              <a:buNone/>
            </a:pPr>
            <a:r>
              <a:rPr kumimoji="0" lang="en-US" altLang="zh-TW" sz="2000">
                <a:latin typeface="Arial" panose="020B0604020202020204" pitchFamily="34" charset="0"/>
              </a:rPr>
              <a:t>age = 55</a:t>
            </a:r>
          </a:p>
        </p:txBody>
      </p:sp>
      <p:sp>
        <p:nvSpPr>
          <p:cNvPr id="21515" name="Text Box 13">
            <a:extLst>
              <a:ext uri="{FF2B5EF4-FFF2-40B4-BE49-F238E27FC236}">
                <a16:creationId xmlns:a16="http://schemas.microsoft.com/office/drawing/2014/main" id="{98F3908C-1D12-AD4A-A5DC-06CA7568BB03}"/>
              </a:ext>
            </a:extLst>
          </p:cNvPr>
          <p:cNvSpPr txBox="1">
            <a:spLocks noChangeArrowheads="1"/>
          </p:cNvSpPr>
          <p:nvPr/>
        </p:nvSpPr>
        <p:spPr bwMode="auto">
          <a:xfrm>
            <a:off x="3306763" y="5165725"/>
            <a:ext cx="2392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a:spcBef>
                <a:spcPct val="0"/>
              </a:spcBef>
              <a:buFontTx/>
              <a:buNone/>
            </a:pPr>
            <a:r>
              <a:rPr kumimoji="0" lang="en-US" altLang="zh-TW" sz="2000">
                <a:latin typeface="Arial" panose="020B0604020202020204" pitchFamily="34" charset="0"/>
              </a:rPr>
              <a:t>phone = 1234-5667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5">
            <a:extLst>
              <a:ext uri="{FF2B5EF4-FFF2-40B4-BE49-F238E27FC236}">
                <a16:creationId xmlns:a16="http://schemas.microsoft.com/office/drawing/2014/main" id="{1D2B34B2-24D5-E142-ACBA-3CB40515EA5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2661341E-33DD-AB48-A78E-3800D31E9943}" type="slidenum">
              <a:rPr lang="en-US" altLang="zh-TW" sz="1400" smtClean="0"/>
              <a:pPr>
                <a:spcBef>
                  <a:spcPct val="0"/>
                </a:spcBef>
                <a:buFontTx/>
                <a:buNone/>
              </a:pPr>
              <a:t>9</a:t>
            </a:fld>
            <a:endParaRPr lang="en-US" altLang="zh-TW" sz="1400"/>
          </a:p>
        </p:txBody>
      </p:sp>
      <p:sp>
        <p:nvSpPr>
          <p:cNvPr id="22530" name="Rectangle 3">
            <a:extLst>
              <a:ext uri="{FF2B5EF4-FFF2-40B4-BE49-F238E27FC236}">
                <a16:creationId xmlns:a16="http://schemas.microsoft.com/office/drawing/2014/main" id="{22B8128D-AB7B-8446-A702-996840116435}"/>
              </a:ext>
            </a:extLst>
          </p:cNvPr>
          <p:cNvSpPr>
            <a:spLocks noGrp="1" noChangeArrowheads="1"/>
          </p:cNvSpPr>
          <p:nvPr>
            <p:ph type="body" idx="1"/>
          </p:nvPr>
        </p:nvSpPr>
        <p:spPr>
          <a:xfrm>
            <a:off x="685800" y="685800"/>
            <a:ext cx="7772400" cy="5410200"/>
          </a:xfrm>
        </p:spPr>
        <p:txBody>
          <a:bodyPr/>
          <a:lstStyle/>
          <a:p>
            <a:pPr eaLnBrk="1" hangingPunct="1"/>
            <a:r>
              <a:rPr lang="en-US" altLang="zh-TW"/>
              <a:t>An </a:t>
            </a:r>
            <a:r>
              <a:rPr lang="en-US" altLang="zh-TW">
                <a:solidFill>
                  <a:schemeClr val="accent2"/>
                </a:solidFill>
              </a:rPr>
              <a:t>entity set</a:t>
            </a:r>
            <a:r>
              <a:rPr lang="en-US" altLang="zh-TW"/>
              <a:t> is a collection of entities of the same type.</a:t>
            </a:r>
          </a:p>
        </p:txBody>
      </p:sp>
      <p:grpSp>
        <p:nvGrpSpPr>
          <p:cNvPr id="2" name="Group 4">
            <a:extLst>
              <a:ext uri="{FF2B5EF4-FFF2-40B4-BE49-F238E27FC236}">
                <a16:creationId xmlns:a16="http://schemas.microsoft.com/office/drawing/2014/main" id="{15ABDBEF-1363-FA4B-866E-E0B86CAB180B}"/>
              </a:ext>
            </a:extLst>
          </p:cNvPr>
          <p:cNvGrpSpPr>
            <a:grpSpLocks/>
          </p:cNvGrpSpPr>
          <p:nvPr/>
        </p:nvGrpSpPr>
        <p:grpSpPr bwMode="auto">
          <a:xfrm>
            <a:off x="3429000" y="1905000"/>
            <a:ext cx="2590800" cy="3276600"/>
            <a:chOff x="3456" y="1872"/>
            <a:chExt cx="1632" cy="2064"/>
          </a:xfrm>
        </p:grpSpPr>
        <p:sp>
          <p:nvSpPr>
            <p:cNvPr id="22532" name="Oval 5">
              <a:extLst>
                <a:ext uri="{FF2B5EF4-FFF2-40B4-BE49-F238E27FC236}">
                  <a16:creationId xmlns:a16="http://schemas.microsoft.com/office/drawing/2014/main" id="{6DE26699-3E7E-594B-B8C6-76A2DD5071F3}"/>
                </a:ext>
              </a:extLst>
            </p:cNvPr>
            <p:cNvSpPr>
              <a:spLocks noChangeArrowheads="1"/>
            </p:cNvSpPr>
            <p:nvPr/>
          </p:nvSpPr>
          <p:spPr bwMode="auto">
            <a:xfrm>
              <a:off x="3456" y="1872"/>
              <a:ext cx="1632" cy="2064"/>
            </a:xfrm>
            <a:prstGeom prst="ellipse">
              <a:avLst/>
            </a:prstGeom>
            <a:noFill/>
            <a:ln w="19050" algn="ctr">
              <a:solidFill>
                <a:srgbClr val="2244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22533" name="AutoShape 6">
              <a:extLst>
                <a:ext uri="{FF2B5EF4-FFF2-40B4-BE49-F238E27FC236}">
                  <a16:creationId xmlns:a16="http://schemas.microsoft.com/office/drawing/2014/main" id="{335B3A28-1F5F-7D4C-86A9-24CD11C0329C}"/>
                </a:ext>
              </a:extLst>
            </p:cNvPr>
            <p:cNvSpPr>
              <a:spLocks noChangeArrowheads="1"/>
            </p:cNvSpPr>
            <p:nvPr/>
          </p:nvSpPr>
          <p:spPr bwMode="auto">
            <a:xfrm>
              <a:off x="4560" y="2208"/>
              <a:ext cx="96" cy="96"/>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22534" name="AutoShape 7">
              <a:extLst>
                <a:ext uri="{FF2B5EF4-FFF2-40B4-BE49-F238E27FC236}">
                  <a16:creationId xmlns:a16="http://schemas.microsoft.com/office/drawing/2014/main" id="{0CF0A228-82C1-2F4F-AAAE-CB2059DA4AD7}"/>
                </a:ext>
              </a:extLst>
            </p:cNvPr>
            <p:cNvSpPr>
              <a:spLocks noChangeArrowheads="1"/>
            </p:cNvSpPr>
            <p:nvPr/>
          </p:nvSpPr>
          <p:spPr bwMode="auto">
            <a:xfrm>
              <a:off x="4560" y="2688"/>
              <a:ext cx="96" cy="96"/>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22535" name="AutoShape 8">
              <a:extLst>
                <a:ext uri="{FF2B5EF4-FFF2-40B4-BE49-F238E27FC236}">
                  <a16:creationId xmlns:a16="http://schemas.microsoft.com/office/drawing/2014/main" id="{2052F249-1895-2F43-B7CC-667DFA89BAF0}"/>
                </a:ext>
              </a:extLst>
            </p:cNvPr>
            <p:cNvSpPr>
              <a:spLocks noChangeArrowheads="1"/>
            </p:cNvSpPr>
            <p:nvPr/>
          </p:nvSpPr>
          <p:spPr bwMode="auto">
            <a:xfrm>
              <a:off x="4560" y="3264"/>
              <a:ext cx="96" cy="96"/>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22536" name="Text Box 9">
              <a:extLst>
                <a:ext uri="{FF2B5EF4-FFF2-40B4-BE49-F238E27FC236}">
                  <a16:creationId xmlns:a16="http://schemas.microsoft.com/office/drawing/2014/main" id="{BB9A0EEF-6948-9344-B936-D836CA776599}"/>
                </a:ext>
              </a:extLst>
            </p:cNvPr>
            <p:cNvSpPr txBox="1">
              <a:spLocks noChangeArrowheads="1"/>
            </p:cNvSpPr>
            <p:nvPr/>
          </p:nvSpPr>
          <p:spPr bwMode="auto">
            <a:xfrm>
              <a:off x="4272" y="2064"/>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2000">
                  <a:latin typeface="Arial" panose="020B0604020202020204" pitchFamily="34" charset="0"/>
                </a:rPr>
                <a:t>e1</a:t>
              </a:r>
            </a:p>
          </p:txBody>
        </p:sp>
        <p:sp>
          <p:nvSpPr>
            <p:cNvPr id="22537" name="Text Box 10">
              <a:extLst>
                <a:ext uri="{FF2B5EF4-FFF2-40B4-BE49-F238E27FC236}">
                  <a16:creationId xmlns:a16="http://schemas.microsoft.com/office/drawing/2014/main" id="{71D2CACC-BB7E-F247-AA03-C3CF9DBFA10E}"/>
                </a:ext>
              </a:extLst>
            </p:cNvPr>
            <p:cNvSpPr txBox="1">
              <a:spLocks noChangeArrowheads="1"/>
            </p:cNvSpPr>
            <p:nvPr/>
          </p:nvSpPr>
          <p:spPr bwMode="auto">
            <a:xfrm>
              <a:off x="4266" y="2592"/>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2000">
                  <a:latin typeface="Arial" panose="020B0604020202020204" pitchFamily="34" charset="0"/>
                </a:rPr>
                <a:t>e2</a:t>
              </a:r>
            </a:p>
          </p:txBody>
        </p:sp>
        <p:sp>
          <p:nvSpPr>
            <p:cNvPr id="22538" name="Text Box 11">
              <a:extLst>
                <a:ext uri="{FF2B5EF4-FFF2-40B4-BE49-F238E27FC236}">
                  <a16:creationId xmlns:a16="http://schemas.microsoft.com/office/drawing/2014/main" id="{72786824-C015-BF48-A3A1-41CB689D221C}"/>
                </a:ext>
              </a:extLst>
            </p:cNvPr>
            <p:cNvSpPr txBox="1">
              <a:spLocks noChangeArrowheads="1"/>
            </p:cNvSpPr>
            <p:nvPr/>
          </p:nvSpPr>
          <p:spPr bwMode="auto">
            <a:xfrm>
              <a:off x="4266" y="3120"/>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2000">
                  <a:latin typeface="Arial" panose="020B0604020202020204" pitchFamily="34" charset="0"/>
                </a:rPr>
                <a:t>e3</a:t>
              </a:r>
            </a:p>
          </p:txBody>
        </p:sp>
        <p:sp>
          <p:nvSpPr>
            <p:cNvPr id="22539" name="Text Box 12">
              <a:extLst>
                <a:ext uri="{FF2B5EF4-FFF2-40B4-BE49-F238E27FC236}">
                  <a16:creationId xmlns:a16="http://schemas.microsoft.com/office/drawing/2014/main" id="{25C7DDC4-667A-E748-82A5-0538806982F8}"/>
                </a:ext>
              </a:extLst>
            </p:cNvPr>
            <p:cNvSpPr txBox="1">
              <a:spLocks noChangeArrowheads="1"/>
            </p:cNvSpPr>
            <p:nvPr/>
          </p:nvSpPr>
          <p:spPr bwMode="auto">
            <a:xfrm>
              <a:off x="3693" y="2304"/>
              <a:ext cx="12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zh-TW" altLang="en-US" sz="1400">
                  <a:latin typeface="Arial" panose="020B0604020202020204" pitchFamily="34" charset="0"/>
                </a:rPr>
                <a:t>(</a:t>
              </a:r>
              <a:r>
                <a:rPr kumimoji="0" lang="en-US" altLang="zh-TW" sz="1400">
                  <a:latin typeface="Arial" panose="020B0604020202020204" pitchFamily="34" charset="0"/>
                </a:rPr>
                <a:t>Chan Tai Man, 55, …)</a:t>
              </a:r>
            </a:p>
          </p:txBody>
        </p:sp>
        <p:sp>
          <p:nvSpPr>
            <p:cNvPr id="22540" name="Text Box 13">
              <a:extLst>
                <a:ext uri="{FF2B5EF4-FFF2-40B4-BE49-F238E27FC236}">
                  <a16:creationId xmlns:a16="http://schemas.microsoft.com/office/drawing/2014/main" id="{F0F959FC-68E9-8649-AF19-CA29C094264F}"/>
                </a:ext>
              </a:extLst>
            </p:cNvPr>
            <p:cNvSpPr txBox="1">
              <a:spLocks noChangeArrowheads="1"/>
            </p:cNvSpPr>
            <p:nvPr/>
          </p:nvSpPr>
          <p:spPr bwMode="auto">
            <a:xfrm>
              <a:off x="3696" y="2832"/>
              <a:ext cx="112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zh-TW" altLang="en-US" sz="1400">
                  <a:latin typeface="Arial" panose="020B0604020202020204" pitchFamily="34" charset="0"/>
                </a:rPr>
                <a:t>(</a:t>
              </a:r>
              <a:r>
                <a:rPr kumimoji="0" lang="en-US" altLang="zh-TW" sz="1400">
                  <a:latin typeface="Arial" panose="020B0604020202020204" pitchFamily="34" charset="0"/>
                </a:rPr>
                <a:t>Cheung Tin, 20, …)</a:t>
              </a:r>
            </a:p>
          </p:txBody>
        </p:sp>
        <p:sp>
          <p:nvSpPr>
            <p:cNvPr id="22541" name="Text Box 14">
              <a:extLst>
                <a:ext uri="{FF2B5EF4-FFF2-40B4-BE49-F238E27FC236}">
                  <a16:creationId xmlns:a16="http://schemas.microsoft.com/office/drawing/2014/main" id="{D55642D4-DF8F-2543-917A-4E37485D4064}"/>
                </a:ext>
              </a:extLst>
            </p:cNvPr>
            <p:cNvSpPr txBox="1">
              <a:spLocks noChangeArrowheads="1"/>
            </p:cNvSpPr>
            <p:nvPr/>
          </p:nvSpPr>
          <p:spPr bwMode="auto">
            <a:xfrm>
              <a:off x="3696" y="3360"/>
              <a:ext cx="109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zh-TW" altLang="en-US" sz="1400">
                  <a:latin typeface="Arial" panose="020B0604020202020204" pitchFamily="34" charset="0"/>
                </a:rPr>
                <a:t>(</a:t>
              </a:r>
              <a:r>
                <a:rPr kumimoji="0" lang="en-US" altLang="zh-TW" sz="1400">
                  <a:latin typeface="Arial" panose="020B0604020202020204" pitchFamily="34" charset="0"/>
                </a:rPr>
                <a:t>Wong King, 33,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ystyle">
  <a:themeElements>
    <a:clrScheme name="mystyl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ystyle">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mystyl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ystyl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ystyl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ystyl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ystyl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ystyl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ystyl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Settings\mhwong\Application Data\Microsoft\Templates\mystyle.pot</Template>
  <TotalTime>5096</TotalTime>
  <Words>3543</Words>
  <Application>Microsoft Macintosh PowerPoint</Application>
  <PresentationFormat>On-screen Show (4:3)</PresentationFormat>
  <Paragraphs>714</Paragraphs>
  <Slides>66</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71" baseType="lpstr">
      <vt:lpstr>Times New Roman</vt:lpstr>
      <vt:lpstr>Wingdings</vt:lpstr>
      <vt:lpstr>Arial</vt:lpstr>
      <vt:lpstr>mystyle</vt:lpstr>
      <vt:lpstr>Equation</vt:lpstr>
      <vt:lpstr>Database Design</vt:lpstr>
      <vt:lpstr>Database design</vt:lpstr>
      <vt:lpstr>PowerPoint Presentation</vt:lpstr>
      <vt:lpstr>PowerPoint Presentation</vt:lpstr>
      <vt:lpstr>PowerPoint Presentation</vt:lpstr>
      <vt:lpstr>Entity-Relationship Model</vt:lpstr>
      <vt:lpstr>Entities and attributes</vt:lpstr>
      <vt:lpstr>PowerPoint Presentation</vt:lpstr>
      <vt:lpstr>PowerPoint Presentation</vt:lpstr>
      <vt:lpstr>PowerPoint Presentation</vt:lpstr>
      <vt:lpstr>PowerPoint Presentation</vt:lpstr>
      <vt:lpstr>Entity-Relationship diagram (E-R diagram)</vt:lpstr>
      <vt:lpstr>Key</vt:lpstr>
      <vt:lpstr>Key</vt:lpstr>
      <vt:lpstr>PowerPoint Presentation</vt:lpstr>
      <vt:lpstr>PowerPoint Presentation</vt:lpstr>
      <vt:lpstr>PowerPoint Presentation</vt:lpstr>
      <vt:lpstr>Relationships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constraints  (mapping constraints)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Keys for a relationship set</vt:lpstr>
      <vt:lpstr>PowerPoint Presentation</vt:lpstr>
      <vt:lpstr>PowerPoint Presentation</vt:lpstr>
      <vt:lpstr>Participation constraints</vt:lpstr>
      <vt:lpstr>PowerPoint Presentation</vt:lpstr>
      <vt:lpstr>PowerPoint Presentation</vt:lpstr>
      <vt:lpstr>PowerPoint Presentation</vt:lpstr>
      <vt:lpstr>Weak Entities</vt:lpstr>
      <vt:lpstr>PowerPoint Presentation</vt:lpstr>
      <vt:lpstr>PowerPoint Presentation</vt:lpstr>
      <vt:lpstr>Non-binary relationship set</vt:lpstr>
      <vt:lpstr>PowerPoint Presentation</vt:lpstr>
      <vt:lpstr>PowerPoint Presentation</vt:lpstr>
      <vt:lpstr>Class Hierarchies</vt:lpstr>
      <vt:lpstr>PowerPoint Presentation</vt:lpstr>
      <vt:lpstr>PowerPoint Presentation</vt:lpstr>
      <vt:lpstr>PowerPoint Presentation</vt:lpstr>
      <vt:lpstr>Aggregation</vt:lpstr>
      <vt:lpstr>PowerPoint Presentation</vt:lpstr>
      <vt:lpstr>Conceptual Design with  the E-R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Man Hon Wong (CSD)</cp:lastModifiedBy>
  <cp:revision>101</cp:revision>
  <dcterms:created xsi:type="dcterms:W3CDTF">1601-01-01T00:00:00Z</dcterms:created>
  <dcterms:modified xsi:type="dcterms:W3CDTF">2022-09-07T04:00:42Z</dcterms:modified>
</cp:coreProperties>
</file>