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5C833-1FCA-48E5-B49C-4D5C5241340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2DD1C-3697-475F-B29C-30B1D38F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7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2DD1C-3697-475F-B29C-30B1D38F4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2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19C6-590C-4A81-B748-EC59B433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7CDFF-25F9-4CCB-A9CB-A329BCCC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4052E-F317-4A5B-9BB1-A8475130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D8D-DE56-402D-9BB7-B38F964F16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C47D-A457-4755-A72D-B13E3590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B2E8-FB8E-4F7A-A403-B9FE8229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BD3F-55AA-4D47-9BB1-B6FE66B1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1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0B37-B2CB-4819-B216-A101F434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7B630-DCFE-4907-BE7D-0FD6288AD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CF00-79F7-4091-A429-BD7442D8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D8D-DE56-402D-9BB7-B38F964F16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4F6A0-736E-47EA-90F4-DB37D0F6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2C146-3913-4FB6-B78A-723C5AD2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BD3F-55AA-4D47-9BB1-B6FE66B1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7C1D0-3B57-4A52-84A0-97EF439FC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9816-C95B-4ADE-83D0-D1D327CF4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D843-366A-4684-8CCE-542DF101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D8D-DE56-402D-9BB7-B38F964F16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9A850-2022-4579-B3E2-2485833E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6FC96-0002-48A7-BF29-5D491299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BD3F-55AA-4D47-9BB1-B6FE66B1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1474-C929-4D9D-A70D-63076416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4B24-CAB0-42A9-9610-06A60826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4FB85-A55D-4C5D-91CE-1705D977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D8D-DE56-402D-9BB7-B38F964F16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5F-4DD7-4DC0-AD8B-5794E103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D61A5-7591-4C2C-9D14-69F384BE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BD3F-55AA-4D47-9BB1-B6FE66B1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6154-CF03-45C3-95F2-5063B86C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7EAF3-4CFB-4234-8E78-B15FFEE0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93A9-FDD2-4687-965A-CE8514CF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D8D-DE56-402D-9BB7-B38F964F16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485D-9CFA-4436-8BF7-1AFCC7C1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D983-DD58-43CE-AACE-D58EC692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BD3F-55AA-4D47-9BB1-B6FE66B1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35BC-07B0-4F2E-834F-1920613E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3E02-E484-475B-A5DB-DDDF47C8C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9C92-A6FD-48C6-8FD8-A9AE64B30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C8C46-2A11-4C32-B902-B5EF914E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D8D-DE56-402D-9BB7-B38F964F16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3034-E598-49A3-97EE-DC784C89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EB3FE-6FBB-4DD4-8C77-79321751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BD3F-55AA-4D47-9BB1-B6FE66B1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DB6F-3841-419D-9A0D-151C6BCB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81909-F551-4BDA-8CFD-0873C2D6D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5E4DC-B282-4E60-9E8A-93A34FEE3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2D782-5232-4709-BD01-71DE45240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A12D9-CAD4-4B9A-8B80-77FECC451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4FA50-56AD-4ED9-AF5A-BA6DCC95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D8D-DE56-402D-9BB7-B38F964F16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261AB-1E59-4BFF-9EF6-BFA698FA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3A974-45FF-4D73-9BB5-9B8FA924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BD3F-55AA-4D47-9BB1-B6FE66B1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369F-AA3E-4654-A404-150BBDD9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E10CA-53AB-4B91-B67B-2914F9AD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D8D-DE56-402D-9BB7-B38F964F16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8F7F0-3671-4518-964F-670625A0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3A1EA-9B42-4DF9-B02B-620F1EE6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BD3F-55AA-4D47-9BB1-B6FE66B1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3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02909-08E8-48B0-95C0-775A0B5E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D8D-DE56-402D-9BB7-B38F964F16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2DA87-0F17-4AAB-BBC6-A2EFF18D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D0FFA-85B0-4828-BB93-799471F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BD3F-55AA-4D47-9BB1-B6FE66B1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1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6A88-D494-49DC-9007-1142D83B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5977-1970-4295-9706-307037A2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3C241-DC57-4F84-A06D-8F64D7C57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4842A-D08E-4BE4-B1D7-3E4F770D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D8D-DE56-402D-9BB7-B38F964F16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1D970-DFDB-402F-9725-8BEFF359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2BA5B-B54B-4890-87C1-890AC559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BD3F-55AA-4D47-9BB1-B6FE66B1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6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25C-6DA2-4FF3-914E-F4AA6EF7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56F8E-E0F7-432D-9E4F-20788E5FB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52227-D0A0-45AB-B7F6-3858E4557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6FC7D-5D85-4D5E-A6FA-1047F016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CD8D-DE56-402D-9BB7-B38F964F16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10B74-F6BD-4DD9-AD7C-FFE47D3E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BA0E4-BBE8-4409-A6ED-F2FF7C94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BD3F-55AA-4D47-9BB1-B6FE66B1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E35BC-C51E-495C-BF10-C7067D2E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E719-7CE1-4334-B5D8-31D6BBE9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7239E-F172-45B4-BA87-7375CE715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ACD8D-DE56-402D-9BB7-B38F964F16B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669F9-AEA0-4FBB-A58B-23D0883C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3A8B-60C5-44CB-9F8D-9E97C10E0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EBD3F-55AA-4D47-9BB1-B6FE66B1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6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qoola.c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jaceklaskowski/bd3d06489ec004af6ed9" TargetMode="External"/><Relationship Id="rId7" Type="http://schemas.openxmlformats.org/officeDocument/2006/relationships/hyperlink" Target="https://howtoprogram.xyz/2016/07/24/vagrant-docker-provider-tutorial/" TargetMode="External"/><Relationship Id="rId2" Type="http://schemas.openxmlformats.org/officeDocument/2006/relationships/hyperlink" Target="https://medium.com/@ahmadfarag/ansible-in-action-f2f1770693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r/ansible/" TargetMode="External"/><Relationship Id="rId5" Type="http://schemas.openxmlformats.org/officeDocument/2006/relationships/hyperlink" Target="https://www.edureka.co/blog/chef-vs-puppet-vs-ansible-vs-saltstack/" TargetMode="External"/><Relationship Id="rId4" Type="http://schemas.openxmlformats.org/officeDocument/2006/relationships/hyperlink" Target="http://devo.ps/blog/vagrant-docker-and-ansible-wtf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3F8E-437B-4CB5-9E25-EB912781C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Tools for Automation of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88947-81B8-4085-8745-954BBA2FB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Cynthia North</a:t>
            </a:r>
          </a:p>
          <a:p>
            <a:r>
              <a:rPr lang="en-US" dirty="0"/>
              <a:t>Date: April 14, 2020</a:t>
            </a:r>
          </a:p>
        </p:txBody>
      </p:sp>
    </p:spTree>
    <p:extLst>
      <p:ext uri="{BB962C8B-B14F-4D97-AF65-F5344CB8AC3E}">
        <p14:creationId xmlns:p14="http://schemas.microsoft.com/office/powerpoint/2010/main" val="405792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7F6C-3696-482C-AF8A-00DA4264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66"/>
            <a:ext cx="10515600" cy="1020932"/>
          </a:xfrm>
        </p:spPr>
        <p:txBody>
          <a:bodyPr/>
          <a:lstStyle/>
          <a:p>
            <a:pPr algn="ctr"/>
            <a:r>
              <a:rPr lang="en-US" dirty="0"/>
              <a:t>Matching Goals to the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365F-64E5-4190-8C3E-3DBA52AAE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2" y="1154098"/>
            <a:ext cx="10515600" cy="5049498"/>
          </a:xfrm>
        </p:spPr>
        <p:txBody>
          <a:bodyPr/>
          <a:lstStyle/>
          <a:p>
            <a:r>
              <a:rPr lang="en-US" b="1" dirty="0"/>
              <a:t>Goal 1 - Automate the deployment of a web application in our operational Unix environments</a:t>
            </a:r>
          </a:p>
          <a:p>
            <a:pPr lvl="1"/>
            <a:r>
              <a:rPr lang="en-US" sz="2800" dirty="0"/>
              <a:t>Ansible is a good tool for automating tasks in a Unix environment</a:t>
            </a:r>
          </a:p>
          <a:p>
            <a:pPr lvl="1"/>
            <a:r>
              <a:rPr lang="en-US" sz="2800" dirty="0"/>
              <a:t>See "Ansible in action" link on the References page</a:t>
            </a:r>
            <a:r>
              <a:rPr lang="en-US" dirty="0"/>
              <a:t>	</a:t>
            </a:r>
          </a:p>
          <a:p>
            <a:pPr lvl="2"/>
            <a:r>
              <a:rPr lang="en-US" sz="2400" dirty="0"/>
              <a:t>Shows complete instructions for deploying a web application with Ansible</a:t>
            </a:r>
          </a:p>
          <a:p>
            <a:pPr lvl="2"/>
            <a:r>
              <a:rPr lang="en-US" sz="2400" dirty="0"/>
              <a:t>There is a link to a web application that was deployed on a VPS using Ansible</a:t>
            </a:r>
          </a:p>
          <a:p>
            <a:pPr lvl="3"/>
            <a:r>
              <a:rPr lang="en-US" sz="2400" dirty="0">
                <a:hlinkClick r:id="rId2"/>
              </a:rPr>
              <a:t>http://maqoola.co/</a:t>
            </a:r>
            <a:r>
              <a:rPr lang="en-US" sz="2400" dirty="0"/>
              <a:t> which uses:</a:t>
            </a:r>
          </a:p>
          <a:p>
            <a:pPr lvl="4"/>
            <a:r>
              <a:rPr lang="en-US" sz="2400" dirty="0"/>
              <a:t>MySQL database</a:t>
            </a:r>
          </a:p>
          <a:p>
            <a:pPr lvl="4"/>
            <a:r>
              <a:rPr lang="en-US" sz="2400" dirty="0"/>
              <a:t>Nginx web server </a:t>
            </a:r>
          </a:p>
          <a:p>
            <a:pPr lvl="4"/>
            <a:r>
              <a:rPr lang="en-US" sz="2400" dirty="0"/>
              <a:t>PHP </a:t>
            </a:r>
          </a:p>
        </p:txBody>
      </p:sp>
    </p:spTree>
    <p:extLst>
      <p:ext uri="{BB962C8B-B14F-4D97-AF65-F5344CB8AC3E}">
        <p14:creationId xmlns:p14="http://schemas.microsoft.com/office/powerpoint/2010/main" val="60996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F302-D367-45E0-85F9-49B77C9F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54"/>
            <a:ext cx="10515600" cy="727969"/>
          </a:xfrm>
        </p:spPr>
        <p:txBody>
          <a:bodyPr>
            <a:normAutofit/>
          </a:bodyPr>
          <a:lstStyle/>
          <a:p>
            <a:r>
              <a:rPr lang="en-US" dirty="0"/>
              <a:t>Matching Goals to the Tools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ED2B-1A0F-4226-AB1A-2806A236F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911"/>
            <a:ext cx="10515600" cy="5810435"/>
          </a:xfrm>
        </p:spPr>
        <p:txBody>
          <a:bodyPr>
            <a:normAutofit lnSpcReduction="10000"/>
          </a:bodyPr>
          <a:lstStyle/>
          <a:p>
            <a:r>
              <a:rPr lang="en-US" sz="3000" b="1" dirty="0"/>
              <a:t>Goal 2  - Automation of customizing a Windows based workstation</a:t>
            </a:r>
          </a:p>
          <a:p>
            <a:pPr lvl="1"/>
            <a:r>
              <a:rPr lang="en-US" sz="3000" dirty="0"/>
              <a:t>Ansible is mediocre at customizing a Windows environment</a:t>
            </a:r>
          </a:p>
          <a:p>
            <a:pPr lvl="2"/>
            <a:r>
              <a:rPr lang="en-US" sz="2400" dirty="0"/>
              <a:t>Need to SSH remotely from a Unix server to do the work</a:t>
            </a:r>
          </a:p>
          <a:p>
            <a:pPr lvl="2"/>
            <a:r>
              <a:rPr lang="en-US" sz="2400" dirty="0"/>
              <a:t>Possible use of Windows package manager </a:t>
            </a:r>
            <a:r>
              <a:rPr lang="en-US" sz="2400" b="1" dirty="0"/>
              <a:t>Chocolatey</a:t>
            </a:r>
            <a:r>
              <a:rPr lang="en-US" sz="2400" dirty="0"/>
              <a:t> for managing workstations</a:t>
            </a:r>
          </a:p>
          <a:p>
            <a:pPr lvl="3"/>
            <a:r>
              <a:rPr lang="en-US" sz="2600" dirty="0"/>
              <a:t>Has an Ansible module</a:t>
            </a:r>
          </a:p>
          <a:p>
            <a:pPr lvl="3"/>
            <a:r>
              <a:rPr lang="en-US" sz="2600" dirty="0"/>
              <a:t>Allows you to run via Ansible:</a:t>
            </a:r>
          </a:p>
          <a:p>
            <a:pPr lvl="4"/>
            <a:r>
              <a:rPr lang="en-US" sz="2600" dirty="0" err="1"/>
              <a:t>win_shell</a:t>
            </a:r>
            <a:r>
              <a:rPr lang="en-US" sz="2600" dirty="0"/>
              <a:t> to run post-install </a:t>
            </a:r>
            <a:r>
              <a:rPr lang="en-US" sz="2600" dirty="0" err="1"/>
              <a:t>Powershell</a:t>
            </a:r>
            <a:r>
              <a:rPr lang="en-US" sz="2600" dirty="0"/>
              <a:t> config scripts</a:t>
            </a:r>
          </a:p>
          <a:p>
            <a:pPr lvl="4"/>
            <a:r>
              <a:rPr lang="en-US" sz="2600" dirty="0" err="1"/>
              <a:t>win_file</a:t>
            </a:r>
            <a:r>
              <a:rPr lang="en-US" sz="2600" dirty="0"/>
              <a:t> to distribute pre-customized config files</a:t>
            </a:r>
          </a:p>
          <a:p>
            <a:pPr lvl="4"/>
            <a:r>
              <a:rPr lang="en-US" sz="2600" dirty="0" err="1"/>
              <a:t>win_regedit</a:t>
            </a:r>
            <a:r>
              <a:rPr lang="en-US" sz="2600" dirty="0"/>
              <a:t> for application-specific registry changes</a:t>
            </a:r>
            <a:endParaRPr lang="en-US" sz="3000" dirty="0"/>
          </a:p>
          <a:p>
            <a:pPr lvl="1"/>
            <a:r>
              <a:rPr lang="en-US" sz="3000" dirty="0"/>
              <a:t>Instead of Ansible, maybe set up a cloud Windows development machine</a:t>
            </a:r>
          </a:p>
          <a:p>
            <a:pPr lvl="2"/>
            <a:r>
              <a:rPr lang="en-US" sz="2600" dirty="0"/>
              <a:t>Snapshots could be deployed on several different machines at any time.</a:t>
            </a:r>
          </a:p>
          <a:p>
            <a:pPr lvl="2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6172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23F3-F213-41C3-8F9B-F6D64FC7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99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1FF6-009D-41E3-97C9-25F065D0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312"/>
            <a:ext cx="10515600" cy="5260157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https://medium.com/@ahmadfarag/ansible-in-action-f2f17706931</a:t>
            </a:r>
            <a:endParaRPr lang="en-US" sz="2400" dirty="0"/>
          </a:p>
          <a:p>
            <a:pPr lvl="1"/>
            <a:r>
              <a:rPr lang="en-US" dirty="0"/>
              <a:t>Ansible in Action</a:t>
            </a:r>
          </a:p>
          <a:p>
            <a:r>
              <a:rPr lang="en-US" sz="2400" dirty="0">
                <a:hlinkClick r:id="rId3"/>
              </a:rPr>
              <a:t>https://gist.github.com/jaceklaskowski/bd3d06489ec004af6ed9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Deployment tool comparison</a:t>
            </a:r>
          </a:p>
          <a:p>
            <a:r>
              <a:rPr lang="en-US" sz="2400" dirty="0">
                <a:hlinkClick r:id="rId4"/>
              </a:rPr>
              <a:t>http://devo.ps/blog/vagrant-docker-and-ansible-wtf/</a:t>
            </a:r>
            <a:endParaRPr lang="en-US" sz="2400" dirty="0"/>
          </a:p>
          <a:p>
            <a:pPr lvl="1"/>
            <a:r>
              <a:rPr lang="en-US" dirty="0"/>
              <a:t>Vagrant, Docker, and Ansible Discussion</a:t>
            </a:r>
          </a:p>
          <a:p>
            <a:r>
              <a:rPr lang="en-US" sz="2400" dirty="0">
                <a:hlinkClick r:id="rId5"/>
              </a:rPr>
              <a:t>https://www.edureka.co/blog/chef-vs-puppet-vs-ansible-vs-saltstack/</a:t>
            </a:r>
            <a:endParaRPr lang="en-US" sz="2400" dirty="0"/>
          </a:p>
          <a:p>
            <a:pPr lvl="1"/>
            <a:r>
              <a:rPr lang="en-US" dirty="0"/>
              <a:t>Chef vs Puppet vs Ansible vs </a:t>
            </a:r>
            <a:r>
              <a:rPr lang="en-US" dirty="0" err="1"/>
              <a:t>Saltstack</a:t>
            </a:r>
            <a:r>
              <a:rPr lang="en-US" dirty="0"/>
              <a:t>: Which Works Best For You?</a:t>
            </a:r>
          </a:p>
          <a:p>
            <a:r>
              <a:rPr lang="en-US" sz="2400" dirty="0">
                <a:hlinkClick r:id="rId6"/>
              </a:rPr>
              <a:t>https://www.reddit.com/r/ansible/</a:t>
            </a:r>
            <a:endParaRPr lang="en-US" sz="2400" dirty="0"/>
          </a:p>
          <a:p>
            <a:pPr lvl="1"/>
            <a:r>
              <a:rPr lang="en-US" dirty="0"/>
              <a:t>Ansible for simple IT automation</a:t>
            </a:r>
          </a:p>
          <a:p>
            <a:r>
              <a:rPr lang="en-US" sz="2400" dirty="0">
                <a:hlinkClick r:id="rId7"/>
              </a:rPr>
              <a:t>https://howtoprogram.xyz/2016/07/24/vagrant-docker-provider-tutorial/</a:t>
            </a:r>
            <a:endParaRPr lang="en-US" sz="2400" dirty="0"/>
          </a:p>
          <a:p>
            <a:pPr lvl="1"/>
            <a:r>
              <a:rPr lang="en-US" dirty="0"/>
              <a:t>Vagrant Docker provider tutorial</a:t>
            </a:r>
          </a:p>
        </p:txBody>
      </p:sp>
    </p:spTree>
    <p:extLst>
      <p:ext uri="{BB962C8B-B14F-4D97-AF65-F5344CB8AC3E}">
        <p14:creationId xmlns:p14="http://schemas.microsoft.com/office/powerpoint/2010/main" val="305208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49869-2E38-4996-A6E0-D7F7B76A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811852-E478-4F27-AFEE-91862918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automate the deployment of a web application (CPD,SLICE) in our operational Unix environments.</a:t>
            </a:r>
          </a:p>
          <a:p>
            <a:pPr lvl="1"/>
            <a:r>
              <a:rPr lang="en-US" dirty="0"/>
              <a:t>The web application is not containerized (</a:t>
            </a:r>
            <a:r>
              <a:rPr lang="en-US" dirty="0" err="1"/>
              <a:t>Dockerized</a:t>
            </a:r>
            <a:r>
              <a:rPr lang="en-US" dirty="0"/>
              <a:t> e.g.)</a:t>
            </a:r>
          </a:p>
          <a:p>
            <a:r>
              <a:rPr lang="en-US" dirty="0"/>
              <a:t>Automation of customizing a Windows based workstation</a:t>
            </a:r>
          </a:p>
          <a:p>
            <a:pPr lvl="1"/>
            <a:r>
              <a:rPr lang="en-US" dirty="0"/>
              <a:t>Each time a developer's workstation is replaced</a:t>
            </a:r>
          </a:p>
          <a:p>
            <a:pPr lvl="1"/>
            <a:r>
              <a:rPr lang="en-US" dirty="0"/>
              <a:t>Each time a new developer is added to the team and needs to set up his/her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5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80D8-59FE-49DB-AFD9-EAF1183A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Tools at a Glance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E61B5E1-F8FE-4DE3-926B-ABA9BD2CB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12478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783">
                  <a:extLst>
                    <a:ext uri="{9D8B030D-6E8A-4147-A177-3AD203B41FA5}">
                      <a16:colId xmlns:a16="http://schemas.microsoft.com/office/drawing/2014/main" val="4258134459"/>
                    </a:ext>
                  </a:extLst>
                </a:gridCol>
                <a:gridCol w="1777457">
                  <a:extLst>
                    <a:ext uri="{9D8B030D-6E8A-4147-A177-3AD203B41FA5}">
                      <a16:colId xmlns:a16="http://schemas.microsoft.com/office/drawing/2014/main" val="8436855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647598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75368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049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Puppet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3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76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very 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very 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very 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32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very 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very 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8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Highly scalable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9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Configuration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DSL (Ruby)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DSL (</a:t>
                      </a:r>
                      <a:r>
                        <a:rPr lang="en-US" dirty="0" err="1"/>
                        <a:t>PuppetDSL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YAML (Python)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YAML (Python)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90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Interoperability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4065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4E679F4-DD6D-4CFA-8975-C9FA1EF6A110}"/>
              </a:ext>
            </a:extLst>
          </p:cNvPr>
          <p:cNvSpPr/>
          <p:nvPr/>
        </p:nvSpPr>
        <p:spPr>
          <a:xfrm>
            <a:off x="838200" y="520096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DSL = Domain specific language</a:t>
            </a:r>
          </a:p>
          <a:p>
            <a:r>
              <a:rPr lang="en-US" sz="2000" dirty="0"/>
              <a:t>YAML = YAML “</a:t>
            </a:r>
            <a:r>
              <a:rPr lang="en-US" sz="2000" dirty="0" err="1"/>
              <a:t>ain’t</a:t>
            </a:r>
            <a:r>
              <a:rPr lang="en-US" sz="2000" dirty="0"/>
              <a:t>”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364056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71EE-2CA1-4FFB-AEB9-3414C125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Configuration Management Tool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311C-79F1-4799-862C-3834F0BB1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5"/>
            <a:ext cx="10515600" cy="53976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Availability </a:t>
            </a:r>
            <a:r>
              <a:rPr lang="en-US" dirty="0"/>
              <a:t>– Multiple server instances possible in all tools.</a:t>
            </a:r>
          </a:p>
          <a:p>
            <a:r>
              <a:rPr lang="en-US" b="1" dirty="0"/>
              <a:t>Setup</a:t>
            </a:r>
          </a:p>
          <a:p>
            <a:pPr lvl="1"/>
            <a:r>
              <a:rPr lang="en-US" dirty="0"/>
              <a:t>Ansible is the only tool that requires no agent on clients</a:t>
            </a:r>
          </a:p>
          <a:p>
            <a:pPr lvl="1"/>
            <a:r>
              <a:rPr lang="en-US" dirty="0"/>
              <a:t>Ansible logs into clients via SSH</a:t>
            </a:r>
          </a:p>
          <a:p>
            <a:r>
              <a:rPr lang="en-US" b="1" dirty="0"/>
              <a:t>Management</a:t>
            </a:r>
          </a:p>
          <a:p>
            <a:pPr lvl="1"/>
            <a:r>
              <a:rPr lang="en-US" dirty="0"/>
              <a:t>Both Ansible and </a:t>
            </a:r>
            <a:r>
              <a:rPr lang="en-US" dirty="0" err="1"/>
              <a:t>Saltstack</a:t>
            </a:r>
            <a:r>
              <a:rPr lang="en-US" dirty="0"/>
              <a:t> use YAML for management. See configuration language.</a:t>
            </a:r>
          </a:p>
          <a:p>
            <a:pPr lvl="1"/>
            <a:r>
              <a:rPr lang="en-US" dirty="0"/>
              <a:t>Ansible has immediate remote execution – may not be applicable in our situation.</a:t>
            </a:r>
          </a:p>
          <a:p>
            <a:r>
              <a:rPr lang="en-US" b="1" dirty="0"/>
              <a:t>Configuration Language </a:t>
            </a:r>
            <a:r>
              <a:rPr lang="en-US" dirty="0"/>
              <a:t>– concentrating on Ansible</a:t>
            </a:r>
          </a:p>
          <a:p>
            <a:pPr lvl="1"/>
            <a:r>
              <a:rPr lang="en-US" dirty="0"/>
              <a:t>YAML is easy to learn</a:t>
            </a:r>
            <a:r>
              <a:rPr lang="en-US" dirty="0">
                <a:effectLst/>
              </a:rPr>
              <a:t>. </a:t>
            </a:r>
          </a:p>
          <a:p>
            <a:pPr lvl="1"/>
            <a:r>
              <a:rPr lang="en-US" dirty="0">
                <a:effectLst/>
              </a:rPr>
              <a:t>Python is built into most Unix and Linux deployments.</a:t>
            </a:r>
            <a:endParaRPr lang="en-US" dirty="0"/>
          </a:p>
          <a:p>
            <a:r>
              <a:rPr lang="en-US" b="1" dirty="0"/>
              <a:t>Interoperability</a:t>
            </a:r>
          </a:p>
          <a:p>
            <a:pPr lvl="1"/>
            <a:r>
              <a:rPr lang="en-US" dirty="0"/>
              <a:t>Ansible main server/master must be on Linux/Unix machine.</a:t>
            </a:r>
          </a:p>
          <a:p>
            <a:pPr lvl="1"/>
            <a:r>
              <a:rPr lang="en-US" dirty="0"/>
              <a:t>Ansible can control either Unix or a Windows based platform.</a:t>
            </a:r>
          </a:p>
          <a:p>
            <a:r>
              <a:rPr lang="en-US" b="1" dirty="0"/>
              <a:t>Scalability</a:t>
            </a:r>
          </a:p>
          <a:p>
            <a:pPr lvl="1"/>
            <a:r>
              <a:rPr lang="en-US" dirty="0"/>
              <a:t>Probably not an issue – we are not managing large numbers of servers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7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1441-01A1-4272-8EA5-2BAB2885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7" y="233151"/>
            <a:ext cx="10515600" cy="775518"/>
          </a:xfrm>
        </p:spPr>
        <p:txBody>
          <a:bodyPr/>
          <a:lstStyle/>
          <a:p>
            <a:pPr algn="ctr"/>
            <a:r>
              <a:rPr lang="en-US" dirty="0"/>
              <a:t>Comparison of tool usage over five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F0C4D-74D3-45BD-BC06-E7EA719F9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52" y="1501219"/>
            <a:ext cx="9375052" cy="3855562"/>
          </a:xfrm>
        </p:spPr>
      </p:pic>
    </p:spTree>
    <p:extLst>
      <p:ext uri="{BB962C8B-B14F-4D97-AF65-F5344CB8AC3E}">
        <p14:creationId xmlns:p14="http://schemas.microsoft.com/office/powerpoint/2010/main" val="83450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362B-6756-4A6E-B4C1-97C70D6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109"/>
            <a:ext cx="10515600" cy="961535"/>
          </a:xfrm>
        </p:spPr>
        <p:txBody>
          <a:bodyPr/>
          <a:lstStyle/>
          <a:p>
            <a:pPr algn="ctr"/>
            <a:r>
              <a:rPr lang="en-US" dirty="0"/>
              <a:t>What about Vagrant and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84223-A106-4774-A577-6DC0C0DC8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531671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Vagrant</a:t>
            </a:r>
            <a:r>
              <a:rPr lang="en-US" dirty="0"/>
              <a:t> is a tool for building and managing </a:t>
            </a:r>
            <a:r>
              <a:rPr lang="en-US" dirty="0" err="1"/>
              <a:t>vm</a:t>
            </a:r>
            <a:r>
              <a:rPr lang="en-US" dirty="0"/>
              <a:t> (virtual machine) environments.</a:t>
            </a:r>
          </a:p>
          <a:p>
            <a:r>
              <a:rPr lang="en-US" dirty="0"/>
              <a:t>There's a configuration file (in Ruby) that specifies what </a:t>
            </a:r>
            <a:r>
              <a:rPr lang="en-US" dirty="0" err="1"/>
              <a:t>vm</a:t>
            </a:r>
            <a:r>
              <a:rPr lang="en-US" dirty="0"/>
              <a:t> image to start with, what additional tasks to run, how the network should be configured, and so on. </a:t>
            </a:r>
          </a:p>
          <a:p>
            <a:r>
              <a:rPr lang="en-US" b="1" dirty="0"/>
              <a:t>One place Vagrant really shines is setting up test environments.</a:t>
            </a:r>
            <a:r>
              <a:rPr lang="en-US" dirty="0"/>
              <a:t> </a:t>
            </a:r>
          </a:p>
          <a:p>
            <a:r>
              <a:rPr lang="en-US" b="1" dirty="0"/>
              <a:t>Docker</a:t>
            </a:r>
            <a:r>
              <a:rPr lang="en-US" dirty="0"/>
              <a:t> is a tool for building and deploying applications by packaging them into lightweight containers.</a:t>
            </a:r>
          </a:p>
          <a:p>
            <a:pPr lvl="1"/>
            <a:r>
              <a:rPr lang="en-US" dirty="0"/>
              <a:t>At first glance it seems similar to </a:t>
            </a:r>
            <a:r>
              <a:rPr lang="en-US" b="1" dirty="0"/>
              <a:t>Vagrant</a:t>
            </a:r>
            <a:r>
              <a:rPr lang="en-US" dirty="0"/>
              <a:t>, but the use case is actually quite different.</a:t>
            </a:r>
          </a:p>
          <a:p>
            <a:pPr lvl="1"/>
            <a:r>
              <a:rPr lang="en-US" dirty="0"/>
              <a:t> With containers, you generally don't want an entire distribution installed, but rather just a single service per container.</a:t>
            </a:r>
          </a:p>
          <a:p>
            <a:r>
              <a:rPr lang="en-US" dirty="0"/>
              <a:t>Think of </a:t>
            </a:r>
            <a:r>
              <a:rPr lang="en-US" b="1" dirty="0"/>
              <a:t>Docker</a:t>
            </a:r>
            <a:r>
              <a:rPr lang="en-US" dirty="0"/>
              <a:t> as something a little closer to package management, rather than a virtual machine.</a:t>
            </a:r>
          </a:p>
          <a:p>
            <a:r>
              <a:rPr lang="en-US" b="1" dirty="0"/>
              <a:t>BOTTOM LINE</a:t>
            </a:r>
            <a:r>
              <a:rPr lang="en-US" dirty="0"/>
              <a:t> – </a:t>
            </a:r>
            <a:r>
              <a:rPr lang="en-US" b="1" dirty="0"/>
              <a:t>Docker</a:t>
            </a:r>
            <a:r>
              <a:rPr lang="en-US" dirty="0"/>
              <a:t> and </a:t>
            </a:r>
            <a:r>
              <a:rPr lang="en-US" b="1" dirty="0"/>
              <a:t>Vagrant </a:t>
            </a:r>
            <a:r>
              <a:rPr lang="en-US" dirty="0"/>
              <a:t>do not seem to be what we are looking for.</a:t>
            </a:r>
          </a:p>
        </p:txBody>
      </p:sp>
    </p:spTree>
    <p:extLst>
      <p:ext uri="{BB962C8B-B14F-4D97-AF65-F5344CB8AC3E}">
        <p14:creationId xmlns:p14="http://schemas.microsoft.com/office/powerpoint/2010/main" val="120524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EE73-42AC-4152-A7BF-071882C9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pPr algn="ctr"/>
            <a:r>
              <a:rPr lang="en-US" dirty="0"/>
              <a:t>Virtual Machine versus Container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DF1823-18B2-4EEF-971C-25D8816F5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3" y="1359892"/>
            <a:ext cx="9520413" cy="5355233"/>
          </a:xfrm>
        </p:spPr>
      </p:pic>
    </p:spTree>
    <p:extLst>
      <p:ext uri="{BB962C8B-B14F-4D97-AF65-F5344CB8AC3E}">
        <p14:creationId xmlns:p14="http://schemas.microsoft.com/office/powerpoint/2010/main" val="265635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328F-7F91-4D06-A889-F2E107CB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Vagrant in Conjunction with Docker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E72335-C0AE-458B-9C7D-76592204B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1211452"/>
            <a:ext cx="6679837" cy="5646548"/>
          </a:xfrm>
        </p:spPr>
      </p:pic>
    </p:spTree>
    <p:extLst>
      <p:ext uri="{BB962C8B-B14F-4D97-AF65-F5344CB8AC3E}">
        <p14:creationId xmlns:p14="http://schemas.microsoft.com/office/powerpoint/2010/main" val="43699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F019-21D7-414B-8C69-F34B1E2C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96" y="365125"/>
            <a:ext cx="10722204" cy="898067"/>
          </a:xfrm>
        </p:spPr>
        <p:txBody>
          <a:bodyPr/>
          <a:lstStyle/>
          <a:p>
            <a:pPr algn="ctr"/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47DB-9C5E-4013-B2A3-897F4FF2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60"/>
            <a:ext cx="10515600" cy="5135415"/>
          </a:xfrm>
        </p:spPr>
        <p:txBody>
          <a:bodyPr>
            <a:normAutofit/>
          </a:bodyPr>
          <a:lstStyle/>
          <a:p>
            <a:r>
              <a:rPr lang="en-US" dirty="0"/>
              <a:t>Ansible is open source software that automates software provisioning, configuration management, and application deployment.</a:t>
            </a:r>
          </a:p>
          <a:p>
            <a:r>
              <a:rPr lang="en-US" dirty="0"/>
              <a:t>The key features of Ansible are:</a:t>
            </a:r>
          </a:p>
          <a:p>
            <a:pPr lvl="1"/>
            <a:r>
              <a:rPr lang="en-US" sz="2800" b="1" dirty="0"/>
              <a:t>Agentless</a:t>
            </a:r>
            <a:r>
              <a:rPr lang="en-US" sz="2800" dirty="0"/>
              <a:t> - There is no software or agent to be installed on the client that communicates back to the server.</a:t>
            </a:r>
          </a:p>
          <a:p>
            <a:pPr lvl="1"/>
            <a:r>
              <a:rPr lang="en-US" sz="2800" b="1" dirty="0"/>
              <a:t>Idempotent</a:t>
            </a:r>
            <a:r>
              <a:rPr lang="en-US" sz="2800" dirty="0"/>
              <a:t> -No matter how many times you call the operation, the result will be the same.</a:t>
            </a:r>
          </a:p>
          <a:p>
            <a:pPr lvl="1"/>
            <a:r>
              <a:rPr lang="en-US" sz="2800" b="1" dirty="0"/>
              <a:t>Simple and extensible </a:t>
            </a:r>
            <a:r>
              <a:rPr lang="en-US" sz="2800" dirty="0"/>
              <a:t>- Ansible is written in Python and uses YAML for playbook language, both of which are considered relatively easy to learn</a:t>
            </a:r>
            <a:r>
              <a:rPr lang="en-US" dirty="0"/>
              <a:t>.</a:t>
            </a:r>
          </a:p>
          <a:p>
            <a:pPr lvl="1"/>
            <a:r>
              <a:rPr lang="en-US" sz="2800" b="1" dirty="0"/>
              <a:t>Popularity</a:t>
            </a:r>
            <a:r>
              <a:rPr lang="en-US" sz="2800" dirty="0"/>
              <a:t> – Lots of resources available both online and in print</a:t>
            </a:r>
          </a:p>
        </p:txBody>
      </p:sp>
    </p:spTree>
    <p:extLst>
      <p:ext uri="{BB962C8B-B14F-4D97-AF65-F5344CB8AC3E}">
        <p14:creationId xmlns:p14="http://schemas.microsoft.com/office/powerpoint/2010/main" val="354914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760</Words>
  <Application>Microsoft Office PowerPoint</Application>
  <PresentationFormat>Widescreen</PresentationFormat>
  <Paragraphs>119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Tools for Automation of Tasks</vt:lpstr>
      <vt:lpstr>Goals</vt:lpstr>
      <vt:lpstr>Configuration Management Tools at a Glance</vt:lpstr>
      <vt:lpstr>Configuration Management Tool Features</vt:lpstr>
      <vt:lpstr>Comparison of tool usage over five years</vt:lpstr>
      <vt:lpstr>What about Vagrant and Docker?</vt:lpstr>
      <vt:lpstr>Virtual Machine versus Container</vt:lpstr>
      <vt:lpstr>Vagrant in Conjunction with Docker</vt:lpstr>
      <vt:lpstr>In summary</vt:lpstr>
      <vt:lpstr>Matching Goals to the Tools</vt:lpstr>
      <vt:lpstr>Matching Goals to the Tools (continued)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Automation of Tasks</dc:title>
  <dc:creator>North, Cynthia (US)</dc:creator>
  <cp:lastModifiedBy>North, Cynthia (US)</cp:lastModifiedBy>
  <cp:revision>49</cp:revision>
  <dcterms:created xsi:type="dcterms:W3CDTF">2020-04-12T17:31:46Z</dcterms:created>
  <dcterms:modified xsi:type="dcterms:W3CDTF">2020-04-13T23:34:01Z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7b58451b-77b6-41f2-b76c-4c87625ceaee</vt:lpwstr>
  </property>
  <property fmtid="{D5CDD505-2E9C-101B-9397-08002B2CF9AE}" pid="3" name="L3HarrisCategorization">
    <vt:lpwstr>Unrestricted</vt:lpwstr>
  </property>
  <property fmtid="{D5CDD505-2E9C-101B-9397-08002B2CF9AE}" pid="4" name="CLASSIFICATION">
    <vt:lpwstr>General</vt:lpwstr>
  </property>
</Properties>
</file>