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6"/>
  </p:notesMasterIdLst>
  <p:sldIdLst>
    <p:sldId id="3572"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6" userDrawn="1">
          <p15:clr>
            <a:srgbClr val="A4A3A4"/>
          </p15:clr>
        </p15:guide>
        <p15:guide id="2" pos="3840" userDrawn="1">
          <p15:clr>
            <a:srgbClr val="A4A3A4"/>
          </p15:clr>
        </p15:guide>
        <p15:guide id="3" pos="96" userDrawn="1">
          <p15:clr>
            <a:srgbClr val="A4A3A4"/>
          </p15:clr>
        </p15:guide>
        <p15:guide id="4" pos="7584" userDrawn="1">
          <p15:clr>
            <a:srgbClr val="A4A3A4"/>
          </p15:clr>
        </p15:guide>
        <p15:guide id="5" orient="horz" pos="4104" userDrawn="1">
          <p15:clr>
            <a:srgbClr val="A4A3A4"/>
          </p15:clr>
        </p15:guide>
        <p15:guide id="6" orient="horz" pos="4032" userDrawn="1">
          <p15:clr>
            <a:srgbClr val="A4A3A4"/>
          </p15:clr>
        </p15:guide>
        <p15:guide id="7" orient="horz" pos="2664" userDrawn="1">
          <p15:clr>
            <a:srgbClr val="A4A3A4"/>
          </p15:clr>
        </p15:guide>
        <p15:guide id="8" orient="horz" pos="2616" userDrawn="1">
          <p15:clr>
            <a:srgbClr val="A4A3A4"/>
          </p15:clr>
        </p15:guide>
        <p15:guide id="9" orient="horz" pos="2712" userDrawn="1">
          <p15:clr>
            <a:srgbClr val="A4A3A4"/>
          </p15:clr>
        </p15:guide>
        <p15:guide id="10" pos="3792" userDrawn="1">
          <p15:clr>
            <a:srgbClr val="A4A3A4"/>
          </p15:clr>
        </p15:guide>
        <p15:guide id="11" pos="38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hr-Finney, Julie" initials="GJ" lastIdx="4" clrIdx="0">
    <p:extLst>
      <p:ext uri="{19B8F6BF-5375-455C-9EA6-DF929625EA0E}">
        <p15:presenceInfo xmlns:p15="http://schemas.microsoft.com/office/powerpoint/2012/main" userId="S-1-5-21-1292428093-484763869-725345543-8197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3A7"/>
    <a:srgbClr val="00639D"/>
    <a:srgbClr val="005E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057EAE-0C62-4344-B0FB-26C133C941D9}" v="450" dt="2024-03-28T20:58:45.4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guide orient="horz" pos="1296"/>
        <p:guide pos="3840"/>
        <p:guide pos="96"/>
        <p:guide pos="7584"/>
        <p:guide orient="horz" pos="4104"/>
        <p:guide orient="horz" pos="4032"/>
        <p:guide orient="horz" pos="2664"/>
        <p:guide orient="horz" pos="2616"/>
        <p:guide orient="horz" pos="2712"/>
        <p:guide pos="3792"/>
        <p:guide pos="38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F55ADD-95E4-4FCB-B856-AB5EBACE262B}" type="datetimeFigureOut">
              <a:rPr lang="en-US" smtClean="0"/>
              <a:t>3/28/2024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E220EE-9C5B-4198-A355-8AC85C97B60E}" type="slidenum">
              <a:rPr lang="en-US" smtClean="0"/>
              <a:t>‹#›</a:t>
            </a:fld>
            <a:endParaRPr lang="en-US"/>
          </a:p>
        </p:txBody>
      </p:sp>
    </p:spTree>
    <p:extLst>
      <p:ext uri="{BB962C8B-B14F-4D97-AF65-F5344CB8AC3E}">
        <p14:creationId xmlns:p14="http://schemas.microsoft.com/office/powerpoint/2010/main" val="174476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Need a high-level dashboard for operational leaders.  Must tell the whole story (single source of truth for staffing, outreach, engagement, etc.).</a:t>
            </a:r>
          </a:p>
          <a:p>
            <a:endParaRPr lang="en-US"/>
          </a:p>
          <a:p>
            <a:r>
              <a:rPr lang="en-US"/>
              <a:t>Focus on CM and DM first.  We don’t have good</a:t>
            </a:r>
            <a:r>
              <a:rPr lang="en-US" baseline="0"/>
              <a:t> contact information for members.  Bi-weekly update meeting.</a:t>
            </a:r>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71EF657-F974-4374-B608-B04304C7010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855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933293"/>
            <a:ext cx="9144000" cy="1327703"/>
          </a:xfrm>
          <a:noFill/>
        </p:spPr>
        <p:txBody>
          <a:bodyPr anchor="b">
            <a:normAutofit/>
          </a:bodyPr>
          <a:lstStyle>
            <a:lvl1pPr algn="ctr">
              <a:defRPr sz="4800">
                <a:latin typeface="+mn-lt"/>
              </a:defRPr>
            </a:lvl1pPr>
          </a:lstStyle>
          <a:p>
            <a:r>
              <a:rPr lang="en-US"/>
              <a:t>Click to edit Master title style</a:t>
            </a:r>
          </a:p>
        </p:txBody>
      </p:sp>
      <p:sp>
        <p:nvSpPr>
          <p:cNvPr id="3" name="Subtitle 2"/>
          <p:cNvSpPr>
            <a:spLocks noGrp="1"/>
          </p:cNvSpPr>
          <p:nvPr>
            <p:ph type="subTitle" idx="1"/>
          </p:nvPr>
        </p:nvSpPr>
        <p:spPr>
          <a:xfrm>
            <a:off x="1524000" y="4696916"/>
            <a:ext cx="9144000" cy="922106"/>
          </a:xfrm>
        </p:spPr>
        <p:txBody>
          <a:bodyPr/>
          <a:lstStyle>
            <a:lvl1pPr marL="0" indent="0" algn="ctr">
              <a:buNone/>
              <a:defRPr sz="24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5415D0-1DCC-4932-A659-7F77D136339E}"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98C1A-6F59-41B7-9545-904E755EAE9F}" type="slidenum">
              <a:rPr lang="en-US" smtClean="0"/>
              <a:t>‹#›</a:t>
            </a:fld>
            <a:endParaRPr lang="en-US"/>
          </a:p>
        </p:txBody>
      </p:sp>
      <p:sp>
        <p:nvSpPr>
          <p:cNvPr id="7" name="Freeform 6"/>
          <p:cNvSpPr/>
          <p:nvPr userDrawn="1"/>
        </p:nvSpPr>
        <p:spPr>
          <a:xfrm rot="16200000">
            <a:off x="10116773" y="4782773"/>
            <a:ext cx="650589" cy="3499865"/>
          </a:xfrm>
          <a:custGeom>
            <a:avLst/>
            <a:gdLst>
              <a:gd name="connsiteX0" fmla="*/ 650589 w 650589"/>
              <a:gd name="connsiteY0" fmla="*/ 4665272 h 4665272"/>
              <a:gd name="connsiteX1" fmla="*/ 0 w 650589"/>
              <a:gd name="connsiteY1" fmla="*/ 4665272 h 4665272"/>
              <a:gd name="connsiteX2" fmla="*/ 0 w 650589"/>
              <a:gd name="connsiteY2" fmla="*/ 0 h 4665272"/>
              <a:gd name="connsiteX3" fmla="*/ 621771 w 650589"/>
              <a:gd name="connsiteY3" fmla="*/ 4665270 h 4665272"/>
              <a:gd name="connsiteX4" fmla="*/ 650589 w 650589"/>
              <a:gd name="connsiteY4" fmla="*/ 4665270 h 46652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589" h="4665272">
                <a:moveTo>
                  <a:pt x="650589" y="4665272"/>
                </a:moveTo>
                <a:lnTo>
                  <a:pt x="0" y="4665272"/>
                </a:lnTo>
                <a:lnTo>
                  <a:pt x="0" y="0"/>
                </a:lnTo>
                <a:lnTo>
                  <a:pt x="621771" y="4665270"/>
                </a:lnTo>
                <a:lnTo>
                  <a:pt x="650589" y="4665270"/>
                </a:lnTo>
                <a:close/>
              </a:path>
            </a:pathLst>
          </a:custGeom>
          <a:gradFill flip="none" rotWithShape="1">
            <a:gsLst>
              <a:gs pos="0">
                <a:schemeClr val="accent1"/>
              </a:gs>
              <a:gs pos="30000">
                <a:srgbClr val="147EC2"/>
              </a:gs>
              <a:gs pos="100000">
                <a:srgbClr val="66ACD8"/>
              </a:gs>
            </a:gsLst>
            <a:path path="circle">
              <a:fillToRect t="100000" r="100000"/>
            </a:path>
            <a:tileRect l="-100000" b="-100000"/>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8" name="Freeform 7"/>
          <p:cNvSpPr/>
          <p:nvPr userDrawn="1"/>
        </p:nvSpPr>
        <p:spPr>
          <a:xfrm>
            <a:off x="0" y="2"/>
            <a:ext cx="12192000" cy="2907585"/>
          </a:xfrm>
          <a:custGeom>
            <a:avLst/>
            <a:gdLst>
              <a:gd name="connsiteX0" fmla="*/ 0 w 12188825"/>
              <a:gd name="connsiteY0" fmla="*/ 0 h 3631159"/>
              <a:gd name="connsiteX1" fmla="*/ 12188825 w 12188825"/>
              <a:gd name="connsiteY1" fmla="*/ 0 h 3631159"/>
              <a:gd name="connsiteX2" fmla="*/ 12188825 w 12188825"/>
              <a:gd name="connsiteY2" fmla="*/ 406121 h 3631159"/>
              <a:gd name="connsiteX3" fmla="*/ 12188825 w 12188825"/>
              <a:gd name="connsiteY3" fmla="*/ 536712 h 3631159"/>
              <a:gd name="connsiteX4" fmla="*/ 12188825 w 12188825"/>
              <a:gd name="connsiteY4" fmla="*/ 2006676 h 3631159"/>
              <a:gd name="connsiteX5" fmla="*/ 0 w 12188825"/>
              <a:gd name="connsiteY5" fmla="*/ 3631159 h 3631159"/>
              <a:gd name="connsiteX6" fmla="*/ 0 w 12188825"/>
              <a:gd name="connsiteY6" fmla="*/ 536712 h 3631159"/>
              <a:gd name="connsiteX7" fmla="*/ 0 w 12188825"/>
              <a:gd name="connsiteY7" fmla="*/ 406121 h 3631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825" h="3631159">
                <a:moveTo>
                  <a:pt x="0" y="0"/>
                </a:moveTo>
                <a:lnTo>
                  <a:pt x="12188825" y="0"/>
                </a:lnTo>
                <a:lnTo>
                  <a:pt x="12188825" y="406121"/>
                </a:lnTo>
                <a:lnTo>
                  <a:pt x="12188825" y="536712"/>
                </a:lnTo>
                <a:lnTo>
                  <a:pt x="12188825" y="2006676"/>
                </a:lnTo>
                <a:lnTo>
                  <a:pt x="0" y="3631159"/>
                </a:lnTo>
                <a:lnTo>
                  <a:pt x="0" y="536712"/>
                </a:lnTo>
                <a:lnTo>
                  <a:pt x="0" y="406121"/>
                </a:lnTo>
                <a:close/>
              </a:path>
            </a:pathLst>
          </a:custGeom>
          <a:gradFill flip="none" rotWithShape="1">
            <a:gsLst>
              <a:gs pos="0">
                <a:schemeClr val="accent1"/>
              </a:gs>
              <a:gs pos="30000">
                <a:srgbClr val="147EC2"/>
              </a:gs>
              <a:gs pos="100000">
                <a:srgbClr val="66ACD8"/>
              </a:gs>
            </a:gsLst>
            <a:lin ang="0" scaled="0"/>
            <a:tileRec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9" name="Picture 8"/>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484563" y="689560"/>
            <a:ext cx="2814152" cy="890324"/>
          </a:xfrm>
          <a:prstGeom prst="rect">
            <a:avLst/>
          </a:prstGeom>
        </p:spPr>
      </p:pic>
    </p:spTree>
    <p:extLst>
      <p:ext uri="{BB962C8B-B14F-4D97-AF65-F5344CB8AC3E}">
        <p14:creationId xmlns:p14="http://schemas.microsoft.com/office/powerpoint/2010/main" val="1232172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004"/>
            <a:ext cx="10939085" cy="507206"/>
          </a:xfrm>
          <a:noFill/>
        </p:spPr>
        <p:txBody>
          <a:bodyPr>
            <a:noAutofit/>
          </a:bodyPr>
          <a:lstStyle>
            <a:lvl1pPr>
              <a:defRPr sz="3200" b="0">
                <a:latin typeface="+mn-lt"/>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5415D0-1DCC-4932-A659-7F77D136339E}"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98C1A-6F59-41B7-9545-904E755EAE9F}"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Tree>
    <p:extLst>
      <p:ext uri="{BB962C8B-B14F-4D97-AF65-F5344CB8AC3E}">
        <p14:creationId xmlns:p14="http://schemas.microsoft.com/office/powerpoint/2010/main" val="30291333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3004"/>
            <a:ext cx="10939085" cy="507206"/>
          </a:xfrm>
          <a:noFill/>
        </p:spPr>
        <p:txBody>
          <a:bodyPr>
            <a:noAutofit/>
          </a:bodyPr>
          <a:lstStyle>
            <a:lvl1pPr>
              <a:defRPr sz="3200" b="0">
                <a:latin typeface="+mn-lt"/>
              </a:defRPr>
            </a:lvl1pPr>
          </a:lstStyle>
          <a:p>
            <a:r>
              <a:rPr lang="en-US"/>
              <a:t>Click to edit Master title style</a:t>
            </a:r>
          </a:p>
        </p:txBody>
      </p:sp>
      <p:sp>
        <p:nvSpPr>
          <p:cNvPr id="4" name="Date Placeholder 3"/>
          <p:cNvSpPr>
            <a:spLocks noGrp="1"/>
          </p:cNvSpPr>
          <p:nvPr>
            <p:ph type="dt" sz="half" idx="10"/>
          </p:nvPr>
        </p:nvSpPr>
        <p:spPr/>
        <p:txBody>
          <a:bodyPr/>
          <a:lstStyle/>
          <a:p>
            <a:fld id="{ED5415D0-1DCC-4932-A659-7F77D136339E}"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98C1A-6F59-41B7-9545-904E755EAE9F}" type="slidenum">
              <a:rPr lang="en-US" smtClean="0"/>
              <a:t>‹#›</a:t>
            </a:fld>
            <a:endParaRPr lang="en-US"/>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
        <p:nvSpPr>
          <p:cNvPr id="8" name="Rectangle 7"/>
          <p:cNvSpPr/>
          <p:nvPr userDrawn="1"/>
        </p:nvSpPr>
        <p:spPr>
          <a:xfrm>
            <a:off x="9174480" y="0"/>
            <a:ext cx="3017520" cy="115994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588270" y="1485900"/>
            <a:ext cx="11001750" cy="0"/>
          </a:xfrm>
          <a:prstGeom prst="line">
            <a:avLst/>
          </a:prstGeom>
          <a:effectLst>
            <a:outerShdw blurRad="50800" dist="38100" dir="2700000" algn="tl" rotWithShape="0">
              <a:prstClr val="black">
                <a:alpha val="40000"/>
              </a:prstClr>
            </a:outerShdw>
          </a:effectLst>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5320361"/>
      </p:ext>
    </p:extLst>
  </p:cSld>
  <p:clrMapOvr>
    <a:masterClrMapping/>
  </p:clrMapOvr>
  <p:extLst>
    <p:ext uri="{DCECCB84-F9BA-43D5-87BE-67443E8EF086}">
      <p15:sldGuideLst xmlns:p15="http://schemas.microsoft.com/office/powerpoint/2012/main">
        <p15:guide id="1" orient="horz" pos="93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5415D0-1DCC-4932-A659-7F77D136339E}"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698C1A-6F59-41B7-9545-904E755EAE9F}" type="slidenum">
              <a:rPr lang="en-US" smtClean="0"/>
              <a:t>‹#›</a:t>
            </a:fld>
            <a:endParaRPr lang="en-US"/>
          </a:p>
        </p:txBody>
      </p:sp>
    </p:spTree>
    <p:extLst>
      <p:ext uri="{BB962C8B-B14F-4D97-AF65-F5344CB8AC3E}">
        <p14:creationId xmlns:p14="http://schemas.microsoft.com/office/powerpoint/2010/main" val="40599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noFill/>
        </p:spPr>
        <p:txBody>
          <a:bodyPr/>
          <a:lstStyle/>
          <a:p>
            <a:r>
              <a:rPr lang="en-US"/>
              <a:t>Click to edit Master title style</a:t>
            </a:r>
          </a:p>
        </p:txBody>
      </p:sp>
      <p:sp>
        <p:nvSpPr>
          <p:cNvPr id="3" name="Content Placeholder 2"/>
          <p:cNvSpPr>
            <a:spLocks noGrp="1"/>
          </p:cNvSpPr>
          <p:nvPr>
            <p:ph sz="half" idx="1"/>
          </p:nvPr>
        </p:nvSpPr>
        <p:spPr>
          <a:xfrm>
            <a:off x="838200" y="577635"/>
            <a:ext cx="5181600" cy="5599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577635"/>
            <a:ext cx="5181600" cy="5599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5415D0-1DCC-4932-A659-7F77D136339E}" type="datetimeFigureOut">
              <a:rPr lang="en-US" smtClean="0"/>
              <a:t>3/28/2024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698C1A-6F59-41B7-9545-904E755EAE9F}" type="slidenum">
              <a:rPr lang="en-US" smtClean="0"/>
              <a:t>‹#›</a:t>
            </a:fld>
            <a:endParaRPr lang="en-US"/>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Tree>
    <p:extLst>
      <p:ext uri="{BB962C8B-B14F-4D97-AF65-F5344CB8AC3E}">
        <p14:creationId xmlns:p14="http://schemas.microsoft.com/office/powerpoint/2010/main" val="2328791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IPO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5415D0-1DCC-4932-A659-7F77D136339E}" type="datetimeFigureOut">
              <a:rPr lang="en-US" smtClean="0"/>
              <a:t>3/28/2024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698C1A-6F59-41B7-9545-904E755EAE9F}" type="slidenum">
              <a:rPr lang="en-US" smtClean="0"/>
              <a:t>‹#›</a:t>
            </a:fld>
            <a:endParaRPr lang="en-US"/>
          </a:p>
        </p:txBody>
      </p:sp>
      <p:graphicFrame>
        <p:nvGraphicFramePr>
          <p:cNvPr id="6" name="Group 135"/>
          <p:cNvGraphicFramePr>
            <a:graphicFrameLocks/>
          </p:cNvGraphicFramePr>
          <p:nvPr userDrawn="1">
            <p:extLst>
              <p:ext uri="{D42A27DB-BD31-4B8C-83A1-F6EECF244321}">
                <p14:modId xmlns:p14="http://schemas.microsoft.com/office/powerpoint/2010/main" val="834837332"/>
              </p:ext>
            </p:extLst>
          </p:nvPr>
        </p:nvGraphicFramePr>
        <p:xfrm>
          <a:off x="575353"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mn-lt"/>
                          <a:ea typeface="ヒラギノ角ゴ Pro W3"/>
                          <a:cs typeface="ヒラギノ角ゴ Pro W3"/>
                        </a:rPr>
                        <a:t>Suppliers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7" name="Group 135"/>
          <p:cNvGraphicFramePr>
            <a:graphicFrameLocks/>
          </p:cNvGraphicFramePr>
          <p:nvPr userDrawn="1">
            <p:extLst>
              <p:ext uri="{D42A27DB-BD31-4B8C-83A1-F6EECF244321}">
                <p14:modId xmlns:p14="http://schemas.microsoft.com/office/powerpoint/2010/main" val="2437044095"/>
              </p:ext>
            </p:extLst>
          </p:nvPr>
        </p:nvGraphicFramePr>
        <p:xfrm>
          <a:off x="2821607"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mn-lt"/>
                          <a:ea typeface="ヒラギノ角ゴ Pro W3"/>
                          <a:cs typeface="ヒラギノ角ゴ Pro W3"/>
                        </a:rPr>
                        <a:t>Inputs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8" name="Group 135"/>
          <p:cNvGraphicFramePr>
            <a:graphicFrameLocks/>
          </p:cNvGraphicFramePr>
          <p:nvPr userDrawn="1">
            <p:extLst>
              <p:ext uri="{D42A27DB-BD31-4B8C-83A1-F6EECF244321}">
                <p14:modId xmlns:p14="http://schemas.microsoft.com/office/powerpoint/2010/main" val="2715456814"/>
              </p:ext>
            </p:extLst>
          </p:nvPr>
        </p:nvGraphicFramePr>
        <p:xfrm>
          <a:off x="5067861"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mn-lt"/>
                          <a:ea typeface="ヒラギノ角ゴ Pro W3"/>
                          <a:cs typeface="ヒラギノ角ゴ Pro W3"/>
                        </a:rPr>
                        <a:t>Process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9" name="Group 135"/>
          <p:cNvGraphicFramePr>
            <a:graphicFrameLocks/>
          </p:cNvGraphicFramePr>
          <p:nvPr userDrawn="1">
            <p:extLst>
              <p:ext uri="{D42A27DB-BD31-4B8C-83A1-F6EECF244321}">
                <p14:modId xmlns:p14="http://schemas.microsoft.com/office/powerpoint/2010/main" val="2468777885"/>
              </p:ext>
            </p:extLst>
          </p:nvPr>
        </p:nvGraphicFramePr>
        <p:xfrm>
          <a:off x="7314114"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mn-lt"/>
                          <a:ea typeface="ヒラギノ角ゴ Pro W3"/>
                          <a:cs typeface="ヒラギノ角ゴ Pro W3"/>
                        </a:rPr>
                        <a:t>Outputs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10" name="Group 135"/>
          <p:cNvGraphicFramePr>
            <a:graphicFrameLocks/>
          </p:cNvGraphicFramePr>
          <p:nvPr userDrawn="1">
            <p:extLst>
              <p:ext uri="{D42A27DB-BD31-4B8C-83A1-F6EECF244321}">
                <p14:modId xmlns:p14="http://schemas.microsoft.com/office/powerpoint/2010/main" val="2043035133"/>
              </p:ext>
            </p:extLst>
          </p:nvPr>
        </p:nvGraphicFramePr>
        <p:xfrm>
          <a:off x="9560367" y="772643"/>
          <a:ext cx="2103120" cy="5364234"/>
        </p:xfrm>
        <a:graphic>
          <a:graphicData uri="http://schemas.openxmlformats.org/drawingml/2006/table">
            <a:tbl>
              <a:tblPr/>
              <a:tblGrid>
                <a:gridCol w="2103120">
                  <a:extLst>
                    <a:ext uri="{9D8B030D-6E8A-4147-A177-3AD203B41FA5}">
                      <a16:colId xmlns:a16="http://schemas.microsoft.com/office/drawing/2014/main" val="20000"/>
                    </a:ext>
                  </a:extLst>
                </a:gridCol>
              </a:tblGrid>
              <a:tr h="49409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bg1"/>
                          </a:solidFill>
                          <a:effectLst/>
                          <a:latin typeface="+mn-lt"/>
                          <a:ea typeface="ヒラギノ角ゴ Pro W3"/>
                          <a:cs typeface="ヒラギノ角ゴ Pro W3"/>
                        </a:rPr>
                        <a:t>Customers</a:t>
                      </a:r>
                    </a:p>
                  </a:txBody>
                  <a:tcPr marL="45720" marR="45720" anchor="ctr"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0063A7"/>
                    </a:solidFill>
                  </a:tcPr>
                </a:tc>
                <a:extLst>
                  <a:ext uri="{0D108BD9-81ED-4DB2-BD59-A6C34878D82A}">
                    <a16:rowId xmlns:a16="http://schemas.microsoft.com/office/drawing/2014/main" val="10000"/>
                  </a:ext>
                </a:extLst>
              </a:tr>
              <a:tr h="4870142">
                <a:tc>
                  <a:txBody>
                    <a:bodyPr/>
                    <a:lstStyle/>
                    <a:p>
                      <a:pPr marL="0" marR="0" lvl="0" indent="0" algn="l" defTabSz="914430" rtl="0" eaLnBrk="1" fontAlgn="auto" latinLnBrk="0" hangingPunct="1">
                        <a:lnSpc>
                          <a:spcPct val="100000"/>
                        </a:lnSpc>
                        <a:spcBef>
                          <a:spcPts val="0"/>
                        </a:spcBef>
                        <a:spcAft>
                          <a:spcPts val="200"/>
                        </a:spcAft>
                        <a:buClrTx/>
                        <a:buSzTx/>
                        <a:buFont typeface="Arial" panose="020B0604020202020204" pitchFamily="34" charset="0"/>
                        <a:buNone/>
                        <a:tabLst/>
                        <a:defRPr/>
                      </a:pPr>
                      <a:endParaRPr lang="en-US" sz="1200" b="0">
                        <a:solidFill>
                          <a:schemeClr val="tx1"/>
                        </a:solidFill>
                      </a:endParaRPr>
                    </a:p>
                  </a:txBody>
                  <a:tcPr marL="45720" marR="45720" horzOverflow="overflow">
                    <a:lnL w="12700" cap="flat" cmpd="sng" algn="ctr">
                      <a:solidFill>
                        <a:srgbClr val="003C64"/>
                      </a:solidFill>
                      <a:prstDash val="sysDot"/>
                      <a:round/>
                      <a:headEnd type="none" w="med" len="med"/>
                      <a:tailEnd type="none" w="med" len="med"/>
                    </a:lnL>
                    <a:lnR w="12700" cap="flat" cmpd="sng" algn="ctr">
                      <a:solidFill>
                        <a:srgbClr val="003C64"/>
                      </a:solidFill>
                      <a:prstDash val="sysDot"/>
                      <a:round/>
                      <a:headEnd type="none" w="med" len="med"/>
                      <a:tailEnd type="none" w="med" len="med"/>
                    </a:lnR>
                    <a:lnT w="12700" cap="flat" cmpd="sng" algn="ctr">
                      <a:solidFill>
                        <a:srgbClr val="003C64"/>
                      </a:solidFill>
                      <a:prstDash val="sysDot"/>
                      <a:round/>
                      <a:headEnd type="none" w="med" len="med"/>
                      <a:tailEnd type="none" w="med" len="med"/>
                    </a:lnT>
                    <a:lnB w="12700" cap="flat" cmpd="sng" algn="ctr">
                      <a:solidFill>
                        <a:srgbClr val="003C64"/>
                      </a:solidFill>
                      <a:prstDash val="sysDot"/>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Tree>
    <p:extLst>
      <p:ext uri="{BB962C8B-B14F-4D97-AF65-F5344CB8AC3E}">
        <p14:creationId xmlns:p14="http://schemas.microsoft.com/office/powerpoint/2010/main" val="72462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5415D0-1DCC-4932-A659-7F77D136339E}" type="datetimeFigureOut">
              <a:rPr lang="en-US" smtClean="0"/>
              <a:t>3/28/2024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698C1A-6F59-41B7-9545-904E755EAE9F}" type="slidenum">
              <a:rPr lang="en-US" smtClean="0"/>
              <a:t>‹#›</a:t>
            </a:fld>
            <a:endParaRPr lang="en-US"/>
          </a:p>
        </p:txBody>
      </p:sp>
      <p:sp>
        <p:nvSpPr>
          <p:cNvPr id="5" name="Title 1"/>
          <p:cNvSpPr>
            <a:spLocks noGrp="1"/>
          </p:cNvSpPr>
          <p:nvPr>
            <p:ph type="title"/>
          </p:nvPr>
        </p:nvSpPr>
        <p:spPr>
          <a:xfrm>
            <a:off x="0" y="-3004"/>
            <a:ext cx="10939085" cy="507206"/>
          </a:xfrm>
        </p:spPr>
        <p:txBody>
          <a:bodyPr/>
          <a:lstStyle/>
          <a:p>
            <a:r>
              <a:rPr lang="en-US"/>
              <a:t>Click to edit Master title style</a:t>
            </a:r>
          </a:p>
        </p:txBody>
      </p:sp>
    </p:spTree>
    <p:extLst>
      <p:ext uri="{BB962C8B-B14F-4D97-AF65-F5344CB8AC3E}">
        <p14:creationId xmlns:p14="http://schemas.microsoft.com/office/powerpoint/2010/main" val="3434158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p:cNvSpPr/>
          <p:nvPr userDrawn="1"/>
        </p:nvSpPr>
        <p:spPr>
          <a:xfrm>
            <a:off x="0" y="0"/>
            <a:ext cx="12192000" cy="5042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0" y="-3004"/>
            <a:ext cx="10939085" cy="507206"/>
          </a:xfrm>
          <a:prstGeom prst="rect">
            <a:avLst/>
          </a:prstGeom>
          <a:noFill/>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575353" y="1109610"/>
            <a:ext cx="11116637" cy="52809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48952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5415D0-1DCC-4932-A659-7F77D136339E}" type="datetimeFigureOut">
              <a:rPr lang="en-US" smtClean="0"/>
              <a:t>3/28/2024</a:t>
            </a:fld>
            <a:endParaRPr lang="en-US"/>
          </a:p>
        </p:txBody>
      </p:sp>
      <p:sp>
        <p:nvSpPr>
          <p:cNvPr id="5" name="Footer Placeholder 4"/>
          <p:cNvSpPr>
            <a:spLocks noGrp="1"/>
          </p:cNvSpPr>
          <p:nvPr>
            <p:ph type="ftr" sz="quarter" idx="3"/>
          </p:nvPr>
        </p:nvSpPr>
        <p:spPr>
          <a:xfrm>
            <a:off x="3690562" y="6489520"/>
            <a:ext cx="488621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448800" y="648952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8698C1A-6F59-41B7-9545-904E755EAE9F}" type="slidenum">
              <a:rPr lang="en-US" smtClean="0"/>
              <a:t>‹#›</a:t>
            </a:fld>
            <a:endParaRPr lang="en-US"/>
          </a:p>
        </p:txBody>
      </p:sp>
      <p:pic>
        <p:nvPicPr>
          <p:cNvPr id="7" name="Picture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11091336" y="90525"/>
            <a:ext cx="948413" cy="300053"/>
          </a:xfrm>
          <a:prstGeom prst="rect">
            <a:avLst/>
          </a:prstGeom>
        </p:spPr>
      </p:pic>
    </p:spTree>
    <p:extLst>
      <p:ext uri="{BB962C8B-B14F-4D97-AF65-F5344CB8AC3E}">
        <p14:creationId xmlns:p14="http://schemas.microsoft.com/office/powerpoint/2010/main" val="3127589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3" r:id="rId3"/>
    <p:sldLayoutId id="2147483663" r:id="rId4"/>
    <p:sldLayoutId id="2147483664" r:id="rId5"/>
    <p:sldLayoutId id="2147483672" r:id="rId6"/>
    <p:sldLayoutId id="2147483667" r:id="rId7"/>
  </p:sldLayoutIdLst>
  <p:txStyles>
    <p:titleStyle>
      <a:lvl1pPr algn="l" defTabSz="914400" rtl="0" eaLnBrk="1" latinLnBrk="0" hangingPunct="1">
        <a:lnSpc>
          <a:spcPct val="90000"/>
        </a:lnSpc>
        <a:spcBef>
          <a:spcPct val="0"/>
        </a:spcBef>
        <a:buNone/>
        <a:defRPr sz="3200" b="0" kern="1200">
          <a:solidFill>
            <a:schemeClr val="bg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a:t>Project Status Report:  Artemis</a:t>
            </a:r>
          </a:p>
        </p:txBody>
      </p:sp>
      <p:sp>
        <p:nvSpPr>
          <p:cNvPr id="19" name="Slide Number Placeholder 4"/>
          <p:cNvSpPr>
            <a:spLocks noGrp="1"/>
          </p:cNvSpPr>
          <p:nvPr>
            <p:ph type="sldNum" sz="quarter" idx="12"/>
          </p:nvPr>
        </p:nvSpPr>
        <p:spPr/>
        <p:txBody>
          <a:bodyPr/>
          <a:lstStyle/>
          <a:p>
            <a:fld id="{68698C1A-6F59-41B7-9545-904E755EAE9F}" type="slidenum">
              <a:rPr lang="en-US" smtClean="0"/>
              <a:pPr/>
              <a:t>1</a:t>
            </a:fld>
            <a:endParaRPr lang="en-US"/>
          </a:p>
        </p:txBody>
      </p:sp>
      <p:graphicFrame>
        <p:nvGraphicFramePr>
          <p:cNvPr id="4" name="Group 135"/>
          <p:cNvGraphicFramePr>
            <a:graphicFrameLocks/>
          </p:cNvGraphicFramePr>
          <p:nvPr>
            <p:extLst>
              <p:ext uri="{D42A27DB-BD31-4B8C-83A1-F6EECF244321}">
                <p14:modId xmlns:p14="http://schemas.microsoft.com/office/powerpoint/2010/main" val="3629219812"/>
              </p:ext>
            </p:extLst>
          </p:nvPr>
        </p:nvGraphicFramePr>
        <p:xfrm>
          <a:off x="152400" y="547344"/>
          <a:ext cx="8892540" cy="731520"/>
        </p:xfrm>
        <a:graphic>
          <a:graphicData uri="http://schemas.openxmlformats.org/drawingml/2006/table">
            <a:tbl>
              <a:tblPr/>
              <a:tblGrid>
                <a:gridCol w="1423663">
                  <a:extLst>
                    <a:ext uri="{9D8B030D-6E8A-4147-A177-3AD203B41FA5}">
                      <a16:colId xmlns:a16="http://schemas.microsoft.com/office/drawing/2014/main" val="20000"/>
                    </a:ext>
                  </a:extLst>
                </a:gridCol>
                <a:gridCol w="7468877">
                  <a:extLst>
                    <a:ext uri="{9D8B030D-6E8A-4147-A177-3AD203B41FA5}">
                      <a16:colId xmlns:a16="http://schemas.microsoft.com/office/drawing/2014/main" val="286548247"/>
                    </a:ext>
                  </a:extLst>
                </a:gridCol>
              </a:tblGrid>
              <a:tr h="598806">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bg1"/>
                          </a:solidFill>
                          <a:effectLst/>
                          <a:latin typeface="+mn-lt"/>
                          <a:ea typeface="ヒラギノ角ゴ Pro W3"/>
                          <a:cs typeface="ヒラギノ角ゴ Pro W3"/>
                        </a:rPr>
                        <a:t>Executive Summary</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tx1"/>
                          </a:solidFill>
                          <a:effectLst/>
                          <a:latin typeface="+mn-lt"/>
                          <a:ea typeface="ヒラギノ角ゴ Pro W3"/>
                          <a:cs typeface="ヒラギノ角ゴ Pro W3"/>
                        </a:rPr>
                        <a:t>This report demonstrates the completed and upcoming milestones, the accomplishments we recently did, the risks, issues and dependencies that we are and will face, and the upcoming steps we are planning to do.</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 name="Group 135"/>
          <p:cNvGraphicFramePr>
            <a:graphicFrameLocks/>
          </p:cNvGraphicFramePr>
          <p:nvPr>
            <p:extLst>
              <p:ext uri="{D42A27DB-BD31-4B8C-83A1-F6EECF244321}">
                <p14:modId xmlns:p14="http://schemas.microsoft.com/office/powerpoint/2010/main" val="2980045715"/>
              </p:ext>
            </p:extLst>
          </p:nvPr>
        </p:nvGraphicFramePr>
        <p:xfrm>
          <a:off x="6195523" y="2077481"/>
          <a:ext cx="5856778" cy="2092050"/>
        </p:xfrm>
        <a:graphic>
          <a:graphicData uri="http://schemas.openxmlformats.org/drawingml/2006/table">
            <a:tbl>
              <a:tblPr/>
              <a:tblGrid>
                <a:gridCol w="5856778">
                  <a:extLst>
                    <a:ext uri="{9D8B030D-6E8A-4147-A177-3AD203B41FA5}">
                      <a16:colId xmlns:a16="http://schemas.microsoft.com/office/drawing/2014/main" val="20000"/>
                    </a:ext>
                  </a:extLst>
                </a:gridCol>
              </a:tblGrid>
              <a:tr h="360816">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bg1"/>
                          </a:solidFill>
                          <a:effectLst/>
                          <a:latin typeface="+mn-lt"/>
                          <a:ea typeface="ヒラギノ角ゴ Pro W3"/>
                          <a:cs typeface="ヒラギノ角ゴ Pro W3"/>
                        </a:rPr>
                        <a:t>Recent Accomplishments</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31234">
                <a:tc>
                  <a:txBody>
                    <a:bodyPr/>
                    <a:lstStyle/>
                    <a:p>
                      <a:pPr marL="174625" marR="0" lvl="0" indent="-174625" algn="l" rtl="0" eaLnBrk="1" fontAlgn="auto" latinLnBrk="0" hangingPunct="1">
                        <a:lnSpc>
                          <a:spcPct val="100000"/>
                        </a:lnSpc>
                        <a:spcBef>
                          <a:spcPts val="0"/>
                        </a:spcBef>
                        <a:spcAft>
                          <a:spcPts val="0"/>
                        </a:spcAft>
                        <a:buClrTx/>
                        <a:buSzTx/>
                        <a:buFont typeface="Arial" panose="020B0604020202020204" pitchFamily="34" charset="0"/>
                        <a:buChar char="•"/>
                      </a:pPr>
                      <a:r>
                        <a:rPr lang="en-US" sz="1800" b="0" dirty="0">
                          <a:solidFill>
                            <a:schemeClr val="tx1"/>
                          </a:solidFill>
                        </a:rPr>
                        <a:t>Finishing Demo 1</a:t>
                      </a:r>
                    </a:p>
                    <a:p>
                      <a:pPr marL="174625" marR="0" lvl="0" indent="-174625" algn="l">
                        <a:lnSpc>
                          <a:spcPct val="100000"/>
                        </a:lnSpc>
                        <a:spcBef>
                          <a:spcPts val="0"/>
                        </a:spcBef>
                        <a:spcAft>
                          <a:spcPts val="0"/>
                        </a:spcAft>
                        <a:buClrTx/>
                        <a:buSzTx/>
                        <a:buFont typeface="Arial" panose="020B0604020202020204" pitchFamily="34" charset="0"/>
                        <a:buChar char="•"/>
                      </a:pPr>
                      <a:r>
                        <a:rPr lang="en-US" sz="1800" b="0" dirty="0">
                          <a:solidFill>
                            <a:schemeClr val="tx1"/>
                          </a:solidFill>
                        </a:rPr>
                        <a:t>Continued discussing reworks for Demo 2</a:t>
                      </a:r>
                    </a:p>
                    <a:p>
                      <a:pPr marL="174625" marR="0" lvl="0" indent="-174625" algn="l">
                        <a:lnSpc>
                          <a:spcPct val="100000"/>
                        </a:lnSpc>
                        <a:spcBef>
                          <a:spcPts val="0"/>
                        </a:spcBef>
                        <a:spcAft>
                          <a:spcPts val="0"/>
                        </a:spcAft>
                        <a:buClrTx/>
                        <a:buSzTx/>
                        <a:buFont typeface="Arial" panose="020B0604020202020204" pitchFamily="34" charset="0"/>
                        <a:buChar char="•"/>
                      </a:pPr>
                      <a:r>
                        <a:rPr lang="en-US" sz="1800" b="0" dirty="0">
                          <a:solidFill>
                            <a:schemeClr val="tx1"/>
                          </a:solidFill>
                        </a:rPr>
                        <a:t>Implemented feedback from clients</a:t>
                      </a:r>
                    </a:p>
                    <a:p>
                      <a:pPr marL="174625" marR="0" lvl="0" indent="-174625" algn="l">
                        <a:lnSpc>
                          <a:spcPct val="100000"/>
                        </a:lnSpc>
                        <a:spcBef>
                          <a:spcPts val="0"/>
                        </a:spcBef>
                        <a:spcAft>
                          <a:spcPts val="0"/>
                        </a:spcAft>
                        <a:buClrTx/>
                        <a:buSzTx/>
                        <a:buFont typeface="Arial" panose="020B0604020202020204" pitchFamily="34" charset="0"/>
                        <a:buChar char="•"/>
                      </a:pPr>
                      <a:r>
                        <a:rPr lang="en-US" sz="1800" b="0" dirty="0">
                          <a:solidFill>
                            <a:schemeClr val="tx1"/>
                          </a:solidFill>
                        </a:rPr>
                        <a:t>Brought RTM up to date</a:t>
                      </a:r>
                    </a:p>
                    <a:p>
                      <a:pPr marL="174625" marR="0" lvl="0" indent="-174625" algn="l">
                        <a:lnSpc>
                          <a:spcPct val="100000"/>
                        </a:lnSpc>
                        <a:spcBef>
                          <a:spcPts val="0"/>
                        </a:spcBef>
                        <a:spcAft>
                          <a:spcPts val="0"/>
                        </a:spcAft>
                        <a:buClrTx/>
                        <a:buSzTx/>
                        <a:buFont typeface="Arial" panose="020B0604020202020204" pitchFamily="34" charset="0"/>
                        <a:buChar char="•"/>
                      </a:pPr>
                      <a:endParaRPr lang="en-US" sz="1800" b="0" dirty="0">
                        <a:solidFill>
                          <a:schemeClr val="tx1"/>
                        </a:solidFill>
                      </a:endParaRPr>
                    </a:p>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endParaRPr lang="en-US" sz="1400" b="0" dirty="0">
                        <a:solidFill>
                          <a:schemeClr val="tx1"/>
                        </a:solidFill>
                      </a:endParaRPr>
                    </a:p>
                  </a:txBody>
                  <a:tcPr marL="45720" marR="45720"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0" name="Group 135"/>
          <p:cNvGraphicFramePr>
            <a:graphicFrameLocks/>
          </p:cNvGraphicFramePr>
          <p:nvPr>
            <p:extLst>
              <p:ext uri="{D42A27DB-BD31-4B8C-83A1-F6EECF244321}">
                <p14:modId xmlns:p14="http://schemas.microsoft.com/office/powerpoint/2010/main" val="1905316620"/>
              </p:ext>
            </p:extLst>
          </p:nvPr>
        </p:nvGraphicFramePr>
        <p:xfrm>
          <a:off x="6184901" y="4305300"/>
          <a:ext cx="5867400" cy="2095500"/>
        </p:xfrm>
        <a:graphic>
          <a:graphicData uri="http://schemas.openxmlformats.org/drawingml/2006/table">
            <a:tbl>
              <a:tblPr/>
              <a:tblGrid>
                <a:gridCol w="5867400">
                  <a:extLst>
                    <a:ext uri="{9D8B030D-6E8A-4147-A177-3AD203B41FA5}">
                      <a16:colId xmlns:a16="http://schemas.microsoft.com/office/drawing/2014/main" val="20000"/>
                    </a:ext>
                  </a:extLst>
                </a:gridCol>
              </a:tblGrid>
              <a:tr h="361412">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bg1"/>
                          </a:solidFill>
                          <a:effectLst/>
                          <a:latin typeface="+mn-lt"/>
                          <a:ea typeface="ヒラギノ角ゴ Pro W3"/>
                          <a:cs typeface="ヒラギノ角ゴ Pro W3"/>
                        </a:rPr>
                        <a:t>Next Steps</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34088">
                <a:tc>
                  <a:txBody>
                    <a:bodyPr/>
                    <a:lstStyle/>
                    <a:p>
                      <a:pPr marL="174625" marR="0" lvl="0" indent="-174625" algn="l" rtl="0" eaLnBrk="1" fontAlgn="auto" latinLnBrk="0" hangingPunct="1">
                        <a:lnSpc>
                          <a:spcPct val="100000"/>
                        </a:lnSpc>
                        <a:spcBef>
                          <a:spcPts val="0"/>
                        </a:spcBef>
                        <a:spcAft>
                          <a:spcPts val="0"/>
                        </a:spcAft>
                        <a:buClrTx/>
                        <a:buSzTx/>
                        <a:buFont typeface="Arial" panose="020B0604020202020204" pitchFamily="34" charset="0"/>
                        <a:buChar char="•"/>
                      </a:pPr>
                      <a:r>
                        <a:rPr lang="en-US" sz="1800" b="0" dirty="0">
                          <a:solidFill>
                            <a:schemeClr val="tx1"/>
                          </a:solidFill>
                        </a:rPr>
                        <a:t>Finish and Present Demo 2</a:t>
                      </a:r>
                    </a:p>
                    <a:p>
                      <a:pPr marL="174625" marR="0" lvl="0" indent="-174625" algn="l">
                        <a:lnSpc>
                          <a:spcPct val="100000"/>
                        </a:lnSpc>
                        <a:spcBef>
                          <a:spcPts val="0"/>
                        </a:spcBef>
                        <a:spcAft>
                          <a:spcPts val="0"/>
                        </a:spcAft>
                        <a:buClrTx/>
                        <a:buSzTx/>
                        <a:buFont typeface="Arial" panose="020B0604020202020204" pitchFamily="34" charset="0"/>
                        <a:buChar char="•"/>
                      </a:pPr>
                      <a:endParaRPr lang="en-US" sz="1800" b="0" dirty="0">
                        <a:solidFill>
                          <a:schemeClr val="tx1"/>
                        </a:solidFill>
                      </a:endParaRPr>
                    </a:p>
                    <a:p>
                      <a:pPr marL="174625" marR="0" lvl="0" indent="-174625" algn="l">
                        <a:lnSpc>
                          <a:spcPct val="100000"/>
                        </a:lnSpc>
                        <a:spcBef>
                          <a:spcPts val="0"/>
                        </a:spcBef>
                        <a:spcAft>
                          <a:spcPts val="0"/>
                        </a:spcAft>
                        <a:buClrTx/>
                        <a:buSzTx/>
                        <a:buFont typeface="Arial" panose="020B0604020202020204" pitchFamily="34" charset="0"/>
                        <a:buChar char="•"/>
                      </a:pPr>
                      <a:r>
                        <a:rPr lang="en-US" sz="1800" b="0" dirty="0">
                          <a:solidFill>
                            <a:schemeClr val="tx1"/>
                          </a:solidFill>
                        </a:rPr>
                        <a:t>Work on updates of documentation</a:t>
                      </a:r>
                    </a:p>
                    <a:p>
                      <a:pPr marL="174625" marR="0" lvl="0" indent="-174625" algn="l">
                        <a:lnSpc>
                          <a:spcPct val="100000"/>
                        </a:lnSpc>
                        <a:spcBef>
                          <a:spcPts val="0"/>
                        </a:spcBef>
                        <a:spcAft>
                          <a:spcPts val="0"/>
                        </a:spcAft>
                        <a:buClrTx/>
                        <a:buSzTx/>
                        <a:buFont typeface="Arial" panose="020B0604020202020204" pitchFamily="34" charset="0"/>
                        <a:buChar char="•"/>
                      </a:pPr>
                      <a:endParaRPr lang="en-US" sz="1800" b="0" dirty="0">
                        <a:solidFill>
                          <a:schemeClr val="tx1"/>
                        </a:solidFill>
                      </a:endParaRPr>
                    </a:p>
                    <a:p>
                      <a:pPr marL="174625" marR="0" lvl="0" indent="-174625" algn="l">
                        <a:lnSpc>
                          <a:spcPct val="100000"/>
                        </a:lnSpc>
                        <a:spcBef>
                          <a:spcPts val="0"/>
                        </a:spcBef>
                        <a:spcAft>
                          <a:spcPts val="0"/>
                        </a:spcAft>
                        <a:buClrTx/>
                        <a:buSzTx/>
                        <a:buFont typeface="Arial" panose="020B0604020202020204" pitchFamily="34" charset="0"/>
                        <a:buChar char="•"/>
                      </a:pPr>
                      <a:r>
                        <a:rPr lang="en-US" sz="1800" b="0" dirty="0">
                          <a:solidFill>
                            <a:schemeClr val="tx1"/>
                          </a:solidFill>
                        </a:rPr>
                        <a:t>Implement feedback from Demo 2 for final demonstration.</a:t>
                      </a:r>
                    </a:p>
                  </a:txBody>
                  <a:tcPr marL="45720" marR="45720"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21" name="Group 135"/>
          <p:cNvGraphicFramePr>
            <a:graphicFrameLocks/>
          </p:cNvGraphicFramePr>
          <p:nvPr>
            <p:extLst>
              <p:ext uri="{D42A27DB-BD31-4B8C-83A1-F6EECF244321}">
                <p14:modId xmlns:p14="http://schemas.microsoft.com/office/powerpoint/2010/main" val="424626780"/>
              </p:ext>
            </p:extLst>
          </p:nvPr>
        </p:nvGraphicFramePr>
        <p:xfrm>
          <a:off x="152400" y="2074529"/>
          <a:ext cx="5876694" cy="2080376"/>
        </p:xfrm>
        <a:graphic>
          <a:graphicData uri="http://schemas.openxmlformats.org/drawingml/2006/table">
            <a:tbl>
              <a:tblPr/>
              <a:tblGrid>
                <a:gridCol w="3712615">
                  <a:extLst>
                    <a:ext uri="{9D8B030D-6E8A-4147-A177-3AD203B41FA5}">
                      <a16:colId xmlns:a16="http://schemas.microsoft.com/office/drawing/2014/main" val="20000"/>
                    </a:ext>
                  </a:extLst>
                </a:gridCol>
                <a:gridCol w="742950">
                  <a:extLst>
                    <a:ext uri="{9D8B030D-6E8A-4147-A177-3AD203B41FA5}">
                      <a16:colId xmlns:a16="http://schemas.microsoft.com/office/drawing/2014/main" val="1883297154"/>
                    </a:ext>
                  </a:extLst>
                </a:gridCol>
                <a:gridCol w="742950">
                  <a:extLst>
                    <a:ext uri="{9D8B030D-6E8A-4147-A177-3AD203B41FA5}">
                      <a16:colId xmlns:a16="http://schemas.microsoft.com/office/drawing/2014/main" val="4149991081"/>
                    </a:ext>
                  </a:extLst>
                </a:gridCol>
                <a:gridCol w="678179">
                  <a:extLst>
                    <a:ext uri="{9D8B030D-6E8A-4147-A177-3AD203B41FA5}">
                      <a16:colId xmlns:a16="http://schemas.microsoft.com/office/drawing/2014/main" val="653353255"/>
                    </a:ext>
                  </a:extLst>
                </a:gridCol>
              </a:tblGrid>
              <a:tr h="361326">
                <a:tc gridSpan="4">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bg1"/>
                          </a:solidFill>
                          <a:effectLst/>
                          <a:latin typeface="+mn-lt"/>
                          <a:ea typeface="ヒラギノ角ゴ Pro W3"/>
                          <a:cs typeface="ヒラギノ角ゴ Pro W3"/>
                        </a:rPr>
                        <a:t>Milestones</a:t>
                      </a:r>
                      <a:endParaRPr kumimoji="0" lang="en-US" sz="1200" b="1" i="0" u="none" strike="noStrike" cap="none" normalizeH="0" baseline="0">
                        <a:ln>
                          <a:noFill/>
                        </a:ln>
                        <a:solidFill>
                          <a:schemeClr val="bg1"/>
                        </a:solidFill>
                        <a:effectLst/>
                        <a:latin typeface="+mn-lt"/>
                        <a:ea typeface="ヒラギノ角ゴ Pro W3"/>
                        <a:cs typeface="ヒラギノ角ゴ Pro W3"/>
                      </a:endParaRP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88946">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schemeClr val="accent1">
                              <a:lumMod val="75000"/>
                            </a:schemeClr>
                          </a:solidFill>
                        </a:rPr>
                        <a:t>Milestone</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schemeClr val="accent1">
                              <a:lumMod val="75000"/>
                            </a:schemeClr>
                          </a:solidFill>
                        </a:rPr>
                        <a:t>Baseline</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schemeClr val="accent1">
                              <a:lumMod val="75000"/>
                            </a:schemeClr>
                          </a:solidFill>
                        </a:rPr>
                        <a:t>Expected</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a:solidFill>
                            <a:schemeClr val="accent1">
                              <a:lumMod val="75000"/>
                            </a:schemeClr>
                          </a:solidFill>
                        </a:rPr>
                        <a:t>RAG</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288946">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solidFill>
                            <a:schemeClr val="tx1"/>
                          </a:solidFill>
                        </a:rPr>
                        <a:t>Demo 1 presentation / 50% complete</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solidFill>
                            <a:schemeClr val="tx1"/>
                          </a:solidFill>
                        </a:rPr>
                        <a:t>2/12</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1200" b="0" dirty="0">
                          <a:solidFill>
                            <a:schemeClr val="tx1"/>
                          </a:solidFill>
                        </a:rPr>
                        <a:t>EOD 3/05</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C</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002060"/>
                    </a:solidFill>
                  </a:tcPr>
                </a:tc>
                <a:extLst>
                  <a:ext uri="{0D108BD9-81ED-4DB2-BD59-A6C34878D82A}">
                    <a16:rowId xmlns:a16="http://schemas.microsoft.com/office/drawing/2014/main" val="2535682130"/>
                  </a:ext>
                </a:extLst>
              </a:tr>
              <a:tr h="288946">
                <a:tc>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US" sz="1200" b="0" dirty="0">
                          <a:solidFill>
                            <a:schemeClr val="tx1"/>
                          </a:solidFill>
                        </a:rPr>
                        <a:t>Update RTM</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solidFill>
                            <a:schemeClr val="tx1"/>
                          </a:solidFill>
                        </a:rPr>
                        <a:t>3/20</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1200" b="0" dirty="0">
                          <a:solidFill>
                            <a:schemeClr val="tx1"/>
                          </a:solidFill>
                        </a:rPr>
                        <a:t>EOD 4/01</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C</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002060"/>
                    </a:solidFill>
                  </a:tcPr>
                </a:tc>
                <a:extLst>
                  <a:ext uri="{0D108BD9-81ED-4DB2-BD59-A6C34878D82A}">
                    <a16:rowId xmlns:a16="http://schemas.microsoft.com/office/drawing/2014/main" val="1251619013"/>
                  </a:ext>
                </a:extLst>
              </a:tr>
              <a:tr h="288946">
                <a:tc>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US" sz="1200" b="0" dirty="0">
                          <a:solidFill>
                            <a:schemeClr val="tx1"/>
                          </a:solidFill>
                        </a:rPr>
                        <a:t>Demo 2 presentation / 75% complete</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solidFill>
                            <a:schemeClr val="tx1"/>
                          </a:solidFill>
                        </a:rPr>
                        <a:t>3/20</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1200" b="0" dirty="0">
                          <a:solidFill>
                            <a:schemeClr val="tx1"/>
                          </a:solidFill>
                        </a:rPr>
                        <a:t>EOD 4/01</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G</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790509019"/>
                  </a:ext>
                </a:extLst>
              </a:tr>
              <a:tr h="0">
                <a:tc>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US" sz="1200" b="0" dirty="0">
                          <a:solidFill>
                            <a:schemeClr val="tx1"/>
                          </a:solidFill>
                        </a:rPr>
                        <a:t>Final Documentation ( RTM, PMP, Progress Report)</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solidFill>
                            <a:schemeClr val="tx1"/>
                          </a:solidFill>
                        </a:rPr>
                        <a:t>3/20</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1200" b="0" dirty="0">
                          <a:solidFill>
                            <a:schemeClr val="tx1"/>
                          </a:solidFill>
                        </a:rPr>
                        <a:t>EOD 4/16</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G</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3322630190"/>
                  </a:ext>
                </a:extLst>
              </a:tr>
              <a:tr h="288946">
                <a:tc>
                  <a:txBody>
                    <a:bodyPr/>
                    <a:lstStyle/>
                    <a:p>
                      <a:pPr marL="0" marR="0" lvl="0" indent="0" algn="l" rtl="0" eaLnBrk="1" fontAlgn="auto" latinLnBrk="0" hangingPunct="1">
                        <a:lnSpc>
                          <a:spcPct val="100000"/>
                        </a:lnSpc>
                        <a:spcBef>
                          <a:spcPts val="0"/>
                        </a:spcBef>
                        <a:spcAft>
                          <a:spcPts val="0"/>
                        </a:spcAft>
                        <a:buClrTx/>
                        <a:buSzTx/>
                        <a:buFont typeface="Arial" panose="020B0604020202020204" pitchFamily="34" charset="0"/>
                        <a:buNone/>
                      </a:pPr>
                      <a:r>
                        <a:rPr lang="en-US" sz="1200" b="0" dirty="0">
                          <a:solidFill>
                            <a:schemeClr val="tx1"/>
                          </a:solidFill>
                        </a:rPr>
                        <a:t>Final Demo 3 presentation / 100% complete</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a:solidFill>
                            <a:schemeClr val="tx1"/>
                          </a:solidFill>
                        </a:rPr>
                        <a:t>3/20</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rtl="0" eaLnBrk="1" fontAlgn="auto" latinLnBrk="0" hangingPunct="1">
                        <a:lnSpc>
                          <a:spcPct val="100000"/>
                        </a:lnSpc>
                        <a:spcBef>
                          <a:spcPts val="0"/>
                        </a:spcBef>
                        <a:spcAft>
                          <a:spcPts val="0"/>
                        </a:spcAft>
                        <a:buClrTx/>
                        <a:buSzTx/>
                        <a:buFont typeface="Arial" panose="020B0604020202020204" pitchFamily="34" charset="0"/>
                        <a:buNone/>
                      </a:pPr>
                      <a:r>
                        <a:rPr lang="en-US" sz="1200" b="0" dirty="0">
                          <a:solidFill>
                            <a:schemeClr val="tx1"/>
                          </a:solidFill>
                        </a:rPr>
                        <a:t>EOD 4/16</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3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solidFill>
                            <a:schemeClr val="bg1"/>
                          </a:solidFill>
                        </a:rPr>
                        <a:t>G</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891976964"/>
                  </a:ext>
                </a:extLst>
              </a:tr>
            </a:tbl>
          </a:graphicData>
        </a:graphic>
      </p:graphicFrame>
      <p:graphicFrame>
        <p:nvGraphicFramePr>
          <p:cNvPr id="22" name="Group 135"/>
          <p:cNvGraphicFramePr>
            <a:graphicFrameLocks/>
          </p:cNvGraphicFramePr>
          <p:nvPr>
            <p:extLst>
              <p:ext uri="{D42A27DB-BD31-4B8C-83A1-F6EECF244321}">
                <p14:modId xmlns:p14="http://schemas.microsoft.com/office/powerpoint/2010/main" val="2696744305"/>
              </p:ext>
            </p:extLst>
          </p:nvPr>
        </p:nvGraphicFramePr>
        <p:xfrm>
          <a:off x="152400" y="4305300"/>
          <a:ext cx="5873676" cy="2175245"/>
        </p:xfrm>
        <a:graphic>
          <a:graphicData uri="http://schemas.openxmlformats.org/drawingml/2006/table">
            <a:tbl>
              <a:tblPr/>
              <a:tblGrid>
                <a:gridCol w="5873676">
                  <a:extLst>
                    <a:ext uri="{9D8B030D-6E8A-4147-A177-3AD203B41FA5}">
                      <a16:colId xmlns:a16="http://schemas.microsoft.com/office/drawing/2014/main" val="20000"/>
                    </a:ext>
                  </a:extLst>
                </a:gridCol>
              </a:tblGrid>
              <a:tr h="441157">
                <a:tc>
                  <a:txBody>
                    <a:bodyPr/>
                    <a:lstStyle>
                      <a:lvl1pPr marL="0" algn="l" defTabSz="914400" rtl="0" eaLnBrk="1" latinLnBrk="0" hangingPunct="1">
                        <a:defRPr sz="1800" kern="1200">
                          <a:solidFill>
                            <a:schemeClr val="tx1"/>
                          </a:solidFill>
                          <a:latin typeface="Calibri"/>
                          <a:ea typeface=""/>
                          <a:cs typeface=""/>
                        </a:defRPr>
                      </a:lvl1pPr>
                      <a:lvl2pPr marL="457200" algn="l" defTabSz="914400" rtl="0" eaLnBrk="1" latinLnBrk="0" hangingPunct="1">
                        <a:defRPr sz="1800" kern="1200">
                          <a:solidFill>
                            <a:schemeClr val="tx1"/>
                          </a:solidFill>
                          <a:latin typeface="Calibri"/>
                          <a:ea typeface=""/>
                          <a:cs typeface=""/>
                        </a:defRPr>
                      </a:lvl2pPr>
                      <a:lvl3pPr marL="914400" algn="l" defTabSz="914400" rtl="0" eaLnBrk="1" latinLnBrk="0" hangingPunct="1">
                        <a:defRPr sz="1800" kern="1200">
                          <a:solidFill>
                            <a:schemeClr val="tx1"/>
                          </a:solidFill>
                          <a:latin typeface="Calibri"/>
                          <a:ea typeface=""/>
                          <a:cs typeface=""/>
                        </a:defRPr>
                      </a:lvl3pPr>
                      <a:lvl4pPr marL="1371600" algn="l" defTabSz="914400" rtl="0" eaLnBrk="1" latinLnBrk="0" hangingPunct="1">
                        <a:defRPr sz="1800" kern="1200">
                          <a:solidFill>
                            <a:schemeClr val="tx1"/>
                          </a:solidFill>
                          <a:latin typeface="Calibri"/>
                          <a:ea typeface=""/>
                          <a:cs typeface=""/>
                        </a:defRPr>
                      </a:lvl4pPr>
                      <a:lvl5pPr marL="1828800" algn="l" defTabSz="914400" rtl="0" eaLnBrk="1" latinLnBrk="0" hangingPunct="1">
                        <a:defRPr sz="1800" kern="1200">
                          <a:solidFill>
                            <a:schemeClr val="tx1"/>
                          </a:solidFill>
                          <a:latin typeface="Calibri"/>
                          <a:ea typeface=""/>
                          <a:cs typeface=""/>
                        </a:defRPr>
                      </a:lvl5pPr>
                      <a:lvl6pPr marL="2286000" algn="l" defTabSz="914400" rtl="0" eaLnBrk="1" latinLnBrk="0" hangingPunct="1">
                        <a:defRPr sz="1800" kern="1200">
                          <a:solidFill>
                            <a:schemeClr val="tx1"/>
                          </a:solidFill>
                          <a:latin typeface="Calibri"/>
                          <a:ea typeface=""/>
                          <a:cs typeface=""/>
                        </a:defRPr>
                      </a:lvl6pPr>
                      <a:lvl7pPr marL="2743200" algn="l" defTabSz="914400" rtl="0" eaLnBrk="1" latinLnBrk="0" hangingPunct="1">
                        <a:defRPr sz="1800" kern="1200">
                          <a:solidFill>
                            <a:schemeClr val="tx1"/>
                          </a:solidFill>
                          <a:latin typeface="Calibri"/>
                          <a:ea typeface=""/>
                          <a:cs typeface=""/>
                        </a:defRPr>
                      </a:lvl7pPr>
                      <a:lvl8pPr marL="3200400" algn="l" defTabSz="914400" rtl="0" eaLnBrk="1" latinLnBrk="0" hangingPunct="1">
                        <a:defRPr sz="1800" kern="1200">
                          <a:solidFill>
                            <a:schemeClr val="tx1"/>
                          </a:solidFill>
                          <a:latin typeface="Calibri"/>
                          <a:ea typeface=""/>
                          <a:cs typeface=""/>
                        </a:defRPr>
                      </a:lvl8pPr>
                      <a:lvl9pPr marL="3657600" algn="l" defTabSz="914400" rtl="0" eaLnBrk="1" latinLnBrk="0" hangingPunct="1">
                        <a:defRPr sz="1800" kern="1200">
                          <a:solidFill>
                            <a:schemeClr val="tx1"/>
                          </a:solidFill>
                          <a:latin typeface="Calibri"/>
                          <a:ea typeface=""/>
                          <a:cs typeface=""/>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chemeClr val="bg1"/>
                          </a:solidFill>
                          <a:effectLst/>
                          <a:latin typeface="+mn-lt"/>
                          <a:ea typeface="ヒラギノ角ゴ Pro W3"/>
                          <a:cs typeface="ヒラギノ角ゴ Pro W3"/>
                        </a:rPr>
                        <a:t>Risks, Issues, and Dependencies</a:t>
                      </a:r>
                    </a:p>
                  </a:txBody>
                  <a:tcPr marL="45720" marR="45720" anchor="ctr"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734088">
                <a:tc>
                  <a:txBody>
                    <a:bodyPr/>
                    <a:lstStyle/>
                    <a:p>
                      <a:pPr marL="285750" marR="0" lvl="0" indent="-285750" algn="l" rtl="0">
                        <a:lnSpc>
                          <a:spcPct val="100000"/>
                        </a:lnSpc>
                        <a:spcBef>
                          <a:spcPts val="0"/>
                        </a:spcBef>
                        <a:spcAft>
                          <a:spcPts val="0"/>
                        </a:spcAft>
                        <a:buClrTx/>
                        <a:buSzTx/>
                        <a:buFont typeface="Arial" panose="020B0604020202020204" pitchFamily="34" charset="0"/>
                        <a:buChar char="•"/>
                      </a:pPr>
                      <a:r>
                        <a:rPr lang="en-US" sz="1800" dirty="0"/>
                        <a:t>Dependencies on Google Calendar booking</a:t>
                      </a:r>
                    </a:p>
                    <a:p>
                      <a:pPr marL="285750" marR="0" lvl="0" indent="-285750" algn="l" rtl="0">
                        <a:lnSpc>
                          <a:spcPct val="100000"/>
                        </a:lnSpc>
                        <a:spcBef>
                          <a:spcPts val="0"/>
                        </a:spcBef>
                        <a:spcAft>
                          <a:spcPts val="0"/>
                        </a:spcAft>
                        <a:buClrTx/>
                        <a:buSzTx/>
                        <a:buFont typeface="Arial" panose="020B0604020202020204" pitchFamily="34" charset="0"/>
                        <a:buChar char="•"/>
                      </a:pPr>
                      <a:r>
                        <a:rPr lang="en-US" sz="1800" dirty="0"/>
                        <a:t>Issues with integration via Fusion since its closed source</a:t>
                      </a:r>
                    </a:p>
                    <a:p>
                      <a:pPr marL="0" marR="0" lvl="0" indent="0" algn="l" rtl="0">
                        <a:lnSpc>
                          <a:spcPct val="100000"/>
                        </a:lnSpc>
                        <a:spcBef>
                          <a:spcPts val="0"/>
                        </a:spcBef>
                        <a:spcAft>
                          <a:spcPts val="0"/>
                        </a:spcAft>
                        <a:buClrTx/>
                        <a:buSzTx/>
                        <a:buFont typeface="Arial" panose="020B0604020202020204" pitchFamily="34" charset="0"/>
                        <a:buNone/>
                      </a:pPr>
                      <a:endParaRPr lang="en-US" sz="1800" b="0" dirty="0">
                        <a:solidFill>
                          <a:schemeClr val="tx1"/>
                        </a:solidFill>
                      </a:endParaRPr>
                    </a:p>
                    <a:p>
                      <a:pPr marL="174625" marR="0" lvl="0" indent="-174625" algn="l">
                        <a:lnSpc>
                          <a:spcPct val="100000"/>
                        </a:lnSpc>
                        <a:spcBef>
                          <a:spcPts val="0"/>
                        </a:spcBef>
                        <a:spcAft>
                          <a:spcPts val="0"/>
                        </a:spcAft>
                        <a:buClrTx/>
                        <a:buSzTx/>
                        <a:buFont typeface="Arial" panose="020B0604020202020204" pitchFamily="34" charset="0"/>
                        <a:buChar char="•"/>
                      </a:pPr>
                      <a:endParaRPr lang="en-US" sz="1100" b="0" dirty="0">
                        <a:solidFill>
                          <a:schemeClr val="tx1"/>
                        </a:solidFill>
                      </a:endParaRPr>
                    </a:p>
                    <a:p>
                      <a:pPr marL="0" marR="0" lvl="0" indent="0" algn="l" defTabSz="91443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400" b="0" dirty="0">
                        <a:solidFill>
                          <a:schemeClr val="tx1"/>
                        </a:solidFill>
                      </a:endParaRPr>
                    </a:p>
                  </a:txBody>
                  <a:tcPr marL="45720" marR="45720" horzOverflow="overflow">
                    <a:lnL w="12700" cap="flat" cmpd="sng" algn="ctr">
                      <a:solidFill>
                        <a:srgbClr val="003C64"/>
                      </a:solidFill>
                      <a:prstDash val="solid"/>
                      <a:round/>
                      <a:headEnd type="none" w="med" len="med"/>
                      <a:tailEnd type="none" w="med" len="med"/>
                    </a:lnL>
                    <a:lnR w="12700" cap="flat" cmpd="sng" algn="ctr">
                      <a:solidFill>
                        <a:srgbClr val="003C64"/>
                      </a:solidFill>
                      <a:prstDash val="solid"/>
                      <a:round/>
                      <a:headEnd type="none" w="med" len="med"/>
                      <a:tailEnd type="none" w="med" len="med"/>
                    </a:lnR>
                    <a:lnT w="12700" cap="flat" cmpd="sng" algn="ctr">
                      <a:solidFill>
                        <a:srgbClr val="003C64"/>
                      </a:solidFill>
                      <a:prstDash val="solid"/>
                      <a:round/>
                      <a:headEnd type="none" w="med" len="med"/>
                      <a:tailEnd type="none" w="med" len="med"/>
                    </a:lnT>
                    <a:lnB w="12700" cap="flat" cmpd="sng" algn="ctr">
                      <a:solidFill>
                        <a:srgbClr val="003C64"/>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395978538"/>
              </p:ext>
            </p:extLst>
          </p:nvPr>
        </p:nvGraphicFramePr>
        <p:xfrm>
          <a:off x="533266" y="6532664"/>
          <a:ext cx="11127195" cy="278840"/>
        </p:xfrm>
        <a:graphic>
          <a:graphicData uri="http://schemas.openxmlformats.org/drawingml/2006/table">
            <a:tbl>
              <a:tblPr firstRow="1" bandRow="1">
                <a:tableStyleId>{5C22544A-7EE6-4342-B048-85BDC9FD1C3A}</a:tableStyleId>
              </a:tblPr>
              <a:tblGrid>
                <a:gridCol w="915972">
                  <a:extLst>
                    <a:ext uri="{9D8B030D-6E8A-4147-A177-3AD203B41FA5}">
                      <a16:colId xmlns:a16="http://schemas.microsoft.com/office/drawing/2014/main" val="1681909027"/>
                    </a:ext>
                  </a:extLst>
                </a:gridCol>
                <a:gridCol w="1889185">
                  <a:extLst>
                    <a:ext uri="{9D8B030D-6E8A-4147-A177-3AD203B41FA5}">
                      <a16:colId xmlns:a16="http://schemas.microsoft.com/office/drawing/2014/main" val="3644752523"/>
                    </a:ext>
                  </a:extLst>
                </a:gridCol>
                <a:gridCol w="3549432">
                  <a:extLst>
                    <a:ext uri="{9D8B030D-6E8A-4147-A177-3AD203B41FA5}">
                      <a16:colId xmlns:a16="http://schemas.microsoft.com/office/drawing/2014/main" val="1310532763"/>
                    </a:ext>
                  </a:extLst>
                </a:gridCol>
                <a:gridCol w="2386303">
                  <a:extLst>
                    <a:ext uri="{9D8B030D-6E8A-4147-A177-3AD203B41FA5}">
                      <a16:colId xmlns:a16="http://schemas.microsoft.com/office/drawing/2014/main" val="3631814191"/>
                    </a:ext>
                  </a:extLst>
                </a:gridCol>
                <a:gridCol w="2386303">
                  <a:extLst>
                    <a:ext uri="{9D8B030D-6E8A-4147-A177-3AD203B41FA5}">
                      <a16:colId xmlns:a16="http://schemas.microsoft.com/office/drawing/2014/main" val="2825869829"/>
                    </a:ext>
                  </a:extLst>
                </a:gridCol>
              </a:tblGrid>
              <a:tr h="278840">
                <a:tc>
                  <a:txBody>
                    <a:bodyPr/>
                    <a:lstStyle/>
                    <a:p>
                      <a:pPr algn="ctr"/>
                      <a:r>
                        <a:rPr lang="en-US" sz="1100"/>
                        <a:t>Status Key:</a:t>
                      </a:r>
                    </a:p>
                  </a:txBody>
                  <a:tcPr anchor="ctr">
                    <a:solidFill>
                      <a:srgbClr val="0063A7"/>
                    </a:solidFill>
                  </a:tcPr>
                </a:tc>
                <a:tc>
                  <a:txBody>
                    <a:bodyPr/>
                    <a:lstStyle/>
                    <a:p>
                      <a:pPr algn="ctr"/>
                      <a:r>
                        <a:rPr lang="en-US" sz="1100" b="1" dirty="0">
                          <a:solidFill>
                            <a:schemeClr val="bg1"/>
                          </a:solidFill>
                        </a:rPr>
                        <a:t>Green: On</a:t>
                      </a:r>
                      <a:r>
                        <a:rPr lang="en-US" sz="1100" b="1" baseline="0" dirty="0">
                          <a:solidFill>
                            <a:schemeClr val="bg1"/>
                          </a:solidFill>
                        </a:rPr>
                        <a:t> Target</a:t>
                      </a:r>
                      <a:endParaRPr lang="en-US" sz="1100" b="1" dirty="0">
                        <a:solidFill>
                          <a:schemeClr val="bg1"/>
                        </a:solidFill>
                      </a:endParaRPr>
                    </a:p>
                  </a:txBody>
                  <a:tcPr anchor="ctr">
                    <a:solidFill>
                      <a:srgbClr val="00B050"/>
                    </a:solidFill>
                  </a:tcPr>
                </a:tc>
                <a:tc>
                  <a:txBody>
                    <a:bodyPr/>
                    <a:lstStyle/>
                    <a:p>
                      <a:pPr algn="ctr"/>
                      <a:r>
                        <a:rPr lang="en-US" sz="1100" b="1">
                          <a:solidFill>
                            <a:schemeClr val="bg1"/>
                          </a:solidFill>
                        </a:rPr>
                        <a:t>Amber:</a:t>
                      </a:r>
                      <a:r>
                        <a:rPr lang="en-US" sz="1100" b="1" baseline="0">
                          <a:solidFill>
                            <a:schemeClr val="bg1"/>
                          </a:solidFill>
                        </a:rPr>
                        <a:t> </a:t>
                      </a:r>
                      <a:r>
                        <a:rPr lang="en-US" sz="1100" b="1">
                          <a:solidFill>
                            <a:schemeClr val="bg1"/>
                          </a:solidFill>
                        </a:rPr>
                        <a:t>Risks to Timeline, Scope,  or Budget</a:t>
                      </a:r>
                    </a:p>
                  </a:txBody>
                  <a:tcPr anchor="ctr">
                    <a:solidFill>
                      <a:schemeClr val="accent4">
                        <a:lumMod val="75000"/>
                      </a:schemeClr>
                    </a:solidFill>
                  </a:tcPr>
                </a:tc>
                <a:tc>
                  <a:txBody>
                    <a:bodyPr/>
                    <a:lstStyle/>
                    <a:p>
                      <a:pPr algn="ctr"/>
                      <a:r>
                        <a:rPr lang="en-US" sz="1100" b="1">
                          <a:solidFill>
                            <a:schemeClr val="bg1"/>
                          </a:solidFill>
                        </a:rPr>
                        <a:t>Red:</a:t>
                      </a:r>
                      <a:r>
                        <a:rPr lang="en-US" sz="1100" b="1" baseline="0">
                          <a:solidFill>
                            <a:schemeClr val="bg1"/>
                          </a:solidFill>
                        </a:rPr>
                        <a:t> </a:t>
                      </a:r>
                      <a:r>
                        <a:rPr lang="en-US" sz="1100" b="1">
                          <a:solidFill>
                            <a:schemeClr val="bg1"/>
                          </a:solidFill>
                        </a:rPr>
                        <a:t>Requires Corrective Action</a:t>
                      </a:r>
                    </a:p>
                  </a:txBody>
                  <a:tcPr anchor="ctr">
                    <a:solidFill>
                      <a:schemeClr val="accent6"/>
                    </a:solidFill>
                  </a:tcPr>
                </a:tc>
                <a:tc>
                  <a:txBody>
                    <a:bodyPr/>
                    <a:lstStyle/>
                    <a:p>
                      <a:pPr algn="ctr"/>
                      <a:r>
                        <a:rPr lang="en-US" sz="1100" b="1" dirty="0">
                          <a:solidFill>
                            <a:schemeClr val="bg1"/>
                          </a:solidFill>
                        </a:rPr>
                        <a:t>Complete: Work Complete</a:t>
                      </a:r>
                    </a:p>
                  </a:txBody>
                  <a:tcPr anchor="ctr">
                    <a:solidFill>
                      <a:schemeClr val="accent1">
                        <a:lumMod val="50000"/>
                      </a:schemeClr>
                    </a:solidFill>
                  </a:tcPr>
                </a:tc>
                <a:extLst>
                  <a:ext uri="{0D108BD9-81ED-4DB2-BD59-A6C34878D82A}">
                    <a16:rowId xmlns:a16="http://schemas.microsoft.com/office/drawing/2014/main" val="3162001137"/>
                  </a:ext>
                </a:extLst>
              </a:tr>
            </a:tbl>
          </a:graphicData>
        </a:graphic>
      </p:graphicFrame>
      <p:graphicFrame>
        <p:nvGraphicFramePr>
          <p:cNvPr id="30" name="Group 64"/>
          <p:cNvGraphicFramePr>
            <a:graphicFrameLocks noGrp="1"/>
          </p:cNvGraphicFramePr>
          <p:nvPr>
            <p:extLst>
              <p:ext uri="{D42A27DB-BD31-4B8C-83A1-F6EECF244321}">
                <p14:modId xmlns:p14="http://schemas.microsoft.com/office/powerpoint/2010/main" val="1368618"/>
              </p:ext>
            </p:extLst>
          </p:nvPr>
        </p:nvGraphicFramePr>
        <p:xfrm>
          <a:off x="9201151" y="40231"/>
          <a:ext cx="2970213" cy="1180652"/>
        </p:xfrm>
        <a:graphic>
          <a:graphicData uri="http://schemas.openxmlformats.org/drawingml/2006/table">
            <a:tbl>
              <a:tblPr/>
              <a:tblGrid>
                <a:gridCol w="1410647">
                  <a:extLst>
                    <a:ext uri="{9D8B030D-6E8A-4147-A177-3AD203B41FA5}">
                      <a16:colId xmlns:a16="http://schemas.microsoft.com/office/drawing/2014/main" val="20000"/>
                    </a:ext>
                  </a:extLst>
                </a:gridCol>
                <a:gridCol w="1559566">
                  <a:extLst>
                    <a:ext uri="{9D8B030D-6E8A-4147-A177-3AD203B41FA5}">
                      <a16:colId xmlns:a16="http://schemas.microsoft.com/office/drawing/2014/main" val="20001"/>
                    </a:ext>
                  </a:extLst>
                </a:gridCol>
              </a:tblGrid>
              <a:tr h="2746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a:ln>
                            <a:noFill/>
                          </a:ln>
                          <a:solidFill>
                            <a:schemeClr val="tx1"/>
                          </a:solidFill>
                          <a:effectLst/>
                          <a:latin typeface="Arial"/>
                        </a:rPr>
                        <a:t>Status Date</a:t>
                      </a:r>
                    </a:p>
                  </a:txBody>
                  <a:tcPr anchor="ctr" horzOverflow="overflow">
                    <a:lnL w="381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GB" sz="900" b="1" i="0" u="none" strike="noStrike" cap="none" normalizeH="0" baseline="0" dirty="0">
                          <a:ln>
                            <a:noFill/>
                          </a:ln>
                          <a:solidFill>
                            <a:schemeClr val="tx1"/>
                          </a:solidFill>
                          <a:effectLst/>
                          <a:latin typeface="Arial"/>
                        </a:rPr>
                        <a:t>04/01/2024</a:t>
                      </a:r>
                      <a:endParaRPr kumimoji="0" lang="en-GB" sz="900" b="1" i="0" u="none" strike="noStrike" cap="none" normalizeH="0" baseline="0" dirty="0">
                        <a:ln>
                          <a:noFill/>
                        </a:ln>
                        <a:solidFill>
                          <a:schemeClr val="tx1"/>
                        </a:solidFill>
                        <a:effectLst/>
                        <a:latin typeface="Arial" charset="0"/>
                      </a:endParaRPr>
                    </a:p>
                  </a:txBody>
                  <a:tcPr marL="35999" marR="35999" marT="35960" marB="35960" anchor="ctr" horzOverflow="overflow">
                    <a:lnL w="127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381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274619">
                <a:tc>
                  <a:txBody>
                    <a:bodyPr/>
                    <a:lstStyle/>
                    <a:p>
                      <a:pPr marL="0" marR="0" lvl="0" indent="0" algn="l" rtl="0" eaLnBrk="1" fontAlgn="base" latinLnBrk="0" hangingPunct="1">
                        <a:lnSpc>
                          <a:spcPct val="100000"/>
                        </a:lnSpc>
                        <a:spcBef>
                          <a:spcPct val="20000"/>
                        </a:spcBef>
                        <a:spcAft>
                          <a:spcPct val="0"/>
                        </a:spcAft>
                        <a:buClrTx/>
                        <a:buSzTx/>
                        <a:buFontTx/>
                        <a:buNone/>
                      </a:pPr>
                      <a:r>
                        <a:rPr lang="en-GB" sz="900" b="1" i="0" u="none" strike="noStrike" cap="none" normalizeH="0" baseline="0">
                          <a:ln>
                            <a:noFill/>
                          </a:ln>
                          <a:solidFill>
                            <a:schemeClr val="tx1"/>
                          </a:solidFill>
                          <a:effectLst/>
                          <a:latin typeface="Arial"/>
                        </a:rPr>
                        <a:t>Execution Owner</a:t>
                      </a:r>
                      <a:endParaRPr kumimoji="0" lang="en-US"/>
                    </a:p>
                  </a:txBody>
                  <a:tcPr anchor="ctr" horzOverflow="overflow">
                    <a:lnL w="381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rtl="0" eaLnBrk="1" fontAlgn="base" latinLnBrk="0" hangingPunct="1">
                        <a:lnSpc>
                          <a:spcPct val="100000"/>
                        </a:lnSpc>
                        <a:spcBef>
                          <a:spcPct val="20000"/>
                        </a:spcBef>
                        <a:spcAft>
                          <a:spcPct val="0"/>
                        </a:spcAft>
                        <a:buClrTx/>
                        <a:buSzTx/>
                        <a:buFontTx/>
                        <a:buNone/>
                      </a:pPr>
                      <a:r>
                        <a:rPr lang="en-GB" sz="900" b="1" i="0" u="none" strike="noStrike" cap="none" normalizeH="0" baseline="0" dirty="0">
                          <a:ln>
                            <a:noFill/>
                          </a:ln>
                          <a:solidFill>
                            <a:schemeClr val="tx1"/>
                          </a:solidFill>
                          <a:effectLst/>
                          <a:latin typeface="Arial"/>
                        </a:rPr>
                        <a:t>The Kid's </a:t>
                      </a:r>
                      <a:r>
                        <a:rPr lang="en-GB" sz="900" b="1" i="0" u="none" strike="noStrike" cap="none" normalizeH="0" baseline="0" dirty="0" err="1">
                          <a:ln>
                            <a:noFill/>
                          </a:ln>
                          <a:solidFill>
                            <a:schemeClr val="tx1"/>
                          </a:solidFill>
                          <a:effectLst/>
                          <a:latin typeface="Arial"/>
                        </a:rPr>
                        <a:t>Center</a:t>
                      </a:r>
                      <a:r>
                        <a:rPr lang="en-GB" sz="900" b="1" i="0" u="none" strike="noStrike" cap="none" normalizeH="0" baseline="0" dirty="0">
                          <a:ln>
                            <a:noFill/>
                          </a:ln>
                          <a:solidFill>
                            <a:schemeClr val="tx1"/>
                          </a:solidFill>
                          <a:effectLst/>
                          <a:latin typeface="Arial"/>
                        </a:rPr>
                        <a:t> for </a:t>
                      </a:r>
                      <a:r>
                        <a:rPr lang="en-GB" sz="900" b="1" i="0" u="none" strike="noStrike" cap="none" normalizeH="0" baseline="0" dirty="0" err="1">
                          <a:ln>
                            <a:noFill/>
                          </a:ln>
                          <a:solidFill>
                            <a:schemeClr val="tx1"/>
                          </a:solidFill>
                          <a:effectLst/>
                          <a:latin typeface="Arial"/>
                        </a:rPr>
                        <a:t>Pediatric</a:t>
                      </a:r>
                      <a:r>
                        <a:rPr lang="en-GB" sz="900" b="1" i="0" u="none" strike="noStrike" cap="none" normalizeH="0" baseline="0" dirty="0">
                          <a:ln>
                            <a:noFill/>
                          </a:ln>
                          <a:solidFill>
                            <a:schemeClr val="tx1"/>
                          </a:solidFill>
                          <a:effectLst/>
                          <a:latin typeface="Arial"/>
                        </a:rPr>
                        <a:t> Therapies</a:t>
                      </a:r>
                      <a:endParaRPr kumimoji="0" lang="en-GB" sz="900" b="1" i="0" u="none" strike="noStrike" cap="none" normalizeH="0" baseline="0" dirty="0">
                        <a:ln>
                          <a:noFill/>
                        </a:ln>
                        <a:solidFill>
                          <a:schemeClr val="tx1"/>
                        </a:solidFill>
                        <a:effectLst/>
                        <a:latin typeface="Arial" charset="0"/>
                      </a:endParaRPr>
                    </a:p>
                  </a:txBody>
                  <a:tcPr marL="35999" marR="35999" marT="35960" marB="35960" anchor="ctr" horzOverflow="overflow">
                    <a:lnL w="127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28517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a:ln>
                            <a:noFill/>
                          </a:ln>
                          <a:solidFill>
                            <a:schemeClr val="tx1"/>
                          </a:solidFill>
                          <a:effectLst/>
                          <a:latin typeface="Arial"/>
                        </a:rPr>
                        <a:t>Project ID</a:t>
                      </a:r>
                    </a:p>
                  </a:txBody>
                  <a:tcPr anchor="ctr" horzOverflow="overflow">
                    <a:lnL w="381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lang="en-GB" sz="900" b="1" i="0" u="none" strike="noStrike" cap="none" normalizeH="0" baseline="0">
                          <a:ln>
                            <a:noFill/>
                          </a:ln>
                          <a:solidFill>
                            <a:schemeClr val="tx1"/>
                          </a:solidFill>
                          <a:effectLst/>
                          <a:latin typeface="Arial"/>
                        </a:rPr>
                        <a:t>Artemis</a:t>
                      </a:r>
                      <a:endParaRPr kumimoji="0" lang="en-GB" sz="900" b="1" i="0" u="none" strike="noStrike" cap="none" normalizeH="0" baseline="0">
                        <a:ln>
                          <a:noFill/>
                        </a:ln>
                        <a:solidFill>
                          <a:schemeClr val="tx1"/>
                        </a:solidFill>
                        <a:effectLst/>
                        <a:latin typeface="Arial" charset="0"/>
                      </a:endParaRPr>
                    </a:p>
                  </a:txBody>
                  <a:tcPr marL="35999" marR="35999" marT="35960" marB="35960" anchor="ctr" horzOverflow="overflow">
                    <a:lnL w="127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12253046"/>
                  </a:ext>
                </a:extLst>
              </a:tr>
              <a:tr h="27461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a:ln>
                            <a:noFill/>
                          </a:ln>
                          <a:solidFill>
                            <a:schemeClr val="tx1"/>
                          </a:solidFill>
                          <a:effectLst/>
                          <a:latin typeface="Arial"/>
                        </a:rPr>
                        <a:t>RAG Status</a:t>
                      </a:r>
                    </a:p>
                  </a:txBody>
                  <a:tcPr anchor="ctr" horzOverflow="overflow">
                    <a:lnL w="381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GB" sz="900" b="1" i="0" u="none" strike="noStrike" cap="none" normalizeH="0" baseline="0" dirty="0">
                          <a:ln>
                            <a:noFill/>
                          </a:ln>
                          <a:solidFill>
                            <a:schemeClr val="bg1"/>
                          </a:solidFill>
                          <a:effectLst/>
                          <a:latin typeface="Arial"/>
                        </a:rPr>
                        <a:t>On Target</a:t>
                      </a:r>
                    </a:p>
                  </a:txBody>
                  <a:tcPr marL="35999" marR="35999" marT="35960" marB="35960" anchor="ctr" horzOverflow="overflow">
                    <a:lnL w="12700" cap="flat" cmpd="sng" algn="ctr">
                      <a:solidFill>
                        <a:schemeClr val="accent1"/>
                      </a:solidFill>
                      <a:prstDash val="solid"/>
                      <a:round/>
                      <a:headEnd type="none" w="med" len="med"/>
                      <a:tailEnd type="none" w="med" len="med"/>
                    </a:lnL>
                    <a:lnR w="381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38100" cap="flat" cmpd="sng" algn="ctr">
                      <a:solidFill>
                        <a:schemeClr val="accent1"/>
                      </a:solidFill>
                      <a:prstDash val="solid"/>
                      <a:round/>
                      <a:headEnd type="none" w="med" len="med"/>
                      <a:tailEnd type="none" w="med" len="med"/>
                    </a:lnB>
                    <a:lnTlToBr>
                      <a:noFill/>
                    </a:lnTlToBr>
                    <a:lnBlToTr>
                      <a:noFill/>
                    </a:lnBlToTr>
                    <a:solidFill>
                      <a:srgbClr val="00B050"/>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237704459"/>
      </p:ext>
    </p:extLst>
  </p:cSld>
  <p:clrMapOvr>
    <a:masterClrMapping/>
  </p:clrMapOvr>
</p:sld>
</file>

<file path=ppt/theme/theme1.xml><?xml version="1.0" encoding="utf-8"?>
<a:theme xmlns:a="http://schemas.openxmlformats.org/drawingml/2006/main" name="1_Office Theme">
  <a:themeElements>
    <a:clrScheme name="Anthem Colors">
      <a:dk1>
        <a:srgbClr val="000000"/>
      </a:dk1>
      <a:lt1>
        <a:sysClr val="window" lastClr="FFFFFF"/>
      </a:lt1>
      <a:dk2>
        <a:srgbClr val="5B6770"/>
      </a:dk2>
      <a:lt2>
        <a:srgbClr val="D9D9D9"/>
      </a:lt2>
      <a:accent1>
        <a:srgbClr val="0079C2"/>
      </a:accent1>
      <a:accent2>
        <a:srgbClr val="815E90"/>
      </a:accent2>
      <a:accent3>
        <a:srgbClr val="5D9674"/>
      </a:accent3>
      <a:accent4>
        <a:srgbClr val="FEC246"/>
      </a:accent4>
      <a:accent5>
        <a:srgbClr val="BA9D80"/>
      </a:accent5>
      <a:accent6>
        <a:srgbClr val="D90026"/>
      </a:accent6>
      <a:hlink>
        <a:srgbClr val="518CC9"/>
      </a:hlink>
      <a:folHlink>
        <a:srgbClr val="D9D9D9"/>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315DD6961478B49A0D7E39E8E1F710C" ma:contentTypeVersion="6" ma:contentTypeDescription="Create a new document." ma:contentTypeScope="" ma:versionID="06536231af594ae657476d2d8ab2911c">
  <xsd:schema xmlns:xsd="http://www.w3.org/2001/XMLSchema" xmlns:xs="http://www.w3.org/2001/XMLSchema" xmlns:p="http://schemas.microsoft.com/office/2006/metadata/properties" xmlns:ns2="a867d6b8-e10a-4a8f-a4d7-39dd6a7ecd52" xmlns:ns3="bc644a5d-009d-4fcf-adaf-873cc1242c0b" targetNamespace="http://schemas.microsoft.com/office/2006/metadata/properties" ma:root="true" ma:fieldsID="b03ad73f478ad63bc8f32d74c39a15ff" ns2:_="" ns3:_="">
    <xsd:import namespace="a867d6b8-e10a-4a8f-a4d7-39dd6a7ecd52"/>
    <xsd:import namespace="bc644a5d-009d-4fcf-adaf-873cc1242c0b"/>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67d6b8-e10a-4a8f-a4d7-39dd6a7ecd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c644a5d-009d-4fcf-adaf-873cc1242c0b"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2A8C48C-3CE4-417B-84BE-19C4E49923C9}">
  <ds:schemaRefs>
    <ds:schemaRef ds:uri="http://schemas.microsoft.com/sharepoint/v3/contenttype/forms"/>
  </ds:schemaRefs>
</ds:datastoreItem>
</file>

<file path=customXml/itemProps2.xml><?xml version="1.0" encoding="utf-8"?>
<ds:datastoreItem xmlns:ds="http://schemas.openxmlformats.org/officeDocument/2006/customXml" ds:itemID="{C29D7176-812F-4890-8859-73E4256DE49C}">
  <ds:schemaRefs>
    <ds:schemaRef ds:uri="a867d6b8-e10a-4a8f-a4d7-39dd6a7ecd52"/>
    <ds:schemaRef ds:uri="bc644a5d-009d-4fcf-adaf-873cc1242c0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C0FF237-8FEB-481C-8949-A10C1C731A2D}">
  <ds:schemaRefs>
    <ds:schemaRef ds:uri="http://purl.org/dc/terms/"/>
    <ds:schemaRef ds:uri="a867d6b8-e10a-4a8f-a4d7-39dd6a7ecd52"/>
    <ds:schemaRef ds:uri="http://purl.org/dc/elements/1.1/"/>
    <ds:schemaRef ds:uri="http://schemas.microsoft.com/office/infopath/2007/PartnerControls"/>
    <ds:schemaRef ds:uri="bc644a5d-009d-4fcf-adaf-873cc1242c0b"/>
    <ds:schemaRef ds:uri="http://schemas.microsoft.com/office/2006/documentManagement/types"/>
    <ds:schemaRef ds:uri="http://purl.org/dc/dcmitype/"/>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0</TotalTime>
  <Words>258</Words>
  <Application>Microsoft Office PowerPoint</Application>
  <PresentationFormat>Widescreen</PresentationFormat>
  <Paragraphs>61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Calibri</vt:lpstr>
      <vt:lpstr>1_Office Theme</vt:lpstr>
      <vt:lpstr>Project Status Report:  Artemis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J David Chrisman</dc:creator>
  <cp:lastModifiedBy>Liwanag, Darrell</cp:lastModifiedBy>
  <cp:revision>2</cp:revision>
  <dcterms:created xsi:type="dcterms:W3CDTF">2021-02-03T14:40:55Z</dcterms:created>
  <dcterms:modified xsi:type="dcterms:W3CDTF">2024-03-28T21:05:45Z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0x010100F315DD6961478B49A0D7E39E8E1F710C</vt:lpwstr>
  </property>
</Properties>
</file>