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3" r:id="rId6"/>
    <p:sldId id="259" r:id="rId7"/>
    <p:sldId id="264" r:id="rId8"/>
    <p:sldId id="265" r:id="rId9"/>
    <p:sldId id="271" r:id="rId10"/>
    <p:sldId id="266" r:id="rId11"/>
    <p:sldId id="260" r:id="rId12"/>
    <p:sldId id="268" r:id="rId13"/>
    <p:sldId id="261" r:id="rId14"/>
    <p:sldId id="275" r:id="rId15"/>
    <p:sldId id="284" r:id="rId16"/>
    <p:sldId id="307" r:id="rId17"/>
    <p:sldId id="285" r:id="rId18"/>
    <p:sldId id="317" r:id="rId19"/>
    <p:sldId id="286" r:id="rId20"/>
    <p:sldId id="316" r:id="rId21"/>
    <p:sldId id="278"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0" d="100"/>
          <a:sy n="110" d="100"/>
        </p:scale>
        <p:origin x="558" y="84"/>
      </p:cViewPr>
      <p:guideLst>
        <p:guide orient="horz" pos="212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74.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2314632-DB47-495A-9613-CF96341426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14632-DB47-495A-9613-CF96341426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3" Type="http://schemas.openxmlformats.org/officeDocument/2006/relationships/slideLayout" Target="../slideLayouts/slideLayout7.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48.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7.xml"/><Relationship Id="rId10" Type="http://schemas.openxmlformats.org/officeDocument/2006/relationships/image" Target="../media/image3.jpe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5" Type="http://schemas.openxmlformats.org/officeDocument/2006/relationships/slideLayout" Target="../slideLayouts/slideLayout7.xml"/><Relationship Id="rId24" Type="http://schemas.openxmlformats.org/officeDocument/2006/relationships/image" Target="../media/image6.jpeg"/><Relationship Id="rId23" Type="http://schemas.openxmlformats.org/officeDocument/2006/relationships/image" Target="../media/image5.jpeg"/><Relationship Id="rId22" Type="http://schemas.openxmlformats.org/officeDocument/2006/relationships/image" Target="../media/image4.png"/><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7" Type="http://schemas.openxmlformats.org/officeDocument/2006/relationships/slideLayout" Target="../slideLayouts/slideLayout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Research on Random Forest Algorithm</a:t>
            </a:r>
            <a:endParaRPr lang="zh-CN" altLang="en-US"/>
          </a:p>
        </p:txBody>
      </p:sp>
      <p:sp>
        <p:nvSpPr>
          <p:cNvPr id="38" name="文本框 37"/>
          <p:cNvSpPr txBox="1"/>
          <p:nvPr/>
        </p:nvSpPr>
        <p:spPr>
          <a:xfrm>
            <a:off x="3619500" y="2770505"/>
            <a:ext cx="4754880" cy="658495"/>
          </a:xfrm>
          <a:prstGeom prst="rect">
            <a:avLst/>
          </a:prstGeom>
          <a:noFill/>
        </p:spPr>
        <p:txBody>
          <a:bodyPr wrap="square" rtlCol="0">
            <a:noAutofit/>
          </a:bodyPr>
          <a:lstStyle/>
          <a:p>
            <a:pPr algn="ctr"/>
            <a:r>
              <a:rPr lang="zh-CN" altLang="en-US" sz="3200" b="1" dirty="0">
                <a:latin typeface="微软雅黑" panose="020B0503020204020204" pitchFamily="34" charset="-122"/>
                <a:ea typeface="微软雅黑" panose="020B0503020204020204" pitchFamily="34" charset="-122"/>
              </a:rPr>
              <a:t>Multi-Class Prediction of Obesity Risk</a:t>
            </a:r>
            <a:endParaRPr lang="zh-CN" altLang="en-US" sz="3200"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Research on Random Forest Algorithm</a:t>
            </a:r>
            <a:endParaRPr lang="en-US" altLang="zh-CN" sz="1200" b="1" dirty="0">
              <a:latin typeface="微软雅黑" panose="020B0503020204020204" pitchFamily="34" charset="-122"/>
              <a:ea typeface="微软雅黑" panose="020B0503020204020204" pitchFamily="34" charset="-122"/>
            </a:endParaRPr>
          </a:p>
          <a:p>
            <a:pPr algn="ctr"/>
            <a:endParaRPr lang="en-US" altLang="zh-CN" sz="1200" b="1" dirty="0">
              <a:latin typeface="微软雅黑" panose="020B0503020204020204" pitchFamily="34" charset="-122"/>
              <a:ea typeface="微软雅黑" panose="020B0503020204020204" pitchFamily="34" charset="-122"/>
            </a:endParaRPr>
          </a:p>
          <a:p>
            <a:pPr algn="ctr"/>
            <a:endParaRPr lang="en-US" altLang="zh-CN" sz="1200" b="1" dirty="0">
              <a:latin typeface="微软雅黑" panose="020B0503020204020204" pitchFamily="34" charset="-122"/>
              <a:ea typeface="微软雅黑" panose="020B0503020204020204" pitchFamily="34" charset="-122"/>
            </a:endParaRPr>
          </a:p>
          <a:p>
            <a:pPr algn="ctr"/>
            <a:endParaRPr lang="en-US" altLang="zh-CN" sz="1200" b="1" dirty="0">
              <a:latin typeface="微软雅黑" panose="020B0503020204020204" pitchFamily="34" charset="-122"/>
              <a:ea typeface="微软雅黑" panose="020B0503020204020204" pitchFamily="34" charset="-122"/>
            </a:endParaRPr>
          </a:p>
          <a:p>
            <a:pPr algn="ctr"/>
            <a:endParaRPr lang="en-US" altLang="zh-CN" sz="1200"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723004" y="4597905"/>
            <a:ext cx="4754882" cy="429895"/>
          </a:xfrm>
          <a:prstGeom prst="rect">
            <a:avLst/>
          </a:prstGeom>
          <a:noFill/>
        </p:spPr>
        <p:txBody>
          <a:bodyPr wrap="square" rtlCol="0">
            <a:spAutoFit/>
          </a:bodyPr>
          <a:lstStyle/>
          <a:p>
            <a:pPr algn="ctr">
              <a:lnSpc>
                <a:spcPct val="11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Suhai LUO, Yuqi GUAN, Xinyu DONG, Xinghua HUANG, Bowen TANG, Linling SHEN</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54119" y="2063929"/>
            <a:ext cx="4754882" cy="706755"/>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sym typeface="+mn-ea"/>
              </a:rPr>
              <a:t>Lingnan University School of Data Science</a:t>
            </a:r>
            <a:endParaRPr lang="en-US" altLang="zh-CN" sz="1000" b="1" dirty="0">
              <a:latin typeface="微软雅黑" panose="020B0503020204020204" pitchFamily="34" charset="-122"/>
              <a:ea typeface="微软雅黑" panose="020B0503020204020204" pitchFamily="34" charset="-122"/>
              <a:sym typeface="+mn-ea"/>
            </a:endParaRPr>
          </a:p>
          <a:p>
            <a:pPr algn="ctr"/>
            <a:r>
              <a:rPr lang="en-US" altLang="zh-CN" sz="1000" b="1" dirty="0">
                <a:solidFill>
                  <a:schemeClr val="tx1"/>
                </a:solidFill>
                <a:latin typeface="微软雅黑" panose="020B0503020204020204" pitchFamily="34" charset="-122"/>
                <a:ea typeface="微软雅黑" panose="020B0503020204020204" pitchFamily="34" charset="-122"/>
              </a:rPr>
              <a:t>2024/11/19</a:t>
            </a: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endParaRPr lang="en-US" altLang="zh-CN" sz="1000" b="1" dirty="0">
              <a:solidFill>
                <a:schemeClr val="tx1"/>
              </a:solidFill>
              <a:latin typeface="微软雅黑" panose="020B0503020204020204" pitchFamily="34" charset="-122"/>
              <a:ea typeface="微软雅黑" panose="020B0503020204020204" pitchFamily="34" charset="-122"/>
            </a:endParaRPr>
          </a:p>
          <a:p>
            <a:pPr algn="ctr"/>
            <a:endParaRPr lang="zh-CN" altLang="en-US" sz="10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54119" y="2705444"/>
            <a:ext cx="47644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3771899" y="4266909"/>
            <a:ext cx="47644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3</a:t>
              </a:r>
              <a:endParaRPr lang="zh-CN" altLang="en-US" sz="6000" b="1" dirty="0">
                <a:solidFill>
                  <a:schemeClr val="tx1"/>
                </a:solidFill>
              </a:endParaRPr>
            </a:p>
          </p:txBody>
        </p:sp>
      </p:grpSp>
      <p:sp>
        <p:nvSpPr>
          <p:cNvPr id="13" name="文本框 12"/>
          <p:cNvSpPr txBox="1"/>
          <p:nvPr/>
        </p:nvSpPr>
        <p:spPr>
          <a:xfrm>
            <a:off x="4617085" y="3220720"/>
            <a:ext cx="6976745" cy="614045"/>
          </a:xfrm>
          <a:prstGeom prst="rect">
            <a:avLst/>
          </a:prstGeom>
          <a:noFill/>
        </p:spPr>
        <p:txBody>
          <a:bodyPr wrap="square" rtlCol="0">
            <a:no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sym typeface="+mn-ea"/>
              </a:rPr>
              <a:t> </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Data cleaning and preprocessing</a:t>
            </a:r>
            <a:endParaRPr lang="en-US" altLang="zh-CN" sz="2800" dirty="0" smtClean="0">
              <a:solidFill>
                <a:schemeClr val="bg1"/>
              </a:solidFill>
              <a:latin typeface="微软雅黑" panose="020B0503020204020204" pitchFamily="34" charset="-122"/>
              <a:ea typeface="微软雅黑" panose="020B0503020204020204" pitchFamily="34" charset="-122"/>
              <a:sym typeface="+mn-ea"/>
            </a:endParaRP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59439" y="15748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50"/>
          <p:cNvSpPr/>
          <p:nvPr/>
        </p:nvSpPr>
        <p:spPr>
          <a:xfrm>
            <a:off x="-60325" y="5255260"/>
            <a:ext cx="12354560" cy="1404620"/>
          </a:xfrm>
          <a:prstGeom prst="rect">
            <a:avLst/>
          </a:prstGeom>
          <a:solidFill>
            <a:schemeClr val="bg1">
              <a:lumMod val="8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chemeClr val="bg1"/>
              </a:solidFill>
            </a:endParaRPr>
          </a:p>
          <a:p>
            <a:pPr algn="ctr"/>
            <a:r>
              <a:rPr lang="vi-VN" sz="2400">
                <a:solidFill>
                  <a:schemeClr val="bg1"/>
                </a:solidFill>
              </a:rPr>
              <a:t>we do the followings to preprocessing data in order to meet the prerequisite of model training.Steps by steps,  We import the necessary libraries pandas, sklearn. Then load both train.csv, test.csv files into pandas Data Frames:</a:t>
            </a:r>
            <a:endParaRPr lang="vi-VN" sz="2400">
              <a:solidFill>
                <a:schemeClr val="bg1"/>
              </a:solidFill>
            </a:endParaRPr>
          </a:p>
          <a:p>
            <a:pPr algn="r"/>
            <a:endParaRPr lang="vi-VN" sz="2400">
              <a:solidFill>
                <a:schemeClr val="bg1"/>
              </a:solidFill>
            </a:endParaRPr>
          </a:p>
        </p:txBody>
      </p:sp>
      <p:grpSp>
        <p:nvGrpSpPr>
          <p:cNvPr id="17" name="Group 4"/>
          <p:cNvGrpSpPr/>
          <p:nvPr>
            <p:custDataLst>
              <p:tags r:id="rId1"/>
            </p:custDataLst>
          </p:nvPr>
        </p:nvGrpSpPr>
        <p:grpSpPr>
          <a:xfrm>
            <a:off x="665480" y="1836420"/>
            <a:ext cx="10728325" cy="2573020"/>
            <a:chOff x="736989" y="2298598"/>
            <a:chExt cx="10718021" cy="2354538"/>
          </a:xfrm>
        </p:grpSpPr>
        <p:sp>
          <p:nvSpPr>
            <p:cNvPr id="18" name="Block Arc 11"/>
            <p:cNvSpPr/>
            <p:nvPr>
              <p:custDataLst>
                <p:tags r:id="rId2"/>
              </p:custDataLst>
            </p:nvPr>
          </p:nvSpPr>
          <p:spPr>
            <a:xfrm rot="10800000">
              <a:off x="6993307" y="2298599"/>
              <a:ext cx="2376264" cy="2354537"/>
            </a:xfrm>
            <a:prstGeom prst="blockArc">
              <a:avLst>
                <a:gd name="adj1" fmla="val 10800000"/>
                <a:gd name="adj2" fmla="val 21562961"/>
                <a:gd name="adj3" fmla="val 124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4" name="Block Arc 13"/>
            <p:cNvSpPr/>
            <p:nvPr>
              <p:custDataLst>
                <p:tags r:id="rId3"/>
              </p:custDataLst>
            </p:nvPr>
          </p:nvSpPr>
          <p:spPr>
            <a:xfrm>
              <a:off x="9078746" y="2298599"/>
              <a:ext cx="2376264" cy="2354537"/>
            </a:xfrm>
            <a:prstGeom prst="blockArc">
              <a:avLst>
                <a:gd name="adj1" fmla="val 10800000"/>
                <a:gd name="adj2" fmla="val 78694"/>
                <a:gd name="adj3" fmla="val 124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5" name="Block Arc 20"/>
            <p:cNvSpPr/>
            <p:nvPr>
              <p:custDataLst>
                <p:tags r:id="rId4"/>
              </p:custDataLst>
            </p:nvPr>
          </p:nvSpPr>
          <p:spPr>
            <a:xfrm>
              <a:off x="4907868" y="2298598"/>
              <a:ext cx="2376264" cy="2354537"/>
            </a:xfrm>
            <a:prstGeom prst="blockArc">
              <a:avLst>
                <a:gd name="adj1" fmla="val 10800000"/>
                <a:gd name="adj2" fmla="val 78694"/>
                <a:gd name="adj3" fmla="val 124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6" name="Block Arc 21"/>
            <p:cNvSpPr/>
            <p:nvPr>
              <p:custDataLst>
                <p:tags r:id="rId5"/>
              </p:custDataLst>
            </p:nvPr>
          </p:nvSpPr>
          <p:spPr>
            <a:xfrm rot="10800000">
              <a:off x="2822429" y="2298598"/>
              <a:ext cx="2376264" cy="2354537"/>
            </a:xfrm>
            <a:prstGeom prst="blockArc">
              <a:avLst>
                <a:gd name="adj1" fmla="val 10800000"/>
                <a:gd name="adj2" fmla="val 21562961"/>
                <a:gd name="adj3" fmla="val 124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7" name="Block Arc 22"/>
            <p:cNvSpPr/>
            <p:nvPr>
              <p:custDataLst>
                <p:tags r:id="rId6"/>
              </p:custDataLst>
            </p:nvPr>
          </p:nvSpPr>
          <p:spPr>
            <a:xfrm>
              <a:off x="736989" y="2298598"/>
              <a:ext cx="2376264" cy="2354537"/>
            </a:xfrm>
            <a:prstGeom prst="blockArc">
              <a:avLst>
                <a:gd name="adj1" fmla="val 10800000"/>
                <a:gd name="adj2" fmla="val 78694"/>
                <a:gd name="adj3" fmla="val 124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grpSp>
      <p:grpSp>
        <p:nvGrpSpPr>
          <p:cNvPr id="36" name="Group 5"/>
          <p:cNvGrpSpPr/>
          <p:nvPr>
            <p:custDataLst>
              <p:tags r:id="rId7"/>
            </p:custDataLst>
          </p:nvPr>
        </p:nvGrpSpPr>
        <p:grpSpPr>
          <a:xfrm>
            <a:off x="902335" y="2136140"/>
            <a:ext cx="1943100" cy="1885950"/>
            <a:chOff x="1621520" y="3255801"/>
            <a:chExt cx="619305" cy="624983"/>
          </a:xfrm>
        </p:grpSpPr>
        <p:sp>
          <p:nvSpPr>
            <p:cNvPr id="37" name="Teardrop 38"/>
            <p:cNvSpPr/>
            <p:nvPr>
              <p:custDataLst>
                <p:tags r:id="rId8"/>
              </p:custDataLst>
            </p:nvPr>
          </p:nvSpPr>
          <p:spPr>
            <a:xfrm rot="8228570">
              <a:off x="1621520" y="3255801"/>
              <a:ext cx="619305" cy="619249"/>
            </a:xfrm>
            <a:prstGeom prst="teardrop">
              <a:avLst/>
            </a:prstGeom>
            <a:solidFill>
              <a:srgbClr val="F2F2F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TextBox 39"/>
            <p:cNvSpPr txBox="1"/>
            <p:nvPr>
              <p:custDataLst>
                <p:tags r:id="rId9"/>
              </p:custDataLst>
            </p:nvPr>
          </p:nvSpPr>
          <p:spPr>
            <a:xfrm>
              <a:off x="1693754" y="3347260"/>
              <a:ext cx="486240" cy="533524"/>
            </a:xfrm>
            <a:prstGeom prst="rect">
              <a:avLst/>
            </a:prstGeom>
            <a:noFill/>
          </p:spPr>
          <p:txBody>
            <a:bodyPr wrap="square" rtlCol="0">
              <a:noAutofit/>
            </a:bodyPr>
            <a:lstStyle/>
            <a:p>
              <a:pPr algn="ctr"/>
              <a:r>
                <a:rPr lang="en-US" sz="1200" smtClean="0">
                  <a:solidFill>
                    <a:schemeClr val="tx1">
                      <a:lumMod val="50000"/>
                      <a:lumOff val="50000"/>
                    </a:schemeClr>
                  </a:solidFill>
                  <a:cs typeface="Arial" panose="020B0604020202020204" pitchFamily="34" charset="0"/>
                </a:rPr>
                <a:t>Use info(), describe(), head() to check for column data types</a:t>
              </a:r>
              <a:endParaRPr lang="en-US" sz="1200" smtClean="0">
                <a:solidFill>
                  <a:schemeClr val="tx1">
                    <a:lumMod val="50000"/>
                    <a:lumOff val="50000"/>
                  </a:schemeClr>
                </a:solidFill>
                <a:cs typeface="Arial" panose="020B0604020202020204" pitchFamily="34" charset="0"/>
              </a:endParaRPr>
            </a:p>
            <a:p>
              <a:pPr algn="ctr"/>
              <a:r>
                <a:rPr lang="en-US" sz="1200" smtClean="0">
                  <a:solidFill>
                    <a:schemeClr val="tx1">
                      <a:lumMod val="50000"/>
                      <a:lumOff val="50000"/>
                    </a:schemeClr>
                  </a:solidFill>
                  <a:cs typeface="Arial" panose="020B0604020202020204" pitchFamily="34" charset="0"/>
                </a:rPr>
                <a:t>and null values and understand the numerical data distribution.</a:t>
              </a:r>
              <a:endParaRPr lang="en-US" sz="1200" smtClean="0">
                <a:solidFill>
                  <a:schemeClr val="tx1">
                    <a:lumMod val="50000"/>
                    <a:lumOff val="50000"/>
                  </a:schemeClr>
                </a:solidFill>
                <a:cs typeface="Arial" panose="020B0604020202020204" pitchFamily="34" charset="0"/>
              </a:endParaRPr>
            </a:p>
          </p:txBody>
        </p:sp>
      </p:grpSp>
      <p:sp>
        <p:nvSpPr>
          <p:cNvPr id="40" name="Teardrop 34"/>
          <p:cNvSpPr/>
          <p:nvPr>
            <p:custDataLst>
              <p:tags r:id="rId10"/>
            </p:custDataLst>
          </p:nvPr>
        </p:nvSpPr>
        <p:spPr>
          <a:xfrm rot="8228570">
            <a:off x="2981325" y="1611630"/>
            <a:ext cx="2071370" cy="2097405"/>
          </a:xfrm>
          <a:prstGeom prst="teardrop">
            <a:avLst/>
          </a:prstGeom>
          <a:solidFill>
            <a:srgbClr val="F2F2F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Teardrop 37"/>
          <p:cNvSpPr/>
          <p:nvPr>
            <p:custDataLst>
              <p:tags r:id="rId11"/>
            </p:custDataLst>
          </p:nvPr>
        </p:nvSpPr>
        <p:spPr>
          <a:xfrm rot="8228570">
            <a:off x="5120640" y="2208530"/>
            <a:ext cx="1898015" cy="1965325"/>
          </a:xfrm>
          <a:prstGeom prst="teardrop">
            <a:avLst/>
          </a:prstGeom>
          <a:solidFill>
            <a:srgbClr val="F2F2F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Teardrop 35"/>
          <p:cNvSpPr/>
          <p:nvPr>
            <p:custDataLst>
              <p:tags r:id="rId12"/>
            </p:custDataLst>
          </p:nvPr>
        </p:nvSpPr>
        <p:spPr>
          <a:xfrm rot="8228570">
            <a:off x="7026275" y="1458595"/>
            <a:ext cx="2210435" cy="2210435"/>
          </a:xfrm>
          <a:prstGeom prst="teardrop">
            <a:avLst/>
          </a:prstGeom>
          <a:solidFill>
            <a:srgbClr val="F2F2F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Teardrop 36"/>
          <p:cNvSpPr/>
          <p:nvPr>
            <p:custDataLst>
              <p:tags r:id="rId13"/>
            </p:custDataLst>
          </p:nvPr>
        </p:nvSpPr>
        <p:spPr>
          <a:xfrm rot="8228570">
            <a:off x="9236710" y="2152650"/>
            <a:ext cx="2017395" cy="1979930"/>
          </a:xfrm>
          <a:prstGeom prst="teardrop">
            <a:avLst/>
          </a:prstGeom>
          <a:solidFill>
            <a:srgbClr val="F2F2F2"/>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TextBox 57"/>
          <p:cNvSpPr txBox="1"/>
          <p:nvPr>
            <p:custDataLst>
              <p:tags r:id="rId14"/>
            </p:custDataLst>
          </p:nvPr>
        </p:nvSpPr>
        <p:spPr>
          <a:xfrm>
            <a:off x="2913380" y="1115695"/>
            <a:ext cx="2214245" cy="661035"/>
          </a:xfrm>
          <a:prstGeom prst="rect">
            <a:avLst/>
          </a:prstGeom>
          <a:noFill/>
        </p:spPr>
        <p:txBody>
          <a:bodyPr wrap="none" rtlCol="0">
            <a:noAutofit/>
          </a:bodyPr>
          <a:lstStyle/>
          <a:p>
            <a:pPr algn="ctr"/>
            <a:r>
              <a:rPr lang="en-US" sz="1600" smtClean="0">
                <a:solidFill>
                  <a:schemeClr val="bg1"/>
                </a:solidFill>
                <a:cs typeface="Arial" panose="020B0604020202020204" pitchFamily="34" charset="0"/>
              </a:rPr>
              <a:t>Step 2</a:t>
            </a:r>
            <a:endParaRPr lang="en-US" sz="1600" smtClean="0">
              <a:solidFill>
                <a:schemeClr val="bg1"/>
              </a:solidFill>
              <a:cs typeface="Arial" panose="020B0604020202020204" pitchFamily="34" charset="0"/>
            </a:endParaRPr>
          </a:p>
          <a:p>
            <a:pPr algn="ctr"/>
            <a:r>
              <a:rPr lang="en-US" sz="1600" smtClean="0">
                <a:solidFill>
                  <a:schemeClr val="bg1"/>
                </a:solidFill>
                <a:cs typeface="Arial" panose="020B0604020202020204" pitchFamily="34" charset="0"/>
              </a:rPr>
              <a:t>Handle Outliers &amp; Missing Values</a:t>
            </a:r>
            <a:endParaRPr lang="en-US" sz="1600" smtClean="0">
              <a:solidFill>
                <a:schemeClr val="bg1"/>
              </a:solidFill>
              <a:cs typeface="Arial" panose="020B0604020202020204" pitchFamily="34" charset="0"/>
            </a:endParaRPr>
          </a:p>
        </p:txBody>
      </p:sp>
      <p:sp>
        <p:nvSpPr>
          <p:cNvPr id="53" name="TextBox 61"/>
          <p:cNvSpPr txBox="1"/>
          <p:nvPr>
            <p:custDataLst>
              <p:tags r:id="rId15"/>
            </p:custDataLst>
          </p:nvPr>
        </p:nvSpPr>
        <p:spPr>
          <a:xfrm>
            <a:off x="799648" y="4294515"/>
            <a:ext cx="2216150" cy="583565"/>
          </a:xfrm>
          <a:prstGeom prst="rect">
            <a:avLst/>
          </a:prstGeom>
          <a:noFill/>
        </p:spPr>
        <p:txBody>
          <a:bodyPr wrap="none" rtlCol="0">
            <a:spAutoFit/>
          </a:bodyPr>
          <a:lstStyle/>
          <a:p>
            <a:pPr algn="ctr"/>
            <a:r>
              <a:rPr lang="en-US" sz="1600" smtClean="0">
                <a:solidFill>
                  <a:schemeClr val="bg1"/>
                </a:solidFill>
                <a:cs typeface="Arial" panose="020B0604020202020204" pitchFamily="34" charset="0"/>
              </a:rPr>
              <a:t>Step 1</a:t>
            </a:r>
            <a:endParaRPr lang="en-US" sz="1600" smtClean="0">
              <a:solidFill>
                <a:schemeClr val="bg1"/>
              </a:solidFill>
              <a:cs typeface="Arial" panose="020B0604020202020204" pitchFamily="34" charset="0"/>
            </a:endParaRPr>
          </a:p>
          <a:p>
            <a:pPr algn="ctr"/>
            <a:r>
              <a:rPr lang="vi-VN" sz="1600">
                <a:solidFill>
                  <a:schemeClr val="bg1"/>
                </a:solidFill>
                <a:cs typeface="Arial" panose="020B0604020202020204" pitchFamily="34" charset="0"/>
              </a:rPr>
              <a:t>Initial Data Exploration</a:t>
            </a:r>
            <a:endParaRPr lang="vi-VN" sz="1600">
              <a:solidFill>
                <a:schemeClr val="bg1"/>
              </a:solidFill>
              <a:cs typeface="Arial" panose="020B0604020202020204" pitchFamily="34" charset="0"/>
            </a:endParaRPr>
          </a:p>
        </p:txBody>
      </p:sp>
      <p:sp>
        <p:nvSpPr>
          <p:cNvPr id="54" name="TextBox 62"/>
          <p:cNvSpPr txBox="1"/>
          <p:nvPr>
            <p:custDataLst>
              <p:tags r:id="rId16"/>
            </p:custDataLst>
          </p:nvPr>
        </p:nvSpPr>
        <p:spPr>
          <a:xfrm>
            <a:off x="7044863" y="969655"/>
            <a:ext cx="2125345" cy="583565"/>
          </a:xfrm>
          <a:prstGeom prst="rect">
            <a:avLst/>
          </a:prstGeom>
          <a:noFill/>
        </p:spPr>
        <p:txBody>
          <a:bodyPr wrap="none" rtlCol="0">
            <a:spAutoFit/>
          </a:bodyPr>
          <a:lstStyle/>
          <a:p>
            <a:pPr algn="ctr"/>
            <a:r>
              <a:rPr lang="en-US" sz="1600" smtClean="0">
                <a:solidFill>
                  <a:schemeClr val="bg1"/>
                </a:solidFill>
                <a:cs typeface="Arial" panose="020B0604020202020204" pitchFamily="34" charset="0"/>
              </a:rPr>
              <a:t>Step 4</a:t>
            </a:r>
            <a:endParaRPr lang="en-US" sz="1600" smtClean="0">
              <a:solidFill>
                <a:schemeClr val="bg1"/>
              </a:solidFill>
              <a:cs typeface="Arial" panose="020B0604020202020204" pitchFamily="34" charset="0"/>
            </a:endParaRPr>
          </a:p>
          <a:p>
            <a:pPr algn="ctr"/>
            <a:r>
              <a:rPr lang="en-US" sz="1600" smtClean="0">
                <a:solidFill>
                  <a:schemeClr val="bg1"/>
                </a:solidFill>
                <a:cs typeface="Arial" panose="020B0604020202020204" pitchFamily="34" charset="0"/>
              </a:rPr>
              <a:t>Align train and test Sets</a:t>
            </a:r>
            <a:endParaRPr lang="en-US" sz="1600" smtClean="0">
              <a:solidFill>
                <a:schemeClr val="bg1"/>
              </a:solidFill>
              <a:cs typeface="Arial" panose="020B0604020202020204" pitchFamily="34" charset="0"/>
            </a:endParaRPr>
          </a:p>
        </p:txBody>
      </p:sp>
      <p:sp>
        <p:nvSpPr>
          <p:cNvPr id="5" name="TextBox 61"/>
          <p:cNvSpPr txBox="1"/>
          <p:nvPr>
            <p:custDataLst>
              <p:tags r:id="rId17"/>
            </p:custDataLst>
          </p:nvPr>
        </p:nvSpPr>
        <p:spPr>
          <a:xfrm>
            <a:off x="4941119" y="4421515"/>
            <a:ext cx="2189480" cy="583565"/>
          </a:xfrm>
          <a:prstGeom prst="rect">
            <a:avLst/>
          </a:prstGeom>
          <a:noFill/>
        </p:spPr>
        <p:txBody>
          <a:bodyPr wrap="none" rtlCol="0">
            <a:spAutoFit/>
          </a:bodyPr>
          <a:p>
            <a:pPr algn="ctr"/>
            <a:r>
              <a:rPr lang="en-US" sz="1600" smtClean="0">
                <a:solidFill>
                  <a:schemeClr val="bg1"/>
                </a:solidFill>
                <a:cs typeface="Arial" panose="020B0604020202020204" pitchFamily="34" charset="0"/>
              </a:rPr>
              <a:t>Step 3</a:t>
            </a:r>
            <a:endParaRPr lang="en-US" sz="1600" smtClean="0">
              <a:solidFill>
                <a:schemeClr val="bg1"/>
              </a:solidFill>
              <a:cs typeface="Arial" panose="020B0604020202020204" pitchFamily="34" charset="0"/>
            </a:endParaRPr>
          </a:p>
          <a:p>
            <a:pPr algn="ctr"/>
            <a:r>
              <a:rPr lang="vi-VN" sz="1600">
                <a:solidFill>
                  <a:schemeClr val="bg1"/>
                </a:solidFill>
                <a:cs typeface="Arial" panose="020B0604020202020204" pitchFamily="34" charset="0"/>
              </a:rPr>
              <a:t>Data Type Conversion</a:t>
            </a:r>
            <a:endParaRPr lang="vi-VN" sz="1600">
              <a:solidFill>
                <a:schemeClr val="bg1"/>
              </a:solidFill>
              <a:cs typeface="Arial" panose="020B0604020202020204" pitchFamily="34" charset="0"/>
            </a:endParaRPr>
          </a:p>
        </p:txBody>
      </p:sp>
      <p:sp>
        <p:nvSpPr>
          <p:cNvPr id="7" name="TextBox 61"/>
          <p:cNvSpPr txBox="1"/>
          <p:nvPr>
            <p:custDataLst>
              <p:tags r:id="rId18"/>
            </p:custDataLst>
          </p:nvPr>
        </p:nvSpPr>
        <p:spPr>
          <a:xfrm>
            <a:off x="8582526" y="4421515"/>
            <a:ext cx="3368675" cy="583565"/>
          </a:xfrm>
          <a:prstGeom prst="rect">
            <a:avLst/>
          </a:prstGeom>
          <a:noFill/>
        </p:spPr>
        <p:txBody>
          <a:bodyPr wrap="none" rtlCol="0">
            <a:spAutoFit/>
          </a:bodyPr>
          <a:p>
            <a:pPr algn="ctr"/>
            <a:r>
              <a:rPr lang="en-US" sz="1600" smtClean="0">
                <a:solidFill>
                  <a:schemeClr val="bg1"/>
                </a:solidFill>
                <a:cs typeface="Arial" panose="020B0604020202020204" pitchFamily="34" charset="0"/>
              </a:rPr>
              <a:t>Step 5</a:t>
            </a:r>
            <a:endParaRPr lang="en-US" sz="1600" smtClean="0">
              <a:solidFill>
                <a:schemeClr val="bg1"/>
              </a:solidFill>
              <a:cs typeface="Arial" panose="020B0604020202020204" pitchFamily="34" charset="0"/>
            </a:endParaRPr>
          </a:p>
          <a:p>
            <a:pPr algn="ctr"/>
            <a:r>
              <a:rPr lang="vi-VN" sz="1600">
                <a:solidFill>
                  <a:schemeClr val="bg1"/>
                </a:solidFill>
                <a:cs typeface="Arial" panose="020B0604020202020204" pitchFamily="34" charset="0"/>
              </a:rPr>
              <a:t>Feature Alignment and Engineering</a:t>
            </a:r>
            <a:endParaRPr lang="vi-VN" sz="1600">
              <a:solidFill>
                <a:schemeClr val="bg1"/>
              </a:solidFill>
              <a:cs typeface="Arial" panose="020B0604020202020204" pitchFamily="34" charset="0"/>
            </a:endParaRPr>
          </a:p>
        </p:txBody>
      </p:sp>
      <p:sp>
        <p:nvSpPr>
          <p:cNvPr id="8" name="TextBox 39"/>
          <p:cNvSpPr txBox="1"/>
          <p:nvPr>
            <p:custDataLst>
              <p:tags r:id="rId19"/>
            </p:custDataLst>
          </p:nvPr>
        </p:nvSpPr>
        <p:spPr>
          <a:xfrm>
            <a:off x="3176905" y="2045335"/>
            <a:ext cx="1741170" cy="1736090"/>
          </a:xfrm>
          <a:prstGeom prst="rect">
            <a:avLst/>
          </a:prstGeom>
          <a:noFill/>
        </p:spPr>
        <p:txBody>
          <a:bodyPr wrap="square" rtlCol="0">
            <a:noAutofit/>
          </a:bodyPr>
          <a:p>
            <a:pPr algn="ctr"/>
            <a:r>
              <a:rPr lang="en-US" sz="1200" smtClean="0">
                <a:solidFill>
                  <a:schemeClr val="tx1">
                    <a:lumMod val="50000"/>
                    <a:lumOff val="50000"/>
                  </a:schemeClr>
                </a:solidFill>
                <a:cs typeface="Arial" panose="020B0604020202020204" pitchFamily="34" charset="0"/>
              </a:rPr>
              <a:t>If there are many outliers or missing values, consider fulfilling</a:t>
            </a:r>
            <a:endParaRPr lang="en-US" sz="1200" smtClean="0">
              <a:solidFill>
                <a:schemeClr val="tx1">
                  <a:lumMod val="50000"/>
                  <a:lumOff val="50000"/>
                </a:schemeClr>
              </a:solidFill>
              <a:cs typeface="Arial" panose="020B0604020202020204" pitchFamily="34" charset="0"/>
            </a:endParaRPr>
          </a:p>
          <a:p>
            <a:pPr algn="ctr"/>
            <a:r>
              <a:rPr lang="en-US" sz="1200" smtClean="0">
                <a:solidFill>
                  <a:schemeClr val="tx1">
                    <a:lumMod val="50000"/>
                    <a:lumOff val="50000"/>
                  </a:schemeClr>
                </a:solidFill>
                <a:cs typeface="Arial" panose="020B0604020202020204" pitchFamily="34" charset="0"/>
              </a:rPr>
              <a:t>or dropping the column. Remove attributes if they are irrelative</a:t>
            </a:r>
            <a:endParaRPr lang="en-US" sz="1200" smtClean="0">
              <a:solidFill>
                <a:schemeClr val="tx1">
                  <a:lumMod val="50000"/>
                  <a:lumOff val="50000"/>
                </a:schemeClr>
              </a:solidFill>
              <a:cs typeface="Arial" panose="020B0604020202020204" pitchFamily="34" charset="0"/>
            </a:endParaRPr>
          </a:p>
          <a:p>
            <a:pPr algn="ctr"/>
            <a:r>
              <a:rPr lang="en-US" sz="1200" smtClean="0">
                <a:solidFill>
                  <a:schemeClr val="tx1">
                    <a:lumMod val="50000"/>
                    <a:lumOff val="50000"/>
                  </a:schemeClr>
                </a:solidFill>
                <a:cs typeface="Arial" panose="020B0604020202020204" pitchFamily="34" charset="0"/>
              </a:rPr>
              <a:t>to prediction.</a:t>
            </a:r>
            <a:endParaRPr lang="en-US" sz="1200" smtClean="0">
              <a:solidFill>
                <a:schemeClr val="tx1">
                  <a:lumMod val="50000"/>
                  <a:lumOff val="50000"/>
                </a:schemeClr>
              </a:solidFill>
              <a:cs typeface="Arial" panose="020B0604020202020204" pitchFamily="34" charset="0"/>
            </a:endParaRPr>
          </a:p>
        </p:txBody>
      </p:sp>
      <p:sp>
        <p:nvSpPr>
          <p:cNvPr id="9" name="TextBox 39"/>
          <p:cNvSpPr txBox="1"/>
          <p:nvPr>
            <p:custDataLst>
              <p:tags r:id="rId20"/>
            </p:custDataLst>
          </p:nvPr>
        </p:nvSpPr>
        <p:spPr>
          <a:xfrm>
            <a:off x="5235575" y="2759075"/>
            <a:ext cx="1633220" cy="1366520"/>
          </a:xfrm>
          <a:prstGeom prst="rect">
            <a:avLst/>
          </a:prstGeom>
          <a:noFill/>
        </p:spPr>
        <p:txBody>
          <a:bodyPr wrap="square" rtlCol="0">
            <a:noAutofit/>
          </a:bodyPr>
          <a:p>
            <a:pPr algn="ctr"/>
            <a:r>
              <a:rPr lang="en-US" sz="1200" smtClean="0">
                <a:solidFill>
                  <a:schemeClr val="tx1">
                    <a:lumMod val="50000"/>
                    <a:lumOff val="50000"/>
                  </a:schemeClr>
                </a:solidFill>
                <a:cs typeface="Arial" panose="020B0604020202020204" pitchFamily="34" charset="0"/>
              </a:rPr>
              <a:t>Ensure that categorical features are of type category or object</a:t>
            </a:r>
            <a:endParaRPr lang="en-US" sz="1200" smtClean="0">
              <a:solidFill>
                <a:schemeClr val="tx1">
                  <a:lumMod val="50000"/>
                  <a:lumOff val="50000"/>
                </a:schemeClr>
              </a:solidFill>
              <a:cs typeface="Arial" panose="020B0604020202020204" pitchFamily="34" charset="0"/>
            </a:endParaRPr>
          </a:p>
          <a:p>
            <a:pPr algn="ctr"/>
            <a:r>
              <a:rPr lang="en-US" sz="1200" smtClean="0">
                <a:solidFill>
                  <a:schemeClr val="tx1">
                    <a:lumMod val="50000"/>
                    <a:lumOff val="50000"/>
                  </a:schemeClr>
                </a:solidFill>
                <a:cs typeface="Arial" panose="020B0604020202020204" pitchFamily="34" charset="0"/>
              </a:rPr>
              <a:t>then convert them into numeric for further modeling.</a:t>
            </a:r>
            <a:endParaRPr lang="en-US" sz="1200" smtClean="0">
              <a:solidFill>
                <a:schemeClr val="tx1">
                  <a:lumMod val="50000"/>
                  <a:lumOff val="50000"/>
                </a:schemeClr>
              </a:solidFill>
              <a:cs typeface="Arial" panose="020B0604020202020204" pitchFamily="34" charset="0"/>
            </a:endParaRPr>
          </a:p>
        </p:txBody>
      </p:sp>
      <p:sp>
        <p:nvSpPr>
          <p:cNvPr id="10" name="TextBox 39"/>
          <p:cNvSpPr txBox="1"/>
          <p:nvPr>
            <p:custDataLst>
              <p:tags r:id="rId21"/>
            </p:custDataLst>
          </p:nvPr>
        </p:nvSpPr>
        <p:spPr>
          <a:xfrm>
            <a:off x="7282815" y="1718945"/>
            <a:ext cx="1749425" cy="1894840"/>
          </a:xfrm>
          <a:prstGeom prst="rect">
            <a:avLst/>
          </a:prstGeom>
          <a:noFill/>
        </p:spPr>
        <p:txBody>
          <a:bodyPr wrap="square" rtlCol="0">
            <a:noAutofit/>
          </a:bodyPr>
          <a:lstStyle/>
          <a:p>
            <a:pPr algn="just"/>
            <a:r>
              <a:rPr lang="en-US" sz="1200" smtClean="0">
                <a:solidFill>
                  <a:schemeClr val="tx1">
                    <a:lumMod val="50000"/>
                    <a:lumOff val="50000"/>
                  </a:schemeClr>
                </a:solidFill>
                <a:cs typeface="Arial" panose="020B0604020202020204" pitchFamily="34" charset="0"/>
              </a:rPr>
              <a:t>Training sets and testing sets might have different values so we need to ensure that both train and test datasets have thesame features eventually, especially after encoding categorical features.</a:t>
            </a:r>
            <a:endParaRPr lang="en-US" sz="1200" smtClean="0">
              <a:solidFill>
                <a:schemeClr val="tx1">
                  <a:lumMod val="50000"/>
                  <a:lumOff val="50000"/>
                </a:schemeClr>
              </a:solidFill>
              <a:cs typeface="Arial" panose="020B0604020202020204" pitchFamily="34" charset="0"/>
            </a:endParaRPr>
          </a:p>
          <a:p>
            <a:pPr algn="just"/>
            <a:r>
              <a:rPr lang="en-US" sz="1200" smtClean="0">
                <a:solidFill>
                  <a:schemeClr val="tx1">
                    <a:lumMod val="50000"/>
                    <a:lumOff val="50000"/>
                  </a:schemeClr>
                </a:solidFill>
                <a:cs typeface="Arial" panose="020B0604020202020204" pitchFamily="34" charset="0"/>
              </a:rPr>
              <a:t>﻿</a:t>
            </a:r>
            <a:endParaRPr lang="en-US" sz="1200" smtClean="0">
              <a:solidFill>
                <a:schemeClr val="tx1">
                  <a:lumMod val="50000"/>
                  <a:lumOff val="50000"/>
                </a:schemeClr>
              </a:solidFill>
              <a:cs typeface="Arial" panose="020B0604020202020204" pitchFamily="34" charset="0"/>
            </a:endParaRPr>
          </a:p>
        </p:txBody>
      </p:sp>
      <p:sp>
        <p:nvSpPr>
          <p:cNvPr id="11" name="TextBox 39"/>
          <p:cNvSpPr txBox="1"/>
          <p:nvPr>
            <p:custDataLst>
              <p:tags r:id="rId22"/>
            </p:custDataLst>
          </p:nvPr>
        </p:nvSpPr>
        <p:spPr>
          <a:xfrm>
            <a:off x="9441815" y="2400935"/>
            <a:ext cx="1624965" cy="2270125"/>
          </a:xfrm>
          <a:prstGeom prst="rect">
            <a:avLst/>
          </a:prstGeom>
          <a:noFill/>
        </p:spPr>
        <p:txBody>
          <a:bodyPr wrap="square" rtlCol="0">
            <a:noAutofit/>
          </a:bodyPr>
          <a:lstStyle/>
          <a:p>
            <a:pPr algn="just"/>
            <a:r>
              <a:rPr lang="en-US" sz="1200" smtClean="0">
                <a:solidFill>
                  <a:schemeClr val="tx1">
                    <a:lumMod val="50000"/>
                    <a:lumOff val="50000"/>
                  </a:schemeClr>
                </a:solidFill>
                <a:cs typeface="Arial" panose="020B0604020202020204" pitchFamily="34" charset="0"/>
              </a:rPr>
              <a:t>Perhaps the attributes are related so that we can combine several of them to derive a new variable. Typically we can assemble the year, month, and day into a date time column.</a:t>
            </a:r>
            <a:endParaRPr lang="en-US" sz="1200" smtClean="0">
              <a:solidFill>
                <a:schemeClr val="tx1">
                  <a:lumMod val="50000"/>
                  <a:lumOff val="50000"/>
                </a:schemeClr>
              </a:solidFill>
              <a:cs typeface="Arial" panose="020B0604020202020204" pitchFamily="34" charset="0"/>
            </a:endParaRPr>
          </a:p>
        </p:txBody>
      </p:sp>
      <p:sp>
        <p:nvSpPr>
          <p:cNvPr id="15" name="文本框 14"/>
          <p:cNvSpPr txBox="1"/>
          <p:nvPr/>
        </p:nvSpPr>
        <p:spPr>
          <a:xfrm>
            <a:off x="2842260" y="325120"/>
            <a:ext cx="6263005" cy="521970"/>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sym typeface="+mn-ea"/>
              </a:rPr>
              <a:t> </a:t>
            </a:r>
            <a:r>
              <a:rPr lang="en-US" altLang="zh-CN" sz="2800" dirty="0" smtClean="0">
                <a:latin typeface="微软雅黑" panose="020B0503020204020204" pitchFamily="34" charset="-122"/>
                <a:ea typeface="微软雅黑" panose="020B0503020204020204" pitchFamily="34" charset="-122"/>
                <a:sym typeface="+mn-ea"/>
              </a:rPr>
              <a:t>Data cleaning and preprocessing</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500"/>
                                        <p:tgtEl>
                                          <p:spTgt spid="17"/>
                                        </p:tgtEl>
                                      </p:cBhvr>
                                    </p:animEffect>
                                  </p:childTnLst>
                                </p:cTn>
                              </p:par>
                            </p:childTnLst>
                          </p:cTn>
                        </p:par>
                        <p:par>
                          <p:cTn id="8" fill="hold">
                            <p:stCondLst>
                              <p:cond delay="1500"/>
                            </p:stCondLst>
                            <p:childTnLst>
                              <p:par>
                                <p:cTn id="9" presetID="14" presetClass="entr" presetSubtype="1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randombar(horizontal)">
                                      <p:cBhvr>
                                        <p:cTn id="11" dur="500"/>
                                        <p:tgtEl>
                                          <p:spTgt spid="53"/>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randombar(horizontal)">
                                      <p:cBhvr>
                                        <p:cTn id="14" dur="500"/>
                                        <p:tgtEl>
                                          <p:spTgt spid="52"/>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500"/>
                                        <p:tgtEl>
                                          <p:spTgt spid="54"/>
                                        </p:tgtEl>
                                      </p:cBhvr>
                                    </p:animEffect>
                                  </p:childTnLst>
                                </p:cTn>
                              </p:par>
                            </p:childTnLst>
                          </p:cTn>
                        </p:par>
                        <p:par>
                          <p:cTn id="18" fill="hold">
                            <p:stCondLst>
                              <p:cond delay="2000"/>
                            </p:stCondLst>
                            <p:childTnLst>
                              <p:par>
                                <p:cTn id="19" presetID="16" presetClass="entr" presetSubtype="37"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500"/>
                                        <p:tgtEl>
                                          <p:spTgt spid="16"/>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52" grpId="0"/>
      <p:bldP spid="53" grpId="0"/>
      <p:bldP spid="5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4</a:t>
              </a:r>
              <a:endParaRPr lang="zh-CN" altLang="en-US" sz="6000" b="1" dirty="0">
                <a:solidFill>
                  <a:schemeClr val="tx1"/>
                </a:solidFill>
              </a:endParaRPr>
            </a:p>
          </p:txBody>
        </p:sp>
      </p:grpSp>
      <p:sp>
        <p:nvSpPr>
          <p:cNvPr id="13" name="文本框 12"/>
          <p:cNvSpPr txBox="1"/>
          <p:nvPr/>
        </p:nvSpPr>
        <p:spPr>
          <a:xfrm>
            <a:off x="5163185" y="3216275"/>
            <a:ext cx="4754880" cy="741045"/>
          </a:xfrm>
          <a:prstGeom prst="rect">
            <a:avLst/>
          </a:prstGeom>
          <a:noFill/>
        </p:spPr>
        <p:txBody>
          <a:bodyPr wrap="square" rtlCol="0">
            <a:no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sym typeface="+mn-ea"/>
              </a:rPr>
              <a:t>Method applying</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en-US" altLang="zh-CN" sz="2800" dirty="0" smtClean="0">
              <a:solidFill>
                <a:schemeClr val="bg1"/>
              </a:solidFill>
              <a:latin typeface="微软雅黑" panose="020B0503020204020204" pitchFamily="34" charset="-122"/>
              <a:ea typeface="微软雅黑" panose="020B0503020204020204" pitchFamily="34" charset="-122"/>
              <a:sym typeface="+mn-ea"/>
            </a:endParaRPr>
          </a:p>
          <a:p>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842260" y="325120"/>
            <a:ext cx="6263005" cy="521970"/>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sym typeface="+mn-ea"/>
              </a:rPr>
              <a:t>Method applying</a:t>
            </a:r>
            <a:endParaRPr lang="en-US" altLang="zh-CN" sz="2800" dirty="0" smtClean="0">
              <a:latin typeface="微软雅黑" panose="020B0503020204020204" pitchFamily="34" charset="-122"/>
              <a:ea typeface="微软雅黑" panose="020B0503020204020204" pitchFamily="34" charset="-122"/>
            </a:endParaRPr>
          </a:p>
        </p:txBody>
      </p:sp>
      <p:grpSp>
        <p:nvGrpSpPr>
          <p:cNvPr id="2" name="Group 13"/>
          <p:cNvGrpSpPr/>
          <p:nvPr/>
        </p:nvGrpSpPr>
        <p:grpSpPr>
          <a:xfrm>
            <a:off x="390525" y="1021080"/>
            <a:ext cx="5322570" cy="5581060"/>
            <a:chOff x="5800295" y="1939761"/>
            <a:chExt cx="5093766" cy="2223974"/>
          </a:xfrm>
        </p:grpSpPr>
        <p:sp>
          <p:nvSpPr>
            <p:cNvPr id="4" name="TextBox 14"/>
            <p:cNvSpPr txBox="1"/>
            <p:nvPr/>
          </p:nvSpPr>
          <p:spPr bwMode="auto">
            <a:xfrm>
              <a:off x="5856811" y="1939761"/>
              <a:ext cx="3145470" cy="189526"/>
            </a:xfrm>
            <a:prstGeom prst="rect">
              <a:avLst/>
            </a:prstGeom>
            <a:noFill/>
          </p:spPr>
          <p:txBody>
            <a:bodyPr wrap="square">
              <a:spAutoFit/>
              <a:scene3d>
                <a:camera prst="orthographicFront"/>
                <a:lightRig rig="threePt" dir="t"/>
              </a:scene3d>
            </a:bodyPr>
            <a:p>
              <a:pPr eaLnBrk="1" fontAlgn="auto" hangingPunct="1">
                <a:spcBef>
                  <a:spcPts val="0"/>
                </a:spcBef>
                <a:spcAft>
                  <a:spcPts val="0"/>
                </a:spcAft>
                <a:defRPr/>
              </a:pPr>
              <a:r>
                <a:rPr lang="en-US" altLang="zh-CN" sz="25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Random forest</a:t>
              </a:r>
              <a:endParaRPr lang="en-US" altLang="zh-CN" sz="25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cxnSp>
          <p:nvCxnSpPr>
            <p:cNvPr id="5" name="Straight Connector 15"/>
            <p:cNvCxnSpPr/>
            <p:nvPr/>
          </p:nvCxnSpPr>
          <p:spPr>
            <a:xfrm flipV="1">
              <a:off x="5883829" y="2158404"/>
              <a:ext cx="2195631" cy="12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16"/>
            <p:cNvSpPr/>
            <p:nvPr/>
          </p:nvSpPr>
          <p:spPr>
            <a:xfrm>
              <a:off x="5800295" y="2164983"/>
              <a:ext cx="5093766" cy="1998752"/>
            </a:xfrm>
            <a:prstGeom prst="rect">
              <a:avLst/>
            </a:prstGeom>
          </p:spPr>
          <p:txBody>
            <a:bodyPr wrap="square">
              <a:spAutoFit/>
            </a:bodyPr>
            <a:p>
              <a:pPr algn="just"/>
              <a:r>
                <a:rPr lang="en-US" sz="2000">
                  <a:solidFill>
                    <a:schemeClr val="bg1"/>
                  </a:solidFill>
                </a:rPr>
                <a:t>Random forest is a suitable choice for these two datasets due to several key advantages that it offers, especially for tabular data with both numeric and categorical features.The inherit features of random forest include robustness to over fitting and feature importance. Random forest, as an ensemble learning method, combines multiple decision trees built on different subsets of the data. This reduces the risk of over fitting, making it more generalizable to unseen data compared to a single decision tree. It also provides feature importance scores, which can help in understanding which features contribute the most to predictions. This is useful for interpreting model results and refining feature engineering [6].</a:t>
              </a:r>
              <a:endParaRPr lang="en-US" sz="2000">
                <a:solidFill>
                  <a:schemeClr val="bg1"/>
                </a:solidFill>
              </a:endParaRPr>
            </a:p>
          </p:txBody>
        </p:sp>
      </p:grpSp>
      <p:pic>
        <p:nvPicPr>
          <p:cNvPr id="7" name="图片 6" descr="img-3"/>
          <p:cNvPicPr>
            <a:picLocks noChangeAspect="1"/>
          </p:cNvPicPr>
          <p:nvPr/>
        </p:nvPicPr>
        <p:blipFill>
          <a:blip r:embed="rId1"/>
          <a:stretch>
            <a:fillRect/>
          </a:stretch>
        </p:blipFill>
        <p:spPr>
          <a:xfrm>
            <a:off x="5913755" y="2123440"/>
            <a:ext cx="5796915" cy="3635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1"/>
                  </a:solidFill>
                </a:rPr>
                <a:t>5</a:t>
              </a:r>
              <a:endParaRPr lang="en-US" altLang="zh-CN" sz="6000" b="1" dirty="0">
                <a:solidFill>
                  <a:schemeClr val="tx1"/>
                </a:solidFill>
              </a:endParaRPr>
            </a:p>
          </p:txBody>
        </p:sp>
      </p:grpSp>
      <p:sp>
        <p:nvSpPr>
          <p:cNvPr id="13" name="文本框 12"/>
          <p:cNvSpPr txBox="1"/>
          <p:nvPr/>
        </p:nvSpPr>
        <p:spPr>
          <a:xfrm>
            <a:off x="4570730" y="3220720"/>
            <a:ext cx="8910955"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sym typeface="+mn-ea"/>
              </a:rPr>
              <a:t>Model Training and Result </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Interpretation</a:t>
            </a:r>
            <a:endParaRPr lang="en-US" altLang="zh-CN" sz="28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8725" y="152400"/>
            <a:ext cx="6904355" cy="953135"/>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Model Training and Result Interpretation</a:t>
            </a:r>
            <a:endParaRPr lang="en-US" altLang="zh-CN" sz="2800" dirty="0" smtClean="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13"/>
          <p:cNvSpPr/>
          <p:nvPr/>
        </p:nvSpPr>
        <p:spPr bwMode="auto">
          <a:xfrm>
            <a:off x="11235801" y="4472683"/>
            <a:ext cx="969435" cy="959229"/>
          </a:xfrm>
          <a:custGeom>
            <a:avLst/>
            <a:gdLst>
              <a:gd name="T0" fmla="*/ 820 w 820"/>
              <a:gd name="T1" fmla="*/ 620 h 620"/>
              <a:gd name="T2" fmla="*/ 0 w 820"/>
              <a:gd name="T3" fmla="*/ 228 h 620"/>
              <a:gd name="T4" fmla="*/ 0 w 820"/>
              <a:gd name="T5" fmla="*/ 0 h 620"/>
              <a:gd name="T6" fmla="*/ 820 w 820"/>
              <a:gd name="T7" fmla="*/ 129 h 620"/>
              <a:gd name="T8" fmla="*/ 820 w 820"/>
              <a:gd name="T9" fmla="*/ 620 h 620"/>
            </a:gdLst>
            <a:ahLst/>
            <a:cxnLst>
              <a:cxn ang="0">
                <a:pos x="T0" y="T1"/>
              </a:cxn>
              <a:cxn ang="0">
                <a:pos x="T2" y="T3"/>
              </a:cxn>
              <a:cxn ang="0">
                <a:pos x="T4" y="T5"/>
              </a:cxn>
              <a:cxn ang="0">
                <a:pos x="T6" y="T7"/>
              </a:cxn>
              <a:cxn ang="0">
                <a:pos x="T8" y="T9"/>
              </a:cxn>
            </a:cxnLst>
            <a:rect l="0" t="0" r="r" b="b"/>
            <a:pathLst>
              <a:path w="820" h="620">
                <a:moveTo>
                  <a:pt x="820" y="620"/>
                </a:moveTo>
                <a:lnTo>
                  <a:pt x="0" y="228"/>
                </a:lnTo>
                <a:lnTo>
                  <a:pt x="0" y="0"/>
                </a:lnTo>
                <a:lnTo>
                  <a:pt x="820" y="129"/>
                </a:lnTo>
                <a:lnTo>
                  <a:pt x="820" y="620"/>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Freeform 10"/>
          <p:cNvSpPr/>
          <p:nvPr/>
        </p:nvSpPr>
        <p:spPr bwMode="auto">
          <a:xfrm>
            <a:off x="11235801" y="5129922"/>
            <a:ext cx="969435" cy="1366128"/>
          </a:xfrm>
          <a:custGeom>
            <a:avLst/>
            <a:gdLst>
              <a:gd name="T0" fmla="*/ 820 w 820"/>
              <a:gd name="T1" fmla="*/ 883 h 883"/>
              <a:gd name="T2" fmla="*/ 0 w 820"/>
              <a:gd name="T3" fmla="*/ 229 h 883"/>
              <a:gd name="T4" fmla="*/ 0 w 820"/>
              <a:gd name="T5" fmla="*/ 0 h 883"/>
              <a:gd name="T6" fmla="*/ 820 w 820"/>
              <a:gd name="T7" fmla="*/ 392 h 883"/>
              <a:gd name="T8" fmla="*/ 820 w 820"/>
              <a:gd name="T9" fmla="*/ 883 h 883"/>
            </a:gdLst>
            <a:ahLst/>
            <a:cxnLst>
              <a:cxn ang="0">
                <a:pos x="T0" y="T1"/>
              </a:cxn>
              <a:cxn ang="0">
                <a:pos x="T2" y="T3"/>
              </a:cxn>
              <a:cxn ang="0">
                <a:pos x="T4" y="T5"/>
              </a:cxn>
              <a:cxn ang="0">
                <a:pos x="T6" y="T7"/>
              </a:cxn>
              <a:cxn ang="0">
                <a:pos x="T8" y="T9"/>
              </a:cxn>
            </a:cxnLst>
            <a:rect l="0" t="0" r="r" b="b"/>
            <a:pathLst>
              <a:path w="820" h="883">
                <a:moveTo>
                  <a:pt x="820" y="883"/>
                </a:moveTo>
                <a:lnTo>
                  <a:pt x="0" y="229"/>
                </a:lnTo>
                <a:lnTo>
                  <a:pt x="0" y="0"/>
                </a:lnTo>
                <a:lnTo>
                  <a:pt x="820" y="392"/>
                </a:lnTo>
                <a:lnTo>
                  <a:pt x="820" y="883"/>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Freeform 19"/>
          <p:cNvSpPr/>
          <p:nvPr/>
        </p:nvSpPr>
        <p:spPr bwMode="auto">
          <a:xfrm>
            <a:off x="11235801" y="2551724"/>
            <a:ext cx="969435" cy="963871"/>
          </a:xfrm>
          <a:custGeom>
            <a:avLst/>
            <a:gdLst>
              <a:gd name="T0" fmla="*/ 820 w 820"/>
              <a:gd name="T1" fmla="*/ 0 h 623"/>
              <a:gd name="T2" fmla="*/ 0 w 820"/>
              <a:gd name="T3" fmla="*/ 392 h 623"/>
              <a:gd name="T4" fmla="*/ 0 w 820"/>
              <a:gd name="T5" fmla="*/ 623 h 623"/>
              <a:gd name="T6" fmla="*/ 820 w 820"/>
              <a:gd name="T7" fmla="*/ 492 h 623"/>
              <a:gd name="T8" fmla="*/ 820 w 820"/>
              <a:gd name="T9" fmla="*/ 0 h 623"/>
            </a:gdLst>
            <a:ahLst/>
            <a:cxnLst>
              <a:cxn ang="0">
                <a:pos x="T0" y="T1"/>
              </a:cxn>
              <a:cxn ang="0">
                <a:pos x="T2" y="T3"/>
              </a:cxn>
              <a:cxn ang="0">
                <a:pos x="T4" y="T5"/>
              </a:cxn>
              <a:cxn ang="0">
                <a:pos x="T6" y="T7"/>
              </a:cxn>
              <a:cxn ang="0">
                <a:pos x="T8" y="T9"/>
              </a:cxn>
            </a:cxnLst>
            <a:rect l="0" t="0" r="r" b="b"/>
            <a:pathLst>
              <a:path w="820" h="623">
                <a:moveTo>
                  <a:pt x="820" y="0"/>
                </a:moveTo>
                <a:lnTo>
                  <a:pt x="0" y="392"/>
                </a:lnTo>
                <a:lnTo>
                  <a:pt x="0" y="623"/>
                </a:lnTo>
                <a:lnTo>
                  <a:pt x="820" y="492"/>
                </a:lnTo>
                <a:lnTo>
                  <a:pt x="820" y="0"/>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 name="Freeform 16"/>
          <p:cNvSpPr/>
          <p:nvPr/>
        </p:nvSpPr>
        <p:spPr bwMode="auto">
          <a:xfrm>
            <a:off x="11235799" y="1492224"/>
            <a:ext cx="969435" cy="1366128"/>
          </a:xfrm>
          <a:custGeom>
            <a:avLst/>
            <a:gdLst>
              <a:gd name="T0" fmla="*/ 820 w 820"/>
              <a:gd name="T1" fmla="*/ 0 h 883"/>
              <a:gd name="T2" fmla="*/ 0 w 820"/>
              <a:gd name="T3" fmla="*/ 652 h 883"/>
              <a:gd name="T4" fmla="*/ 0 w 820"/>
              <a:gd name="T5" fmla="*/ 883 h 883"/>
              <a:gd name="T6" fmla="*/ 820 w 820"/>
              <a:gd name="T7" fmla="*/ 489 h 883"/>
              <a:gd name="T8" fmla="*/ 820 w 820"/>
              <a:gd name="T9" fmla="*/ 0 h 883"/>
            </a:gdLst>
            <a:ahLst/>
            <a:cxnLst>
              <a:cxn ang="0">
                <a:pos x="T0" y="T1"/>
              </a:cxn>
              <a:cxn ang="0">
                <a:pos x="T2" y="T3"/>
              </a:cxn>
              <a:cxn ang="0">
                <a:pos x="T4" y="T5"/>
              </a:cxn>
              <a:cxn ang="0">
                <a:pos x="T6" y="T7"/>
              </a:cxn>
              <a:cxn ang="0">
                <a:pos x="T8" y="T9"/>
              </a:cxn>
            </a:cxnLst>
            <a:rect l="0" t="0" r="r" b="b"/>
            <a:pathLst>
              <a:path w="820" h="883">
                <a:moveTo>
                  <a:pt x="820" y="0"/>
                </a:moveTo>
                <a:lnTo>
                  <a:pt x="0" y="652"/>
                </a:lnTo>
                <a:lnTo>
                  <a:pt x="0" y="883"/>
                </a:lnTo>
                <a:lnTo>
                  <a:pt x="820" y="489"/>
                </a:lnTo>
                <a:lnTo>
                  <a:pt x="820" y="0"/>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 name="Freeform 7"/>
          <p:cNvSpPr/>
          <p:nvPr/>
        </p:nvSpPr>
        <p:spPr bwMode="auto">
          <a:xfrm>
            <a:off x="11235801" y="3616819"/>
            <a:ext cx="969435" cy="756554"/>
          </a:xfrm>
          <a:custGeom>
            <a:avLst/>
            <a:gdLst>
              <a:gd name="T0" fmla="*/ 820 w 820"/>
              <a:gd name="T1" fmla="*/ 489 h 489"/>
              <a:gd name="T2" fmla="*/ 0 w 820"/>
              <a:gd name="T3" fmla="*/ 360 h 489"/>
              <a:gd name="T4" fmla="*/ 0 w 820"/>
              <a:gd name="T5" fmla="*/ 129 h 489"/>
              <a:gd name="T6" fmla="*/ 820 w 820"/>
              <a:gd name="T7" fmla="*/ 0 h 489"/>
              <a:gd name="T8" fmla="*/ 820 w 820"/>
              <a:gd name="T9" fmla="*/ 489 h 489"/>
            </a:gdLst>
            <a:ahLst/>
            <a:cxnLst>
              <a:cxn ang="0">
                <a:pos x="T0" y="T1"/>
              </a:cxn>
              <a:cxn ang="0">
                <a:pos x="T2" y="T3"/>
              </a:cxn>
              <a:cxn ang="0">
                <a:pos x="T4" y="T5"/>
              </a:cxn>
              <a:cxn ang="0">
                <a:pos x="T6" y="T7"/>
              </a:cxn>
              <a:cxn ang="0">
                <a:pos x="T8" y="T9"/>
              </a:cxn>
            </a:cxnLst>
            <a:rect l="0" t="0" r="r" b="b"/>
            <a:pathLst>
              <a:path w="820" h="489">
                <a:moveTo>
                  <a:pt x="820" y="489"/>
                </a:moveTo>
                <a:lnTo>
                  <a:pt x="0" y="360"/>
                </a:lnTo>
                <a:lnTo>
                  <a:pt x="0" y="129"/>
                </a:lnTo>
                <a:lnTo>
                  <a:pt x="820" y="0"/>
                </a:lnTo>
                <a:lnTo>
                  <a:pt x="820" y="489"/>
                </a:lnTo>
                <a:close/>
              </a:path>
            </a:pathLst>
          </a:cu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lt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9" name="그룹 48"/>
          <p:cNvGrpSpPr/>
          <p:nvPr/>
        </p:nvGrpSpPr>
        <p:grpSpPr>
          <a:xfrm>
            <a:off x="7860343" y="4333261"/>
            <a:ext cx="3383995" cy="636240"/>
            <a:chOff x="5907452" y="2825270"/>
            <a:chExt cx="2515821" cy="473011"/>
          </a:xfrm>
          <a:solidFill>
            <a:schemeClr val="accent3"/>
          </a:solidFill>
        </p:grpSpPr>
        <p:sp>
          <p:nvSpPr>
            <p:cNvPr id="10" name="이등변 삼각형 28"/>
            <p:cNvSpPr/>
            <p:nvPr/>
          </p:nvSpPr>
          <p:spPr>
            <a:xfrm rot="16200000">
              <a:off x="5887571" y="284515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직사각형 29"/>
            <p:cNvSpPr/>
            <p:nvPr/>
          </p:nvSpPr>
          <p:spPr>
            <a:xfrm rot="10800000">
              <a:off x="6338308" y="2928921"/>
              <a:ext cx="2084965"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2" name="그룹 49"/>
          <p:cNvGrpSpPr/>
          <p:nvPr/>
        </p:nvGrpSpPr>
        <p:grpSpPr>
          <a:xfrm>
            <a:off x="8642745" y="4990501"/>
            <a:ext cx="2601593" cy="636240"/>
            <a:chOff x="6489126" y="3313893"/>
            <a:chExt cx="1934147" cy="473011"/>
          </a:xfrm>
          <a:solidFill>
            <a:schemeClr val="accent5"/>
          </a:solidFill>
        </p:grpSpPr>
        <p:sp>
          <p:nvSpPr>
            <p:cNvPr id="13" name="이등변 삼각형 31"/>
            <p:cNvSpPr/>
            <p:nvPr/>
          </p:nvSpPr>
          <p:spPr>
            <a:xfrm rot="16200000">
              <a:off x="6469245" y="333377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직사각형 32"/>
            <p:cNvSpPr/>
            <p:nvPr/>
          </p:nvSpPr>
          <p:spPr>
            <a:xfrm rot="10800000">
              <a:off x="6919983" y="3417543"/>
              <a:ext cx="1503290"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15" name="그룹 46"/>
          <p:cNvGrpSpPr/>
          <p:nvPr/>
        </p:nvGrpSpPr>
        <p:grpSpPr>
          <a:xfrm>
            <a:off x="7860343" y="3018780"/>
            <a:ext cx="3383997" cy="636240"/>
            <a:chOff x="5907452" y="1848023"/>
            <a:chExt cx="2515823" cy="473011"/>
          </a:xfrm>
          <a:solidFill>
            <a:schemeClr val="tx2"/>
          </a:solidFill>
        </p:grpSpPr>
        <p:sp>
          <p:nvSpPr>
            <p:cNvPr id="2" name="이등변 삼각형 34"/>
            <p:cNvSpPr/>
            <p:nvPr/>
          </p:nvSpPr>
          <p:spPr>
            <a:xfrm rot="16200000">
              <a:off x="5887571" y="1867904"/>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6" name="직사각형 35"/>
            <p:cNvSpPr/>
            <p:nvPr/>
          </p:nvSpPr>
          <p:spPr>
            <a:xfrm rot="10800000">
              <a:off x="6338309" y="1951675"/>
              <a:ext cx="2084966"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67" name="그룹 45"/>
          <p:cNvGrpSpPr/>
          <p:nvPr/>
        </p:nvGrpSpPr>
        <p:grpSpPr>
          <a:xfrm>
            <a:off x="8642745" y="2361541"/>
            <a:ext cx="2601595" cy="636240"/>
            <a:chOff x="6489126" y="1359400"/>
            <a:chExt cx="1934148" cy="473011"/>
          </a:xfrm>
          <a:solidFill>
            <a:schemeClr val="bg2"/>
          </a:solidFill>
        </p:grpSpPr>
        <p:sp>
          <p:nvSpPr>
            <p:cNvPr id="68" name="이등변 삼각형 37"/>
            <p:cNvSpPr/>
            <p:nvPr/>
          </p:nvSpPr>
          <p:spPr>
            <a:xfrm rot="16200000">
              <a:off x="6469245" y="1379281"/>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9" name="직사각형 38"/>
            <p:cNvSpPr/>
            <p:nvPr/>
          </p:nvSpPr>
          <p:spPr>
            <a:xfrm rot="10800000">
              <a:off x="6919981" y="1463050"/>
              <a:ext cx="1503293"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0" name="그룹 47"/>
          <p:cNvGrpSpPr/>
          <p:nvPr/>
        </p:nvGrpSpPr>
        <p:grpSpPr>
          <a:xfrm>
            <a:off x="7248525" y="3676015"/>
            <a:ext cx="3995420" cy="636270"/>
            <a:chOff x="4908386" y="2336647"/>
            <a:chExt cx="3514889" cy="473011"/>
          </a:xfrm>
        </p:grpSpPr>
        <p:sp>
          <p:nvSpPr>
            <p:cNvPr id="71" name="이등변 삼각형 24"/>
            <p:cNvSpPr/>
            <p:nvPr/>
          </p:nvSpPr>
          <p:spPr>
            <a:xfrm rot="16200000">
              <a:off x="4888505" y="2356528"/>
              <a:ext cx="473011" cy="433249"/>
            </a:xfrm>
            <a:prstGeom prst="triangle">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2" name="직사각형 25"/>
            <p:cNvSpPr/>
            <p:nvPr/>
          </p:nvSpPr>
          <p:spPr>
            <a:xfrm rot="10800000">
              <a:off x="5339241" y="2440298"/>
              <a:ext cx="3084034" cy="265701"/>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ko-KR" dirty="0">
                  <a:latin typeface="Open Sans Light" panose="020B0306030504020204" pitchFamily="34" charset="0"/>
                  <a:ea typeface="Open Sans Light" panose="020B0306030504020204" pitchFamily="34" charset="0"/>
                  <a:cs typeface="Open Sans Light" panose="020B0306030504020204" pitchFamily="34" charset="0"/>
                </a:rPr>
                <a:t> </a:t>
              </a:r>
              <a:endParaRPr lang="ko-KR" altLang="en-US" dirty="0">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73" name="Group 28"/>
          <p:cNvGrpSpPr/>
          <p:nvPr/>
        </p:nvGrpSpPr>
        <p:grpSpPr>
          <a:xfrm>
            <a:off x="354965" y="1881504"/>
            <a:ext cx="6707505" cy="882016"/>
            <a:chOff x="927063" y="1394259"/>
            <a:chExt cx="3030671" cy="655513"/>
          </a:xfrm>
        </p:grpSpPr>
        <p:sp>
          <p:nvSpPr>
            <p:cNvPr id="74" name="Text Placeholder 2"/>
            <p:cNvSpPr txBox="1"/>
            <p:nvPr/>
          </p:nvSpPr>
          <p:spPr>
            <a:xfrm>
              <a:off x="1694845" y="1394259"/>
              <a:ext cx="1524660" cy="285518"/>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Separate Features and Target Variable</a:t>
              </a:r>
              <a:endPar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75" name="Text Placeholder 8"/>
            <p:cNvSpPr txBox="1"/>
            <p:nvPr/>
          </p:nvSpPr>
          <p:spPr>
            <a:xfrm>
              <a:off x="927063" y="1601437"/>
              <a:ext cx="3030671" cy="448335"/>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Define the target variable (y) and feature set (X) from the training data. Ensure the test data has the same features.</a:t>
              </a:r>
              <a:endPar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80" name="Text Placeholder 2"/>
          <p:cNvSpPr txBox="1"/>
          <p:nvPr/>
        </p:nvSpPr>
        <p:spPr>
          <a:xfrm>
            <a:off x="1000125" y="2961640"/>
            <a:ext cx="6431280" cy="377190"/>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just"/>
            <a:r>
              <a:rPr lang="en-US" sz="1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Split the Training Set Additional validation is needed within the training set.</a:t>
            </a:r>
            <a:endParaRPr lang="en-US" sz="1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82" name="Group 37"/>
          <p:cNvGrpSpPr/>
          <p:nvPr/>
        </p:nvGrpSpPr>
        <p:grpSpPr>
          <a:xfrm>
            <a:off x="354965" y="3589655"/>
            <a:ext cx="6772033" cy="821690"/>
            <a:chOff x="778889" y="1439115"/>
            <a:chExt cx="3099685" cy="610884"/>
          </a:xfrm>
        </p:grpSpPr>
        <p:sp>
          <p:nvSpPr>
            <p:cNvPr id="83" name="Text Placeholder 2"/>
            <p:cNvSpPr txBox="1"/>
            <p:nvPr/>
          </p:nvSpPr>
          <p:spPr>
            <a:xfrm>
              <a:off x="1296830" y="1439115"/>
              <a:ext cx="2055195" cy="285614"/>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Initialize the Random Forest Model</a:t>
              </a:r>
              <a:endPar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4" name="Text Placeholder 8"/>
            <p:cNvSpPr txBox="1"/>
            <p:nvPr/>
          </p:nvSpPr>
          <p:spPr>
            <a:xfrm>
              <a:off x="778889" y="1601514"/>
              <a:ext cx="3099685" cy="448485"/>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3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Choose RandomForestClassifier for classification tasks or Ran domForestRegressor for regression tasks.</a:t>
              </a:r>
              <a:r>
                <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t>
              </a:r>
              <a:endPar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grpSp>
        <p:nvGrpSpPr>
          <p:cNvPr id="85" name="Group 40"/>
          <p:cNvGrpSpPr/>
          <p:nvPr/>
        </p:nvGrpSpPr>
        <p:grpSpPr>
          <a:xfrm>
            <a:off x="354965" y="4474210"/>
            <a:ext cx="6751748" cy="814070"/>
            <a:chOff x="2057054" y="1444780"/>
            <a:chExt cx="1403521" cy="605218"/>
          </a:xfrm>
        </p:grpSpPr>
        <p:sp>
          <p:nvSpPr>
            <p:cNvPr id="86" name="Text Placeholder 2"/>
            <p:cNvSpPr txBox="1"/>
            <p:nvPr/>
          </p:nvSpPr>
          <p:spPr>
            <a:xfrm>
              <a:off x="2292148" y="1444780"/>
              <a:ext cx="933509" cy="285614"/>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Make Predictions</a:t>
              </a:r>
              <a:endPar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87" name="Text Placeholder 8"/>
            <p:cNvSpPr txBox="1"/>
            <p:nvPr/>
          </p:nvSpPr>
          <p:spPr>
            <a:xfrm>
              <a:off x="2057054" y="1601513"/>
              <a:ext cx="1403521" cy="448485"/>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Fit the model on the training set and then predict on the validation or test set.</a:t>
              </a:r>
              <a:endPar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88" name="Text Placeholder 8"/>
          <p:cNvSpPr txBox="1"/>
          <p:nvPr/>
        </p:nvSpPr>
        <p:spPr>
          <a:xfrm>
            <a:off x="0" y="993140"/>
            <a:ext cx="12059285" cy="82804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lnSpc>
                <a:spcPct val="130000"/>
              </a:lnSpc>
            </a:pPr>
            <a:r>
              <a:rPr lang="en-US" sz="11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1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Initialize the Random Forest Model</a:t>
            </a:r>
            <a:endParaRPr lang="en-US" sz="1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a:p>
            <a:pPr algn="ctr">
              <a:lnSpc>
                <a:spcPct val="130000"/>
              </a:lnSpc>
            </a:pPr>
            <a:r>
              <a:rPr lang="en-US" sz="1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To apply random forest in our study, we can do the following process assuming that data preprocessing is already completed and Load the Preprocessed Data</a:t>
            </a:r>
            <a:endParaRPr lang="en-US" sz="1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nvGrpSpPr>
          <p:cNvPr id="90" name="Group 48"/>
          <p:cNvGrpSpPr/>
          <p:nvPr/>
        </p:nvGrpSpPr>
        <p:grpSpPr>
          <a:xfrm>
            <a:off x="7083146" y="3883872"/>
            <a:ext cx="184804" cy="184804"/>
            <a:chOff x="6375567" y="1784996"/>
            <a:chExt cx="137392" cy="137392"/>
          </a:xfrm>
          <a:solidFill>
            <a:schemeClr val="bg1"/>
          </a:solidFill>
        </p:grpSpPr>
        <p:sp>
          <p:nvSpPr>
            <p:cNvPr id="91" name="타원 169"/>
            <p:cNvSpPr/>
            <p:nvPr/>
          </p:nvSpPr>
          <p:spPr>
            <a:xfrm>
              <a:off x="6375567" y="1784996"/>
              <a:ext cx="137392" cy="137392"/>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92" name="타원 169"/>
            <p:cNvSpPr/>
            <p:nvPr/>
          </p:nvSpPr>
          <p:spPr>
            <a:xfrm>
              <a:off x="6409011" y="1818440"/>
              <a:ext cx="70505" cy="70505"/>
            </a:xfrm>
            <a:prstGeom prst="ellipse">
              <a:avLst/>
            </a:prstGeom>
            <a:grpFill/>
            <a:ln w="31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93" name="Group 51"/>
          <p:cNvGrpSpPr/>
          <p:nvPr/>
        </p:nvGrpSpPr>
        <p:grpSpPr>
          <a:xfrm>
            <a:off x="7082511" y="2973713"/>
            <a:ext cx="184804" cy="184804"/>
            <a:chOff x="6375567" y="1784996"/>
            <a:chExt cx="137392" cy="137392"/>
          </a:xfrm>
        </p:grpSpPr>
        <p:sp>
          <p:nvSpPr>
            <p:cNvPr id="94" name="타원 169"/>
            <p:cNvSpPr/>
            <p:nvPr/>
          </p:nvSpPr>
          <p:spPr>
            <a:xfrm>
              <a:off x="6375567" y="1784996"/>
              <a:ext cx="137392" cy="137392"/>
            </a:xfrm>
            <a:prstGeom prst="ellipse">
              <a:avLst/>
            </a:prstGeom>
            <a:solidFill>
              <a:srgbClr val="FFFFFF"/>
            </a:solidFill>
            <a:ln w="3175" cap="flat" cmpd="sng" algn="ctr">
              <a:solidFill>
                <a:schemeClr val="tx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95" name="타원 169"/>
            <p:cNvSpPr/>
            <p:nvPr/>
          </p:nvSpPr>
          <p:spPr>
            <a:xfrm>
              <a:off x="6409011" y="1818440"/>
              <a:ext cx="70505" cy="70505"/>
            </a:xfrm>
            <a:prstGeom prst="ellipse">
              <a:avLst/>
            </a:prstGeom>
            <a:solidFill>
              <a:schemeClr val="tx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96" name="Group 54"/>
          <p:cNvGrpSpPr/>
          <p:nvPr/>
        </p:nvGrpSpPr>
        <p:grpSpPr>
          <a:xfrm>
            <a:off x="7104101" y="2160074"/>
            <a:ext cx="184804" cy="184804"/>
            <a:chOff x="6375567" y="1784996"/>
            <a:chExt cx="137392" cy="137392"/>
          </a:xfrm>
        </p:grpSpPr>
        <p:sp>
          <p:nvSpPr>
            <p:cNvPr id="97" name="타원 169"/>
            <p:cNvSpPr/>
            <p:nvPr/>
          </p:nvSpPr>
          <p:spPr>
            <a:xfrm>
              <a:off x="6375567" y="1784996"/>
              <a:ext cx="137392" cy="137392"/>
            </a:xfrm>
            <a:prstGeom prst="ellipse">
              <a:avLst/>
            </a:prstGeom>
            <a:solidFill>
              <a:srgbClr val="FFFFFF"/>
            </a:solidFill>
            <a:ln w="3175" cap="flat" cmpd="sng" algn="ctr">
              <a:solidFill>
                <a:schemeClr val="bg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98" name="타원 169"/>
            <p:cNvSpPr/>
            <p:nvPr/>
          </p:nvSpPr>
          <p:spPr>
            <a:xfrm>
              <a:off x="6409011" y="1818440"/>
              <a:ext cx="70505" cy="70505"/>
            </a:xfrm>
            <a:prstGeom prst="ellipse">
              <a:avLst/>
            </a:prstGeom>
            <a:solidFill>
              <a:schemeClr val="bg2"/>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99" name="Group 63"/>
          <p:cNvGrpSpPr/>
          <p:nvPr/>
        </p:nvGrpSpPr>
        <p:grpSpPr>
          <a:xfrm>
            <a:off x="7062826" y="4785142"/>
            <a:ext cx="184804" cy="184804"/>
            <a:chOff x="6375567" y="1784996"/>
            <a:chExt cx="137392" cy="137392"/>
          </a:xfrm>
        </p:grpSpPr>
        <p:sp>
          <p:nvSpPr>
            <p:cNvPr id="100" name="타원 169"/>
            <p:cNvSpPr/>
            <p:nvPr/>
          </p:nvSpPr>
          <p:spPr>
            <a:xfrm>
              <a:off x="6375567" y="1784996"/>
              <a:ext cx="137392" cy="137392"/>
            </a:xfrm>
            <a:prstGeom prst="ellipse">
              <a:avLst/>
            </a:prstGeom>
            <a:solidFill>
              <a:srgbClr val="FFFFFF"/>
            </a:solidFill>
            <a:ln w="3175" cap="flat" cmpd="sng" algn="ctr">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101" name="타원 169"/>
            <p:cNvSpPr/>
            <p:nvPr/>
          </p:nvSpPr>
          <p:spPr>
            <a:xfrm>
              <a:off x="6409011" y="1818440"/>
              <a:ext cx="70505" cy="70505"/>
            </a:xfrm>
            <a:prstGeom prst="ellipse">
              <a:avLst/>
            </a:prstGeom>
            <a:solidFill>
              <a:schemeClr val="accent3"/>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102" name="Group 66"/>
          <p:cNvGrpSpPr/>
          <p:nvPr/>
        </p:nvGrpSpPr>
        <p:grpSpPr>
          <a:xfrm>
            <a:off x="7431126" y="5603862"/>
            <a:ext cx="184804" cy="184804"/>
            <a:chOff x="6375567" y="1784996"/>
            <a:chExt cx="137392" cy="137392"/>
          </a:xfrm>
        </p:grpSpPr>
        <p:sp>
          <p:nvSpPr>
            <p:cNvPr id="103" name="타원 169"/>
            <p:cNvSpPr/>
            <p:nvPr/>
          </p:nvSpPr>
          <p:spPr>
            <a:xfrm>
              <a:off x="6375567" y="1784996"/>
              <a:ext cx="137392" cy="137392"/>
            </a:xfrm>
            <a:prstGeom prst="ellipse">
              <a:avLst/>
            </a:prstGeom>
            <a:solidFill>
              <a:srgbClr val="FFFFFF"/>
            </a:solidFill>
            <a:ln w="3175" cap="flat" cmpd="sng" algn="ctr">
              <a:solidFill>
                <a:schemeClr val="accent5"/>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sp>
          <p:nvSpPr>
            <p:cNvPr id="104" name="타원 169"/>
            <p:cNvSpPr/>
            <p:nvPr/>
          </p:nvSpPr>
          <p:spPr>
            <a:xfrm>
              <a:off x="6409011" y="1818440"/>
              <a:ext cx="70505" cy="70505"/>
            </a:xfrm>
            <a:prstGeom prst="ellipse">
              <a:avLst/>
            </a:prstGeom>
            <a:solidFill>
              <a:schemeClr val="accent5"/>
            </a:solidFill>
            <a:ln w="317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noAutofit/>
            </a:bodyPr>
            <a:lstStyle/>
            <a:p>
              <a:pPr algn="ctr">
                <a:spcAft>
                  <a:spcPts val="300"/>
                </a:spcAft>
              </a:pPr>
              <a:endParaRPr lang="ko-KR" altLang="en-US" sz="1050" b="1" dirty="0">
                <a:solidFill>
                  <a:schemeClr val="bg1"/>
                </a:solidFill>
                <a:latin typeface="Open Sans Light" panose="020B0306030504020204" pitchFamily="34" charset="0"/>
                <a:cs typeface="Open Sans Light" panose="020B0306030504020204" pitchFamily="34" charset="0"/>
              </a:endParaRPr>
            </a:p>
          </p:txBody>
        </p:sp>
      </p:grpSp>
      <p:grpSp>
        <p:nvGrpSpPr>
          <p:cNvPr id="105" name="Group 95"/>
          <p:cNvGrpSpPr/>
          <p:nvPr/>
        </p:nvGrpSpPr>
        <p:grpSpPr>
          <a:xfrm>
            <a:off x="7268845" y="2252980"/>
            <a:ext cx="1393190" cy="427990"/>
            <a:chOff x="4809160" y="1591378"/>
            <a:chExt cx="1686316" cy="340114"/>
          </a:xfrm>
          <a:solidFill>
            <a:schemeClr val="bg1"/>
          </a:solidFill>
        </p:grpSpPr>
        <p:cxnSp>
          <p:nvCxnSpPr>
            <p:cNvPr id="106" name="직선 연결선 250"/>
            <p:cNvCxnSpPr/>
            <p:nvPr/>
          </p:nvCxnSpPr>
          <p:spPr>
            <a:xfrm>
              <a:off x="5627736" y="193149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직선 연결선 250"/>
            <p:cNvCxnSpPr/>
            <p:nvPr/>
          </p:nvCxnSpPr>
          <p:spPr>
            <a:xfrm>
              <a:off x="4809160" y="15913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8" name="직선 연결선 250"/>
            <p:cNvCxnSpPr/>
            <p:nvPr/>
          </p:nvCxnSpPr>
          <p:spPr>
            <a:xfrm flipV="1">
              <a:off x="5627736" y="1591379"/>
              <a:ext cx="0" cy="340113"/>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09" name="Group 94"/>
          <p:cNvGrpSpPr/>
          <p:nvPr/>
        </p:nvGrpSpPr>
        <p:grpSpPr>
          <a:xfrm>
            <a:off x="7247890" y="3098800"/>
            <a:ext cx="612775" cy="240030"/>
            <a:chOff x="4809160" y="2248342"/>
            <a:chExt cx="1104642" cy="178451"/>
          </a:xfrm>
          <a:solidFill>
            <a:schemeClr val="bg1"/>
          </a:solidFill>
        </p:grpSpPr>
        <p:cxnSp>
          <p:nvCxnSpPr>
            <p:cNvPr id="110" name="직선 연결선 250"/>
            <p:cNvCxnSpPr/>
            <p:nvPr/>
          </p:nvCxnSpPr>
          <p:spPr>
            <a:xfrm>
              <a:off x="5627736" y="242679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1" name="직선 연결선 250"/>
            <p:cNvCxnSpPr/>
            <p:nvPr/>
          </p:nvCxnSpPr>
          <p:spPr>
            <a:xfrm flipV="1">
              <a:off x="5627736" y="2248342"/>
              <a:ext cx="0" cy="178451"/>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2" name="직선 연결선 250"/>
            <p:cNvCxnSpPr/>
            <p:nvPr/>
          </p:nvCxnSpPr>
          <p:spPr>
            <a:xfrm>
              <a:off x="4809160" y="2248342"/>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Group 93"/>
          <p:cNvGrpSpPr/>
          <p:nvPr/>
        </p:nvGrpSpPr>
        <p:grpSpPr>
          <a:xfrm>
            <a:off x="7195185" y="4643120"/>
            <a:ext cx="665480" cy="215265"/>
            <a:chOff x="4809160" y="3396436"/>
            <a:chExt cx="1104642" cy="159842"/>
          </a:xfrm>
          <a:solidFill>
            <a:schemeClr val="bg1"/>
          </a:solidFill>
        </p:grpSpPr>
        <p:cxnSp>
          <p:nvCxnSpPr>
            <p:cNvPr id="114" name="직선 연결선 250"/>
            <p:cNvCxnSpPr/>
            <p:nvPr/>
          </p:nvCxnSpPr>
          <p:spPr>
            <a:xfrm>
              <a:off x="5627736" y="3398342"/>
              <a:ext cx="28606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5" name="직선 연결선 250"/>
            <p:cNvCxnSpPr/>
            <p:nvPr/>
          </p:nvCxnSpPr>
          <p:spPr>
            <a:xfrm flipV="1">
              <a:off x="5627736" y="3396436"/>
              <a:ext cx="0" cy="159842"/>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직선 연결선 250"/>
            <p:cNvCxnSpPr/>
            <p:nvPr/>
          </p:nvCxnSpPr>
          <p:spPr>
            <a:xfrm>
              <a:off x="4809160" y="3556278"/>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17" name="Group 92"/>
          <p:cNvGrpSpPr/>
          <p:nvPr/>
        </p:nvGrpSpPr>
        <p:grpSpPr>
          <a:xfrm>
            <a:off x="7475855" y="5311775"/>
            <a:ext cx="1167130" cy="431800"/>
            <a:chOff x="4809160" y="3893642"/>
            <a:chExt cx="1686316" cy="320965"/>
          </a:xfrm>
          <a:solidFill>
            <a:schemeClr val="bg1"/>
          </a:solidFill>
        </p:grpSpPr>
        <p:cxnSp>
          <p:nvCxnSpPr>
            <p:cNvPr id="118" name="직선 연결선 250"/>
            <p:cNvCxnSpPr/>
            <p:nvPr/>
          </p:nvCxnSpPr>
          <p:spPr>
            <a:xfrm>
              <a:off x="5627736" y="3893642"/>
              <a:ext cx="867740"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9" name="직선 연결선 250"/>
            <p:cNvCxnSpPr/>
            <p:nvPr/>
          </p:nvCxnSpPr>
          <p:spPr>
            <a:xfrm flipV="1">
              <a:off x="5627736" y="3893643"/>
              <a:ext cx="0" cy="320964"/>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직선 연결선 250"/>
            <p:cNvCxnSpPr/>
            <p:nvPr/>
          </p:nvCxnSpPr>
          <p:spPr>
            <a:xfrm>
              <a:off x="4809160" y="4214607"/>
              <a:ext cx="818576" cy="0"/>
            </a:xfrm>
            <a:prstGeom prst="line">
              <a:avLst/>
            </a:prstGeom>
            <a:grpFill/>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121" name="Group 40"/>
          <p:cNvGrpSpPr/>
          <p:nvPr/>
        </p:nvGrpSpPr>
        <p:grpSpPr>
          <a:xfrm>
            <a:off x="355600" y="5130165"/>
            <a:ext cx="7075805" cy="2422525"/>
            <a:chOff x="1060035" y="1357916"/>
            <a:chExt cx="2532436" cy="1801019"/>
          </a:xfrm>
        </p:grpSpPr>
        <p:sp>
          <p:nvSpPr>
            <p:cNvPr id="122" name="Text Placeholder 2"/>
            <p:cNvSpPr txBox="1"/>
            <p:nvPr/>
          </p:nvSpPr>
          <p:spPr>
            <a:xfrm>
              <a:off x="1854106" y="1357916"/>
              <a:ext cx="746799" cy="285614"/>
            </a:xfrm>
            <a:prstGeom prst="rect">
              <a:avLst/>
            </a:prstGeom>
          </p:spPr>
          <p:txBody>
            <a:bodyPr vert="horz"/>
            <a:lstStyle>
              <a:lvl1pPr marL="0" indent="0" algn="l" defTabSz="457200" rtl="0" eaLnBrk="1" latinLnBrk="0" hangingPunct="1">
                <a:spcBef>
                  <a:spcPct val="20000"/>
                </a:spcBef>
                <a:buFont typeface="Arial" panose="020B0604020202020204"/>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r"/>
              <a:r>
                <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Evaluate the Model</a:t>
              </a:r>
              <a:endParaRPr lang="en-US" sz="16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3" name="Text Placeholder 8"/>
            <p:cNvSpPr txBox="1"/>
            <p:nvPr/>
          </p:nvSpPr>
          <p:spPr>
            <a:xfrm>
              <a:off x="1060035" y="1556665"/>
              <a:ext cx="2532436" cy="1602270"/>
            </a:xfrm>
            <a:prstGeom prst="rect">
              <a:avLst/>
            </a:prstGeom>
          </p:spPr>
          <p:txBody>
            <a:bodyPr vert="horz"/>
            <a:lstStyle>
              <a:lvl1pPr marL="0" indent="0" algn="l" defTabSz="457200" rtl="0" eaLnBrk="1" latinLnBrk="0" hangingPunct="1">
                <a:lnSpc>
                  <a:spcPct val="120000"/>
                </a:lnSpc>
                <a:spcBef>
                  <a:spcPct val="20000"/>
                </a:spcBef>
                <a:buFont typeface="Arial" panose="020B0604020202020204"/>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just"/>
              <a:r>
                <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Calculate accuracy score to evaluate random forest effect.The result predicts the possible obesity type of each person according to their basic conditions. ‘Weight’ is the most relative attribute to obesity levels. ‘Obesity Type III’ occupies the most while others obtains separately.</a:t>
              </a:r>
              <a:endParaRPr lang="en-US" sz="13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grpSp>
      <p:sp>
        <p:nvSpPr>
          <p:cNvPr id="53" name="TextBox 61"/>
          <p:cNvSpPr txBox="1"/>
          <p:nvPr>
            <p:custDataLst>
              <p:tags r:id="rId1"/>
            </p:custDataLst>
          </p:nvPr>
        </p:nvSpPr>
        <p:spPr>
          <a:xfrm>
            <a:off x="8746490" y="2501265"/>
            <a:ext cx="2768600" cy="337185"/>
          </a:xfrm>
          <a:prstGeom prst="rect">
            <a:avLst/>
          </a:prstGeom>
          <a:noFill/>
        </p:spPr>
        <p:txBody>
          <a:bodyPr wrap="square" rtlCol="0">
            <a:spAutoFit/>
          </a:bodyPr>
          <a:p>
            <a:pPr algn="ctr"/>
            <a:r>
              <a:rPr lang="en-US" sz="1600" smtClean="0">
                <a:solidFill>
                  <a:schemeClr val="bg1"/>
                </a:solidFill>
                <a:cs typeface="Arial" panose="020B0604020202020204" pitchFamily="34" charset="0"/>
              </a:rPr>
              <a:t>Step 1</a:t>
            </a:r>
            <a:endParaRPr lang="vi-VN" sz="1600">
              <a:solidFill>
                <a:schemeClr val="bg1"/>
              </a:solidFill>
              <a:cs typeface="Arial" panose="020B0604020202020204" pitchFamily="34" charset="0"/>
            </a:endParaRPr>
          </a:p>
        </p:txBody>
      </p:sp>
      <p:sp>
        <p:nvSpPr>
          <p:cNvPr id="16" name="TextBox 61"/>
          <p:cNvSpPr txBox="1"/>
          <p:nvPr>
            <p:custDataLst>
              <p:tags r:id="rId2"/>
            </p:custDataLst>
          </p:nvPr>
        </p:nvSpPr>
        <p:spPr>
          <a:xfrm>
            <a:off x="8301990" y="3196590"/>
            <a:ext cx="2768600" cy="337185"/>
          </a:xfrm>
          <a:prstGeom prst="rect">
            <a:avLst/>
          </a:prstGeom>
          <a:noFill/>
        </p:spPr>
        <p:txBody>
          <a:bodyPr wrap="square" rtlCol="0">
            <a:spAutoFit/>
          </a:bodyPr>
          <a:p>
            <a:pPr algn="ctr"/>
            <a:r>
              <a:rPr lang="en-US" sz="1600" smtClean="0">
                <a:solidFill>
                  <a:schemeClr val="bg1"/>
                </a:solidFill>
                <a:cs typeface="Arial" panose="020B0604020202020204" pitchFamily="34" charset="0"/>
              </a:rPr>
              <a:t>Step 2</a:t>
            </a:r>
            <a:endParaRPr lang="vi-VN" sz="1600">
              <a:solidFill>
                <a:schemeClr val="bg1"/>
              </a:solidFill>
              <a:cs typeface="Arial" panose="020B0604020202020204" pitchFamily="34" charset="0"/>
            </a:endParaRPr>
          </a:p>
        </p:txBody>
      </p:sp>
      <p:sp>
        <p:nvSpPr>
          <p:cNvPr id="17" name="TextBox 61"/>
          <p:cNvSpPr txBox="1"/>
          <p:nvPr>
            <p:custDataLst>
              <p:tags r:id="rId3"/>
            </p:custDataLst>
          </p:nvPr>
        </p:nvSpPr>
        <p:spPr>
          <a:xfrm>
            <a:off x="7741285" y="3835400"/>
            <a:ext cx="2768600" cy="337185"/>
          </a:xfrm>
          <a:prstGeom prst="rect">
            <a:avLst/>
          </a:prstGeom>
          <a:noFill/>
        </p:spPr>
        <p:txBody>
          <a:bodyPr wrap="square" rtlCol="0">
            <a:spAutoFit/>
          </a:bodyPr>
          <a:p>
            <a:pPr algn="ctr"/>
            <a:r>
              <a:rPr lang="en-US" sz="1600" smtClean="0">
                <a:solidFill>
                  <a:schemeClr val="bg1"/>
                </a:solidFill>
                <a:cs typeface="Arial" panose="020B0604020202020204" pitchFamily="34" charset="0"/>
              </a:rPr>
              <a:t>Step 3</a:t>
            </a:r>
            <a:endParaRPr lang="vi-VN" sz="1600">
              <a:solidFill>
                <a:schemeClr val="bg1"/>
              </a:solidFill>
              <a:cs typeface="Arial" panose="020B0604020202020204" pitchFamily="34" charset="0"/>
            </a:endParaRPr>
          </a:p>
        </p:txBody>
      </p:sp>
      <p:sp>
        <p:nvSpPr>
          <p:cNvPr id="18" name="TextBox 61"/>
          <p:cNvSpPr txBox="1"/>
          <p:nvPr>
            <p:custDataLst>
              <p:tags r:id="rId4"/>
            </p:custDataLst>
          </p:nvPr>
        </p:nvSpPr>
        <p:spPr>
          <a:xfrm>
            <a:off x="8439785" y="4474210"/>
            <a:ext cx="2768600" cy="337185"/>
          </a:xfrm>
          <a:prstGeom prst="rect">
            <a:avLst/>
          </a:prstGeom>
          <a:noFill/>
        </p:spPr>
        <p:txBody>
          <a:bodyPr wrap="square" rtlCol="0">
            <a:spAutoFit/>
          </a:bodyPr>
          <a:p>
            <a:pPr algn="ctr"/>
            <a:r>
              <a:rPr lang="en-US" sz="1600" smtClean="0">
                <a:solidFill>
                  <a:schemeClr val="bg1"/>
                </a:solidFill>
                <a:cs typeface="Arial" panose="020B0604020202020204" pitchFamily="34" charset="0"/>
              </a:rPr>
              <a:t>Step 4</a:t>
            </a:r>
            <a:endParaRPr lang="vi-VN" sz="1600">
              <a:solidFill>
                <a:schemeClr val="bg1"/>
              </a:solidFill>
              <a:cs typeface="Arial" panose="020B0604020202020204" pitchFamily="34" charset="0"/>
            </a:endParaRPr>
          </a:p>
        </p:txBody>
      </p:sp>
      <p:sp>
        <p:nvSpPr>
          <p:cNvPr id="24" name="TextBox 61"/>
          <p:cNvSpPr txBox="1"/>
          <p:nvPr>
            <p:custDataLst>
              <p:tags r:id="rId5"/>
            </p:custDataLst>
          </p:nvPr>
        </p:nvSpPr>
        <p:spPr>
          <a:xfrm>
            <a:off x="8662035" y="5130165"/>
            <a:ext cx="2768600" cy="337185"/>
          </a:xfrm>
          <a:prstGeom prst="rect">
            <a:avLst/>
          </a:prstGeom>
          <a:noFill/>
        </p:spPr>
        <p:txBody>
          <a:bodyPr wrap="square" rtlCol="0">
            <a:spAutoFit/>
          </a:bodyPr>
          <a:p>
            <a:pPr algn="ctr"/>
            <a:r>
              <a:rPr lang="en-US" sz="1600" smtClean="0">
                <a:solidFill>
                  <a:schemeClr val="bg1"/>
                </a:solidFill>
                <a:cs typeface="Arial" panose="020B0604020202020204" pitchFamily="34" charset="0"/>
              </a:rPr>
              <a:t>Step 5</a:t>
            </a:r>
            <a:endParaRPr lang="vi-VN" sz="1600">
              <a:solidFill>
                <a:schemeClr val="bg1"/>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randombar(horizontal)">
                                      <p:cBhvr>
                                        <p:cTn id="7" dur="500"/>
                                        <p:tgtEl>
                                          <p:spTgt spid="5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500"/>
                                        <p:tgtEl>
                                          <p:spTgt spid="1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randombar(horizontal)">
                                      <p:cBhvr>
                                        <p:cTn id="2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6" grpId="0"/>
      <p:bldP spid="17" grpId="0"/>
      <p:bldP spid="1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1"/>
                  </a:solidFill>
                </a:rPr>
                <a:t>6</a:t>
              </a:r>
              <a:endParaRPr lang="en-US" altLang="zh-CN" sz="6000" b="1" dirty="0">
                <a:solidFill>
                  <a:schemeClr val="tx1"/>
                </a:solidFill>
              </a:endParaRPr>
            </a:p>
          </p:txBody>
        </p:sp>
      </p:grpSp>
      <p:sp>
        <p:nvSpPr>
          <p:cNvPr id="13" name="文本框 12"/>
          <p:cNvSpPr txBox="1"/>
          <p:nvPr/>
        </p:nvSpPr>
        <p:spPr>
          <a:xfrm>
            <a:off x="5055235" y="3242310"/>
            <a:ext cx="4138930"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sym typeface="+mn-ea"/>
              </a:rPr>
              <a:t>Model comparison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842260" y="325120"/>
            <a:ext cx="6263005" cy="953135"/>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sym typeface="+mn-ea"/>
              </a:rPr>
              <a:t>Model comparison</a:t>
            </a:r>
            <a:endParaRPr lang="zh-CN" altLang="en-US" sz="2800" dirty="0">
              <a:solidFill>
                <a:schemeClr val="bg1"/>
              </a:solidFill>
              <a:latin typeface="微软雅黑" panose="020B0503020204020204" pitchFamily="34" charset="-122"/>
              <a:ea typeface="微软雅黑" panose="020B0503020204020204" pitchFamily="34" charset="-122"/>
            </a:endParaRPr>
          </a:p>
          <a:p>
            <a:pPr algn="ctr"/>
            <a:endParaRPr lang="en-US" altLang="zh-CN" sz="2800" dirty="0" smtClean="0">
              <a:latin typeface="微软雅黑" panose="020B0503020204020204" pitchFamily="34" charset="-122"/>
              <a:ea typeface="微软雅黑" panose="020B0503020204020204" pitchFamily="34" charset="-122"/>
            </a:endParaRPr>
          </a:p>
        </p:txBody>
      </p:sp>
      <p:grpSp>
        <p:nvGrpSpPr>
          <p:cNvPr id="2" name="Group 13"/>
          <p:cNvGrpSpPr/>
          <p:nvPr/>
        </p:nvGrpSpPr>
        <p:grpSpPr>
          <a:xfrm>
            <a:off x="188096" y="1009015"/>
            <a:ext cx="11822929" cy="5888398"/>
            <a:chOff x="5791035" y="1939761"/>
            <a:chExt cx="5103026" cy="2346452"/>
          </a:xfrm>
        </p:grpSpPr>
        <p:sp>
          <p:nvSpPr>
            <p:cNvPr id="4" name="TextBox 14"/>
            <p:cNvSpPr txBox="1"/>
            <p:nvPr/>
          </p:nvSpPr>
          <p:spPr bwMode="auto">
            <a:xfrm>
              <a:off x="5791035" y="1939761"/>
              <a:ext cx="3145470" cy="220397"/>
            </a:xfrm>
            <a:prstGeom prst="rect">
              <a:avLst/>
            </a:prstGeom>
            <a:noFill/>
          </p:spPr>
          <p:txBody>
            <a:bodyPr wrap="square">
              <a:spAutoFit/>
              <a:scene3d>
                <a:camera prst="orthographicFront"/>
                <a:lightRig rig="threePt" dir="t"/>
              </a:scene3d>
            </a:bodyPr>
            <a:p>
              <a:pPr eaLnBrk="1" fontAlgn="auto" hangingPunct="1">
                <a:spcBef>
                  <a:spcPts val="0"/>
                </a:spcBef>
                <a:spcAft>
                  <a:spcPts val="0"/>
                </a:spcAft>
                <a:defRPr/>
              </a:pPr>
              <a:r>
                <a:rPr lang="en-US" altLang="zh-CN" sz="3000" dirty="0" smtClean="0">
                  <a:solidFill>
                    <a:schemeClr val="bg1"/>
                  </a:solidFill>
                  <a:latin typeface="微软雅黑" panose="020B0503020204020204" pitchFamily="34" charset="-122"/>
                  <a:ea typeface="微软雅黑" panose="020B0503020204020204" pitchFamily="34" charset="-122"/>
                  <a:sym typeface="+mn-ea"/>
                </a:rPr>
                <a:t>Model comparison</a:t>
              </a:r>
              <a:endParaRPr lang="en-US" altLang="zh-CN" sz="3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cxnSp>
          <p:nvCxnSpPr>
            <p:cNvPr id="5" name="Straight Connector 15"/>
            <p:cNvCxnSpPr/>
            <p:nvPr/>
          </p:nvCxnSpPr>
          <p:spPr>
            <a:xfrm flipV="1">
              <a:off x="5883829" y="2158404"/>
              <a:ext cx="2195631" cy="12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16"/>
            <p:cNvSpPr/>
            <p:nvPr/>
          </p:nvSpPr>
          <p:spPr>
            <a:xfrm>
              <a:off x="5800295" y="2164983"/>
              <a:ext cx="5093766" cy="2121230"/>
            </a:xfrm>
            <a:prstGeom prst="rect">
              <a:avLst/>
            </a:prstGeom>
          </p:spPr>
          <p:txBody>
            <a:bodyPr wrap="square">
              <a:spAutoFit/>
            </a:bodyPr>
            <a:p>
              <a:pPr algn="just"/>
              <a:r>
                <a:rPr lang="en-US" sz="2000">
                  <a:solidFill>
                    <a:schemeClr val="bg1"/>
                  </a:solidFill>
                </a:rPr>
                <a:t>RanRandom Forests, Decision Trees, and Neural Networks are popular machine learning models used for various predictive tasks. Each has its unique strengths and weaknesses, making them suitable for different types of problems and datasets.</a:t>
              </a:r>
              <a:endParaRPr lang="en-US" sz="2000">
                <a:solidFill>
                  <a:schemeClr val="bg1"/>
                </a:solidFill>
              </a:endParaRPr>
            </a:p>
            <a:p>
              <a:pPr algn="just"/>
              <a:r>
                <a:rPr lang="en-US" sz="2000">
                  <a:solidFill>
                    <a:schemeClr val="bg1"/>
                  </a:solidFill>
                </a:rPr>
                <a:t>﻿ </a:t>
              </a:r>
              <a:endParaRPr lang="en-US" sz="2000">
                <a:solidFill>
                  <a:schemeClr val="bg1"/>
                </a:solidFill>
              </a:endParaRPr>
            </a:p>
            <a:p>
              <a:pPr algn="just"/>
              <a:r>
                <a:rPr lang="en-US" sz="2000">
                  <a:solidFill>
                    <a:schemeClr val="bg1"/>
                  </a:solidFill>
                </a:rPr>
                <a:t>Decision Trees are simple, intuitive models that split data into branches to make predictions based on feature values. They create a tree-like structure where each internal node represents a test on an attribute, each branch represents an outcome, and each leaf node represents a class label or regression value.</a:t>
              </a:r>
              <a:endParaRPr lang="en-US" sz="2000">
                <a:solidFill>
                  <a:schemeClr val="bg1"/>
                </a:solidFill>
              </a:endParaRPr>
            </a:p>
            <a:p>
              <a:pPr algn="just"/>
              <a:r>
                <a:rPr lang="en-US" sz="2000">
                  <a:solidFill>
                    <a:schemeClr val="bg1"/>
                  </a:solidFill>
                </a:rPr>
                <a:t>  </a:t>
              </a:r>
              <a:endParaRPr lang="en-US" sz="2000">
                <a:solidFill>
                  <a:schemeClr val="bg1"/>
                </a:solidFill>
              </a:endParaRPr>
            </a:p>
            <a:p>
              <a:pPr algn="just"/>
              <a:r>
                <a:rPr lang="en-US" sz="2000">
                  <a:solidFill>
                    <a:schemeClr val="bg1"/>
                  </a:solidFill>
                </a:rPr>
                <a:t>Random Forests are an ensemble learning method that builds multiple decision trees using random subsets of data and features. The final prediction is made by aggregating the predictions of all individual trees.</a:t>
              </a:r>
              <a:endParaRPr lang="en-US" sz="2000">
                <a:solidFill>
                  <a:schemeClr val="bg1"/>
                </a:solidFill>
              </a:endParaRPr>
            </a:p>
            <a:p>
              <a:pPr algn="just"/>
              <a:endParaRPr lang="en-US" sz="2000">
                <a:solidFill>
                  <a:schemeClr val="bg1"/>
                </a:solidFill>
              </a:endParaRPr>
            </a:p>
            <a:p>
              <a:pPr algn="just"/>
              <a:r>
                <a:rPr lang="en-US" sz="2000">
                  <a:solidFill>
                    <a:schemeClr val="bg1"/>
                  </a:solidFill>
                </a:rPr>
                <a:t>Neural Networks are computational models inspired by the human brain’s neural networks. They consist of layers of interconnected nodes (neurons) that can learn complex patterns through training on large amounts of data [7].</a:t>
              </a:r>
              <a:endParaRPr lang="en-US" sz="2000">
                <a:solidFill>
                  <a:schemeClr val="bg1"/>
                </a:solidFill>
              </a:endParaRPr>
            </a:p>
            <a:p>
              <a:pPr algn="just"/>
              <a:endParaRPr lang="en-US" sz="2000">
                <a:solidFill>
                  <a:schemeClr val="bg1"/>
                </a:solidFill>
              </a:endParaRPr>
            </a:p>
            <a:p>
              <a:pPr algn="just"/>
              <a:r>
                <a:rPr lang="en-US" sz="2000">
                  <a:solidFill>
                    <a:schemeClr val="bg1"/>
                  </a:solidFill>
                </a:rPr>
                <a:t>We chose random forest on this task because of its balance of accuracy and over fitting control with lower computationalcost.</a:t>
              </a:r>
              <a:endParaRPr lang="en-US" sz="20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tx1"/>
                  </a:solidFill>
                </a:rPr>
                <a:t>7</a:t>
              </a:r>
              <a:endParaRPr lang="en-US" altLang="zh-CN" sz="6000" b="1" dirty="0">
                <a:solidFill>
                  <a:schemeClr val="tx1"/>
                </a:solidFill>
              </a:endParaRPr>
            </a:p>
          </p:txBody>
        </p:sp>
      </p:grpSp>
      <p:sp>
        <p:nvSpPr>
          <p:cNvPr id="13" name="文本框 12"/>
          <p:cNvSpPr txBox="1"/>
          <p:nvPr/>
        </p:nvSpPr>
        <p:spPr>
          <a:xfrm>
            <a:off x="5055235" y="3242310"/>
            <a:ext cx="4138930" cy="614045"/>
          </a:xfrm>
          <a:prstGeom prst="rect">
            <a:avLst/>
          </a:prstGeom>
          <a:noFill/>
        </p:spPr>
        <p:txBody>
          <a:bodyPr wrap="square" rtlCol="0">
            <a:noAutofit/>
          </a:bodyPr>
          <a:lstStyle/>
          <a:p>
            <a:r>
              <a:rPr lang="en-US" altLang="zh-CN" sz="3000" dirty="0" smtClean="0">
                <a:solidFill>
                  <a:schemeClr val="bg1"/>
                </a:solidFill>
                <a:latin typeface="微软雅黑" panose="020B0503020204020204" pitchFamily="34" charset="-122"/>
                <a:ea typeface="微软雅黑" panose="020B0503020204020204" pitchFamily="34" charset="-122"/>
                <a:sym typeface="+mn-ea"/>
              </a:rPr>
              <a:t>Conclusion</a:t>
            </a:r>
            <a:endParaRPr lang="en-US" altLang="zh-CN" sz="3000" dirty="0" smtClean="0">
              <a:solidFill>
                <a:schemeClr val="bg1"/>
              </a:solidFill>
              <a:latin typeface="微软雅黑" panose="020B0503020204020204" pitchFamily="34" charset="-122"/>
              <a:ea typeface="微软雅黑" panose="020B0503020204020204" pitchFamily="34" charset="-122"/>
            </a:endParaRPr>
          </a:p>
          <a:p>
            <a:endParaRPr lang="en-US" altLang="zh-CN" sz="30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3"/>
          <p:cNvGrpSpPr/>
          <p:nvPr/>
        </p:nvGrpSpPr>
        <p:grpSpPr>
          <a:xfrm>
            <a:off x="390525" y="2687955"/>
            <a:ext cx="5322570" cy="2195239"/>
            <a:chOff x="5800295" y="1939761"/>
            <a:chExt cx="5093766" cy="874772"/>
          </a:xfrm>
        </p:grpSpPr>
        <p:sp>
          <p:nvSpPr>
            <p:cNvPr id="4" name="TextBox 14"/>
            <p:cNvSpPr txBox="1"/>
            <p:nvPr/>
          </p:nvSpPr>
          <p:spPr bwMode="auto">
            <a:xfrm>
              <a:off x="5811234" y="1939761"/>
              <a:ext cx="2678147" cy="189526"/>
            </a:xfrm>
            <a:prstGeom prst="rect">
              <a:avLst/>
            </a:prstGeom>
            <a:noFill/>
          </p:spPr>
          <p:txBody>
            <a:bodyPr wrap="square">
              <a:spAutoFit/>
              <a:scene3d>
                <a:camera prst="orthographicFront"/>
                <a:lightRig rig="threePt" dir="t"/>
              </a:scene3d>
            </a:bodyPr>
            <a:p>
              <a:pPr eaLnBrk="1" fontAlgn="auto" hangingPunct="1">
                <a:spcBef>
                  <a:spcPts val="0"/>
                </a:spcBef>
                <a:spcAft>
                  <a:spcPts val="0"/>
                </a:spcAft>
                <a:defRPr/>
              </a:pPr>
              <a:r>
                <a:rPr lang="en-US" altLang="zh-CN" sz="2500" dirty="0" smtClean="0">
                  <a:solidFill>
                    <a:schemeClr val="bg1"/>
                  </a:solidFill>
                  <a:latin typeface="微软雅黑" panose="020B0503020204020204" pitchFamily="34" charset="-122"/>
                  <a:ea typeface="微软雅黑" panose="020B0503020204020204" pitchFamily="34" charset="-122"/>
                  <a:sym typeface="+mn-ea"/>
                </a:rPr>
                <a:t>Conclusion</a:t>
              </a:r>
              <a:endParaRPr lang="en-US" altLang="zh-CN" sz="25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cxnSp>
          <p:nvCxnSpPr>
            <p:cNvPr id="5" name="Straight Connector 15"/>
            <p:cNvCxnSpPr/>
            <p:nvPr/>
          </p:nvCxnSpPr>
          <p:spPr>
            <a:xfrm flipV="1">
              <a:off x="5883829" y="2158404"/>
              <a:ext cx="2195631" cy="12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16"/>
            <p:cNvSpPr/>
            <p:nvPr/>
          </p:nvSpPr>
          <p:spPr>
            <a:xfrm>
              <a:off x="5800295" y="2164983"/>
              <a:ext cx="5093766" cy="649550"/>
            </a:xfrm>
            <a:prstGeom prst="rect">
              <a:avLst/>
            </a:prstGeom>
          </p:spPr>
          <p:txBody>
            <a:bodyPr wrap="square">
              <a:spAutoFit/>
            </a:bodyPr>
            <a:p>
              <a:pPr algn="just"/>
              <a:r>
                <a:rPr lang="en-US" sz="2000">
                  <a:solidFill>
                    <a:schemeClr val="bg1"/>
                  </a:solidFill>
                </a:rPr>
                <a:t>As Fig. 1 mentioned for this training task, we focused on building a predictive model using the random forest algorithm on two datasets going through all steps led by data mining process. The prediction accuracy reached 0.8839. </a:t>
              </a:r>
              <a:endParaRPr lang="en-US" sz="2000">
                <a:solidFill>
                  <a:schemeClr val="bg1"/>
                </a:solidFill>
              </a:endParaRPr>
            </a:p>
          </p:txBody>
        </p:sp>
      </p:grpSp>
      <p:sp>
        <p:nvSpPr>
          <p:cNvPr id="10" name="文本框 9"/>
          <p:cNvSpPr txBox="1"/>
          <p:nvPr/>
        </p:nvSpPr>
        <p:spPr>
          <a:xfrm>
            <a:off x="2842260" y="325120"/>
            <a:ext cx="6263005" cy="953135"/>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sym typeface="+mn-ea"/>
              </a:rPr>
              <a:t>Conclusion</a:t>
            </a:r>
            <a:endParaRPr lang="en-US" altLang="zh-CN" sz="2800" dirty="0" smtClean="0">
              <a:solidFill>
                <a:schemeClr val="bg1"/>
              </a:solidFill>
              <a:latin typeface="微软雅黑" panose="020B0503020204020204" pitchFamily="34" charset="-122"/>
              <a:ea typeface="微软雅黑" panose="020B0503020204020204" pitchFamily="34" charset="-122"/>
              <a:sym typeface="+mn-ea"/>
            </a:endParaRPr>
          </a:p>
          <a:p>
            <a:pPr algn="ctr"/>
            <a:endParaRPr lang="en-US" altLang="zh-CN" sz="2800"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6205855" y="1417955"/>
            <a:ext cx="5248910" cy="5090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89609" y="1234008"/>
            <a:ext cx="4754882"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CONTENTS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127250" y="3201035"/>
            <a:ext cx="6527165"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collection and description</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127250" y="3775710"/>
            <a:ext cx="7300595"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Data cleaning and preprocessing</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127554" y="4295305"/>
            <a:ext cx="4754882"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Method appl</a:t>
            </a:r>
            <a:r>
              <a:rPr lang="en-US" altLang="zh-CN" sz="2800" dirty="0" smtClean="0">
                <a:solidFill>
                  <a:schemeClr val="bg1"/>
                </a:solidFill>
                <a:latin typeface="微软雅黑" panose="020B0503020204020204" pitchFamily="34" charset="-122"/>
                <a:ea typeface="微软雅黑" panose="020B0503020204020204" pitchFamily="34" charset="-122"/>
              </a:rPr>
              <a:t>ying</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127250" y="4831715"/>
            <a:ext cx="8880475"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Model Training and Result </a:t>
            </a:r>
            <a:r>
              <a:rPr lang="en-US" altLang="zh-CN" sz="2800" dirty="0" smtClean="0">
                <a:solidFill>
                  <a:schemeClr val="bg1"/>
                </a:solidFill>
                <a:latin typeface="微软雅黑" panose="020B0503020204020204" pitchFamily="34" charset="-122"/>
                <a:ea typeface="微软雅黑" panose="020B0503020204020204" pitchFamily="34" charset="-122"/>
                <a:sym typeface="+mn-ea"/>
              </a:rPr>
              <a:t>Interpretation</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27554" y="2688755"/>
            <a:ext cx="4754882" cy="521970"/>
          </a:xfrm>
          <a:prstGeom prst="rect">
            <a:avLst/>
          </a:prstGeom>
          <a:noFill/>
        </p:spPr>
        <p:txBody>
          <a:bodyPr wrap="square" rtlCol="0">
            <a:spAutoFit/>
          </a:bodyPr>
          <a:p>
            <a:r>
              <a:rPr lang="en-US" altLang="zh-CN" sz="2800" dirty="0" smtClean="0">
                <a:solidFill>
                  <a:schemeClr val="bg1"/>
                </a:solidFill>
                <a:latin typeface="微软雅黑" panose="020B0503020204020204" pitchFamily="34" charset="-122"/>
                <a:ea typeface="微软雅黑" panose="020B0503020204020204" pitchFamily="34" charset="-122"/>
              </a:rPr>
              <a:t>Background Introduction</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127250" y="5389245"/>
            <a:ext cx="8880475" cy="521970"/>
          </a:xfrm>
          <a:prstGeom prst="rect">
            <a:avLst/>
          </a:prstGeom>
          <a:noFill/>
        </p:spPr>
        <p:txBody>
          <a:bodyPr wrap="square" rtlCol="0">
            <a:spAutoFit/>
          </a:bodyPr>
          <a:p>
            <a:r>
              <a:rPr lang="en-US" altLang="zh-CN" sz="2800" dirty="0" smtClean="0">
                <a:solidFill>
                  <a:schemeClr val="bg1"/>
                </a:solidFill>
                <a:latin typeface="微软雅黑" panose="020B0503020204020204" pitchFamily="34" charset="-122"/>
                <a:ea typeface="微软雅黑" panose="020B0503020204020204" pitchFamily="34" charset="-122"/>
              </a:rPr>
              <a:t>Model comparison</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127250" y="5887720"/>
            <a:ext cx="8880475" cy="521970"/>
          </a:xfrm>
          <a:prstGeom prst="rect">
            <a:avLst/>
          </a:prstGeom>
          <a:noFill/>
        </p:spPr>
        <p:txBody>
          <a:bodyPr wrap="square" rtlCol="0">
            <a:spAutoFit/>
          </a:bodyPr>
          <a:p>
            <a:r>
              <a:rPr lang="en-US" altLang="zh-CN" sz="2800" dirty="0" smtClean="0">
                <a:solidFill>
                  <a:schemeClr val="bg1"/>
                </a:solidFill>
                <a:latin typeface="微软雅黑" panose="020B0503020204020204" pitchFamily="34" charset="-122"/>
                <a:ea typeface="微软雅黑" panose="020B0503020204020204" pitchFamily="34" charset="-122"/>
              </a:rPr>
              <a:t>Conclusion</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718559" y="3280640"/>
            <a:ext cx="4754882" cy="1446550"/>
          </a:xfrm>
          <a:prstGeom prst="rect">
            <a:avLst/>
          </a:prstGeom>
          <a:noFill/>
        </p:spPr>
        <p:txBody>
          <a:bodyPr wrap="square" rtlCol="0">
            <a:spAutoFit/>
          </a:bodyPr>
          <a:lstStyle/>
          <a:p>
            <a:pPr algn="ctr"/>
            <a:r>
              <a:rPr lang="en-US" altLang="zh-CN" sz="4400" b="1" dirty="0" smtClean="0">
                <a:latin typeface="微软雅黑" panose="020B0503020204020204" pitchFamily="34" charset="-122"/>
                <a:ea typeface="微软雅黑" panose="020B0503020204020204" pitchFamily="34" charset="-122"/>
              </a:rPr>
              <a:t>THANK</a:t>
            </a:r>
            <a:endParaRPr lang="en-US" altLang="zh-CN" sz="4400" b="1" dirty="0" smtClean="0">
              <a:latin typeface="微软雅黑" panose="020B0503020204020204" pitchFamily="34" charset="-122"/>
              <a:ea typeface="微软雅黑" panose="020B0503020204020204" pitchFamily="34" charset="-122"/>
            </a:endParaRPr>
          </a:p>
          <a:p>
            <a:pPr algn="ctr"/>
            <a:r>
              <a:rPr lang="en-US" altLang="zh-CN" sz="4400" b="1" dirty="0" smtClean="0">
                <a:latin typeface="微软雅黑" panose="020B0503020204020204" pitchFamily="34" charset="-122"/>
                <a:ea typeface="微软雅黑" panose="020B0503020204020204" pitchFamily="34" charset="-122"/>
              </a:rPr>
              <a:t>YOU</a:t>
            </a:r>
            <a:endParaRPr lang="zh-CN" altLang="en-US" sz="4400" b="1"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718559" y="4693790"/>
            <a:ext cx="4754882" cy="645160"/>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sym typeface="+mn-ea"/>
              </a:rPr>
              <a:t>Lingnan University School of Data Science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59" y="1555294"/>
            <a:ext cx="4754882" cy="1568450"/>
          </a:xfrm>
          <a:prstGeom prst="rect">
            <a:avLst/>
          </a:prstGeom>
          <a:noFill/>
        </p:spPr>
        <p:txBody>
          <a:bodyPr wrap="square" rtlCol="0">
            <a:spAutoFit/>
          </a:bodyPr>
          <a:lstStyle/>
          <a:p>
            <a:pPr algn="ctr"/>
            <a:r>
              <a:rPr lang="en-US" altLang="zh-CN" sz="9600" b="1" dirty="0" smtClean="0">
                <a:latin typeface="微软雅黑" panose="020B0503020204020204" pitchFamily="34" charset="-122"/>
                <a:ea typeface="微软雅黑" panose="020B0503020204020204" pitchFamily="34" charset="-122"/>
              </a:rPr>
              <a:t>2024</a:t>
            </a:r>
            <a:endParaRPr lang="zh-CN" altLang="en-US" sz="96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1</a:t>
              </a:r>
              <a:endParaRPr lang="zh-CN" altLang="en-US" sz="6000" b="1" dirty="0">
                <a:solidFill>
                  <a:schemeClr val="tx1"/>
                </a:solidFill>
              </a:endParaRPr>
            </a:p>
          </p:txBody>
        </p:sp>
      </p:grpSp>
      <p:sp>
        <p:nvSpPr>
          <p:cNvPr id="13" name="文本框 12"/>
          <p:cNvSpPr txBox="1"/>
          <p:nvPr/>
        </p:nvSpPr>
        <p:spPr>
          <a:xfrm>
            <a:off x="5163185" y="3216275"/>
            <a:ext cx="5761990"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sym typeface="+mn-ea"/>
              </a:rPr>
              <a:t>Background Introduction</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953135"/>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Background Introduction</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13"/>
          <p:cNvGrpSpPr/>
          <p:nvPr/>
        </p:nvGrpSpPr>
        <p:grpSpPr>
          <a:xfrm>
            <a:off x="209550" y="1217930"/>
            <a:ext cx="5322570" cy="5581060"/>
            <a:chOff x="5800295" y="1939761"/>
            <a:chExt cx="5093766" cy="2223974"/>
          </a:xfrm>
        </p:grpSpPr>
        <p:sp>
          <p:nvSpPr>
            <p:cNvPr id="37" name="TextBox 14"/>
            <p:cNvSpPr txBox="1"/>
            <p:nvPr/>
          </p:nvSpPr>
          <p:spPr bwMode="auto">
            <a:xfrm>
              <a:off x="5856811" y="1939761"/>
              <a:ext cx="3145470" cy="220397"/>
            </a:xfrm>
            <a:prstGeom prst="rect">
              <a:avLst/>
            </a:prstGeom>
            <a:noFill/>
          </p:spPr>
          <p:txBody>
            <a:bodyPr wrap="square">
              <a:spAutoFit/>
              <a:scene3d>
                <a:camera prst="orthographicFront"/>
                <a:lightRig rig="threePt" dir="t"/>
              </a:scene3d>
            </a:bodyPr>
            <a:lstStyle/>
            <a:p>
              <a:pPr eaLnBrk="1" fontAlgn="auto" hangingPunct="1">
                <a:spcBef>
                  <a:spcPts val="0"/>
                </a:spcBef>
                <a:spcAft>
                  <a:spcPts val="0"/>
                </a:spcAft>
                <a:defRPr/>
              </a:pPr>
              <a:r>
                <a:rPr lang="en-US" altLang="zh-CN" sz="3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Background</a:t>
              </a:r>
              <a:endParaRPr lang="en-US" altLang="zh-CN" sz="3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cxnSp>
          <p:nvCxnSpPr>
            <p:cNvPr id="38" name="Straight Connector 15"/>
            <p:cNvCxnSpPr/>
            <p:nvPr/>
          </p:nvCxnSpPr>
          <p:spPr>
            <a:xfrm flipV="1">
              <a:off x="5883829" y="2158404"/>
              <a:ext cx="2195631" cy="12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Rectangle 16"/>
            <p:cNvSpPr/>
            <p:nvPr/>
          </p:nvSpPr>
          <p:spPr>
            <a:xfrm>
              <a:off x="5800295" y="2164983"/>
              <a:ext cx="5093766" cy="1998752"/>
            </a:xfrm>
            <a:prstGeom prst="rect">
              <a:avLst/>
            </a:prstGeom>
          </p:spPr>
          <p:txBody>
            <a:bodyPr wrap="square">
              <a:spAutoFit/>
            </a:bodyPr>
            <a:lstStyle/>
            <a:p>
              <a:pPr algn="just"/>
              <a:r>
                <a:rPr lang="en-US" sz="2000">
                  <a:solidFill>
                    <a:schemeClr val="bg1"/>
                  </a:solidFill>
                </a:rPr>
                <a:t>Obesity leads to social stigma and discrimination, harming mental health and quality of life, causing shame, low self-esteem, and depression. Health-wise, it's a major risk for chronic diseases like heart disease, diabetes, hypertension, cancers, and respiratory issues. </a:t>
              </a:r>
              <a:endParaRPr lang="en-US" sz="2000">
                <a:solidFill>
                  <a:schemeClr val="bg1"/>
                </a:solidFill>
              </a:endParaRPr>
            </a:p>
            <a:p>
              <a:pPr algn="just"/>
              <a:endParaRPr lang="en-US" sz="2000">
                <a:solidFill>
                  <a:schemeClr val="bg1"/>
                </a:solidFill>
              </a:endParaRPr>
            </a:p>
            <a:p>
              <a:pPr algn="just"/>
              <a:r>
                <a:rPr lang="en-US" sz="2000">
                  <a:solidFill>
                    <a:schemeClr val="bg1"/>
                  </a:solidFill>
                </a:rPr>
                <a:t>It's a leading cause of preventable mortality, emphasizing the need to focus on obesity and its causes.The risks associated with obesity are vast and multifaceted.Obesity is one of the leading causes of preventable mortality,with higher risks of heart disease, stroke, and diabetes [3].Those are the substantial evidences for us to focusing on obesity and its causes.</a:t>
              </a:r>
              <a:endParaRPr lang="en-US" sz="2000">
                <a:solidFill>
                  <a:schemeClr val="bg1"/>
                </a:solidFill>
              </a:endParaRPr>
            </a:p>
            <a:p>
              <a:pPr algn="just"/>
              <a:endParaRPr lang="en-US" sz="2000">
                <a:solidFill>
                  <a:schemeClr val="bg1"/>
                </a:solidFill>
              </a:endParaRPr>
            </a:p>
          </p:txBody>
        </p:sp>
      </p:grpSp>
      <p:cxnSp>
        <p:nvCxnSpPr>
          <p:cNvPr id="46" name="Straight Connector 23"/>
          <p:cNvCxnSpPr/>
          <p:nvPr/>
        </p:nvCxnSpPr>
        <p:spPr>
          <a:xfrm flipV="1">
            <a:off x="296545" y="6506845"/>
            <a:ext cx="5083175" cy="127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微信截图_20241110235112"/>
          <p:cNvPicPr>
            <a:picLocks noChangeAspect="1"/>
          </p:cNvPicPr>
          <p:nvPr/>
        </p:nvPicPr>
        <p:blipFill>
          <a:blip r:embed="rId1"/>
          <a:stretch>
            <a:fillRect/>
          </a:stretch>
        </p:blipFill>
        <p:spPr>
          <a:xfrm>
            <a:off x="5786120" y="2135505"/>
            <a:ext cx="6217920" cy="4030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785137" y="2845055"/>
            <a:ext cx="1522456" cy="1265694"/>
            <a:chOff x="2259720" y="365760"/>
            <a:chExt cx="7204320" cy="5989318"/>
          </a:xfrm>
        </p:grpSpPr>
        <p:sp>
          <p:nvSpPr>
            <p:cNvPr id="2" name="椭圆 1"/>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99892" y="1232893"/>
              <a:ext cx="4392221" cy="4392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solidFill>
                    <a:schemeClr val="tx1"/>
                  </a:solidFill>
                </a:rPr>
                <a:t>2</a:t>
              </a:r>
              <a:endParaRPr lang="zh-CN" altLang="en-US" sz="6000" b="1" dirty="0">
                <a:solidFill>
                  <a:schemeClr val="tx1"/>
                </a:solidFill>
              </a:endParaRPr>
            </a:p>
          </p:txBody>
        </p:sp>
      </p:grpSp>
      <p:sp>
        <p:nvSpPr>
          <p:cNvPr id="13" name="文本框 12"/>
          <p:cNvSpPr txBox="1"/>
          <p:nvPr/>
        </p:nvSpPr>
        <p:spPr>
          <a:xfrm>
            <a:off x="4921885" y="3220720"/>
            <a:ext cx="6506845" cy="52197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sym typeface="+mn-ea"/>
              </a:rPr>
              <a:t>Data collection and description</a:t>
            </a:r>
            <a:endParaRPr lang="en-US" altLang="zh-CN" sz="28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4"/>
          <p:cNvSpPr txBox="1"/>
          <p:nvPr/>
        </p:nvSpPr>
        <p:spPr>
          <a:xfrm>
            <a:off x="6677025" y="4079875"/>
            <a:ext cx="907415" cy="368300"/>
          </a:xfrm>
          <a:prstGeom prst="rect">
            <a:avLst/>
          </a:prstGeom>
          <a:noFill/>
        </p:spPr>
        <p:txBody>
          <a:bodyPr wrap="square" rtlCol="0">
            <a:spAutoFit/>
          </a:bodyPr>
          <a:lstStyle/>
          <a:p>
            <a:r>
              <a:rPr lang="en-US" i="1" smtClean="0">
                <a:solidFill>
                  <a:schemeClr val="bg1"/>
                </a:solidFill>
                <a:latin typeface="微软雅黑" panose="020B0503020204020204" pitchFamily="34" charset="-122"/>
                <a:ea typeface="微软雅黑" panose="020B0503020204020204" pitchFamily="34" charset="-122"/>
              </a:rPr>
              <a:t>Skills </a:t>
            </a:r>
            <a:endParaRPr lang="en-US" i="1">
              <a:solidFill>
                <a:schemeClr val="bg1"/>
              </a:solidFill>
              <a:latin typeface="微软雅黑" panose="020B0503020204020204" pitchFamily="34" charset="-122"/>
              <a:ea typeface="微软雅黑" panose="020B0503020204020204" pitchFamily="34" charset="-122"/>
            </a:endParaRPr>
          </a:p>
        </p:txBody>
      </p:sp>
      <p:sp>
        <p:nvSpPr>
          <p:cNvPr id="18" name="TextBox 5"/>
          <p:cNvSpPr txBox="1"/>
          <p:nvPr>
            <p:custDataLst>
              <p:tags r:id="rId1"/>
            </p:custDataLst>
          </p:nvPr>
        </p:nvSpPr>
        <p:spPr>
          <a:xfrm>
            <a:off x="6264910" y="4448175"/>
            <a:ext cx="1731010" cy="521970"/>
          </a:xfrm>
          <a:prstGeom prst="rect">
            <a:avLst/>
          </a:prstGeom>
          <a:noFill/>
        </p:spPr>
        <p:txBody>
          <a:bodyPr wrap="square" rtlCol="0">
            <a:spAutoFit/>
          </a:bodyPr>
          <a:lstStyle/>
          <a:p>
            <a:pPr algn="ctr"/>
            <a:r>
              <a:rPr lang="en-US" sz="1400" smtClean="0">
                <a:solidFill>
                  <a:schemeClr val="bg1"/>
                </a:solidFill>
                <a:latin typeface="微软雅黑" panose="020B0503020204020204" pitchFamily="34" charset="-122"/>
                <a:ea typeface="微软雅黑" panose="020B0503020204020204" pitchFamily="34" charset="-122"/>
              </a:rPr>
              <a:t>managing imbalanced data </a:t>
            </a:r>
            <a:endParaRPr lang="en-US" sz="1400">
              <a:solidFill>
                <a:schemeClr val="bg1"/>
              </a:solidFill>
              <a:latin typeface="微软雅黑" panose="020B0503020204020204" pitchFamily="34" charset="-122"/>
              <a:ea typeface="微软雅黑" panose="020B0503020204020204" pitchFamily="34" charset="-122"/>
            </a:endParaRPr>
          </a:p>
        </p:txBody>
      </p:sp>
      <p:sp>
        <p:nvSpPr>
          <p:cNvPr id="24" name="TextBox 6"/>
          <p:cNvSpPr txBox="1"/>
          <p:nvPr>
            <p:custDataLst>
              <p:tags r:id="rId2"/>
            </p:custDataLst>
          </p:nvPr>
        </p:nvSpPr>
        <p:spPr>
          <a:xfrm>
            <a:off x="6412104" y="5869360"/>
            <a:ext cx="1418665" cy="521970"/>
          </a:xfrm>
          <a:prstGeom prst="rect">
            <a:avLst/>
          </a:prstGeom>
          <a:noFill/>
        </p:spPr>
        <p:txBody>
          <a:bodyPr wrap="square" rtlCol="0">
            <a:spAutoFit/>
          </a:bodyPr>
          <a:lstStyle/>
          <a:p>
            <a:pPr algn="ctr"/>
            <a:r>
              <a:rPr lang="en-US" sz="1400" smtClean="0">
                <a:solidFill>
                  <a:schemeClr val="bg1"/>
                </a:solidFill>
                <a:latin typeface="微软雅黑" panose="020B0503020204020204" pitchFamily="34" charset="-122"/>
                <a:ea typeface="微软雅黑" panose="020B0503020204020204" pitchFamily="34" charset="-122"/>
              </a:rPr>
              <a:t>avoid over fitting </a:t>
            </a:r>
            <a:endParaRPr lang="en-US" sz="1400" smtClean="0">
              <a:solidFill>
                <a:schemeClr val="bg1"/>
              </a:solidFill>
              <a:latin typeface="微软雅黑" panose="020B0503020204020204" pitchFamily="34" charset="-122"/>
              <a:ea typeface="微软雅黑" panose="020B0503020204020204" pitchFamily="34" charset="-122"/>
            </a:endParaRPr>
          </a:p>
        </p:txBody>
      </p:sp>
      <p:sp>
        <p:nvSpPr>
          <p:cNvPr id="26" name="TextBox 8"/>
          <p:cNvSpPr txBox="1"/>
          <p:nvPr>
            <p:custDataLst>
              <p:tags r:id="rId3"/>
            </p:custDataLst>
          </p:nvPr>
        </p:nvSpPr>
        <p:spPr>
          <a:xfrm>
            <a:off x="6351270" y="5158740"/>
            <a:ext cx="1540510" cy="521970"/>
          </a:xfrm>
          <a:prstGeom prst="rect">
            <a:avLst/>
          </a:prstGeom>
          <a:noFill/>
        </p:spPr>
        <p:txBody>
          <a:bodyPr wrap="square" rtlCol="0">
            <a:spAutoFit/>
          </a:bodyPr>
          <a:lstStyle/>
          <a:p>
            <a:pPr algn="ctr"/>
            <a:r>
              <a:rPr lang="en-US" sz="1400" smtClean="0">
                <a:solidFill>
                  <a:schemeClr val="bg1"/>
                </a:solidFill>
                <a:latin typeface="微软雅黑" panose="020B0503020204020204" pitchFamily="34" charset="-122"/>
                <a:ea typeface="微软雅黑" panose="020B0503020204020204" pitchFamily="34" charset="-122"/>
              </a:rPr>
              <a:t>deploying techniques</a:t>
            </a:r>
            <a:endParaRPr lang="en-US" sz="1400" smtClean="0">
              <a:solidFill>
                <a:schemeClr val="bg1"/>
              </a:solidFill>
              <a:latin typeface="微软雅黑" panose="020B0503020204020204" pitchFamily="34" charset="-122"/>
              <a:ea typeface="微软雅黑" panose="020B0503020204020204" pitchFamily="34" charset="-122"/>
            </a:endParaRPr>
          </a:p>
        </p:txBody>
      </p:sp>
      <p:sp>
        <p:nvSpPr>
          <p:cNvPr id="27" name="Rounded Rectangle 9"/>
          <p:cNvSpPr/>
          <p:nvPr>
            <p:custDataLst>
              <p:tags r:id="rId4"/>
            </p:custDataLst>
          </p:nvPr>
        </p:nvSpPr>
        <p:spPr>
          <a:xfrm>
            <a:off x="8218565" y="4627143"/>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6" name="Rounded Rectangle 10"/>
          <p:cNvSpPr/>
          <p:nvPr>
            <p:custDataLst>
              <p:tags r:id="rId5"/>
            </p:custDataLst>
          </p:nvPr>
        </p:nvSpPr>
        <p:spPr>
          <a:xfrm>
            <a:off x="8218566" y="4627143"/>
            <a:ext cx="2451558" cy="163539"/>
          </a:xfrm>
          <a:prstGeom prst="round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7" name="Rounded Rectangle 11"/>
          <p:cNvSpPr/>
          <p:nvPr>
            <p:custDataLst>
              <p:tags r:id="rId6"/>
            </p:custDataLst>
          </p:nvPr>
        </p:nvSpPr>
        <p:spPr>
          <a:xfrm>
            <a:off x="8218565" y="6030656"/>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38" name="Rounded Rectangle 12"/>
          <p:cNvSpPr/>
          <p:nvPr>
            <p:custDataLst>
              <p:tags r:id="rId7"/>
            </p:custDataLst>
          </p:nvPr>
        </p:nvSpPr>
        <p:spPr>
          <a:xfrm>
            <a:off x="8218805" y="6030595"/>
            <a:ext cx="3032760" cy="163830"/>
          </a:xfrm>
          <a:prstGeom prst="roundRect">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1" name="Rounded Rectangle 15"/>
          <p:cNvSpPr/>
          <p:nvPr>
            <p:custDataLst>
              <p:tags r:id="rId8"/>
            </p:custDataLst>
          </p:nvPr>
        </p:nvSpPr>
        <p:spPr>
          <a:xfrm>
            <a:off x="8218566" y="5352164"/>
            <a:ext cx="3580929" cy="16353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2" name="Rounded Rectangle 16"/>
          <p:cNvSpPr/>
          <p:nvPr>
            <p:custDataLst>
              <p:tags r:id="rId9"/>
            </p:custDataLst>
          </p:nvPr>
        </p:nvSpPr>
        <p:spPr>
          <a:xfrm>
            <a:off x="8218565" y="5352165"/>
            <a:ext cx="2809652" cy="163539"/>
          </a:xfrm>
          <a:prstGeom prst="roundRect">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chemeClr val="bg1"/>
              </a:solidFill>
              <a:latin typeface="微软雅黑" panose="020B0503020204020204" pitchFamily="34" charset="-122"/>
              <a:ea typeface="微软雅黑" panose="020B0503020204020204" pitchFamily="34" charset="-122"/>
            </a:endParaRPr>
          </a:p>
        </p:txBody>
      </p:sp>
      <p:sp>
        <p:nvSpPr>
          <p:cNvPr id="43" name="TextBox 17"/>
          <p:cNvSpPr txBox="1"/>
          <p:nvPr/>
        </p:nvSpPr>
        <p:spPr>
          <a:xfrm>
            <a:off x="6557645" y="1802130"/>
            <a:ext cx="4112895" cy="434340"/>
          </a:xfrm>
          <a:prstGeom prst="rect">
            <a:avLst/>
          </a:prstGeom>
          <a:noFill/>
        </p:spPr>
        <p:txBody>
          <a:bodyPr wrap="none" rtlCol="0">
            <a:noAutofit/>
          </a:bodyPr>
          <a:lstStyle/>
          <a:p>
            <a:pPr algn="l"/>
            <a:r>
              <a:rPr 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Regarding Predicting Obesity Risk </a:t>
            </a:r>
            <a:endParaRPr lang="vi-VN">
              <a:solidFill>
                <a:schemeClr val="bg1"/>
              </a:solidFill>
              <a:latin typeface="+mj-lt"/>
              <a:ea typeface="微软雅黑" panose="020B0503020204020204" pitchFamily="34" charset="-122"/>
              <a:cs typeface="Arial" panose="020B0604020202020204" pitchFamily="34" charset="0"/>
            </a:endParaRPr>
          </a:p>
        </p:txBody>
      </p:sp>
      <p:sp>
        <p:nvSpPr>
          <p:cNvPr id="44" name="Rectangle 18"/>
          <p:cNvSpPr/>
          <p:nvPr/>
        </p:nvSpPr>
        <p:spPr>
          <a:xfrm>
            <a:off x="6557518" y="2300237"/>
            <a:ext cx="4939081" cy="1599565"/>
          </a:xfrm>
          <a:prstGeom prst="rect">
            <a:avLst/>
          </a:prstGeom>
        </p:spPr>
        <p:txBody>
          <a:bodyPr wrap="square">
            <a:spAutoFit/>
          </a:bodyPr>
          <a:lstStyle/>
          <a:p>
            <a:pPr algn="just"/>
            <a:r>
              <a:rPr lang="en-US" sz="1400">
                <a:solidFill>
                  <a:schemeClr val="bg1"/>
                </a:solidFill>
                <a:latin typeface="微软雅黑" panose="020B0503020204020204" pitchFamily="34" charset="-122"/>
                <a:ea typeface="微软雅黑" panose="020B0503020204020204" pitchFamily="34" charset="-122"/>
              </a:rPr>
              <a:t>The current challenge focuses on predicting obesity risk,a complex problem that involves understanding how variousfeatures correlate with health outcomes. This setup allows data miners to practice identifying the most relevant features,managing imbalanced data, and deploying techniques to avoid over fitting all critical skills in data mining.</a:t>
            </a:r>
            <a:endParaRPr lang="en-US" sz="1400">
              <a:solidFill>
                <a:schemeClr val="bg1"/>
              </a:solidFill>
              <a:latin typeface="微软雅黑" panose="020B0503020204020204" pitchFamily="34" charset="-122"/>
              <a:ea typeface="微软雅黑" panose="020B0503020204020204" pitchFamily="34" charset="-122"/>
            </a:endParaRPr>
          </a:p>
        </p:txBody>
      </p:sp>
      <p:pic>
        <p:nvPicPr>
          <p:cNvPr id="2" name="图片 1" descr="Obesity"/>
          <p:cNvPicPr>
            <a:picLocks noChangeAspect="1"/>
          </p:cNvPicPr>
          <p:nvPr/>
        </p:nvPicPr>
        <p:blipFill>
          <a:blip r:embed="rId10"/>
          <a:stretch>
            <a:fillRect/>
          </a:stretch>
        </p:blipFill>
        <p:spPr>
          <a:xfrm>
            <a:off x="623570" y="1908810"/>
            <a:ext cx="5401310" cy="3600450"/>
          </a:xfrm>
          <a:prstGeom prst="rect">
            <a:avLst/>
          </a:prstGeom>
        </p:spPr>
      </p:pic>
      <p:sp>
        <p:nvSpPr>
          <p:cNvPr id="4" name="文本框 3"/>
          <p:cNvSpPr txBox="1"/>
          <p:nvPr/>
        </p:nvSpPr>
        <p:spPr>
          <a:xfrm>
            <a:off x="3108960" y="325120"/>
            <a:ext cx="6263005" cy="52197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Data collection and description</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750"/>
                                        <p:tgtEl>
                                          <p:spTgt spid="36"/>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750"/>
                                        <p:tgtEl>
                                          <p:spTgt spid="42"/>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8" grpId="0" bldLvl="0" animBg="1"/>
      <p:bldP spid="42" grpId="0" bldLvl="0" animBg="1"/>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08960" y="325120"/>
            <a:ext cx="6263005" cy="521970"/>
          </a:xfrm>
          <a:prstGeom prst="rect">
            <a:avLst/>
          </a:prstGeom>
          <a:noFill/>
        </p:spPr>
        <p:txBody>
          <a:bodyPr wrap="square" rtlCol="0">
            <a:spAutoFit/>
          </a:bodyPr>
          <a:lstStyle/>
          <a:p>
            <a:pPr algn="ctr"/>
            <a:r>
              <a:rPr lang="en-US" altLang="zh-CN" sz="2800" dirty="0" smtClean="0">
                <a:latin typeface="微软雅黑" panose="020B0503020204020204" pitchFamily="34" charset="-122"/>
                <a:ea typeface="微软雅黑" panose="020B0503020204020204" pitchFamily="34" charset="-122"/>
                <a:sym typeface="+mn-ea"/>
              </a:rPr>
              <a:t>Data collection and description</a:t>
            </a:r>
            <a:endParaRPr lang="en-US" altLang="zh-CN" sz="2800" dirty="0" smtClean="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Group 5"/>
          <p:cNvGrpSpPr/>
          <p:nvPr>
            <p:custDataLst>
              <p:tags r:id="rId1"/>
            </p:custDataLst>
          </p:nvPr>
        </p:nvGrpSpPr>
        <p:grpSpPr>
          <a:xfrm>
            <a:off x="8253045" y="3121328"/>
            <a:ext cx="2409399" cy="937493"/>
            <a:chOff x="8253045" y="3547904"/>
            <a:chExt cx="2409399" cy="941911"/>
          </a:xfrm>
        </p:grpSpPr>
        <p:sp>
          <p:nvSpPr>
            <p:cNvPr id="25" name="Rectangle 7"/>
            <p:cNvSpPr/>
            <p:nvPr>
              <p:custDataLst>
                <p:tags r:id="rId2"/>
              </p:custDataLst>
            </p:nvPr>
          </p:nvSpPr>
          <p:spPr>
            <a:xfrm>
              <a:off x="8257694" y="3863662"/>
              <a:ext cx="2404750" cy="626153"/>
            </a:xfrm>
            <a:prstGeom prst="rect">
              <a:avLst/>
            </a:prstGeom>
            <a:solidFill>
              <a:schemeClr val="accent3"/>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Colombia</a:t>
              </a:r>
              <a:endParaRPr lang="en-US"/>
            </a:p>
          </p:txBody>
        </p:sp>
        <p:sp>
          <p:nvSpPr>
            <p:cNvPr id="26" name="Rectangle 8"/>
            <p:cNvSpPr/>
            <p:nvPr>
              <p:custDataLst>
                <p:tags r:id="rId3"/>
              </p:custDataLst>
            </p:nvPr>
          </p:nvSpPr>
          <p:spPr>
            <a:xfrm>
              <a:off x="8253045" y="3547904"/>
              <a:ext cx="2409399" cy="315758"/>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p:cNvSpPr/>
            <p:nvPr>
              <p:custDataLst>
                <p:tags r:id="rId4"/>
              </p:custDataLst>
            </p:nvPr>
          </p:nvSpPr>
          <p:spPr>
            <a:xfrm>
              <a:off x="9097656" y="4049553"/>
              <a:ext cx="853119" cy="350896"/>
            </a:xfrm>
            <a:prstGeom prst="rect">
              <a:avLst/>
            </a:prstGeom>
          </p:spPr>
          <p:txBody>
            <a:bodyPr wrap="square">
              <a:spAutoFit/>
            </a:bodyPr>
            <a:lstStyle/>
            <a:p>
              <a:pPr>
                <a:lnSpc>
                  <a:spcPct val="120000"/>
                </a:lnSpc>
              </a:pPr>
              <a:endParaRPr lang="en-US" sz="1400" dirty="0">
                <a:solidFill>
                  <a:schemeClr val="bg1"/>
                </a:solidFill>
                <a:latin typeface="+mj-lt"/>
                <a:cs typeface="Oswald Regular"/>
              </a:endParaRPr>
            </a:p>
          </p:txBody>
        </p:sp>
      </p:grpSp>
      <p:grpSp>
        <p:nvGrpSpPr>
          <p:cNvPr id="36" name="Group 11"/>
          <p:cNvGrpSpPr/>
          <p:nvPr>
            <p:custDataLst>
              <p:tags r:id="rId5"/>
            </p:custDataLst>
          </p:nvPr>
        </p:nvGrpSpPr>
        <p:grpSpPr>
          <a:xfrm>
            <a:off x="4888977" y="3126990"/>
            <a:ext cx="2409398" cy="941911"/>
            <a:chOff x="4888977" y="3547904"/>
            <a:chExt cx="2409398" cy="941911"/>
          </a:xfrm>
        </p:grpSpPr>
        <p:sp>
          <p:nvSpPr>
            <p:cNvPr id="37" name="Rectangle 13"/>
            <p:cNvSpPr/>
            <p:nvPr>
              <p:custDataLst>
                <p:tags r:id="rId6"/>
              </p:custDataLst>
            </p:nvPr>
          </p:nvSpPr>
          <p:spPr>
            <a:xfrm>
              <a:off x="4893625" y="3863662"/>
              <a:ext cx="2404750" cy="626153"/>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Peru</a:t>
              </a:r>
              <a:endParaRPr lang="en-US"/>
            </a:p>
          </p:txBody>
        </p:sp>
        <p:sp>
          <p:nvSpPr>
            <p:cNvPr id="38" name="Rectangle 14"/>
            <p:cNvSpPr/>
            <p:nvPr>
              <p:custDataLst>
                <p:tags r:id="rId7"/>
              </p:custDataLst>
            </p:nvPr>
          </p:nvSpPr>
          <p:spPr>
            <a:xfrm>
              <a:off x="4888977" y="3547904"/>
              <a:ext cx="2409397" cy="315758"/>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7"/>
          <p:cNvGrpSpPr/>
          <p:nvPr>
            <p:custDataLst>
              <p:tags r:id="rId8"/>
            </p:custDataLst>
          </p:nvPr>
        </p:nvGrpSpPr>
        <p:grpSpPr>
          <a:xfrm>
            <a:off x="1529556" y="3126990"/>
            <a:ext cx="2404750" cy="941911"/>
            <a:chOff x="1529556" y="3547904"/>
            <a:chExt cx="2404750" cy="941911"/>
          </a:xfrm>
        </p:grpSpPr>
        <p:sp>
          <p:nvSpPr>
            <p:cNvPr id="42" name="Rectangle 19"/>
            <p:cNvSpPr/>
            <p:nvPr>
              <p:custDataLst>
                <p:tags r:id="rId9"/>
              </p:custDataLst>
            </p:nvPr>
          </p:nvSpPr>
          <p:spPr>
            <a:xfrm>
              <a:off x="1529556" y="3863662"/>
              <a:ext cx="2404750" cy="626153"/>
            </a:xfrm>
            <a:prstGeom prst="rect">
              <a:avLst/>
            </a:prstGeom>
            <a:solidFill>
              <a:schemeClr val="accent4">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 Mexico</a:t>
              </a:r>
              <a:endParaRPr lang="en-US"/>
            </a:p>
          </p:txBody>
        </p:sp>
        <p:sp>
          <p:nvSpPr>
            <p:cNvPr id="43" name="Rectangle 20"/>
            <p:cNvSpPr/>
            <p:nvPr>
              <p:custDataLst>
                <p:tags r:id="rId10"/>
              </p:custDataLst>
            </p:nvPr>
          </p:nvSpPr>
          <p:spPr>
            <a:xfrm>
              <a:off x="1532586" y="3547904"/>
              <a:ext cx="2397072" cy="313144"/>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1"/>
            <p:cNvSpPr/>
            <p:nvPr>
              <p:custDataLst>
                <p:tags r:id="rId11"/>
              </p:custDataLst>
            </p:nvPr>
          </p:nvSpPr>
          <p:spPr>
            <a:xfrm>
              <a:off x="2703040" y="4035603"/>
              <a:ext cx="1226618" cy="349250"/>
            </a:xfrm>
            <a:prstGeom prst="rect">
              <a:avLst/>
            </a:prstGeom>
          </p:spPr>
          <p:txBody>
            <a:bodyPr wrap="square">
              <a:spAutoFit/>
            </a:bodyPr>
            <a:lstStyle/>
            <a:p>
              <a:pPr>
                <a:lnSpc>
                  <a:spcPct val="120000"/>
                </a:lnSpc>
              </a:pPr>
              <a:endParaRPr lang="en-US" sz="1400" dirty="0">
                <a:solidFill>
                  <a:schemeClr val="bg1"/>
                </a:solidFill>
                <a:latin typeface="+mj-lt"/>
                <a:cs typeface="Oswald Regular"/>
              </a:endParaRPr>
            </a:p>
          </p:txBody>
        </p:sp>
      </p:grpSp>
      <p:grpSp>
        <p:nvGrpSpPr>
          <p:cNvPr id="45" name="Group 24"/>
          <p:cNvGrpSpPr/>
          <p:nvPr>
            <p:custDataLst>
              <p:tags r:id="rId12"/>
            </p:custDataLst>
          </p:nvPr>
        </p:nvGrpSpPr>
        <p:grpSpPr>
          <a:xfrm>
            <a:off x="1089501" y="4155500"/>
            <a:ext cx="2813590" cy="407968"/>
            <a:chOff x="1089501" y="4576414"/>
            <a:chExt cx="2813590" cy="407968"/>
          </a:xfrm>
        </p:grpSpPr>
        <p:sp>
          <p:nvSpPr>
            <p:cNvPr id="46" name="TextBox 25"/>
            <p:cNvSpPr txBox="1"/>
            <p:nvPr>
              <p:custDataLst>
                <p:tags r:id="rId13"/>
              </p:custDataLst>
            </p:nvPr>
          </p:nvSpPr>
          <p:spPr>
            <a:xfrm>
              <a:off x="1089501" y="4576414"/>
              <a:ext cx="1481496" cy="368300"/>
            </a:xfrm>
            <a:prstGeom prst="rect">
              <a:avLst/>
            </a:prstGeom>
            <a:noFill/>
          </p:spPr>
          <p:txBody>
            <a:bodyPr wrap="square" rtlCol="0">
              <a:spAutoFit/>
            </a:bodyPr>
            <a:lstStyle/>
            <a:p>
              <a:pPr algn="ctr"/>
              <a:r>
                <a:rPr lang="en-US"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j-lt"/>
                  <a:cs typeface="Oswald Regular"/>
                  <a:sym typeface="+mn-ea"/>
                </a:rPr>
                <a:t>Mexico</a:t>
              </a:r>
              <a:endParaRPr lang="en-US"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mj-lt"/>
                <a:cs typeface="Oswald Regular"/>
                <a:sym typeface="+mn-ea"/>
              </a:endParaRPr>
            </a:p>
          </p:txBody>
        </p:sp>
        <p:cxnSp>
          <p:nvCxnSpPr>
            <p:cNvPr id="47" name="Straight Connector 26"/>
            <p:cNvCxnSpPr/>
            <p:nvPr>
              <p:custDataLst>
                <p:tags r:id="rId14"/>
              </p:custDataLst>
            </p:nvPr>
          </p:nvCxnSpPr>
          <p:spPr>
            <a:xfrm>
              <a:off x="1502989" y="4984382"/>
              <a:ext cx="2400102" cy="0"/>
            </a:xfrm>
            <a:prstGeom prst="line">
              <a:avLst/>
            </a:prstGeom>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28"/>
          <p:cNvGrpSpPr/>
          <p:nvPr>
            <p:custDataLst>
              <p:tags r:id="rId15"/>
            </p:custDataLst>
          </p:nvPr>
        </p:nvGrpSpPr>
        <p:grpSpPr>
          <a:xfrm>
            <a:off x="4813412" y="4168200"/>
            <a:ext cx="2480112" cy="645160"/>
            <a:chOff x="4808967" y="4606894"/>
            <a:chExt cx="2480112" cy="645160"/>
          </a:xfrm>
        </p:grpSpPr>
        <p:sp>
          <p:nvSpPr>
            <p:cNvPr id="50" name="TextBox 29"/>
            <p:cNvSpPr txBox="1"/>
            <p:nvPr>
              <p:custDataLst>
                <p:tags r:id="rId16"/>
              </p:custDataLst>
            </p:nvPr>
          </p:nvSpPr>
          <p:spPr>
            <a:xfrm>
              <a:off x="4808967" y="4606894"/>
              <a:ext cx="1423788" cy="645160"/>
            </a:xfrm>
            <a:prstGeom prst="rect">
              <a:avLst/>
            </a:prstGeom>
            <a:noFill/>
          </p:spPr>
          <p:txBody>
            <a:bodyPr wrap="square" rtlCol="0">
              <a:spAutoFit/>
            </a:bodyPr>
            <a:lstStyle/>
            <a:p>
              <a:r>
                <a:rPr lang="en-US" smtClean="0">
                  <a:solidFill>
                    <a:schemeClr val="accent2"/>
                  </a:solidFill>
                  <a:latin typeface="+mj-lt"/>
                  <a:cs typeface="Oswald Regular"/>
                  <a:sym typeface="+mn-ea"/>
                </a:rPr>
                <a:t>Peru</a:t>
              </a:r>
              <a:endParaRPr lang="en-US" smtClean="0">
                <a:solidFill>
                  <a:schemeClr val="accent2"/>
                </a:solidFill>
                <a:latin typeface="+mj-lt"/>
                <a:cs typeface="Oswald Regular"/>
              </a:endParaRPr>
            </a:p>
            <a:p>
              <a:endParaRPr lang="en-US" smtClean="0">
                <a:solidFill>
                  <a:schemeClr val="accent2"/>
                </a:solidFill>
                <a:latin typeface="+mj-lt"/>
                <a:cs typeface="Oswald Regular"/>
              </a:endParaRPr>
            </a:p>
          </p:txBody>
        </p:sp>
        <p:cxnSp>
          <p:nvCxnSpPr>
            <p:cNvPr id="51" name="Straight Connector 30"/>
            <p:cNvCxnSpPr/>
            <p:nvPr>
              <p:custDataLst>
                <p:tags r:id="rId17"/>
              </p:custDataLst>
            </p:nvPr>
          </p:nvCxnSpPr>
          <p:spPr>
            <a:xfrm>
              <a:off x="4888977" y="4995372"/>
              <a:ext cx="240010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3" name="Group 32"/>
          <p:cNvGrpSpPr/>
          <p:nvPr>
            <p:custDataLst>
              <p:tags r:id="rId18"/>
            </p:custDataLst>
          </p:nvPr>
        </p:nvGrpSpPr>
        <p:grpSpPr>
          <a:xfrm>
            <a:off x="8161605" y="4197410"/>
            <a:ext cx="2491542" cy="645160"/>
            <a:chOff x="8161605" y="4618324"/>
            <a:chExt cx="2491542" cy="645160"/>
          </a:xfrm>
        </p:grpSpPr>
        <p:sp>
          <p:nvSpPr>
            <p:cNvPr id="54" name="TextBox 33"/>
            <p:cNvSpPr txBox="1"/>
            <p:nvPr>
              <p:custDataLst>
                <p:tags r:id="rId19"/>
              </p:custDataLst>
            </p:nvPr>
          </p:nvSpPr>
          <p:spPr>
            <a:xfrm>
              <a:off x="8161605" y="4618324"/>
              <a:ext cx="1652270" cy="645160"/>
            </a:xfrm>
            <a:prstGeom prst="rect">
              <a:avLst/>
            </a:prstGeom>
            <a:noFill/>
          </p:spPr>
          <p:txBody>
            <a:bodyPr wrap="square" rtlCol="0">
              <a:spAutoFit/>
            </a:bodyPr>
            <a:lstStyle/>
            <a:p>
              <a:r>
                <a:rPr lang="en-US" smtClean="0">
                  <a:solidFill>
                    <a:schemeClr val="accent3"/>
                  </a:solidFill>
                  <a:latin typeface="+mj-lt"/>
                  <a:cs typeface="Oswald Regular"/>
                  <a:sym typeface="+mn-ea"/>
                </a:rPr>
                <a:t>Colombia</a:t>
              </a:r>
              <a:endParaRPr lang="en-US" smtClean="0">
                <a:solidFill>
                  <a:schemeClr val="accent3"/>
                </a:solidFill>
                <a:latin typeface="+mj-lt"/>
                <a:cs typeface="Oswald Regular"/>
              </a:endParaRPr>
            </a:p>
            <a:p>
              <a:endParaRPr lang="en-US" smtClean="0">
                <a:solidFill>
                  <a:schemeClr val="accent3"/>
                </a:solidFill>
                <a:latin typeface="+mj-lt"/>
                <a:cs typeface="Oswald Regular"/>
              </a:endParaRPr>
            </a:p>
          </p:txBody>
        </p:sp>
        <p:cxnSp>
          <p:nvCxnSpPr>
            <p:cNvPr id="55" name="Straight Connector 34"/>
            <p:cNvCxnSpPr/>
            <p:nvPr>
              <p:custDataLst>
                <p:tags r:id="rId20"/>
              </p:custDataLst>
            </p:nvPr>
          </p:nvCxnSpPr>
          <p:spPr>
            <a:xfrm>
              <a:off x="8253045" y="4995372"/>
              <a:ext cx="240010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extBox 31"/>
          <p:cNvSpPr txBox="1"/>
          <p:nvPr>
            <p:custDataLst>
              <p:tags r:id="rId21"/>
            </p:custDataLst>
          </p:nvPr>
        </p:nvSpPr>
        <p:spPr>
          <a:xfrm>
            <a:off x="1421130" y="4751705"/>
            <a:ext cx="9245600" cy="2030095"/>
          </a:xfrm>
          <a:prstGeom prst="rect">
            <a:avLst/>
          </a:prstGeom>
          <a:noFill/>
        </p:spPr>
        <p:txBody>
          <a:bodyPr wrap="square" rtlCol="0">
            <a:spAutoFit/>
          </a:bodyPr>
          <a:p>
            <a:pPr algn="just"/>
            <a:r>
              <a:rPr lang="en-US">
                <a:solidFill>
                  <a:schemeClr val="bg1"/>
                </a:solidFill>
                <a:cs typeface="Arial" panose="020B0604020202020204" pitchFamily="34" charset="0"/>
              </a:rPr>
              <a:t>The data consist of the estimation of obesity levels in people from the countries of Mexico, Peru and Colombia, with ages between 14 and 61 and diverse eating habits and physical condition , data was collected using a web platform with a survey where anonymous users answered each question, then the information was processed obtaining 17 attributes and 2111 records [4]. The synthetic nature of the dataset also ensures that participants can freely experiment without concerns over data privacy or ethical constraints, making it an ideal sandbox for testing new ideas and algorithms.</a:t>
            </a:r>
            <a:endParaRPr lang="en-US">
              <a:solidFill>
                <a:schemeClr val="bg1"/>
              </a:solidFill>
              <a:cs typeface="Arial" panose="020B0604020202020204" pitchFamily="34" charset="0"/>
            </a:endParaRPr>
          </a:p>
        </p:txBody>
      </p:sp>
      <p:pic>
        <p:nvPicPr>
          <p:cNvPr id="4" name="图片 3" descr="e6c0c5abd41c1f386b4767553901a85"/>
          <p:cNvPicPr>
            <a:picLocks noChangeAspect="1"/>
          </p:cNvPicPr>
          <p:nvPr/>
        </p:nvPicPr>
        <p:blipFill>
          <a:blip r:embed="rId22"/>
          <a:stretch>
            <a:fillRect/>
          </a:stretch>
        </p:blipFill>
        <p:spPr>
          <a:xfrm>
            <a:off x="1520190" y="2002790"/>
            <a:ext cx="2414270" cy="1440815"/>
          </a:xfrm>
          <a:prstGeom prst="rect">
            <a:avLst/>
          </a:prstGeom>
        </p:spPr>
      </p:pic>
      <p:pic>
        <p:nvPicPr>
          <p:cNvPr id="5" name="图片 4" descr="微信截图_20241110192340"/>
          <p:cNvPicPr>
            <a:picLocks noChangeAspect="1"/>
          </p:cNvPicPr>
          <p:nvPr/>
        </p:nvPicPr>
        <p:blipFill>
          <a:blip r:embed="rId23"/>
          <a:stretch>
            <a:fillRect/>
          </a:stretch>
        </p:blipFill>
        <p:spPr>
          <a:xfrm>
            <a:off x="4906645" y="2004060"/>
            <a:ext cx="2382520" cy="1439545"/>
          </a:xfrm>
          <a:prstGeom prst="rect">
            <a:avLst/>
          </a:prstGeom>
        </p:spPr>
      </p:pic>
      <p:pic>
        <p:nvPicPr>
          <p:cNvPr id="6" name="图片 5" descr="微信截图_20241110192459"/>
          <p:cNvPicPr>
            <a:picLocks noChangeAspect="1"/>
          </p:cNvPicPr>
          <p:nvPr/>
        </p:nvPicPr>
        <p:blipFill>
          <a:blip r:embed="rId24"/>
          <a:stretch>
            <a:fillRect/>
          </a:stretch>
        </p:blipFill>
        <p:spPr>
          <a:xfrm>
            <a:off x="8266430" y="2000885"/>
            <a:ext cx="2399665" cy="1434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37"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900" decel="100000" fill="hold"/>
                                        <p:tgtEl>
                                          <p:spTgt spid="4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7" presetClass="entr" presetSubtype="1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250" fill="hold"/>
                                        <p:tgtEl>
                                          <p:spTgt spid="36"/>
                                        </p:tgtEl>
                                        <p:attrNameLst>
                                          <p:attrName>ppt_w</p:attrName>
                                        </p:attrNameLst>
                                      </p:cBhvr>
                                      <p:tavLst>
                                        <p:tav tm="0">
                                          <p:val>
                                            <p:fltVal val="0"/>
                                          </p:val>
                                        </p:tav>
                                        <p:tav tm="100000">
                                          <p:val>
                                            <p:strVal val="#ppt_w"/>
                                          </p:val>
                                        </p:tav>
                                      </p:tavLst>
                                    </p:anim>
                                    <p:anim calcmode="lin" valueType="num">
                                      <p:cBhvr>
                                        <p:cTn id="20" dur="250" fill="hold"/>
                                        <p:tgtEl>
                                          <p:spTgt spid="36"/>
                                        </p:tgtEl>
                                        <p:attrNameLst>
                                          <p:attrName>ppt_h</p:attrName>
                                        </p:attrNameLst>
                                      </p:cBhvr>
                                      <p:tavLst>
                                        <p:tav tm="0">
                                          <p:val>
                                            <p:strVal val="#ppt_h"/>
                                          </p:val>
                                        </p:tav>
                                        <p:tav tm="100000">
                                          <p:val>
                                            <p:strVal val="#ppt_h"/>
                                          </p:val>
                                        </p:tav>
                                      </p:tavLst>
                                    </p:anim>
                                  </p:childTnLst>
                                </p:cTn>
                              </p:par>
                            </p:childTnLst>
                          </p:cTn>
                        </p:par>
                        <p:par>
                          <p:cTn id="21" fill="hold">
                            <p:stCondLst>
                              <p:cond delay="2000"/>
                            </p:stCondLst>
                            <p:childTnLst>
                              <p:par>
                                <p:cTn id="22" presetID="37"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1000"/>
                                        <p:tgtEl>
                                          <p:spTgt spid="49"/>
                                        </p:tgtEl>
                                      </p:cBhvr>
                                    </p:animEffect>
                                    <p:anim calcmode="lin" valueType="num">
                                      <p:cBhvr>
                                        <p:cTn id="25" dur="1000" fill="hold"/>
                                        <p:tgtEl>
                                          <p:spTgt spid="49"/>
                                        </p:tgtEl>
                                        <p:attrNameLst>
                                          <p:attrName>ppt_x</p:attrName>
                                        </p:attrNameLst>
                                      </p:cBhvr>
                                      <p:tavLst>
                                        <p:tav tm="0">
                                          <p:val>
                                            <p:strVal val="#ppt_x"/>
                                          </p:val>
                                        </p:tav>
                                        <p:tav tm="100000">
                                          <p:val>
                                            <p:strVal val="#ppt_x"/>
                                          </p:val>
                                        </p:tav>
                                      </p:tavLst>
                                    </p:anim>
                                    <p:anim calcmode="lin" valueType="num">
                                      <p:cBhvr>
                                        <p:cTn id="26" dur="900" decel="100000" fill="hold"/>
                                        <p:tgtEl>
                                          <p:spTgt spid="49"/>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par>
                          <p:cTn id="28" fill="hold">
                            <p:stCondLst>
                              <p:cond delay="3000"/>
                            </p:stCondLst>
                            <p:childTnLst>
                              <p:par>
                                <p:cTn id="29" presetID="17" presetClass="entr" presetSubtype="1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250" fill="hold"/>
                                        <p:tgtEl>
                                          <p:spTgt spid="24"/>
                                        </p:tgtEl>
                                        <p:attrNameLst>
                                          <p:attrName>ppt_w</p:attrName>
                                        </p:attrNameLst>
                                      </p:cBhvr>
                                      <p:tavLst>
                                        <p:tav tm="0">
                                          <p:val>
                                            <p:fltVal val="0"/>
                                          </p:val>
                                        </p:tav>
                                        <p:tav tm="100000">
                                          <p:val>
                                            <p:strVal val="#ppt_w"/>
                                          </p:val>
                                        </p:tav>
                                      </p:tavLst>
                                    </p:anim>
                                    <p:anim calcmode="lin" valueType="num">
                                      <p:cBhvr>
                                        <p:cTn id="32" dur="250" fill="hold"/>
                                        <p:tgtEl>
                                          <p:spTgt spid="24"/>
                                        </p:tgtEl>
                                        <p:attrNameLst>
                                          <p:attrName>ppt_h</p:attrName>
                                        </p:attrNameLst>
                                      </p:cBhvr>
                                      <p:tavLst>
                                        <p:tav tm="0">
                                          <p:val>
                                            <p:strVal val="#ppt_h"/>
                                          </p:val>
                                        </p:tav>
                                        <p:tav tm="100000">
                                          <p:val>
                                            <p:strVal val="#ppt_h"/>
                                          </p:val>
                                        </p:tav>
                                      </p:tavLst>
                                    </p:anim>
                                  </p:childTnLst>
                                </p:cTn>
                              </p:par>
                            </p:childTnLst>
                          </p:cTn>
                        </p:par>
                        <p:par>
                          <p:cTn id="33" fill="hold">
                            <p:stCondLst>
                              <p:cond delay="3500"/>
                            </p:stCondLst>
                            <p:childTnLst>
                              <p:par>
                                <p:cTn id="34" presetID="37" presetClass="entr" presetSubtype="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1000"/>
                                        <p:tgtEl>
                                          <p:spTgt spid="53"/>
                                        </p:tgtEl>
                                      </p:cBhvr>
                                    </p:animEffect>
                                    <p:anim calcmode="lin" valueType="num">
                                      <p:cBhvr>
                                        <p:cTn id="37" dur="1000" fill="hold"/>
                                        <p:tgtEl>
                                          <p:spTgt spid="53"/>
                                        </p:tgtEl>
                                        <p:attrNameLst>
                                          <p:attrName>ppt_x</p:attrName>
                                        </p:attrNameLst>
                                      </p:cBhvr>
                                      <p:tavLst>
                                        <p:tav tm="0">
                                          <p:val>
                                            <p:strVal val="#ppt_x"/>
                                          </p:val>
                                        </p:tav>
                                        <p:tav tm="100000">
                                          <p:val>
                                            <p:strVal val="#ppt_x"/>
                                          </p:val>
                                        </p:tav>
                                      </p:tavLst>
                                    </p:anim>
                                    <p:anim calcmode="lin" valueType="num">
                                      <p:cBhvr>
                                        <p:cTn id="38" dur="900" decel="100000" fill="hold"/>
                                        <p:tgtEl>
                                          <p:spTgt spid="5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28"/>
          <p:cNvGrpSpPr/>
          <p:nvPr>
            <p:custDataLst>
              <p:tags r:id="rId1"/>
            </p:custDataLst>
          </p:nvPr>
        </p:nvGrpSpPr>
        <p:grpSpPr>
          <a:xfrm>
            <a:off x="6316980" y="4692650"/>
            <a:ext cx="4162425" cy="1004570"/>
            <a:chOff x="3822750" y="4251871"/>
            <a:chExt cx="3455987" cy="1239837"/>
          </a:xfrm>
        </p:grpSpPr>
        <p:grpSp>
          <p:nvGrpSpPr>
            <p:cNvPr id="54" name="Group 11"/>
            <p:cNvGrpSpPr/>
            <p:nvPr/>
          </p:nvGrpSpPr>
          <p:grpSpPr bwMode="auto">
            <a:xfrm>
              <a:off x="3822750" y="4251871"/>
              <a:ext cx="3455987" cy="1239837"/>
              <a:chOff x="171" y="2983"/>
              <a:chExt cx="2836" cy="1018"/>
            </a:xfrm>
          </p:grpSpPr>
          <p:sp>
            <p:nvSpPr>
              <p:cNvPr id="56" name="AutoShape 12"/>
              <p:cNvSpPr>
                <a:spLocks noChangeArrowheads="1"/>
              </p:cNvSpPr>
              <p:nvPr>
                <p:custDataLst>
                  <p:tags r:id="rId2"/>
                </p:custDataLst>
              </p:nvPr>
            </p:nvSpPr>
            <p:spPr bwMode="gray">
              <a:xfrm>
                <a:off x="171" y="2983"/>
                <a:ext cx="2829" cy="1018"/>
              </a:xfrm>
              <a:prstGeom prst="can">
                <a:avLst>
                  <a:gd name="adj" fmla="val 50000"/>
                </a:avLst>
              </a:prstGeom>
              <a:gradFill rotWithShape="1">
                <a:gsLst>
                  <a:gs pos="0">
                    <a:schemeClr val="accent1"/>
                  </a:gs>
                  <a:gs pos="50000">
                    <a:schemeClr val="accent1">
                      <a:lumMod val="60000"/>
                      <a:lumOff val="40000"/>
                    </a:schemeClr>
                  </a:gs>
                  <a:gs pos="100000">
                    <a:schemeClr val="accent1"/>
                  </a:gs>
                </a:gsLst>
                <a:lin ang="0" scaled="1"/>
              </a:gradFill>
              <a:ln w="9525">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13"/>
              <p:cNvSpPr>
                <a:spLocks noChangeArrowheads="1"/>
              </p:cNvSpPr>
              <p:nvPr>
                <p:custDataLst>
                  <p:tags r:id="rId3"/>
                </p:custDataLst>
              </p:nvPr>
            </p:nvSpPr>
            <p:spPr bwMode="gray">
              <a:xfrm>
                <a:off x="171" y="2990"/>
                <a:ext cx="2836" cy="503"/>
              </a:xfrm>
              <a:prstGeom prst="ellipse">
                <a:avLst/>
              </a:prstGeom>
              <a:gradFill rotWithShape="1">
                <a:gsLst>
                  <a:gs pos="0">
                    <a:schemeClr val="accent1">
                      <a:lumMod val="75000"/>
                    </a:schemeClr>
                  </a:gs>
                  <a:gs pos="100000">
                    <a:schemeClr val="accent1"/>
                  </a:gs>
                </a:gsLst>
                <a:path path="shape">
                  <a:fillToRect l="50000" t="50000" r="50000" b="50000"/>
                </a:path>
              </a:gradFill>
              <a:ln w="9525" algn="ctr">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5" name="TextBox 30"/>
            <p:cNvSpPr txBox="1"/>
            <p:nvPr>
              <p:custDataLst>
                <p:tags r:id="rId4"/>
              </p:custDataLst>
            </p:nvPr>
          </p:nvSpPr>
          <p:spPr>
            <a:xfrm>
              <a:off x="5023195" y="4970244"/>
              <a:ext cx="1055096" cy="416153"/>
            </a:xfrm>
            <a:prstGeom prst="rect">
              <a:avLst/>
            </a:prstGeom>
            <a:noFill/>
          </p:spPr>
          <p:txBody>
            <a:bodyPr wrap="square" rtlCol="0">
              <a:spAutoFit/>
            </a:bodyPr>
            <a:lstStyle/>
            <a:p>
              <a:pPr algn="ctr"/>
              <a:r>
                <a:rPr lang="en-US" altLang="vi-VN" sz="1600" b="1" smtClean="0">
                  <a:solidFill>
                    <a:schemeClr val="bg1"/>
                  </a:solidFill>
                  <a:latin typeface="+mj-lt"/>
                  <a:cs typeface="Arial" panose="020B0604020202020204" pitchFamily="34" charset="0"/>
                </a:rPr>
                <a:t>Gender</a:t>
              </a:r>
              <a:r>
                <a:rPr lang="vi-VN" sz="1600" b="1" smtClean="0">
                  <a:solidFill>
                    <a:schemeClr val="bg1"/>
                  </a:solidFill>
                  <a:latin typeface="+mj-lt"/>
                  <a:cs typeface="Arial" panose="020B0604020202020204" pitchFamily="34" charset="0"/>
                </a:rPr>
                <a:t> </a:t>
              </a:r>
              <a:endParaRPr lang="en-US" sz="1600" b="1">
                <a:solidFill>
                  <a:schemeClr val="bg1"/>
                </a:solidFill>
                <a:latin typeface="+mj-lt"/>
                <a:cs typeface="Arial" panose="020B0604020202020204" pitchFamily="34" charset="0"/>
              </a:endParaRPr>
            </a:p>
          </p:txBody>
        </p:sp>
      </p:grpSp>
      <p:grpSp>
        <p:nvGrpSpPr>
          <p:cNvPr id="58" name="Group 33"/>
          <p:cNvGrpSpPr/>
          <p:nvPr>
            <p:custDataLst>
              <p:tags r:id="rId5"/>
            </p:custDataLst>
          </p:nvPr>
        </p:nvGrpSpPr>
        <p:grpSpPr>
          <a:xfrm>
            <a:off x="6315075" y="3944620"/>
            <a:ext cx="4173220" cy="1239520"/>
            <a:chOff x="3822435" y="3583533"/>
            <a:chExt cx="3456700" cy="1062038"/>
          </a:xfrm>
        </p:grpSpPr>
        <p:grpSp>
          <p:nvGrpSpPr>
            <p:cNvPr id="59" name="Group 14"/>
            <p:cNvGrpSpPr/>
            <p:nvPr/>
          </p:nvGrpSpPr>
          <p:grpSpPr bwMode="auto">
            <a:xfrm>
              <a:off x="3822435" y="3583533"/>
              <a:ext cx="3456700" cy="1062038"/>
              <a:chOff x="158" y="2571"/>
              <a:chExt cx="2836" cy="871"/>
            </a:xfrm>
          </p:grpSpPr>
          <p:sp>
            <p:nvSpPr>
              <p:cNvPr id="61" name="AutoShape 15"/>
              <p:cNvSpPr>
                <a:spLocks noChangeArrowheads="1"/>
              </p:cNvSpPr>
              <p:nvPr>
                <p:custDataLst>
                  <p:tags r:id="rId6"/>
                </p:custDataLst>
              </p:nvPr>
            </p:nvSpPr>
            <p:spPr bwMode="gray">
              <a:xfrm>
                <a:off x="159" y="2571"/>
                <a:ext cx="2828" cy="871"/>
              </a:xfrm>
              <a:prstGeom prst="can">
                <a:avLst>
                  <a:gd name="adj" fmla="val 50000"/>
                </a:avLst>
              </a:prstGeom>
              <a:gradFill rotWithShape="1">
                <a:gsLst>
                  <a:gs pos="0">
                    <a:schemeClr val="accent2"/>
                  </a:gs>
                  <a:gs pos="50000">
                    <a:schemeClr val="accent2">
                      <a:lumMod val="60000"/>
                      <a:lumOff val="40000"/>
                    </a:schemeClr>
                  </a:gs>
                  <a:gs pos="100000">
                    <a:schemeClr val="accent2"/>
                  </a:gs>
                </a:gsLst>
                <a:lin ang="0" scaled="1"/>
              </a:gradFill>
              <a:ln w="9525">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 name="Oval 16"/>
              <p:cNvSpPr>
                <a:spLocks noChangeArrowheads="1"/>
              </p:cNvSpPr>
              <p:nvPr>
                <p:custDataLst>
                  <p:tags r:id="rId7"/>
                </p:custDataLst>
              </p:nvPr>
            </p:nvSpPr>
            <p:spPr bwMode="gray">
              <a:xfrm>
                <a:off x="158" y="2576"/>
                <a:ext cx="2836" cy="431"/>
              </a:xfrm>
              <a:prstGeom prst="ellipse">
                <a:avLst/>
              </a:prstGeom>
              <a:gradFill rotWithShape="1">
                <a:gsLst>
                  <a:gs pos="0">
                    <a:schemeClr val="accent2">
                      <a:lumMod val="75000"/>
                    </a:schemeClr>
                  </a:gs>
                  <a:gs pos="100000">
                    <a:schemeClr val="accent2"/>
                  </a:gs>
                </a:gsLst>
                <a:path path="shape">
                  <a:fillToRect l="50000" t="50000" r="50000" b="50000"/>
                </a:path>
              </a:gradFill>
              <a:ln w="9525" algn="ctr">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0" name="TextBox 35"/>
            <p:cNvSpPr txBox="1"/>
            <p:nvPr>
              <p:custDataLst>
                <p:tags r:id="rId8"/>
              </p:custDataLst>
            </p:nvPr>
          </p:nvSpPr>
          <p:spPr>
            <a:xfrm>
              <a:off x="5023195" y="4182782"/>
              <a:ext cx="1055096" cy="288905"/>
            </a:xfrm>
            <a:prstGeom prst="rect">
              <a:avLst/>
            </a:prstGeom>
            <a:noFill/>
          </p:spPr>
          <p:txBody>
            <a:bodyPr wrap="square" rtlCol="0">
              <a:spAutoFit/>
            </a:bodyPr>
            <a:lstStyle/>
            <a:p>
              <a:pPr algn="ctr"/>
              <a:r>
                <a:rPr lang="en-US" altLang="vi-VN" sz="1600" b="1" smtClean="0">
                  <a:solidFill>
                    <a:schemeClr val="bg1"/>
                  </a:solidFill>
                  <a:latin typeface="+mj-lt"/>
                  <a:cs typeface="Arial" panose="020B0604020202020204" pitchFamily="34" charset="0"/>
                </a:rPr>
                <a:t>Weight</a:t>
              </a:r>
              <a:r>
                <a:rPr lang="vi-VN" sz="1600" b="1" smtClean="0">
                  <a:solidFill>
                    <a:schemeClr val="bg1"/>
                  </a:solidFill>
                  <a:latin typeface="+mj-lt"/>
                  <a:cs typeface="Arial" panose="020B0604020202020204" pitchFamily="34" charset="0"/>
                </a:rPr>
                <a:t> </a:t>
              </a:r>
              <a:endParaRPr lang="en-US" sz="1600" b="1">
                <a:solidFill>
                  <a:schemeClr val="bg1"/>
                </a:solidFill>
                <a:latin typeface="+mj-lt"/>
                <a:cs typeface="Arial" panose="020B0604020202020204" pitchFamily="34" charset="0"/>
              </a:endParaRPr>
            </a:p>
          </p:txBody>
        </p:sp>
      </p:grpSp>
      <p:grpSp>
        <p:nvGrpSpPr>
          <p:cNvPr id="63" name="Group 38"/>
          <p:cNvGrpSpPr/>
          <p:nvPr>
            <p:custDataLst>
              <p:tags r:id="rId9"/>
            </p:custDataLst>
          </p:nvPr>
        </p:nvGrpSpPr>
        <p:grpSpPr>
          <a:xfrm>
            <a:off x="6318250" y="3305175"/>
            <a:ext cx="4162425" cy="1170940"/>
            <a:chOff x="4337100" y="2940596"/>
            <a:chExt cx="2363787" cy="1003300"/>
          </a:xfrm>
        </p:grpSpPr>
        <p:grpSp>
          <p:nvGrpSpPr>
            <p:cNvPr id="64" name="Group 17"/>
            <p:cNvGrpSpPr/>
            <p:nvPr/>
          </p:nvGrpSpPr>
          <p:grpSpPr bwMode="auto">
            <a:xfrm>
              <a:off x="4337100" y="2940596"/>
              <a:ext cx="2363787" cy="1003300"/>
              <a:chOff x="593" y="2111"/>
              <a:chExt cx="1940" cy="823"/>
            </a:xfrm>
          </p:grpSpPr>
          <p:sp>
            <p:nvSpPr>
              <p:cNvPr id="66" name="AutoShape 18"/>
              <p:cNvSpPr>
                <a:spLocks noChangeArrowheads="1"/>
              </p:cNvSpPr>
              <p:nvPr>
                <p:custDataLst>
                  <p:tags r:id="rId10"/>
                </p:custDataLst>
              </p:nvPr>
            </p:nvSpPr>
            <p:spPr bwMode="gray">
              <a:xfrm>
                <a:off x="597" y="2111"/>
                <a:ext cx="1936" cy="823"/>
              </a:xfrm>
              <a:prstGeom prst="can">
                <a:avLst>
                  <a:gd name="adj" fmla="val 47144"/>
                </a:avLst>
              </a:prstGeom>
              <a:gradFill rotWithShape="1">
                <a:gsLst>
                  <a:gs pos="0">
                    <a:schemeClr val="accent3"/>
                  </a:gs>
                  <a:gs pos="50000">
                    <a:schemeClr val="accent3">
                      <a:lumMod val="60000"/>
                      <a:lumOff val="40000"/>
                    </a:schemeClr>
                  </a:gs>
                  <a:gs pos="100000">
                    <a:schemeClr val="accent3"/>
                  </a:gs>
                </a:gsLst>
                <a:lin ang="0" scaled="1"/>
              </a:gradFill>
              <a:ln w="9525">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 name="Oval 19"/>
              <p:cNvSpPr>
                <a:spLocks noChangeArrowheads="1"/>
              </p:cNvSpPr>
              <p:nvPr>
                <p:custDataLst>
                  <p:tags r:id="rId11"/>
                </p:custDataLst>
              </p:nvPr>
            </p:nvSpPr>
            <p:spPr bwMode="gray">
              <a:xfrm>
                <a:off x="593" y="2115"/>
                <a:ext cx="1940" cy="383"/>
              </a:xfrm>
              <a:prstGeom prst="ellipse">
                <a:avLst/>
              </a:prstGeom>
              <a:gradFill rotWithShape="1">
                <a:gsLst>
                  <a:gs pos="0">
                    <a:schemeClr val="accent3">
                      <a:lumMod val="75000"/>
                    </a:schemeClr>
                  </a:gs>
                  <a:gs pos="100000">
                    <a:schemeClr val="accent3"/>
                  </a:gs>
                </a:gsLst>
                <a:path path="shape">
                  <a:fillToRect l="50000" t="50000" r="50000" b="50000"/>
                </a:path>
              </a:gradFill>
              <a:ln w="9525" algn="ctr">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5" name="TextBox 40"/>
            <p:cNvSpPr txBox="1"/>
            <p:nvPr>
              <p:custDataLst>
                <p:tags r:id="rId12"/>
              </p:custDataLst>
            </p:nvPr>
          </p:nvSpPr>
          <p:spPr>
            <a:xfrm>
              <a:off x="5022393" y="3501973"/>
              <a:ext cx="1056700" cy="288911"/>
            </a:xfrm>
            <a:prstGeom prst="rect">
              <a:avLst/>
            </a:prstGeom>
            <a:noFill/>
          </p:spPr>
          <p:txBody>
            <a:bodyPr wrap="square" rtlCol="0">
              <a:spAutoFit/>
            </a:bodyPr>
            <a:lstStyle/>
            <a:p>
              <a:pPr algn="ctr"/>
              <a:r>
                <a:rPr lang="en-US" altLang="vi-VN" sz="1600" b="1" smtClean="0">
                  <a:solidFill>
                    <a:schemeClr val="bg1"/>
                  </a:solidFill>
                  <a:latin typeface="+mj-lt"/>
                  <a:cs typeface="Arial" panose="020B0604020202020204" pitchFamily="34" charset="0"/>
                </a:rPr>
                <a:t>Hight</a:t>
              </a:r>
              <a:r>
                <a:rPr lang="vi-VN" sz="1600" b="1" smtClean="0">
                  <a:solidFill>
                    <a:schemeClr val="bg1"/>
                  </a:solidFill>
                  <a:latin typeface="Broadway" panose="04040905080B02020502" pitchFamily="82" charset="0"/>
                  <a:cs typeface="Arial" panose="020B0604020202020204" pitchFamily="34" charset="0"/>
                </a:rPr>
                <a:t> </a:t>
              </a:r>
              <a:endParaRPr lang="en-US" sz="1600" b="1">
                <a:solidFill>
                  <a:schemeClr val="bg1"/>
                </a:solidFill>
                <a:latin typeface="Broadway" panose="04040905080B02020502" pitchFamily="82" charset="0"/>
                <a:cs typeface="Arial" panose="020B0604020202020204" pitchFamily="34" charset="0"/>
              </a:endParaRPr>
            </a:p>
          </p:txBody>
        </p:sp>
      </p:grpSp>
      <p:grpSp>
        <p:nvGrpSpPr>
          <p:cNvPr id="68" name="Group 43"/>
          <p:cNvGrpSpPr/>
          <p:nvPr>
            <p:custDataLst>
              <p:tags r:id="rId13"/>
            </p:custDataLst>
          </p:nvPr>
        </p:nvGrpSpPr>
        <p:grpSpPr>
          <a:xfrm>
            <a:off x="6327140" y="2788285"/>
            <a:ext cx="4152900" cy="959485"/>
            <a:chOff x="4589512" y="2392908"/>
            <a:chExt cx="1885950" cy="822325"/>
          </a:xfrm>
        </p:grpSpPr>
        <p:grpSp>
          <p:nvGrpSpPr>
            <p:cNvPr id="69" name="Group 20"/>
            <p:cNvGrpSpPr/>
            <p:nvPr/>
          </p:nvGrpSpPr>
          <p:grpSpPr bwMode="auto">
            <a:xfrm>
              <a:off x="4589512" y="2392908"/>
              <a:ext cx="1885950" cy="822325"/>
              <a:chOff x="800" y="1773"/>
              <a:chExt cx="1548" cy="675"/>
            </a:xfrm>
          </p:grpSpPr>
          <p:sp>
            <p:nvSpPr>
              <p:cNvPr id="71" name="AutoShape 21"/>
              <p:cNvSpPr>
                <a:spLocks noChangeArrowheads="1"/>
              </p:cNvSpPr>
              <p:nvPr>
                <p:custDataLst>
                  <p:tags r:id="rId14"/>
                </p:custDataLst>
              </p:nvPr>
            </p:nvSpPr>
            <p:spPr bwMode="gray">
              <a:xfrm>
                <a:off x="800" y="1773"/>
                <a:ext cx="1548" cy="675"/>
              </a:xfrm>
              <a:prstGeom prst="can">
                <a:avLst>
                  <a:gd name="adj" fmla="val 40000"/>
                </a:avLst>
              </a:prstGeom>
              <a:gradFill rotWithShape="1">
                <a:gsLst>
                  <a:gs pos="0">
                    <a:schemeClr val="accent4"/>
                  </a:gs>
                  <a:gs pos="50000">
                    <a:schemeClr val="accent4">
                      <a:lumMod val="60000"/>
                      <a:lumOff val="40000"/>
                    </a:schemeClr>
                  </a:gs>
                  <a:gs pos="100000">
                    <a:schemeClr val="accent4"/>
                  </a:gs>
                </a:gsLst>
                <a:lin ang="0" scaled="1"/>
              </a:gradFill>
              <a:ln w="9525">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 name="Oval 22"/>
              <p:cNvSpPr>
                <a:spLocks noChangeArrowheads="1"/>
              </p:cNvSpPr>
              <p:nvPr>
                <p:custDataLst>
                  <p:tags r:id="rId15"/>
                </p:custDataLst>
              </p:nvPr>
            </p:nvSpPr>
            <p:spPr bwMode="gray">
              <a:xfrm>
                <a:off x="807" y="1773"/>
                <a:ext cx="1541" cy="270"/>
              </a:xfrm>
              <a:prstGeom prst="ellipse">
                <a:avLst/>
              </a:prstGeom>
              <a:solidFill>
                <a:schemeClr val="accent4"/>
              </a:solidFill>
              <a:ln w="9525" algn="ctr">
                <a:noFill/>
                <a:rou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0" name="TextBox 45"/>
            <p:cNvSpPr txBox="1"/>
            <p:nvPr>
              <p:custDataLst>
                <p:tags r:id="rId16"/>
              </p:custDataLst>
            </p:nvPr>
          </p:nvSpPr>
          <p:spPr>
            <a:xfrm>
              <a:off x="5022393" y="2821164"/>
              <a:ext cx="1056700" cy="288984"/>
            </a:xfrm>
            <a:prstGeom prst="rect">
              <a:avLst/>
            </a:prstGeom>
            <a:noFill/>
          </p:spPr>
          <p:txBody>
            <a:bodyPr wrap="square" rtlCol="0">
              <a:spAutoFit/>
            </a:bodyPr>
            <a:lstStyle/>
            <a:p>
              <a:pPr algn="ctr"/>
              <a:r>
                <a:rPr lang="en-US" altLang="vi-VN" sz="1600" b="1" smtClean="0">
                  <a:solidFill>
                    <a:schemeClr val="bg1"/>
                  </a:solidFill>
                  <a:latin typeface="+mj-lt"/>
                  <a:cs typeface="Arial" panose="020B0604020202020204" pitchFamily="34" charset="0"/>
                </a:rPr>
                <a:t>Age</a:t>
              </a:r>
              <a:r>
                <a:rPr lang="vi-VN" sz="1600" b="1" smtClean="0">
                  <a:solidFill>
                    <a:schemeClr val="bg1"/>
                  </a:solidFill>
                  <a:latin typeface="Broadway" panose="04040905080B02020502" pitchFamily="82" charset="0"/>
                  <a:cs typeface="Arial" panose="020B0604020202020204" pitchFamily="34" charset="0"/>
                </a:rPr>
                <a:t> </a:t>
              </a:r>
              <a:endParaRPr lang="en-US" sz="1600" b="1">
                <a:solidFill>
                  <a:schemeClr val="bg1"/>
                </a:solidFill>
                <a:latin typeface="Broadway" panose="04040905080B02020502" pitchFamily="82" charset="0"/>
                <a:cs typeface="Arial" panose="020B0604020202020204" pitchFamily="34" charset="0"/>
              </a:endParaRPr>
            </a:p>
          </p:txBody>
        </p:sp>
      </p:grpSp>
      <p:grpSp>
        <p:nvGrpSpPr>
          <p:cNvPr id="73" name="Group 52"/>
          <p:cNvGrpSpPr/>
          <p:nvPr/>
        </p:nvGrpSpPr>
        <p:grpSpPr>
          <a:xfrm>
            <a:off x="904240" y="2200275"/>
            <a:ext cx="5269230" cy="3857625"/>
            <a:chOff x="7572964" y="1551289"/>
            <a:chExt cx="4364355" cy="3305175"/>
          </a:xfrm>
        </p:grpSpPr>
        <p:sp>
          <p:nvSpPr>
            <p:cNvPr id="74" name="TextBox 53"/>
            <p:cNvSpPr txBox="1"/>
            <p:nvPr/>
          </p:nvSpPr>
          <p:spPr>
            <a:xfrm>
              <a:off x="8477204" y="1551289"/>
              <a:ext cx="2640347" cy="394445"/>
            </a:xfrm>
            <a:prstGeom prst="rect">
              <a:avLst/>
            </a:prstGeom>
            <a:noFill/>
          </p:spPr>
          <p:txBody>
            <a:bodyPr wrap="square" rtlCol="0">
              <a:spAutoFit/>
            </a:bodyPr>
            <a:lstStyle/>
            <a:p>
              <a:pPr algn="ctr"/>
              <a:r>
                <a:rPr lang="en-US" sz="2400" b="1" smtClean="0">
                  <a:solidFill>
                    <a:schemeClr val="accent1"/>
                  </a:solidFill>
                  <a:latin typeface="+mj-lt"/>
                </a:rPr>
                <a:t>Data Analysis</a:t>
              </a:r>
              <a:endParaRPr lang="en-US" sz="2400" b="1">
                <a:solidFill>
                  <a:schemeClr val="accent1"/>
                </a:solidFill>
                <a:latin typeface="+mj-lt"/>
              </a:endParaRPr>
            </a:p>
          </p:txBody>
        </p:sp>
        <p:sp>
          <p:nvSpPr>
            <p:cNvPr id="75" name="TextBox 54"/>
            <p:cNvSpPr txBox="1"/>
            <p:nvPr/>
          </p:nvSpPr>
          <p:spPr>
            <a:xfrm>
              <a:off x="7572964" y="2121519"/>
              <a:ext cx="4364355" cy="2734945"/>
            </a:xfrm>
            <a:prstGeom prst="rect">
              <a:avLst/>
            </a:prstGeom>
            <a:noFill/>
          </p:spPr>
          <p:txBody>
            <a:bodyPr wrap="square" rtlCol="0">
              <a:noAutofit/>
            </a:bodyPr>
            <a:lstStyle/>
            <a:p>
              <a:pPr marL="285750" indent="-285750" algn="just">
                <a:buFont typeface="Wingdings" panose="05000000000000000000" pitchFamily="2" charset="2"/>
                <a:buChar char="ü"/>
              </a:pPr>
              <a:r>
                <a:rPr lang="en-US" sz="2000">
                  <a:solidFill>
                    <a:schemeClr val="bg1"/>
                  </a:solidFill>
                  <a:cs typeface="Arial" panose="020B0604020202020204" pitchFamily="34" charset="0"/>
                </a:rPr>
                <a:t>Data is available in CSV format. The attributes obtained Gender, Age, Height, Weight, family history with overweight,MTRANS, and Physical Health Indicators. The data containsboth numerical data and continuous data, which can be used for analysis based on algorithms of classification, prediction,segmentation and association.</a:t>
              </a:r>
              <a:endParaRPr lang="en-US" sz="2000">
                <a:solidFill>
                  <a:schemeClr val="bg1"/>
                </a:solidFill>
                <a:cs typeface="Arial" panose="020B0604020202020204" pitchFamily="34" charset="0"/>
              </a:endParaRPr>
            </a:p>
          </p:txBody>
        </p:sp>
      </p:grpSp>
      <p:sp>
        <p:nvSpPr>
          <p:cNvPr id="2" name="文本框 1"/>
          <p:cNvSpPr txBox="1"/>
          <p:nvPr/>
        </p:nvSpPr>
        <p:spPr>
          <a:xfrm>
            <a:off x="3108960" y="325120"/>
            <a:ext cx="6263005" cy="521970"/>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sym typeface="+mn-ea"/>
              </a:rPr>
              <a:t>Data collection and description</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anim calcmode="lin" valueType="num">
                                      <p:cBhvr>
                                        <p:cTn id="8" dur="500" fill="hold"/>
                                        <p:tgtEl>
                                          <p:spTgt spid="53"/>
                                        </p:tgtEl>
                                        <p:attrNameLst>
                                          <p:attrName>ppt_x</p:attrName>
                                        </p:attrNameLst>
                                      </p:cBhvr>
                                      <p:tavLst>
                                        <p:tav tm="0">
                                          <p:val>
                                            <p:strVal val="#ppt_x"/>
                                          </p:val>
                                        </p:tav>
                                        <p:tav tm="100000">
                                          <p:val>
                                            <p:strVal val="#ppt_x"/>
                                          </p:val>
                                        </p:tav>
                                      </p:tavLst>
                                    </p:anim>
                                    <p:anim calcmode="lin" valueType="num">
                                      <p:cBhvr>
                                        <p:cTn id="9" dur="5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anim calcmode="lin" valueType="num">
                                      <p:cBhvr>
                                        <p:cTn id="20" dur="500" fill="hold"/>
                                        <p:tgtEl>
                                          <p:spTgt spid="63"/>
                                        </p:tgtEl>
                                        <p:attrNameLst>
                                          <p:attrName>ppt_x</p:attrName>
                                        </p:attrNameLst>
                                      </p:cBhvr>
                                      <p:tavLst>
                                        <p:tav tm="0">
                                          <p:val>
                                            <p:strVal val="#ppt_x"/>
                                          </p:val>
                                        </p:tav>
                                        <p:tav tm="100000">
                                          <p:val>
                                            <p:strVal val="#ppt_x"/>
                                          </p:val>
                                        </p:tav>
                                      </p:tavLst>
                                    </p:anim>
                                    <p:anim calcmode="lin" valueType="num">
                                      <p:cBhvr>
                                        <p:cTn id="21" dur="500" fill="hold"/>
                                        <p:tgtEl>
                                          <p:spTgt spid="6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anim calcmode="lin" valueType="num">
                                      <p:cBhvr>
                                        <p:cTn id="26" dur="500" fill="hold"/>
                                        <p:tgtEl>
                                          <p:spTgt spid="68"/>
                                        </p:tgtEl>
                                        <p:attrNameLst>
                                          <p:attrName>ppt_x</p:attrName>
                                        </p:attrNameLst>
                                      </p:cBhvr>
                                      <p:tavLst>
                                        <p:tav tm="0">
                                          <p:val>
                                            <p:strVal val="#ppt_x"/>
                                          </p:val>
                                        </p:tav>
                                        <p:tav tm="100000">
                                          <p:val>
                                            <p:strVal val="#ppt_x"/>
                                          </p:val>
                                        </p:tav>
                                      </p:tavLst>
                                    </p:anim>
                                    <p:anim calcmode="lin" valueType="num">
                                      <p:cBhvr>
                                        <p:cTn id="27" dur="500" fill="hold"/>
                                        <p:tgtEl>
                                          <p:spTgt spid="6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18" presetClass="entr" presetSubtype="12"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strips(downLeft)">
                                      <p:cBhvr>
                                        <p:cTn id="3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1"/>
          <a:srcRect l="1197" t="1673" r="779" b="8529"/>
          <a:stretch>
            <a:fillRect/>
          </a:stretch>
        </p:blipFill>
        <p:spPr>
          <a:xfrm>
            <a:off x="407987" y="1916831"/>
            <a:ext cx="3928581" cy="2299309"/>
          </a:xfrm>
          <a:custGeom>
            <a:avLst/>
            <a:gdLst>
              <a:gd name="connsiteX0" fmla="*/ 0 w 3928581"/>
              <a:gd name="connsiteY0" fmla="*/ 0 h 2299309"/>
              <a:gd name="connsiteX1" fmla="*/ 3928581 w 3928581"/>
              <a:gd name="connsiteY1" fmla="*/ 0 h 2299309"/>
              <a:gd name="connsiteX2" fmla="*/ 3928581 w 3928581"/>
              <a:gd name="connsiteY2" fmla="*/ 2299309 h 2299309"/>
              <a:gd name="connsiteX3" fmla="*/ 0 w 3928581"/>
              <a:gd name="connsiteY3" fmla="*/ 2299309 h 2299309"/>
            </a:gdLst>
            <a:ahLst/>
            <a:cxnLst>
              <a:cxn ang="0">
                <a:pos x="connsiteX0" y="connsiteY0"/>
              </a:cxn>
              <a:cxn ang="0">
                <a:pos x="connsiteX1" y="connsiteY1"/>
              </a:cxn>
              <a:cxn ang="0">
                <a:pos x="connsiteX2" y="connsiteY2"/>
              </a:cxn>
              <a:cxn ang="0">
                <a:pos x="connsiteX3" y="connsiteY3"/>
              </a:cxn>
            </a:cxnLst>
            <a:rect l="l" t="t" r="r" b="b"/>
            <a:pathLst>
              <a:path w="3928581" h="2299309">
                <a:moveTo>
                  <a:pt x="0" y="0"/>
                </a:moveTo>
                <a:lnTo>
                  <a:pt x="3928581" y="0"/>
                </a:lnTo>
                <a:lnTo>
                  <a:pt x="3928581" y="2299309"/>
                </a:lnTo>
                <a:lnTo>
                  <a:pt x="0" y="2299309"/>
                </a:lnTo>
                <a:close/>
              </a:path>
            </a:pathLst>
          </a:custGeom>
        </p:spPr>
      </p:pic>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6"/>
          <p:cNvSpPr/>
          <p:nvPr/>
        </p:nvSpPr>
        <p:spPr>
          <a:xfrm>
            <a:off x="4379595" y="1910080"/>
            <a:ext cx="1865630" cy="230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18" name="Rectangle 7"/>
          <p:cNvSpPr/>
          <p:nvPr/>
        </p:nvSpPr>
        <p:spPr>
          <a:xfrm>
            <a:off x="407035" y="4329430"/>
            <a:ext cx="583819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4" name="Rectangle 8"/>
          <p:cNvSpPr/>
          <p:nvPr/>
        </p:nvSpPr>
        <p:spPr>
          <a:xfrm>
            <a:off x="4260215" y="1938655"/>
            <a:ext cx="1888490" cy="2279015"/>
          </a:xfrm>
          <a:prstGeom prst="rect">
            <a:avLst/>
          </a:prstGeom>
        </p:spPr>
        <p:txBody>
          <a:bodyPr wrap="square">
            <a:noAutofit/>
          </a:bodyPr>
          <a:lstStyle/>
          <a:p>
            <a:pPr indent="0">
              <a:buFont typeface="Wingdings" panose="05000000000000000000" pitchFamily="2" charset="2"/>
              <a:buNone/>
            </a:pPr>
            <a:endParaRPr lang="vi-VN" smtClean="0">
              <a:solidFill>
                <a:schemeClr val="bg1"/>
              </a:solidFill>
            </a:endParaRPr>
          </a:p>
          <a:p>
            <a:pPr marL="285750" indent="-285750" algn="ctr">
              <a:buFont typeface="Wingdings" panose="05000000000000000000" pitchFamily="2" charset="2"/>
              <a:buChar char="v"/>
            </a:pPr>
            <a:r>
              <a:rPr lang="vi-VN">
                <a:solidFill>
                  <a:schemeClr val="bg1"/>
                </a:solidFill>
              </a:rPr>
              <a:t>The variable to be predict is ‘NObesity’ and its values are shown in Table I below</a:t>
            </a:r>
            <a:endParaRPr lang="vi-VN">
              <a:solidFill>
                <a:schemeClr val="bg1"/>
              </a:solidFill>
            </a:endParaRPr>
          </a:p>
          <a:p>
            <a:endParaRPr lang="vi-VN" smtClean="0">
              <a:solidFill>
                <a:schemeClr val="bg1"/>
              </a:solidFill>
            </a:endParaRPr>
          </a:p>
          <a:p>
            <a:pPr marL="285750" indent="-285750">
              <a:buFont typeface="Wingdings" panose="05000000000000000000" pitchFamily="2" charset="2"/>
              <a:buChar char="v"/>
            </a:pPr>
            <a:endParaRPr lang="vi-VN" smtClean="0">
              <a:solidFill>
                <a:schemeClr val="bg1"/>
              </a:solidFill>
            </a:endParaRPr>
          </a:p>
        </p:txBody>
      </p:sp>
      <p:sp>
        <p:nvSpPr>
          <p:cNvPr id="25" name="Rectangle 12"/>
          <p:cNvSpPr/>
          <p:nvPr/>
        </p:nvSpPr>
        <p:spPr>
          <a:xfrm>
            <a:off x="6508750" y="4329430"/>
            <a:ext cx="448691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2" name="Rectangle 13"/>
          <p:cNvSpPr/>
          <p:nvPr/>
        </p:nvSpPr>
        <p:spPr>
          <a:xfrm>
            <a:off x="407987" y="4824705"/>
            <a:ext cx="11376025" cy="1476375"/>
          </a:xfrm>
          <a:prstGeom prst="rect">
            <a:avLst/>
          </a:prstGeom>
        </p:spPr>
        <p:txBody>
          <a:bodyPr wrap="square">
            <a:spAutoFit/>
          </a:bodyPr>
          <a:p>
            <a:pPr algn="just"/>
            <a:r>
              <a:rPr lang="en-US" dirty="0">
                <a:solidFill>
                  <a:schemeClr val="bg1"/>
                </a:solidFill>
              </a:rPr>
              <a:t>The Physical Health Indicators are specified: Frequent con sumption of high caloric food (FAVC), Frequency of consump tion of vegetables (FCVC), Number of main meals (NCP),Consumption of food between meals (CAEC), Consumption of water daily (CH20), and Consumption of alcohol (CALC).The attributes related with the physical condition are: Calories consumption monitoring (SCC), Physical activity frequency (FAF), Time using technology devices (TUE), Transportation used (MTRANS) [5].</a:t>
            </a:r>
            <a:endParaRPr lang="en-US" dirty="0">
              <a:solidFill>
                <a:schemeClr val="bg1"/>
              </a:solidFill>
            </a:endParaRPr>
          </a:p>
        </p:txBody>
      </p:sp>
      <p:sp>
        <p:nvSpPr>
          <p:cNvPr id="4" name="文本框 3"/>
          <p:cNvSpPr txBox="1"/>
          <p:nvPr/>
        </p:nvSpPr>
        <p:spPr>
          <a:xfrm>
            <a:off x="3108960" y="325120"/>
            <a:ext cx="6263005" cy="521970"/>
          </a:xfrm>
          <a:prstGeom prst="rect">
            <a:avLst/>
          </a:prstGeom>
          <a:noFill/>
        </p:spPr>
        <p:txBody>
          <a:bodyPr wrap="square" rtlCol="0">
            <a:spAutoFit/>
          </a:bodyPr>
          <a:p>
            <a:pPr algn="ctr"/>
            <a:r>
              <a:rPr lang="en-US" altLang="zh-CN" sz="2800" dirty="0" smtClean="0">
                <a:latin typeface="微软雅黑" panose="020B0503020204020204" pitchFamily="34" charset="-122"/>
                <a:ea typeface="微软雅黑" panose="020B0503020204020204" pitchFamily="34" charset="-122"/>
                <a:sym typeface="+mn-ea"/>
              </a:rPr>
              <a:t>Data collection and description</a:t>
            </a:r>
            <a:endParaRPr lang="en-US" altLang="zh-CN" sz="28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509385" y="1938655"/>
            <a:ext cx="4486910" cy="2254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6" presetClass="entr" presetSubtype="37"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outVertic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24" grpId="0"/>
      <p:bldP spid="25" grpId="0" bldLvl="0" animBg="1"/>
      <p:bldP spid="2" grpId="0"/>
    </p:bldLst>
  </p:timing>
</p:sld>
</file>

<file path=ppt/tags/tag1.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10.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1.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2.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3.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4.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5.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6.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7.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8.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19.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20.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1.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2.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3.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4.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5.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6.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7.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8.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29.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3.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30.xml><?xml version="1.0" encoding="utf-8"?>
<p:tagLst xmlns:p="http://schemas.openxmlformats.org/presentationml/2006/main">
  <p:tag name="KSO_WM_DIAGRAM_VIRTUALLY_FRAME" val="{&quot;height&quot;:476.0442519685039,&quot;left&quot;:118.34559055118109,&quot;top&quot;:151.1604724409449,&quot;width&quot;:734.6196850393701}"/>
</p:tagLst>
</file>

<file path=ppt/tags/tag31.xml><?xml version="1.0" encoding="utf-8"?>
<p:tagLst xmlns:p="http://schemas.openxmlformats.org/presentationml/2006/main">
  <p:tag name="KSO_WM_DIAGRAM_VIRTUALLY_FRAME" val="{&quot;height&quot;:243.1723622047245,&quot;left&quot;:335.32708473541345,&quot;top&quot;:202.7,&quot;width&quot;:550.2373247134054}"/>
</p:tagLst>
</file>

<file path=ppt/tags/tag32.xml><?xml version="1.0" encoding="utf-8"?>
<p:tagLst xmlns:p="http://schemas.openxmlformats.org/presentationml/2006/main">
  <p:tag name="KSO_WM_DIAGRAM_VIRTUALLY_FRAME" val="{&quot;height&quot;:243.1723622047245,&quot;left&quot;:335.32708473541345,&quot;top&quot;:202.7,&quot;width&quot;:550.2373247134054}"/>
</p:tagLst>
</file>

<file path=ppt/tags/tag33.xml><?xml version="1.0" encoding="utf-8"?>
<p:tagLst xmlns:p="http://schemas.openxmlformats.org/presentationml/2006/main">
  <p:tag name="KSO_WM_DIAGRAM_VIRTUALLY_FRAME" val="{&quot;height&quot;:243.1723622047245,&quot;left&quot;:335.32708473541345,&quot;top&quot;:202.7,&quot;width&quot;:550.2373247134054}"/>
</p:tagLst>
</file>

<file path=ppt/tags/tag34.xml><?xml version="1.0" encoding="utf-8"?>
<p:tagLst xmlns:p="http://schemas.openxmlformats.org/presentationml/2006/main">
  <p:tag name="KSO_WM_DIAGRAM_VIRTUALLY_FRAME" val="{&quot;height&quot;:243.1723622047245,&quot;left&quot;:335.32708473541345,&quot;top&quot;:202.7,&quot;width&quot;:550.2373247134054}"/>
</p:tagLst>
</file>

<file path=ppt/tags/tag35.xml><?xml version="1.0" encoding="utf-8"?>
<p:tagLst xmlns:p="http://schemas.openxmlformats.org/presentationml/2006/main">
  <p:tag name="KSO_WM_DIAGRAM_VIRTUALLY_FRAME" val="{&quot;height&quot;:243.1723622047245,&quot;left&quot;:335.32708473541345,&quot;top&quot;:202.7,&quot;width&quot;:550.2373247134054}"/>
</p:tagLst>
</file>

<file path=ppt/tags/tag36.xml><?xml version="1.0" encoding="utf-8"?>
<p:tagLst xmlns:p="http://schemas.openxmlformats.org/presentationml/2006/main">
  <p:tag name="KSO_WM_DIAGRAM_VIRTUALLY_FRAME" val="{&quot;height&quot;:243.1723622047245,&quot;left&quot;:335.32708473541345,&quot;top&quot;:202.7,&quot;width&quot;:550.2373247134054}"/>
</p:tagLst>
</file>

<file path=ppt/tags/tag37.xml><?xml version="1.0" encoding="utf-8"?>
<p:tagLst xmlns:p="http://schemas.openxmlformats.org/presentationml/2006/main">
  <p:tag name="KSO_WM_DIAGRAM_VIRTUALLY_FRAME" val="{&quot;height&quot;:243.1723622047245,&quot;left&quot;:335.32708473541345,&quot;top&quot;:202.7,&quot;width&quot;:550.2373247134054}"/>
</p:tagLst>
</file>

<file path=ppt/tags/tag38.xml><?xml version="1.0" encoding="utf-8"?>
<p:tagLst xmlns:p="http://schemas.openxmlformats.org/presentationml/2006/main">
  <p:tag name="KSO_WM_DIAGRAM_VIRTUALLY_FRAME" val="{&quot;height&quot;:243.1723622047245,&quot;left&quot;:335.32708473541345,&quot;top&quot;:202.7,&quot;width&quot;:550.2373247134054}"/>
</p:tagLst>
</file>

<file path=ppt/tags/tag39.xml><?xml version="1.0" encoding="utf-8"?>
<p:tagLst xmlns:p="http://schemas.openxmlformats.org/presentationml/2006/main">
  <p:tag name="KSO_WM_DIAGRAM_VIRTUALLY_FRAME" val="{&quot;height&quot;:243.1723622047245,&quot;left&quot;:335.32708473541345,&quot;top&quot;:202.7,&quot;width&quot;:550.2373247134054}"/>
</p:tagLst>
</file>

<file path=ppt/tags/tag4.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40.xml><?xml version="1.0" encoding="utf-8"?>
<p:tagLst xmlns:p="http://schemas.openxmlformats.org/presentationml/2006/main">
  <p:tag name="KSO_WM_DIAGRAM_VIRTUALLY_FRAME" val="{&quot;height&quot;:243.1723622047245,&quot;left&quot;:335.32708473541345,&quot;top&quot;:202.7,&quot;width&quot;:550.2373247134054}"/>
</p:tagLst>
</file>

<file path=ppt/tags/tag41.xml><?xml version="1.0" encoding="utf-8"?>
<p:tagLst xmlns:p="http://schemas.openxmlformats.org/presentationml/2006/main">
  <p:tag name="KSO_WM_DIAGRAM_VIRTUALLY_FRAME" val="{&quot;height&quot;:243.1723622047245,&quot;left&quot;:335.32708473541345,&quot;top&quot;:202.7,&quot;width&quot;:550.2373247134054}"/>
</p:tagLst>
</file>

<file path=ppt/tags/tag42.xml><?xml version="1.0" encoding="utf-8"?>
<p:tagLst xmlns:p="http://schemas.openxmlformats.org/presentationml/2006/main">
  <p:tag name="KSO_WM_DIAGRAM_VIRTUALLY_FRAME" val="{&quot;height&quot;:243.1723622047245,&quot;left&quot;:335.32708473541345,&quot;top&quot;:202.7,&quot;width&quot;:550.2373247134054}"/>
</p:tagLst>
</file>

<file path=ppt/tags/tag43.xml><?xml version="1.0" encoding="utf-8"?>
<p:tagLst xmlns:p="http://schemas.openxmlformats.org/presentationml/2006/main">
  <p:tag name="KSO_WM_DIAGRAM_VIRTUALLY_FRAME" val="{&quot;height&quot;:243.1723622047245,&quot;left&quot;:335.32708473541345,&quot;top&quot;:202.7,&quot;width&quot;:550.2373247134054}"/>
</p:tagLst>
</file>

<file path=ppt/tags/tag44.xml><?xml version="1.0" encoding="utf-8"?>
<p:tagLst xmlns:p="http://schemas.openxmlformats.org/presentationml/2006/main">
  <p:tag name="KSO_WM_DIAGRAM_VIRTUALLY_FRAME" val="{&quot;height&quot;:243.1723622047245,&quot;left&quot;:335.32708473541345,&quot;top&quot;:202.7,&quot;width&quot;:550.2373247134054}"/>
</p:tagLst>
</file>

<file path=ppt/tags/tag45.xml><?xml version="1.0" encoding="utf-8"?>
<p:tagLst xmlns:p="http://schemas.openxmlformats.org/presentationml/2006/main">
  <p:tag name="KSO_WM_DIAGRAM_VIRTUALLY_FRAME" val="{&quot;height&quot;:243.1723622047245,&quot;left&quot;:335.32708473541345,&quot;top&quot;:202.7,&quot;width&quot;:550.2373247134054}"/>
</p:tagLst>
</file>

<file path=ppt/tags/tag46.xml><?xml version="1.0" encoding="utf-8"?>
<p:tagLst xmlns:p="http://schemas.openxmlformats.org/presentationml/2006/main">
  <p:tag name="KSO_WM_DIAGRAM_VIRTUALLY_FRAME" val="{&quot;height&quot;:243.1723622047245,&quot;left&quot;:335.32708473541345,&quot;top&quot;:202.7,&quot;width&quot;:550.2373247134054}"/>
</p:tagLst>
</file>

<file path=ppt/tags/tag47.xml><?xml version="1.0" encoding="utf-8"?>
<p:tagLst xmlns:p="http://schemas.openxmlformats.org/presentationml/2006/main">
  <p:tag name="KSO_WM_DIAGRAM_VIRTUALLY_FRAME" val="{&quot;height&quot;:327.411660964371,&quot;left&quot;:52.4,&quot;top&quot;:66.68912643720378,&quot;width&quot;:888.6394488188977}"/>
</p:tagLst>
</file>

<file path=ppt/tags/tag48.xml><?xml version="1.0" encoding="utf-8"?>
<p:tagLst xmlns:p="http://schemas.openxmlformats.org/presentationml/2006/main">
  <p:tag name="KSO_WM_DIAGRAM_VIRTUALLY_FRAME" val="{&quot;height&quot;:327.411660964371,&quot;left&quot;:52.4,&quot;top&quot;:66.68912643720378,&quot;width&quot;:888.6394488188977}"/>
</p:tagLst>
</file>

<file path=ppt/tags/tag49.xml><?xml version="1.0" encoding="utf-8"?>
<p:tagLst xmlns:p="http://schemas.openxmlformats.org/presentationml/2006/main">
  <p:tag name="KSO_WM_DIAGRAM_VIRTUALLY_FRAME" val="{&quot;height&quot;:327.411660964371,&quot;left&quot;:52.4,&quot;top&quot;:66.68912643720378,&quot;width&quot;:888.6394488188977}"/>
</p:tagLst>
</file>

<file path=ppt/tags/tag5.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50.xml><?xml version="1.0" encoding="utf-8"?>
<p:tagLst xmlns:p="http://schemas.openxmlformats.org/presentationml/2006/main">
  <p:tag name="KSO_WM_DIAGRAM_VIRTUALLY_FRAME" val="{&quot;height&quot;:327.411660964371,&quot;left&quot;:52.4,&quot;top&quot;:66.68912643720378,&quot;width&quot;:888.6394488188977}"/>
</p:tagLst>
</file>

<file path=ppt/tags/tag51.xml><?xml version="1.0" encoding="utf-8"?>
<p:tagLst xmlns:p="http://schemas.openxmlformats.org/presentationml/2006/main">
  <p:tag name="KSO_WM_DIAGRAM_VIRTUALLY_FRAME" val="{&quot;height&quot;:327.411660964371,&quot;left&quot;:52.4,&quot;top&quot;:66.68912643720378,&quot;width&quot;:888.6394488188977}"/>
</p:tagLst>
</file>

<file path=ppt/tags/tag52.xml><?xml version="1.0" encoding="utf-8"?>
<p:tagLst xmlns:p="http://schemas.openxmlformats.org/presentationml/2006/main">
  <p:tag name="KSO_WM_DIAGRAM_VIRTUALLY_FRAME" val="{&quot;height&quot;:327.411660964371,&quot;left&quot;:52.4,&quot;top&quot;:66.68912643720378,&quot;width&quot;:888.6394488188977}"/>
</p:tagLst>
</file>

<file path=ppt/tags/tag53.xml><?xml version="1.0" encoding="utf-8"?>
<p:tagLst xmlns:p="http://schemas.openxmlformats.org/presentationml/2006/main">
  <p:tag name="KSO_WM_DIAGRAM_VIRTUALLY_FRAME" val="{&quot;height&quot;:327.411660964371,&quot;left&quot;:52.4,&quot;top&quot;:66.68912643720378,&quot;width&quot;:888.6394488188977}"/>
</p:tagLst>
</file>

<file path=ppt/tags/tag54.xml><?xml version="1.0" encoding="utf-8"?>
<p:tagLst xmlns:p="http://schemas.openxmlformats.org/presentationml/2006/main">
  <p:tag name="KSO_WM_DIAGRAM_VIRTUALLY_FRAME" val="{&quot;height&quot;:327.411660964371,&quot;left&quot;:52.4,&quot;top&quot;:66.68912643720378,&quot;width&quot;:888.6394488188977}"/>
</p:tagLst>
</file>

<file path=ppt/tags/tag55.xml><?xml version="1.0" encoding="utf-8"?>
<p:tagLst xmlns:p="http://schemas.openxmlformats.org/presentationml/2006/main">
  <p:tag name="KSO_WM_DIAGRAM_VIRTUALLY_FRAME" val="{&quot;height&quot;:327.411660964371,&quot;left&quot;:52.4,&quot;top&quot;:66.68912643720378,&quot;width&quot;:888.6394488188977}"/>
</p:tagLst>
</file>

<file path=ppt/tags/tag56.xml><?xml version="1.0" encoding="utf-8"?>
<p:tagLst xmlns:p="http://schemas.openxmlformats.org/presentationml/2006/main">
  <p:tag name="KSO_WM_DIAGRAM_VIRTUALLY_FRAME" val="{&quot;height&quot;:327.411660964371,&quot;left&quot;:52.4,&quot;top&quot;:66.68912643720378,&quot;width&quot;:888.6394488188977}"/>
</p:tagLst>
</file>

<file path=ppt/tags/tag57.xml><?xml version="1.0" encoding="utf-8"?>
<p:tagLst xmlns:p="http://schemas.openxmlformats.org/presentationml/2006/main">
  <p:tag name="KSO_WM_DIAGRAM_VIRTUALLY_FRAME" val="{&quot;height&quot;:327.411660964371,&quot;left&quot;:52.4,&quot;top&quot;:66.68912643720378,&quot;width&quot;:888.6394488188977}"/>
</p:tagLst>
</file>

<file path=ppt/tags/tag58.xml><?xml version="1.0" encoding="utf-8"?>
<p:tagLst xmlns:p="http://schemas.openxmlformats.org/presentationml/2006/main">
  <p:tag name="KSO_WM_DIAGRAM_VIRTUALLY_FRAME" val="{&quot;height&quot;:327.411660964371,&quot;left&quot;:52.4,&quot;top&quot;:66.68912643720378,&quot;width&quot;:888.6394488188977}"/>
</p:tagLst>
</file>

<file path=ppt/tags/tag59.xml><?xml version="1.0" encoding="utf-8"?>
<p:tagLst xmlns:p="http://schemas.openxmlformats.org/presentationml/2006/main">
  <p:tag name="KSO_WM_DIAGRAM_VIRTUALLY_FRAME" val="{&quot;height&quot;:327.411660964371,&quot;left&quot;:52.4,&quot;top&quot;:66.68912643720378,&quot;width&quot;:888.6394488188977}"/>
</p:tagLst>
</file>

<file path=ppt/tags/tag6.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60.xml><?xml version="1.0" encoding="utf-8"?>
<p:tagLst xmlns:p="http://schemas.openxmlformats.org/presentationml/2006/main">
  <p:tag name="KSO_WM_DIAGRAM_VIRTUALLY_FRAME" val="{&quot;height&quot;:327.411660964371,&quot;left&quot;:52.4,&quot;top&quot;:66.68912643720378,&quot;width&quot;:888.6394488188977}"/>
</p:tagLst>
</file>

<file path=ppt/tags/tag61.xml><?xml version="1.0" encoding="utf-8"?>
<p:tagLst xmlns:p="http://schemas.openxmlformats.org/presentationml/2006/main">
  <p:tag name="KSO_WM_DIAGRAM_VIRTUALLY_FRAME" val="{&quot;height&quot;:327.411660964371,&quot;left&quot;:52.4,&quot;top&quot;:66.68912643720378,&quot;width&quot;:888.6394488188977}"/>
</p:tagLst>
</file>

<file path=ppt/tags/tag62.xml><?xml version="1.0" encoding="utf-8"?>
<p:tagLst xmlns:p="http://schemas.openxmlformats.org/presentationml/2006/main">
  <p:tag name="KSO_WM_DIAGRAM_VIRTUALLY_FRAME" val="{&quot;height&quot;:327.411660964371,&quot;left&quot;:52.4,&quot;top&quot;:66.68912643720378,&quot;width&quot;:888.6394488188977}"/>
</p:tagLst>
</file>

<file path=ppt/tags/tag63.xml><?xml version="1.0" encoding="utf-8"?>
<p:tagLst xmlns:p="http://schemas.openxmlformats.org/presentationml/2006/main">
  <p:tag name="KSO_WM_DIAGRAM_VIRTUALLY_FRAME" val="{&quot;height&quot;:327.411660964371,&quot;left&quot;:52.4,&quot;top&quot;:66.68912643720378,&quot;width&quot;:888.6394488188977}"/>
</p:tagLst>
</file>

<file path=ppt/tags/tag64.xml><?xml version="1.0" encoding="utf-8"?>
<p:tagLst xmlns:p="http://schemas.openxmlformats.org/presentationml/2006/main">
  <p:tag name="KSO_WM_DIAGRAM_VIRTUALLY_FRAME" val="{&quot;height&quot;:327.411660964371,&quot;left&quot;:52.4,&quot;top&quot;:66.68912643720378,&quot;width&quot;:888.6394488188977}"/>
</p:tagLst>
</file>

<file path=ppt/tags/tag65.xml><?xml version="1.0" encoding="utf-8"?>
<p:tagLst xmlns:p="http://schemas.openxmlformats.org/presentationml/2006/main">
  <p:tag name="KSO_WM_DIAGRAM_VIRTUALLY_FRAME" val="{&quot;height&quot;:327.411660964371,&quot;left&quot;:52.4,&quot;top&quot;:66.68912643720378,&quot;width&quot;:888.6394488188977}"/>
</p:tagLst>
</file>

<file path=ppt/tags/tag66.xml><?xml version="1.0" encoding="utf-8"?>
<p:tagLst xmlns:p="http://schemas.openxmlformats.org/presentationml/2006/main">
  <p:tag name="KSO_WM_DIAGRAM_VIRTUALLY_FRAME" val="{&quot;height&quot;:327.411660964371,&quot;left&quot;:52.4,&quot;top&quot;:66.68912643720378,&quot;width&quot;:888.6394488188977}"/>
</p:tagLst>
</file>

<file path=ppt/tags/tag67.xml><?xml version="1.0" encoding="utf-8"?>
<p:tagLst xmlns:p="http://schemas.openxmlformats.org/presentationml/2006/main">
  <p:tag name="KSO_WM_DIAGRAM_VIRTUALLY_FRAME" val="{&quot;height&quot;:327.411660964371,&quot;left&quot;:52.4,&quot;top&quot;:66.68912643720378,&quot;width&quot;:888.6394488188977}"/>
</p:tagLst>
</file>

<file path=ppt/tags/tag68.xml><?xml version="1.0" encoding="utf-8"?>
<p:tagLst xmlns:p="http://schemas.openxmlformats.org/presentationml/2006/main">
  <p:tag name="KSO_WM_DIAGRAM_VIRTUALLY_FRAME" val="{&quot;height&quot;:327.411660964371,&quot;left&quot;:52.4,&quot;top&quot;:66.68912643720378,&quot;width&quot;:888.6394488188977}"/>
</p:tagLst>
</file>

<file path=ppt/tags/tag69.xml><?xml version="1.0" encoding="utf-8"?>
<p:tagLst xmlns:p="http://schemas.openxmlformats.org/presentationml/2006/main">
  <p:tag name="KSO_WM_DIAGRAM_VIRTUALLY_FRAME" val="{&quot;height&quot;:327.411660964371,&quot;left&quot;:52.4,&quot;top&quot;:66.68912643720378,&quot;width&quot;:888.6394488188977}"/>
</p:tagLst>
</file>

<file path=ppt/tags/tag7.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70.xml><?xml version="1.0" encoding="utf-8"?>
<p:tagLst xmlns:p="http://schemas.openxmlformats.org/presentationml/2006/main">
  <p:tag name="KSO_WM_DIAGRAM_VIRTUALLY_FRAME" val="{&quot;height&quot;:327.411660964371,&quot;left&quot;:52.4,&quot;top&quot;:66.68912643720378,&quot;width&quot;:888.6394488188977}"/>
</p:tagLst>
</file>

<file path=ppt/tags/tag71.xml><?xml version="1.0" encoding="utf-8"?>
<p:tagLst xmlns:p="http://schemas.openxmlformats.org/presentationml/2006/main">
  <p:tag name="KSO_WM_DIAGRAM_VIRTUALLY_FRAME" val="{&quot;height&quot;:327.411660964371,&quot;left&quot;:52.4,&quot;top&quot;:66.68912643720378,&quot;width&quot;:888.6394488188977}"/>
</p:tagLst>
</file>

<file path=ppt/tags/tag72.xml><?xml version="1.0" encoding="utf-8"?>
<p:tagLst xmlns:p="http://schemas.openxmlformats.org/presentationml/2006/main">
  <p:tag name="KSO_WM_DIAGRAM_VIRTUALLY_FRAME" val="{&quot;height&quot;:327.411660964371,&quot;left&quot;:52.4,&quot;top&quot;:66.68912643720378,&quot;width&quot;:888.6394488188977}"/>
</p:tagLst>
</file>

<file path=ppt/tags/tag73.xml><?xml version="1.0" encoding="utf-8"?>
<p:tagLst xmlns:p="http://schemas.openxmlformats.org/presentationml/2006/main">
  <p:tag name="KSO_WM_DIAGRAM_VIRTUALLY_FRAME" val="{&quot;height&quot;:327.411660964371,&quot;left&quot;:52.4,&quot;top&quot;:66.68912643720378,&quot;width&quot;:888.6394488188977}"/>
</p:tagLst>
</file>

<file path=ppt/tags/tag74.xml><?xml version="1.0" encoding="utf-8"?>
<p:tagLst xmlns:p="http://schemas.openxmlformats.org/presentationml/2006/main">
  <p:tag name="commondata" val="eyJoZGlkIjoiMGVhY2E4MjZiNmJhMzZjYTdlYWU2MTljMDY0N2Q5MTgifQ=="/>
</p:tagLst>
</file>

<file path=ppt/tags/tag8.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ags/tag9.xml><?xml version="1.0" encoding="utf-8"?>
<p:tagLst xmlns:p="http://schemas.openxmlformats.org/presentationml/2006/main">
  <p:tag name="KSO_WM_DIAGRAM_VIRTUALLY_FRAME" val="{&quot;height&quot;:207.21559055118104,&quot;left&quot;:480.5400787401575,&quot;top&quot;:330.84653543307087,&quot;width&quot;:449.9040157480316}"/>
</p:tagLst>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7785</Words>
  <Application>WPS 演示</Application>
  <PresentationFormat>宽屏</PresentationFormat>
  <Paragraphs>242</Paragraphs>
  <Slides>20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20</vt:i4>
      </vt:variant>
    </vt:vector>
  </HeadingPairs>
  <TitlesOfParts>
    <vt:vector size="41" baseType="lpstr">
      <vt:lpstr>Arial</vt:lpstr>
      <vt:lpstr>宋体</vt:lpstr>
      <vt:lpstr>Wingdings</vt:lpstr>
      <vt:lpstr>微软雅黑</vt:lpstr>
      <vt:lpstr>Oswald Regular</vt:lpstr>
      <vt:lpstr>Segoe Print</vt:lpstr>
      <vt:lpstr>Broadway</vt:lpstr>
      <vt:lpstr>Gabriola</vt:lpstr>
      <vt:lpstr>Calibri</vt:lpstr>
      <vt:lpstr>Arial Unicode MS</vt:lpstr>
      <vt:lpstr>Calibri Light</vt:lpstr>
      <vt:lpstr>Verdana</vt:lpstr>
      <vt:lpstr>Gill Sans</vt:lpstr>
      <vt:lpstr>Arial</vt:lpstr>
      <vt:lpstr>Open Sans Light</vt:lpstr>
      <vt:lpstr>Times New Roman</vt:lpstr>
      <vt:lpstr>Roboto condensed</vt:lpstr>
      <vt:lpstr>굴림</vt:lpstr>
      <vt:lpstr>Malgun Gothic</vt:lpstr>
      <vt:lpstr>Source Sans Pro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11948</cp:lastModifiedBy>
  <cp:revision>68</cp:revision>
  <dcterms:created xsi:type="dcterms:W3CDTF">2014-11-07T11:09:00Z</dcterms:created>
  <dcterms:modified xsi:type="dcterms:W3CDTF">2024-11-12T15:51:04Z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8184671A35FB4FEBBA0D614E3C6EBF3A_13</vt:lpwstr>
  </property>
  <property fmtid="{D5CDD505-2E9C-101B-9397-08002B2CF9AE}" pid="3" name="KSOProductBuildVer">
    <vt:lpwstr>2052-12.1.0.17857</vt:lpwstr>
  </property>
</Properties>
</file>