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307" y="2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cloud/watson-natural-language-processing" TargetMode="External"/><Relationship Id="rId2" Type="http://schemas.openxmlformats.org/officeDocument/2006/relationships/hyperlink" Target="https://www.ibm.com/cloud/learn/cloud-compu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dirty="0"/>
              <a:t>Research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RAM PRAKASH </a:t>
            </a:r>
            <a:r>
              <a:rPr lang="en-US" sz="2000" b="1" dirty="0" smtClean="0">
                <a:solidFill>
                  <a:schemeClr val="accent1">
                    <a:lumMod val="75000"/>
                  </a:schemeClr>
                </a:solidFill>
                <a:latin typeface="Arial"/>
                <a:cs typeface="Arial"/>
              </a:rPr>
              <a:t>- RATHINAM COLLEGE OF ARTS AND SCIENCE - 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dirty="0"/>
              <a:t>IBM Cloud</a:t>
            </a:r>
            <a:r>
              <a:rPr lang="en-US" sz="2400" dirty="0"/>
              <a:t> (2021). </a:t>
            </a:r>
            <a:r>
              <a:rPr lang="en-US" sz="2400" i="1" dirty="0"/>
              <a:t>IBM Cloud: Overview and Features</a:t>
            </a:r>
            <a:r>
              <a:rPr lang="en-US" sz="2400" dirty="0"/>
              <a:t>. IBM Documentation</a:t>
            </a:r>
            <a:r>
              <a:rPr lang="en-US" sz="2400" dirty="0" smtClean="0"/>
              <a:t>.</a:t>
            </a:r>
          </a:p>
          <a:p>
            <a:pPr marL="305435" indent="-305435"/>
            <a:r>
              <a:rPr lang="en-IN" sz="2400" dirty="0">
                <a:hlinkClick r:id="rId2"/>
              </a:rPr>
              <a:t>https://</a:t>
            </a:r>
            <a:r>
              <a:rPr lang="en-IN" sz="2400" dirty="0" smtClean="0">
                <a:hlinkClick r:id="rId2"/>
              </a:rPr>
              <a:t>www.ibm.com/cloud/learn/cloud-computing</a:t>
            </a:r>
            <a:endParaRPr lang="en-IN" sz="2400" dirty="0" smtClean="0"/>
          </a:p>
          <a:p>
            <a:pPr marL="305435" indent="-305435"/>
            <a:r>
              <a:rPr lang="en-US" sz="2400" b="1" dirty="0"/>
              <a:t>IBM Watson</a:t>
            </a:r>
            <a:r>
              <a:rPr lang="en-US" sz="2400" dirty="0"/>
              <a:t> (2021). </a:t>
            </a:r>
            <a:r>
              <a:rPr lang="en-US" sz="2400" i="1" dirty="0"/>
              <a:t>IBM Watson for Natural Language Processing</a:t>
            </a:r>
            <a:r>
              <a:rPr lang="en-US" sz="2400" dirty="0"/>
              <a:t>. IBM Developer</a:t>
            </a:r>
            <a:r>
              <a:rPr lang="en-US" sz="2400" dirty="0" smtClean="0"/>
              <a:t>.</a:t>
            </a:r>
          </a:p>
          <a:p>
            <a:pPr marL="305435" indent="-305435"/>
            <a:r>
              <a:rPr lang="en-IN" sz="2400" dirty="0">
                <a:hlinkClick r:id="rId3"/>
              </a:rPr>
              <a:t>https://</a:t>
            </a:r>
            <a:r>
              <a:rPr lang="en-IN" sz="2400" dirty="0" smtClean="0">
                <a:hlinkClick r:id="rId3"/>
              </a:rPr>
              <a:t>www.ibm.com/cloud/watson-natural-language-processing</a:t>
            </a:r>
            <a:endParaRPr lang="en-IN" sz="2400" dirty="0" smtClean="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489752" y="-751217"/>
            <a:ext cx="11029615" cy="4673324"/>
          </a:xfrm>
        </p:spPr>
        <p:txBody>
          <a:bodyPr/>
          <a:lstStyle/>
          <a:p>
            <a:pPr marL="0" indent="0">
              <a:buNone/>
            </a:pPr>
            <a:r>
              <a:rPr lang="en-IN" dirty="0" smtClean="0"/>
              <a:t>( getting started with AI</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1" y="1907770"/>
            <a:ext cx="4572000" cy="457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346" y="1907769"/>
            <a:ext cx="7180119" cy="4704311"/>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448188" y="-1000600"/>
            <a:ext cx="11029615" cy="4673324"/>
          </a:xfrm>
        </p:spPr>
        <p:txBody>
          <a:bodyPr/>
          <a:lstStyle/>
          <a:p>
            <a:pPr marL="0" indent="0">
              <a:buNone/>
            </a:pPr>
            <a:r>
              <a:rPr lang="en-IN" dirty="0" smtClean="0"/>
              <a:t>( </a:t>
            </a:r>
            <a:r>
              <a:rPr lang="en-IN" dirty="0"/>
              <a:t>Journey to Cloud)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 y="1965960"/>
            <a:ext cx="4572000" cy="457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544" y="1965960"/>
            <a:ext cx="7185660" cy="4396740"/>
          </a:xfrm>
          <a:prstGeom prst="rect">
            <a:avLst/>
          </a:prstGeo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697570" y="-884221"/>
            <a:ext cx="11029615" cy="4673324"/>
          </a:xfrm>
        </p:spPr>
        <p:txBody>
          <a:bodyPr/>
          <a:lstStyle/>
          <a:p>
            <a:pPr marL="0" indent="0">
              <a:buNone/>
            </a:pPr>
            <a:r>
              <a:rPr lang="en-IN" dirty="0" smtClean="0"/>
              <a:t>( </a:t>
            </a:r>
            <a:r>
              <a:rPr lang="en-IN" dirty="0"/>
              <a:t>RAG Lab)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179" y="2097924"/>
            <a:ext cx="7132320" cy="4457700"/>
          </a:xfrm>
          <a:prstGeom prst="rect">
            <a:avLst/>
          </a:prstGeo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a:t>
            </a:r>
            <a:r>
              <a:rPr lang="en-US" sz="2800" dirty="0" smtClean="0"/>
              <a:t>R&amp;D .</a:t>
            </a:r>
            <a:endParaRPr lang="en-IN" sz="2800"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3358"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1400" dirty="0"/>
              <a:t>The </a:t>
            </a:r>
            <a:r>
              <a:rPr lang="en-US" sz="1400" b="1" dirty="0" err="1"/>
              <a:t>Agentic</a:t>
            </a:r>
            <a:r>
              <a:rPr lang="en-US" sz="1400" b="1" dirty="0"/>
              <a:t> AI (Research Agent)</a:t>
            </a:r>
            <a:r>
              <a:rPr lang="en-US" sz="1400" dirty="0"/>
              <a:t> aims to revolutionize the research process by providing an AI-powered solution that automates critical tasks involved in literature reviews, data collection, and analysis. By leveraging </a:t>
            </a:r>
            <a:r>
              <a:rPr lang="en-US" sz="1400" b="1" dirty="0"/>
              <a:t>IBM Cloud</a:t>
            </a:r>
            <a:r>
              <a:rPr lang="en-US" sz="1400" dirty="0"/>
              <a:t> for scalability and cloud-based infrastructure, this system offers a flexible, scalable, and efficient platform for researchers across multiple disciplines.</a:t>
            </a:r>
          </a:p>
          <a:p>
            <a:r>
              <a:rPr lang="en-US" sz="1400" b="1" dirty="0"/>
              <a:t>Key Components of the Proposed System:</a:t>
            </a:r>
          </a:p>
          <a:p>
            <a:r>
              <a:rPr lang="en-US" sz="1400" b="1" dirty="0"/>
              <a:t>Automated Literature Collection</a:t>
            </a:r>
            <a:r>
              <a:rPr lang="en-US" sz="1400" dirty="0"/>
              <a:t>:</a:t>
            </a:r>
            <a:br>
              <a:rPr lang="en-US" sz="1400" dirty="0"/>
            </a:br>
            <a:r>
              <a:rPr lang="en-US" sz="1400" dirty="0"/>
              <a:t>The system will utilize advanced </a:t>
            </a:r>
            <a:r>
              <a:rPr lang="en-US" sz="1400" b="1" dirty="0"/>
              <a:t>web scraping</a:t>
            </a:r>
            <a:r>
              <a:rPr lang="en-US" sz="1400" dirty="0"/>
              <a:t> techniques and APIs to automatically gather relevant academic papers, journals, and research articles from multiple sources like Google Scholar, PubMed, IEEE, and other research repositories. This eliminates the manual effort and time spent searching for research materials.</a:t>
            </a:r>
          </a:p>
          <a:p>
            <a:r>
              <a:rPr lang="en-US" sz="1400" b="1" dirty="0"/>
              <a:t>Text Summarization &amp; Keyword Extraction</a:t>
            </a:r>
            <a:r>
              <a:rPr lang="en-US" sz="1400" dirty="0"/>
              <a:t>:</a:t>
            </a:r>
            <a:br>
              <a:rPr lang="en-US" sz="1400" dirty="0"/>
            </a:br>
            <a:r>
              <a:rPr lang="en-US" sz="1400" dirty="0"/>
              <a:t>Using </a:t>
            </a:r>
            <a:r>
              <a:rPr lang="en-US" sz="1400" b="1" dirty="0"/>
              <a:t>Natural Language Processing (NLP)</a:t>
            </a:r>
            <a:r>
              <a:rPr lang="en-US" sz="1400" dirty="0"/>
              <a:t> techniques, the system will extract key insights, summarize long research papers, and generate concise abstracts, making it easier for researchers to quickly grasp the content and decide if a paper is relevant to their work.</a:t>
            </a:r>
          </a:p>
          <a:p>
            <a:r>
              <a:rPr lang="en-US" sz="1400" b="1" dirty="0" smtClean="0"/>
              <a:t>Customizable </a:t>
            </a:r>
            <a:r>
              <a:rPr lang="en-US" sz="1400" b="1" dirty="0"/>
              <a:t>Research Models</a:t>
            </a:r>
            <a:r>
              <a:rPr lang="en-US" sz="1400" dirty="0"/>
              <a:t>:</a:t>
            </a:r>
            <a:br>
              <a:rPr lang="en-US" sz="1400" dirty="0"/>
            </a:br>
            <a:r>
              <a:rPr lang="en-US" sz="1400" dirty="0"/>
              <a:t>Researchers can customize the system for specific fields of study or types of research questions. The system will adapt its analysis models and data gathering techniques based on the chosen research domain, providing more relevant and precise outputs.</a:t>
            </a:r>
          </a:p>
          <a:p>
            <a:r>
              <a:rPr lang="en-US" sz="1400" b="1" dirty="0"/>
              <a:t>Cloud-Based Scalability</a:t>
            </a:r>
            <a:r>
              <a:rPr lang="en-US" sz="1400" dirty="0"/>
              <a:t>:</a:t>
            </a:r>
            <a:br>
              <a:rPr lang="en-US" sz="1400" dirty="0"/>
            </a:br>
            <a:r>
              <a:rPr lang="en-US" sz="1400" dirty="0"/>
              <a:t>Leveraging </a:t>
            </a:r>
            <a:r>
              <a:rPr lang="en-US" sz="1400" b="1" dirty="0"/>
              <a:t>IBM Cloud</a:t>
            </a:r>
            <a:r>
              <a:rPr lang="en-US" sz="1400" dirty="0"/>
              <a:t>, the system will scale effortlessly to handle increasing amounts of data and research requests. Cloud deployment will ensure high availability, reliability, and cost-efficiency, while also allowing for real-time collaboration among research teams globally.</a:t>
            </a:r>
          </a:p>
          <a:p>
            <a:r>
              <a:rPr lang="en-US" sz="1400" b="1" dirty="0" smtClean="0"/>
              <a:t>Real-Time </a:t>
            </a:r>
            <a:r>
              <a:rPr lang="en-US" sz="1400" b="1" dirty="0"/>
              <a:t>Updates &amp; Recommendations</a:t>
            </a:r>
            <a:r>
              <a:rPr lang="en-US" sz="1400" dirty="0"/>
              <a:t>:</a:t>
            </a:r>
            <a:br>
              <a:rPr lang="en-US" sz="1400" dirty="0"/>
            </a:br>
            <a:r>
              <a:rPr lang="en-US" sz="1400" dirty="0"/>
              <a:t>With continuous access to academic databases and research sources, the system will provide real-time updates and suggest new, relevant papers as they are published, keeping the researcher up to date with the latest advancements in their field</a:t>
            </a:r>
            <a:r>
              <a:rPr lang="en-US" sz="1400" dirty="0" smtClean="0"/>
              <a:t>.</a:t>
            </a:r>
            <a:endParaRPr lang="en-US" sz="1400"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sz="1800" dirty="0"/>
              <a:t>The </a:t>
            </a:r>
            <a:r>
              <a:rPr lang="en-US" sz="1800" b="1" dirty="0" err="1"/>
              <a:t>Agentic</a:t>
            </a:r>
            <a:r>
              <a:rPr lang="en-US" sz="1800" b="1" dirty="0"/>
              <a:t> AI (Research Agent)</a:t>
            </a:r>
            <a:r>
              <a:rPr lang="en-US" sz="1800" dirty="0"/>
              <a:t> system is built using a combination of state-of-the-art technologies and development practices, ensuring that it is efficient, scalable, and adaptable to various research domains. The system leverages cutting-edge </a:t>
            </a:r>
            <a:r>
              <a:rPr lang="en-US" sz="1800" b="1" dirty="0"/>
              <a:t>IBM Cloud</a:t>
            </a:r>
            <a:r>
              <a:rPr lang="en-US" sz="1800" dirty="0"/>
              <a:t> infrastructure, along with </a:t>
            </a:r>
            <a:r>
              <a:rPr lang="en-US" sz="1800" b="1" dirty="0"/>
              <a:t>Natural Language Processing (NLP)</a:t>
            </a:r>
            <a:r>
              <a:rPr lang="en-US" sz="1800" dirty="0"/>
              <a:t>, </a:t>
            </a:r>
            <a:r>
              <a:rPr lang="en-US" sz="1800" b="1" dirty="0"/>
              <a:t>Machine Learning (ML)</a:t>
            </a:r>
            <a:r>
              <a:rPr lang="en-US" sz="1800" dirty="0"/>
              <a:t>, and modern web scraping techniques to provide a fully automated research assistant.</a:t>
            </a:r>
          </a:p>
          <a:p>
            <a:r>
              <a:rPr lang="en-US" sz="1800" b="1" dirty="0" smtClean="0"/>
              <a:t> </a:t>
            </a:r>
            <a:r>
              <a:rPr lang="en-US" sz="1800" b="1" dirty="0"/>
              <a:t>Cloud Infrastructure: IBM Cloud</a:t>
            </a:r>
          </a:p>
          <a:p>
            <a:r>
              <a:rPr lang="en-US" sz="1800" dirty="0"/>
              <a:t>To support the scalability and real-time collaboration requirements, </a:t>
            </a:r>
            <a:r>
              <a:rPr lang="en-US" sz="1800" b="1" dirty="0"/>
              <a:t>IBM Cloud</a:t>
            </a:r>
            <a:r>
              <a:rPr lang="en-US" sz="1800" dirty="0"/>
              <a:t> is utilized for hosting the backend services, data storage, and deployment of the AI models. IBM Cloud provides:</a:t>
            </a:r>
          </a:p>
          <a:p>
            <a:r>
              <a:rPr lang="en-US" sz="1800" b="1" dirty="0"/>
              <a:t>IBM Watson</a:t>
            </a:r>
            <a:r>
              <a:rPr lang="en-US" sz="1800" dirty="0"/>
              <a:t> for AI-driven insights, data processing, and NLP capabilities.</a:t>
            </a:r>
          </a:p>
          <a:p>
            <a:r>
              <a:rPr lang="en-US" sz="1800" b="1" dirty="0"/>
              <a:t>IBM Cloud Functions</a:t>
            </a:r>
            <a:r>
              <a:rPr lang="en-US" sz="1800" dirty="0"/>
              <a:t> for </a:t>
            </a:r>
            <a:r>
              <a:rPr lang="en-US" sz="1800" dirty="0" err="1"/>
              <a:t>serverless</a:t>
            </a:r>
            <a:r>
              <a:rPr lang="en-US" sz="1800" dirty="0"/>
              <a:t> compute resources to handle dynamic and scalable workloads.</a:t>
            </a:r>
          </a:p>
          <a:p>
            <a:r>
              <a:rPr lang="en-US" sz="1800" b="1" dirty="0"/>
              <a:t>IBM Cloud Object Storage</a:t>
            </a:r>
            <a:r>
              <a:rPr lang="en-US" sz="1800" dirty="0"/>
              <a:t> to store large datasets, research papers, and user-generated content.</a:t>
            </a:r>
          </a:p>
          <a:p>
            <a:r>
              <a:rPr lang="en-US" sz="1800" b="1" dirty="0"/>
              <a:t>IBM </a:t>
            </a:r>
            <a:r>
              <a:rPr lang="en-US" sz="1800" b="1" dirty="0" err="1"/>
              <a:t>Kubernetes</a:t>
            </a:r>
            <a:r>
              <a:rPr lang="en-US" sz="1800" b="1" dirty="0"/>
              <a:t> Service</a:t>
            </a:r>
            <a:r>
              <a:rPr lang="en-US" sz="1800" dirty="0"/>
              <a:t> for container orchestration, enabling easy scaling and management of the system’s components.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56953" y="1102520"/>
            <a:ext cx="10995666" cy="5015647"/>
          </a:xfrm>
        </p:spPr>
        <p:txBody>
          <a:bodyPr>
            <a:noAutofit/>
          </a:bodyPr>
          <a:lstStyle/>
          <a:p>
            <a:endParaRPr lang="en-US" sz="1000" dirty="0" smtClean="0"/>
          </a:p>
          <a:p>
            <a:endParaRPr lang="en-US" sz="1000" dirty="0"/>
          </a:p>
          <a:p>
            <a:endParaRPr lang="en-US" sz="1000" dirty="0" smtClean="0"/>
          </a:p>
          <a:p>
            <a:endParaRPr lang="en-US" sz="1000" dirty="0"/>
          </a:p>
          <a:p>
            <a:r>
              <a:rPr lang="en-US" sz="1100" dirty="0" smtClean="0"/>
              <a:t>In </a:t>
            </a:r>
            <a:r>
              <a:rPr lang="en-US" sz="1100" dirty="0"/>
              <a:t>the </a:t>
            </a:r>
            <a:r>
              <a:rPr lang="en-US" sz="1100" b="1" dirty="0" err="1"/>
              <a:t>Agentic</a:t>
            </a:r>
            <a:r>
              <a:rPr lang="en-US" sz="1100" b="1" dirty="0"/>
              <a:t> AI (Research Agent)</a:t>
            </a:r>
            <a:r>
              <a:rPr lang="en-US" sz="1100" dirty="0"/>
              <a:t> project, the core functionalities such as automated paper summarization, research recommendation, and data analysis are driven by a combination of sophisticated algorithms and deployment strategies. Below is a detailed overview of the key algorithms used in the system and how they are deployed to deliver real-time, scalable research </a:t>
            </a:r>
            <a:r>
              <a:rPr lang="en-US" sz="1100" dirty="0" smtClean="0"/>
              <a:t>assistance.</a:t>
            </a:r>
          </a:p>
          <a:p>
            <a:r>
              <a:rPr lang="en-US" sz="1100" b="1" dirty="0" smtClean="0"/>
              <a:t>Algorithms </a:t>
            </a:r>
            <a:r>
              <a:rPr lang="en-US" sz="1100" b="1" dirty="0"/>
              <a:t>Used in the System</a:t>
            </a:r>
          </a:p>
          <a:p>
            <a:r>
              <a:rPr lang="en-US" sz="1100" b="1" dirty="0" smtClean="0"/>
              <a:t> </a:t>
            </a:r>
            <a:r>
              <a:rPr lang="en-US" sz="1100" b="1" dirty="0"/>
              <a:t>Research Paper Collection and Web Scraping</a:t>
            </a:r>
          </a:p>
          <a:p>
            <a:r>
              <a:rPr lang="en-US" sz="1100" b="1" dirty="0"/>
              <a:t>Web Scraping Algorithm</a:t>
            </a:r>
            <a:r>
              <a:rPr lang="en-US" sz="1100" dirty="0"/>
              <a:t>:</a:t>
            </a:r>
          </a:p>
          <a:p>
            <a:pPr lvl="1"/>
            <a:r>
              <a:rPr lang="en-US" sz="1100" dirty="0"/>
              <a:t>The </a:t>
            </a:r>
            <a:r>
              <a:rPr lang="en-US" sz="1100" b="1" dirty="0" err="1"/>
              <a:t>BeautifulSoup</a:t>
            </a:r>
            <a:r>
              <a:rPr lang="en-US" sz="1100" dirty="0"/>
              <a:t> and </a:t>
            </a:r>
            <a:r>
              <a:rPr lang="en-US" sz="1100" b="1" dirty="0" err="1"/>
              <a:t>Scrapy</a:t>
            </a:r>
            <a:r>
              <a:rPr lang="en-US" sz="1100" dirty="0"/>
              <a:t> libraries are used to extract data from research websites and databases like </a:t>
            </a:r>
            <a:r>
              <a:rPr lang="en-US" sz="1100" b="1" dirty="0"/>
              <a:t>Google Scholar</a:t>
            </a:r>
            <a:r>
              <a:rPr lang="en-US" sz="1100" dirty="0"/>
              <a:t>, </a:t>
            </a:r>
            <a:r>
              <a:rPr lang="en-US" sz="1100" b="1" dirty="0"/>
              <a:t>PubMed</a:t>
            </a:r>
            <a:r>
              <a:rPr lang="en-US" sz="1100" dirty="0"/>
              <a:t>, and </a:t>
            </a:r>
            <a:r>
              <a:rPr lang="en-US" sz="1100" b="1" dirty="0"/>
              <a:t>IEEE </a:t>
            </a:r>
            <a:r>
              <a:rPr lang="en-US" sz="1100" b="1" dirty="0" err="1"/>
              <a:t>Xplore</a:t>
            </a:r>
            <a:r>
              <a:rPr lang="en-US" sz="1100" dirty="0"/>
              <a:t>.</a:t>
            </a:r>
          </a:p>
          <a:p>
            <a:pPr lvl="1"/>
            <a:r>
              <a:rPr lang="en-US" sz="1100" b="1" dirty="0" smtClean="0"/>
              <a:t>Rate-limiting</a:t>
            </a:r>
            <a:r>
              <a:rPr lang="en-US" sz="1100" dirty="0" smtClean="0"/>
              <a:t> </a:t>
            </a:r>
            <a:r>
              <a:rPr lang="en-US" sz="1100" dirty="0"/>
              <a:t>and </a:t>
            </a:r>
            <a:r>
              <a:rPr lang="en-US" sz="1100" b="1" dirty="0"/>
              <a:t>IP rotation</a:t>
            </a:r>
            <a:r>
              <a:rPr lang="en-US" sz="1100" dirty="0"/>
              <a:t> techniques are implemented to avoid being blocked by websites.</a:t>
            </a:r>
          </a:p>
          <a:p>
            <a:r>
              <a:rPr lang="en-US" sz="1100" b="1" dirty="0"/>
              <a:t>Deployment Strategy</a:t>
            </a:r>
          </a:p>
          <a:p>
            <a:r>
              <a:rPr lang="en-US" sz="1100" b="1" dirty="0" smtClean="0"/>
              <a:t> </a:t>
            </a:r>
            <a:r>
              <a:rPr lang="en-US" sz="1100" b="1" dirty="0"/>
              <a:t>Cloud Infrastructure on IBM Cloud</a:t>
            </a:r>
          </a:p>
          <a:p>
            <a:r>
              <a:rPr lang="en-US" sz="1100" dirty="0"/>
              <a:t>The system is deployed using </a:t>
            </a:r>
            <a:r>
              <a:rPr lang="en-US" sz="1100" b="1" dirty="0"/>
              <a:t>IBM Cloud</a:t>
            </a:r>
            <a:r>
              <a:rPr lang="en-US" sz="1100" dirty="0"/>
              <a:t>, ensuring high availability, scalability, and seamless integration between all components. Key components of the deployment are:</a:t>
            </a:r>
          </a:p>
          <a:p>
            <a:r>
              <a:rPr lang="en-US" sz="1100" b="1" dirty="0"/>
              <a:t>IBM Cloud Functions (</a:t>
            </a:r>
            <a:r>
              <a:rPr lang="en-US" sz="1100" b="1" dirty="0" err="1"/>
              <a:t>Serverless</a:t>
            </a:r>
            <a:r>
              <a:rPr lang="en-US" sz="1100" b="1" dirty="0"/>
              <a:t> Computing)</a:t>
            </a:r>
            <a:r>
              <a:rPr lang="en-US" sz="1100" dirty="0"/>
              <a:t>:</a:t>
            </a:r>
          </a:p>
          <a:p>
            <a:pPr lvl="1"/>
            <a:r>
              <a:rPr lang="en-US" sz="1100" dirty="0"/>
              <a:t>Utilized for handling burst workloads like paper summarization, keyword extraction, and model inference. </a:t>
            </a:r>
            <a:r>
              <a:rPr lang="en-US" sz="1100" dirty="0" err="1"/>
              <a:t>Serverless</a:t>
            </a:r>
            <a:r>
              <a:rPr lang="en-US" sz="1100" dirty="0"/>
              <a:t> computing ensures that resources are dynamically allocated based on demand, minimizing cost.</a:t>
            </a:r>
          </a:p>
          <a:p>
            <a:r>
              <a:rPr lang="en-US" sz="1100" b="1" dirty="0" smtClean="0"/>
              <a:t>IBM </a:t>
            </a:r>
            <a:r>
              <a:rPr lang="en-US" sz="1100" b="1" dirty="0"/>
              <a:t>Watson AI Services</a:t>
            </a:r>
            <a:r>
              <a:rPr lang="en-US" sz="1100" dirty="0"/>
              <a:t>:</a:t>
            </a:r>
          </a:p>
          <a:p>
            <a:pPr lvl="1"/>
            <a:r>
              <a:rPr lang="en-US" sz="1100" dirty="0"/>
              <a:t>Some of the AI capabilities, especially around </a:t>
            </a:r>
            <a:r>
              <a:rPr lang="en-US" sz="1100" b="1" dirty="0"/>
              <a:t>NLP</a:t>
            </a:r>
            <a:r>
              <a:rPr lang="en-US" sz="1100" dirty="0"/>
              <a:t> and </a:t>
            </a:r>
            <a:r>
              <a:rPr lang="en-US" sz="1100" b="1" dirty="0"/>
              <a:t>text summarization</a:t>
            </a:r>
            <a:r>
              <a:rPr lang="en-US" sz="1100" dirty="0"/>
              <a:t>, are enhanced using </a:t>
            </a:r>
            <a:r>
              <a:rPr lang="en-US" sz="1100" b="1" dirty="0"/>
              <a:t>IBM Watson’s NLP</a:t>
            </a:r>
            <a:r>
              <a:rPr lang="en-US" sz="1100" dirty="0"/>
              <a:t> models, which are pre-trained for text classification, entity recognition, and sentiment analysis.</a:t>
            </a:r>
          </a:p>
          <a:p>
            <a:r>
              <a:rPr lang="en-US" sz="1100" b="1" dirty="0"/>
              <a:t>IBM Cloud Object Storage</a:t>
            </a:r>
            <a:r>
              <a:rPr lang="en-US" sz="1100" dirty="0"/>
              <a:t>:</a:t>
            </a:r>
          </a:p>
          <a:p>
            <a:pPr lvl="1"/>
            <a:r>
              <a:rPr lang="en-US" sz="1100" dirty="0"/>
              <a:t>Research papers, datasets, and user-generated content are stored in </a:t>
            </a:r>
            <a:r>
              <a:rPr lang="en-US" sz="1100" b="1" dirty="0"/>
              <a:t>IBM Cloud Object Storage</a:t>
            </a:r>
            <a:r>
              <a:rPr lang="en-US" sz="1100" dirty="0"/>
              <a:t>, which offers high durability and security for large data volumes.</a:t>
            </a:r>
          </a:p>
          <a:p>
            <a:pPr lvl="1"/>
            <a:r>
              <a:rPr lang="en-US" sz="1100" dirty="0"/>
              <a:t>Cloud-based storage allows for easy retrieval and management of research materials and results.</a:t>
            </a:r>
          </a:p>
          <a:p>
            <a:pPr marL="305435" indent="-305435"/>
            <a:endParaRPr lang="en-IN" sz="1000"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282633" y="-1030778"/>
            <a:ext cx="12192000" cy="6924502"/>
          </a:xfrm>
        </p:spPr>
        <p:txBody>
          <a:bodyPr>
            <a:normAutofit/>
          </a:bodyPr>
          <a:lstStyle/>
          <a:p>
            <a:pPr marL="0" indent="0">
              <a:buNone/>
            </a:pPr>
            <a:r>
              <a:rPr lang="en-US" sz="2400" dirty="0"/>
              <a:t>The </a:t>
            </a:r>
            <a:r>
              <a:rPr lang="en-US" sz="2400" b="1" dirty="0" err="1"/>
              <a:t>Agentic</a:t>
            </a:r>
            <a:r>
              <a:rPr lang="en-US" sz="2400" b="1" dirty="0"/>
              <a:t> AI (Research Agent)</a:t>
            </a:r>
            <a:r>
              <a:rPr lang="en-US" sz="2400" dirty="0"/>
              <a:t> project successfully delivered an intelligent, cloud-based research assistant capable of automating time-consuming tasks in the research process, including literature collection, summarization, data analysis, and recommendation. By leveraging </a:t>
            </a:r>
            <a:r>
              <a:rPr lang="en-US" sz="2400" b="1" dirty="0"/>
              <a:t>IBM Cloud</a:t>
            </a:r>
            <a:r>
              <a:rPr lang="en-US" sz="2400" dirty="0"/>
              <a:t> infrastructure, advanced </a:t>
            </a:r>
            <a:r>
              <a:rPr lang="en-US" sz="2400" b="1" dirty="0"/>
              <a:t>Natural Language Processing (NLP)</a:t>
            </a:r>
            <a:r>
              <a:rPr lang="en-US" sz="2400" dirty="0"/>
              <a:t>, and </a:t>
            </a:r>
            <a:r>
              <a:rPr lang="en-US" sz="2400" b="1" dirty="0"/>
              <a:t>Machine Learning (ML)</a:t>
            </a:r>
            <a:r>
              <a:rPr lang="en-US" sz="2400" dirty="0"/>
              <a:t>, the system offers a scalable and efficient solution that significantly boosts research productivity.</a:t>
            </a:r>
            <a:r>
              <a:rPr lang="en-IN" sz="2400" dirty="0" smtClean="0">
                <a:solidFill>
                  <a:srgbClr val="0F0F0F"/>
                </a:solidFill>
                <a:ea typeface="+mn-lt"/>
                <a:cs typeface="+mn-lt"/>
              </a:rPr>
              <a:t>.</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96" y="3757352"/>
            <a:ext cx="4771505" cy="300089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966" y="3624349"/>
            <a:ext cx="6531034" cy="3316778"/>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47941" y="1900542"/>
            <a:ext cx="11029615" cy="4673324"/>
          </a:xfrm>
        </p:spPr>
        <p:txBody>
          <a:bodyPr>
            <a:noAutofit/>
          </a:bodyPr>
          <a:lstStyle/>
          <a:p>
            <a:r>
              <a:rPr lang="en-US" sz="1600" dirty="0"/>
              <a:t>The </a:t>
            </a:r>
            <a:r>
              <a:rPr lang="en-US" sz="1600" b="1" dirty="0" err="1"/>
              <a:t>Agentic</a:t>
            </a:r>
            <a:r>
              <a:rPr lang="en-US" sz="1600" b="1" dirty="0"/>
              <a:t> AI (Research Agent)</a:t>
            </a:r>
            <a:r>
              <a:rPr lang="en-US" sz="1600" dirty="0"/>
              <a:t> project has successfully demonstrated the potential of artificial intelligence to enhance and streamline the research process. By integrating cutting-edge </a:t>
            </a:r>
            <a:r>
              <a:rPr lang="en-US" sz="1600" b="1" dirty="0"/>
              <a:t>Natural Language Processing (NLP)</a:t>
            </a:r>
            <a:r>
              <a:rPr lang="en-US" sz="1600" dirty="0"/>
              <a:t>, </a:t>
            </a:r>
            <a:r>
              <a:rPr lang="en-US" sz="1600" b="1" dirty="0"/>
              <a:t>Machine Learning (ML)</a:t>
            </a:r>
            <a:r>
              <a:rPr lang="en-US" sz="1600" dirty="0"/>
              <a:t>, and cloud-based infrastructure from </a:t>
            </a:r>
            <a:r>
              <a:rPr lang="en-US" sz="1600" b="1" dirty="0"/>
              <a:t>IBM Cloud</a:t>
            </a:r>
            <a:r>
              <a:rPr lang="en-US" sz="1600" dirty="0"/>
              <a:t>, the system has enabled researchers to save significant time and effort in tasks such as literature collection, paper summarization, data analysis, and recommendations.</a:t>
            </a:r>
          </a:p>
          <a:p>
            <a:r>
              <a:rPr lang="en-US" sz="1600" dirty="0"/>
              <a:t>The system’s core capabilities—automated research paper gathering, high-quality summarization, personalized recommendations, and advanced data visualizations—have proven invaluable in helping researchers focus on high-level tasks like hypothesis formulation and data interpretation. The use of </a:t>
            </a:r>
            <a:r>
              <a:rPr lang="en-US" sz="1600" b="1" dirty="0"/>
              <a:t>IBM Cloud</a:t>
            </a:r>
            <a:r>
              <a:rPr lang="en-US" sz="1600" dirty="0"/>
              <a:t> ensured that the system could scale to handle large datasets and serve a global user base, while security measures maintained the privacy of research data.</a:t>
            </a:r>
          </a:p>
          <a:p>
            <a:r>
              <a:rPr lang="en-US" sz="1600" dirty="0"/>
              <a:t>Furthermore, the integration of collaboration tools within the platform allowed research teams to work more efficiently by sharing insights and findings in real-time, promoting collaboration across geographical boundaries.</a:t>
            </a:r>
          </a:p>
          <a:p>
            <a:r>
              <a:rPr lang="en-US" sz="1600" dirty="0"/>
              <a:t>Overall, the </a:t>
            </a:r>
            <a:r>
              <a:rPr lang="en-US" sz="1600" b="1" dirty="0" err="1"/>
              <a:t>Agentic</a:t>
            </a:r>
            <a:r>
              <a:rPr lang="en-US" sz="1600" b="1" dirty="0"/>
              <a:t> AI</a:t>
            </a:r>
            <a:r>
              <a:rPr lang="en-US" sz="1600" dirty="0"/>
              <a:t> project has not only addressed the major pain points in the research process but also paved the way for future advancements in AI-assisted research. By automating repetitive tasks and providing deep insights, </a:t>
            </a:r>
            <a:r>
              <a:rPr lang="en-US" sz="1600" b="1" dirty="0" err="1"/>
              <a:t>Agentic</a:t>
            </a:r>
            <a:r>
              <a:rPr lang="en-US" sz="1600" b="1" dirty="0"/>
              <a:t> AI</a:t>
            </a:r>
            <a:r>
              <a:rPr lang="en-US" sz="1600" dirty="0"/>
              <a:t> has the potential to significantly transform research workflows in academia, industry, and beyond, making it a powerful tool for researchers worldwide.</a:t>
            </a:r>
          </a:p>
          <a:p>
            <a:r>
              <a:rPr lang="en-US" sz="1600" dirty="0"/>
              <a:t>Looking ahead, further enhancements such as improved recommendation algorithms and real-time data analysis will continue to expand the system's capabilities and its impact on the research community.</a:t>
            </a:r>
          </a:p>
          <a:p>
            <a:pPr marL="305435" indent="-305435"/>
            <a:endParaRPr lang="en-IN" sz="16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The </a:t>
            </a:r>
            <a:r>
              <a:rPr lang="en-US" b="1" dirty="0" err="1"/>
              <a:t>Agentic</a:t>
            </a:r>
            <a:r>
              <a:rPr lang="en-US" b="1" dirty="0"/>
              <a:t> AI (Research Agent)</a:t>
            </a:r>
            <a:r>
              <a:rPr lang="en-US" dirty="0"/>
              <a:t> project has laid a strong foundation for revolutionizing the research process, but its potential for further development is vast. The following areas highlight the future scope and possibilities for enhancement and expansion</a:t>
            </a:r>
            <a:r>
              <a:rPr lang="en-US" dirty="0" smtClean="0"/>
              <a:t>:</a:t>
            </a:r>
          </a:p>
          <a:p>
            <a:pPr marL="305435" indent="-305435"/>
            <a:r>
              <a:rPr lang="en-IN" dirty="0"/>
              <a:t>1. Enhanced </a:t>
            </a:r>
            <a:r>
              <a:rPr lang="en-IN" dirty="0" smtClean="0"/>
              <a:t>Personalization</a:t>
            </a:r>
          </a:p>
          <a:p>
            <a:pPr marL="305435" indent="-305435"/>
            <a:r>
              <a:rPr lang="en-US" dirty="0"/>
              <a:t>Advanced AI Models for Summarization and </a:t>
            </a:r>
            <a:r>
              <a:rPr lang="en-US" dirty="0" smtClean="0"/>
              <a:t>Understanding</a:t>
            </a:r>
          </a:p>
          <a:p>
            <a:pPr marL="305435" indent="-305435"/>
            <a:r>
              <a:rPr lang="en-IN" dirty="0"/>
              <a:t>Real-Time Collaborative </a:t>
            </a:r>
            <a:r>
              <a:rPr lang="en-IN" dirty="0" smtClean="0"/>
              <a:t>Research</a:t>
            </a:r>
          </a:p>
          <a:p>
            <a:pPr marL="305435" indent="-305435"/>
            <a:r>
              <a:rPr lang="en-US" b="1" dirty="0"/>
              <a:t>Integration with Experimental Data and Laboratory Systems</a:t>
            </a:r>
          </a:p>
          <a:p>
            <a:pPr marL="305435" indent="-305435"/>
            <a:r>
              <a:rPr lang="en-US" dirty="0"/>
              <a:t>Expansion into Other Research </a:t>
            </a:r>
            <a:r>
              <a:rPr lang="en-US" dirty="0" smtClean="0"/>
              <a:t>Domains</a:t>
            </a:r>
          </a:p>
          <a:p>
            <a:pPr marL="305435" indent="-305435"/>
            <a:endParaRPr lang="en-US" dirty="0"/>
          </a:p>
          <a:p>
            <a:pPr marL="0" indent="0">
              <a:buNone/>
            </a:pPr>
            <a:r>
              <a:rPr lang="en-US" dirty="0"/>
              <a:t> </a:t>
            </a:r>
            <a:r>
              <a:rPr lang="en-US" dirty="0" smtClean="0"/>
              <a:t>like these </a:t>
            </a:r>
            <a:r>
              <a:rPr lang="en-US" dirty="0"/>
              <a:t>future developments, </a:t>
            </a:r>
            <a:r>
              <a:rPr lang="en-US" b="1" dirty="0" err="1"/>
              <a:t>Agentic</a:t>
            </a:r>
            <a:r>
              <a:rPr lang="en-US" b="1" dirty="0"/>
              <a:t> AI</a:t>
            </a:r>
            <a:r>
              <a:rPr lang="en-US" dirty="0"/>
              <a:t> has the potential to further revolutionize how research is conducted, enabling faster discoveries, better collaboration, and more efficient workflows in academia and industry alike.</a:t>
            </a:r>
            <a:endParaRPr lang="en-US" dirty="0" smtClean="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9162bd5b-4ed9-4da3-b376-05204580ba3f"/>
    <ds:schemaRef ds:uri="http://purl.org/dc/terms/"/>
    <ds:schemaRef ds:uri="http://purl.org/dc/dcmitype/"/>
    <ds:schemaRef ds:uri="c0fa2617-96bd-425d-8578-e93563fe37c5"/>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1140</Words>
  <Application>Microsoft Office PowerPoint</Application>
  <PresentationFormat>Custom</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Research Agent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29</cp:revision>
  <dcterms:created xsi:type="dcterms:W3CDTF">2021-05-26T16:50:10Z</dcterms:created>
  <dcterms:modified xsi:type="dcterms:W3CDTF">2025-08-04T14:55:51Z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