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3" r:id="rId3"/>
    <p:sldMasterId id="2147483662" r:id="rId4"/>
    <p:sldMasterId id="2147483664" r:id="rId5"/>
    <p:sldMasterId id="2147483667" r:id="rId6"/>
  </p:sldMasterIdLst>
  <p:sldIdLst>
    <p:sldId id="380" r:id="rId7"/>
    <p:sldId id="381" r:id="rId8"/>
    <p:sldId id="283" r:id="rId9"/>
    <p:sldId id="263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5" r:id="rId21"/>
    <p:sldId id="286" r:id="rId22"/>
    <p:sldId id="279" r:id="rId23"/>
    <p:sldId id="284" r:id="rId24"/>
    <p:sldId id="280" r:id="rId25"/>
    <p:sldId id="281" r:id="rId26"/>
    <p:sldId id="287" r:id="rId27"/>
    <p:sldId id="258" r:id="rId28"/>
    <p:sldId id="264" r:id="rId29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Content" id="{5973D931-3BAC-4F30-9C16-B7461F574E40}">
          <p14:sldIdLst>
            <p14:sldId id="380"/>
            <p14:sldId id="381"/>
            <p14:sldId id="283"/>
            <p14:sldId id="263"/>
            <p14:sldId id="266"/>
            <p14:sldId id="268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  <p14:sldId id="285"/>
            <p14:sldId id="286"/>
            <p14:sldId id="279"/>
            <p14:sldId id="284"/>
            <p14:sldId id="280"/>
            <p14:sldId id="281"/>
            <p14:sldId id="287"/>
          </p14:sldIdLst>
        </p14:section>
        <p14:section name="Appendix: Image Descriptions for Unsighted Students" id="{9E859B0B-078E-463E-89A6-21C20DD280C4}">
          <p14:sldIdLst>
            <p14:sldId id="258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2" pos="3264" userDrawn="1">
          <p15:clr>
            <a:srgbClr val="A4A3A4"/>
          </p15:clr>
        </p15:guide>
        <p15:guide id="3" orient="horz" pos="2256" userDrawn="1">
          <p15:clr>
            <a:srgbClr val="A4A3A4"/>
          </p15:clr>
        </p15:guide>
        <p15:guide id="4" pos="565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poren, Laura" initials="CL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6375" autoAdjust="0"/>
  </p:normalViewPr>
  <p:slideViewPr>
    <p:cSldViewPr snapToGrid="0" showGuides="1">
      <p:cViewPr varScale="1">
        <p:scale>
          <a:sx n="79" d="100"/>
          <a:sy n="79" d="100"/>
        </p:scale>
        <p:origin x="852" y="68"/>
      </p:cViewPr>
      <p:guideLst>
        <p:guide pos="3264"/>
        <p:guide orient="horz" pos="2256"/>
        <p:guide pos="5658"/>
      </p:guideLst>
    </p:cSldViewPr>
  </p:slideViewPr>
  <p:outlineViewPr>
    <p:cViewPr>
      <p:scale>
        <a:sx n="33" d="100"/>
        <a:sy n="33" d="100"/>
      </p:scale>
      <p:origin x="0" y="-13008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4" Type="http://schemas.openxmlformats.org/officeDocument/2006/relationships/tags" Target="tags/tag1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/>
          <p:cNvGrpSpPr/>
          <p:nvPr userDrawn="1"/>
        </p:nvGrpSpPr>
        <p:grpSpPr>
          <a:xfrm>
            <a:off x="346105" y="2099014"/>
            <a:ext cx="3863458" cy="3863458"/>
            <a:chOff x="331115" y="2099014"/>
            <a:chExt cx="3863458" cy="3863458"/>
          </a:xfrm>
        </p:grpSpPr>
        <p:sp>
          <p:nvSpPr>
            <p:cNvPr id="13" name="Rectangle 12"/>
            <p:cNvSpPr/>
            <p:nvPr userDrawn="1"/>
          </p:nvSpPr>
          <p:spPr>
            <a:xfrm>
              <a:off x="331115" y="2099014"/>
              <a:ext cx="3863458" cy="386345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467612" y="2368353"/>
              <a:ext cx="3457621" cy="3457621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99258" y="2898475"/>
              <a:ext cx="2793799" cy="2792652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>
            <p:ph type="ctrTitle" hasCustomPrompt="1"/>
          </p:nvPr>
        </p:nvSpPr>
        <p:spPr>
          <a:xfrm>
            <a:off x="621792" y="3140014"/>
            <a:ext cx="2788920" cy="115766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8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1792" y="4261103"/>
            <a:ext cx="2788920" cy="6128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  <a:endParaRPr lang="en-US" dirty="0"/>
          </a:p>
        </p:txBody>
      </p:sp>
      <p:cxnSp>
        <p:nvCxnSpPr>
          <p:cNvPr id="9" name="MHE line separating subtitles from text"/>
          <p:cNvCxnSpPr/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621792" y="5093208"/>
            <a:ext cx="2788920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  <a:endParaRPr lang="en-US" dirty="0"/>
          </a:p>
        </p:txBody>
      </p:sp>
      <p:sp>
        <p:nvSpPr>
          <p:cNvPr id="3" name="Cover Placeholder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  <a:endParaRPr lang="en-US" dirty="0"/>
          </a:p>
        </p:txBody>
      </p:sp>
      <p:sp>
        <p:nvSpPr>
          <p:cNvPr id="2" name="Long Copyright"/>
          <p:cNvSpPr>
            <a:spLocks noGrp="1"/>
          </p:cNvSpPr>
          <p:nvPr>
            <p:ph type="ftr" sz="quarter" idx="12"/>
          </p:nvPr>
        </p:nvSpPr>
        <p:spPr>
          <a:xfrm>
            <a:off x="0" y="6478438"/>
            <a:ext cx="9144000" cy="374266"/>
          </a:xfrm>
        </p:spPr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  <a:endParaRPr lang="en-US" dirty="0"/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Slide Title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42900" y="1276710"/>
            <a:ext cx="8458200" cy="612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42900" y="2070496"/>
            <a:ext cx="8458200" cy="6491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42900" y="2900944"/>
            <a:ext cx="8458200" cy="673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342900" y="3755354"/>
            <a:ext cx="8458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4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342900" y="4635164"/>
            <a:ext cx="8458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5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 hasCustomPrompt="1"/>
          </p:nvPr>
        </p:nvSpPr>
        <p:spPr>
          <a:xfrm>
            <a:off x="342900" y="5514975"/>
            <a:ext cx="8458200" cy="733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6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7" name="Appendix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  <a:endParaRPr lang="en-US" dirty="0"/>
          </a:p>
        </p:txBody>
      </p:sp>
      <p:sp>
        <p:nvSpPr>
          <p:cNvPr id="9" name="Image Credit"/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  <a:endParaRPr lang="en-US" dirty="0"/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x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Slide Title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42900" y="1276710"/>
            <a:ext cx="8458200" cy="612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42900" y="2070496"/>
            <a:ext cx="8458200" cy="6491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42900" y="2900944"/>
            <a:ext cx="8458200" cy="673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342900" y="3755354"/>
            <a:ext cx="8458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4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342900" y="4635164"/>
            <a:ext cx="4048347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5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 hasCustomPrompt="1"/>
          </p:nvPr>
        </p:nvSpPr>
        <p:spPr>
          <a:xfrm>
            <a:off x="342900" y="5514975"/>
            <a:ext cx="4048347" cy="733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6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7" name="Appendix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  <a:endParaRPr lang="en-US" dirty="0"/>
          </a:p>
        </p:txBody>
      </p:sp>
      <p:sp>
        <p:nvSpPr>
          <p:cNvPr id="9" name="Image Credit"/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  <a:endParaRPr lang="en-US" dirty="0"/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</a:fld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9" hasCustomPrompt="1"/>
          </p:nvPr>
        </p:nvSpPr>
        <p:spPr>
          <a:xfrm>
            <a:off x="4578065" y="4635164"/>
            <a:ext cx="4048347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5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20" hasCustomPrompt="1"/>
          </p:nvPr>
        </p:nvSpPr>
        <p:spPr>
          <a:xfrm>
            <a:off x="4578065" y="5514975"/>
            <a:ext cx="4048347" cy="733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6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59842"/>
            <a:ext cx="8229600" cy="724942"/>
          </a:xfrm>
        </p:spPr>
        <p:txBody>
          <a:bodyPr/>
          <a:lstStyle>
            <a:lvl1pPr algn="l">
              <a:defRPr sz="400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37B4A-CA6E-4DAF-B674-17C71E40770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37EBD-CB22-445B-8D13-670BD629B0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den Slide Title"/>
          <p:cNvSpPr>
            <a:spLocks noGrp="1"/>
          </p:cNvSpPr>
          <p:nvPr>
            <p:ph type="title" hasCustomPrompt="1"/>
          </p:nvPr>
        </p:nvSpPr>
        <p:spPr>
          <a:xfrm>
            <a:off x="3425949" y="418391"/>
            <a:ext cx="2292103" cy="291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hidden title here </a:t>
            </a:r>
            <a:endParaRPr lang="en-US" dirty="0"/>
          </a:p>
        </p:txBody>
      </p:sp>
      <p:pic>
        <p:nvPicPr>
          <p:cNvPr id="6" name="MGH Logo" descr="McGraw-Hill Education Logo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50211" y="1005697"/>
            <a:ext cx="2443579" cy="2443579"/>
          </a:xfrm>
          <a:prstGeom prst="rect">
            <a:avLst/>
          </a:prstGeom>
        </p:spPr>
      </p:pic>
      <p:sp>
        <p:nvSpPr>
          <p:cNvPr id="3" name="Long Copyright"/>
          <p:cNvSpPr>
            <a:spLocks noGrp="1"/>
          </p:cNvSpPr>
          <p:nvPr>
            <p:ph type="ftr" sz="quarter" idx="10"/>
          </p:nvPr>
        </p:nvSpPr>
        <p:spPr>
          <a:xfrm>
            <a:off x="0" y="6487064"/>
            <a:ext cx="9144000" cy="370936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  <a:endParaRPr lang="en-US" dirty="0"/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  <a:endParaRPr lang="en-US" dirty="0"/>
          </a:p>
        </p:txBody>
      </p:sp>
      <p:sp>
        <p:nvSpPr>
          <p:cNvPr id="9" name="MGH Tagline"/>
          <p:cNvSpPr txBox="1"/>
          <p:nvPr userDrawn="1"/>
        </p:nvSpPr>
        <p:spPr>
          <a:xfrm>
            <a:off x="1730746" y="3796682"/>
            <a:ext cx="5682508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Because learning changes everything.</a:t>
            </a:r>
            <a:r>
              <a:rPr kumimoji="0" lang="en-US" sz="1400" b="0" i="0" u="none" strike="noStrike" kern="1200" cap="none" spc="40" normalizeH="0" baseline="6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®</a:t>
            </a:r>
            <a:endParaRPr kumimoji="0" lang="en-US" sz="2400" b="0" i="0" u="none" strike="noStrike" kern="1200" cap="none" spc="40" normalizeH="0" baseline="6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MGH URL"/>
          <p:cNvSpPr txBox="1"/>
          <p:nvPr userDrawn="1"/>
        </p:nvSpPr>
        <p:spPr>
          <a:xfrm>
            <a:off x="3269085" y="5329121"/>
            <a:ext cx="2605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www.mheducation.com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342899" y="2366309"/>
            <a:ext cx="7696919" cy="526936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Accessibility Content: Text Alternatives for Images</a:t>
            </a:r>
            <a:endParaRPr lang="en-US" dirty="0"/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>
          <a:xfrm>
            <a:off x="8637202" y="6682314"/>
            <a:ext cx="342900" cy="143831"/>
          </a:xfrm>
        </p:spPr>
        <p:txBody>
          <a:bodyPr/>
          <a:lstStyle/>
          <a:p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c.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9450" y="117244"/>
            <a:ext cx="6065851" cy="73097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</a:fld>
            <a:endParaRPr lang="en-US" dirty="0"/>
          </a:p>
        </p:txBody>
      </p:sp>
      <p:sp>
        <p:nvSpPr>
          <p:cNvPr id="5" name="Content Placeholder"/>
          <p:cNvSpPr>
            <a:spLocks noGrp="1"/>
          </p:cNvSpPr>
          <p:nvPr>
            <p:ph sz="quarter" idx="11" hasCustomPrompt="1"/>
          </p:nvPr>
        </p:nvSpPr>
        <p:spPr>
          <a:xfrm>
            <a:off x="342900" y="1973249"/>
            <a:ext cx="6477000" cy="43434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4805" indent="-342900">
              <a:buFont typeface="Arial" panose="020B0604020202020204" pitchFamily="34" charset="0"/>
              <a:buChar char="•"/>
              <a:defRPr/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</a:lstStyle>
          <a:p>
            <a:pPr lvl="0"/>
            <a:r>
              <a:rPr lang="en-US" dirty="0"/>
              <a:t>Slide Content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On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Slide Title</a:t>
            </a:r>
            <a:endParaRPr lang="en-US" dirty="0"/>
          </a:p>
        </p:txBody>
      </p:sp>
      <p:sp>
        <p:nvSpPr>
          <p:cNvPr id="6" name="Return to main slide Link 1"/>
          <p:cNvSpPr>
            <a:spLocks noGrp="1"/>
          </p:cNvSpPr>
          <p:nvPr>
            <p:ph type="body" sz="quarter" idx="14" hasCustomPrompt="1"/>
          </p:nvPr>
        </p:nvSpPr>
        <p:spPr>
          <a:xfrm>
            <a:off x="3081587" y="1239684"/>
            <a:ext cx="2980826" cy="225425"/>
          </a:xfrm>
        </p:spPr>
        <p:txBody>
          <a:bodyPr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dirty="0"/>
              <a:t>Return to parent-slide containing images.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42900" y="1647825"/>
            <a:ext cx="8458200" cy="46005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10" name="Return to main slide Link 2"/>
          <p:cNvSpPr>
            <a:spLocks noGrp="1"/>
          </p:cNvSpPr>
          <p:nvPr>
            <p:ph type="body" sz="quarter" idx="15" hasCustomPrompt="1"/>
          </p:nvPr>
        </p:nvSpPr>
        <p:spPr>
          <a:xfrm>
            <a:off x="3092111" y="6350211"/>
            <a:ext cx="2959779" cy="2286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  <a:endParaRPr lang="en-US" dirty="0"/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Two Comparison Placeholders With Identifi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Slide Title</a:t>
            </a:r>
            <a:endParaRPr lang="en-US" dirty="0"/>
          </a:p>
        </p:txBody>
      </p:sp>
      <p:sp>
        <p:nvSpPr>
          <p:cNvPr id="9" name="Return to main slide Link 1"/>
          <p:cNvSpPr>
            <a:spLocks noGrp="1"/>
          </p:cNvSpPr>
          <p:nvPr>
            <p:ph type="body" sz="quarter" idx="13" hasCustomPrompt="1"/>
          </p:nvPr>
        </p:nvSpPr>
        <p:spPr>
          <a:xfrm>
            <a:off x="3081528" y="1059828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  <a:endParaRPr lang="en-US" dirty="0"/>
          </a:p>
        </p:txBody>
      </p:sp>
      <p:sp>
        <p:nvSpPr>
          <p:cNvPr id="8" name="Image Identifier 1"/>
          <p:cNvSpPr>
            <a:spLocks noGrp="1"/>
          </p:cNvSpPr>
          <p:nvPr>
            <p:ph type="body" sz="quarter" idx="15" hasCustomPrompt="1"/>
          </p:nvPr>
        </p:nvSpPr>
        <p:spPr>
          <a:xfrm>
            <a:off x="365125" y="1410562"/>
            <a:ext cx="4076700" cy="3921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1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429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11" name="Image Identifi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715145" y="1410562"/>
            <a:ext cx="4078224" cy="39319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2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47244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7" name="Return to main slide Link 2"/>
          <p:cNvSpPr>
            <a:spLocks noGrp="1"/>
          </p:cNvSpPr>
          <p:nvPr>
            <p:ph type="body" sz="quarter" idx="12" hasCustomPrompt="1"/>
          </p:nvPr>
        </p:nvSpPr>
        <p:spPr>
          <a:xfrm>
            <a:off x="3081528" y="6348550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  <a:endParaRPr lang="en-US" dirty="0"/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MHE Altered Background, fixed"/>
          <p:cNvGrpSpPr/>
          <p:nvPr userDrawn="1"/>
        </p:nvGrpSpPr>
        <p:grpSpPr>
          <a:xfrm>
            <a:off x="342900" y="2095500"/>
            <a:ext cx="3886199" cy="3886199"/>
            <a:chOff x="342900" y="2095500"/>
            <a:chExt cx="3886199" cy="3886199"/>
          </a:xfrm>
        </p:grpSpPr>
        <p:sp>
          <p:nvSpPr>
            <p:cNvPr id="14" name="Rectangle 13"/>
            <p:cNvSpPr/>
            <p:nvPr userDrawn="1"/>
          </p:nvSpPr>
          <p:spPr>
            <a:xfrm>
              <a:off x="342900" y="2095500"/>
              <a:ext cx="3886199" cy="3886199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95300" y="2362200"/>
              <a:ext cx="3429000" cy="34671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621792" y="2608290"/>
            <a:ext cx="3035808" cy="13940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8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21792" y="4069830"/>
            <a:ext cx="3035808" cy="8040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  <a:endParaRPr lang="en-US" dirty="0"/>
          </a:p>
        </p:txBody>
      </p:sp>
      <p:cxnSp>
        <p:nvCxnSpPr>
          <p:cNvPr id="9" name="MHE line separating subtitles from text"/>
          <p:cNvCxnSpPr/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1791" y="5096656"/>
            <a:ext cx="3043303" cy="56962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  <a:endParaRPr lang="en-US" dirty="0"/>
          </a:p>
        </p:txBody>
      </p:sp>
      <p:sp>
        <p:nvSpPr>
          <p:cNvPr id="3" name="Cover Placeholder"/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  <a:endParaRPr lang="en-US" dirty="0"/>
          </a:p>
        </p:txBody>
      </p:sp>
      <p:sp>
        <p:nvSpPr>
          <p:cNvPr id="2" name="Long Copyright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  <a:endParaRPr lang="en-US" dirty="0"/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N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/>
          <p:cNvGrpSpPr/>
          <p:nvPr userDrawn="1"/>
        </p:nvGrpSpPr>
        <p:grpSpPr>
          <a:xfrm>
            <a:off x="0" y="1452559"/>
            <a:ext cx="9144000" cy="4982750"/>
            <a:chOff x="0" y="1521567"/>
            <a:chExt cx="9144000" cy="484643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1521567"/>
              <a:ext cx="9144000" cy="484643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85629" y="2001422"/>
              <a:ext cx="8493233" cy="4166364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64385" y="2475809"/>
              <a:ext cx="7858340" cy="3513221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777240" y="2985555"/>
            <a:ext cx="6521640" cy="873214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782058" y="3986784"/>
            <a:ext cx="4297680" cy="51758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MHE line separating subtitles from text"/>
          <p:cNvCxnSpPr/>
          <p:nvPr userDrawn="1"/>
        </p:nvCxnSpPr>
        <p:spPr>
          <a:xfrm>
            <a:off x="867202" y="4650037"/>
            <a:ext cx="35747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"/>
          <p:cNvSpPr>
            <a:spLocks noGrp="1"/>
          </p:cNvSpPr>
          <p:nvPr>
            <p:ph type="body" sz="quarter" idx="10"/>
          </p:nvPr>
        </p:nvSpPr>
        <p:spPr>
          <a:xfrm>
            <a:off x="777240" y="4718304"/>
            <a:ext cx="4443413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Long Copyright"/>
          <p:cNvSpPr>
            <a:spLocks noGrp="1"/>
          </p:cNvSpPr>
          <p:nvPr>
            <p:ph type="ftr" sz="quarter" idx="11"/>
          </p:nvPr>
        </p:nvSpPr>
        <p:spPr>
          <a:xfrm>
            <a:off x="0" y="6487064"/>
            <a:ext cx="9144000" cy="370935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  <a:endParaRPr lang="en-US" dirty="0"/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N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MHE altered Background, fixed"/>
          <p:cNvGrpSpPr/>
          <p:nvPr userDrawn="1"/>
        </p:nvGrpSpPr>
        <p:grpSpPr>
          <a:xfrm>
            <a:off x="0" y="1446366"/>
            <a:ext cx="9143999" cy="4991100"/>
            <a:chOff x="0" y="1524000"/>
            <a:chExt cx="9143999" cy="49911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1524000"/>
              <a:ext cx="9143999" cy="4991100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90500" y="2019300"/>
              <a:ext cx="8496300" cy="42672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567378" y="2593298"/>
            <a:ext cx="6980170" cy="113055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 userDrawn="1">
            <p:ph type="subTitle" idx="1"/>
          </p:nvPr>
        </p:nvSpPr>
        <p:spPr>
          <a:xfrm>
            <a:off x="567378" y="3807503"/>
            <a:ext cx="4542020" cy="71935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MHE line separating subtitles from text"/>
          <p:cNvCxnSpPr/>
          <p:nvPr userDrawn="1"/>
        </p:nvCxnSpPr>
        <p:spPr>
          <a:xfrm>
            <a:off x="702310" y="4665027"/>
            <a:ext cx="35747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"/>
          <p:cNvSpPr>
            <a:spLocks noGrp="1"/>
          </p:cNvSpPr>
          <p:nvPr userDrawn="1">
            <p:ph type="body" sz="quarter" idx="10"/>
          </p:nvPr>
        </p:nvSpPr>
        <p:spPr>
          <a:xfrm>
            <a:off x="567378" y="4770769"/>
            <a:ext cx="4443413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Long Copyright"/>
          <p:cNvSpPr>
            <a:spLocks noGrp="1"/>
          </p:cNvSpPr>
          <p:nvPr userDrawn="1">
            <p:ph type="ftr" sz="quarter" idx="11"/>
          </p:nvPr>
        </p:nvSpPr>
        <p:spPr>
          <a:xfrm>
            <a:off x="0" y="6487064"/>
            <a:ext cx="9144000" cy="370935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  <a:endParaRPr lang="en-US" dirty="0"/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Slide Title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</a:lstStyle>
          <a:p>
            <a:pPr lvl="0"/>
            <a:r>
              <a:rPr lang="en-US" dirty="0"/>
              <a:t>Slide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7" name="Appendix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69347" y="6324600"/>
            <a:ext cx="2405307" cy="190500"/>
          </a:xfrm>
        </p:spPr>
        <p:txBody>
          <a:bodyPr anchor="b">
            <a:noAutofit/>
          </a:bodyPr>
          <a:lstStyle>
            <a:lvl1pPr algn="ctr"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Add text alternative link, if needed.</a:t>
            </a:r>
            <a:endParaRPr lang="en-US" dirty="0"/>
          </a:p>
        </p:txBody>
      </p:sp>
      <p:sp>
        <p:nvSpPr>
          <p:cNvPr id="9" name="Image Credit"/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  <a:endParaRPr lang="en-US" dirty="0"/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Slide Title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380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42900" y="4343400"/>
            <a:ext cx="8458200" cy="1905000"/>
          </a:xfrm>
        </p:spPr>
        <p:txBody>
          <a:bodyPr/>
          <a:lstStyle>
            <a:lvl1pPr>
              <a:defRPr/>
            </a:lvl1pPr>
            <a:lvl4pPr marL="455930" indent="0">
              <a:buNone/>
              <a:defRPr/>
            </a:lvl4pPr>
          </a:lstStyle>
          <a:p>
            <a:pPr lvl="0"/>
            <a:r>
              <a:rPr lang="en-US" dirty="0"/>
              <a:t>Slide Content 2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7" name="Appendix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  <a:endParaRPr lang="en-US" dirty="0"/>
          </a:p>
        </p:txBody>
      </p:sp>
      <p:sp>
        <p:nvSpPr>
          <p:cNvPr id="9" name="Image Credit"/>
          <p:cNvSpPr>
            <a:spLocks noGrp="1"/>
          </p:cNvSpPr>
          <p:nvPr>
            <p:ph type="body" sz="quarter" idx="13" hasCustomPrompt="1"/>
          </p:nvPr>
        </p:nvSpPr>
        <p:spPr>
          <a:xfrm>
            <a:off x="1562100" y="6684963"/>
            <a:ext cx="6972300" cy="17303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8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/>
            <a:r>
              <a:rPr lang="en-US" dirty="0"/>
              <a:t>Insert Image Credit Here</a:t>
            </a:r>
            <a:endParaRPr lang="en-US" dirty="0"/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mpariso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Slide Title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40767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4724400" y="1257300"/>
            <a:ext cx="4076700" cy="4991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7" name="Appendix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  <a:endParaRPr lang="en-US" dirty="0"/>
          </a:p>
        </p:txBody>
      </p:sp>
      <p:sp>
        <p:nvSpPr>
          <p:cNvPr id="9" name="Image Credit"/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  <a:endParaRPr lang="en-US" dirty="0"/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ain One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Slide Title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5791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6418052" y="1257300"/>
            <a:ext cx="2383047" cy="4991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7" name="Appendix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  <a:endParaRPr lang="en-US" dirty="0"/>
          </a:p>
        </p:txBody>
      </p:sp>
      <p:sp>
        <p:nvSpPr>
          <p:cNvPr id="9" name="Image Credit"/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  <a:endParaRPr lang="en-US" dirty="0"/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with Third as Acc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Slide Title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380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42901" y="4343400"/>
            <a:ext cx="57912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400800" y="4343400"/>
            <a:ext cx="24003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7" name="Appendix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  <a:endParaRPr lang="en-US" dirty="0"/>
          </a:p>
        </p:txBody>
      </p:sp>
      <p:sp>
        <p:nvSpPr>
          <p:cNvPr id="9" name="Image Credit"/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  <a:endParaRPr lang="en-US" dirty="0"/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GH logo" descr="McGraw-Hill Education Logo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94106" y="283845"/>
            <a:ext cx="999514" cy="999514"/>
          </a:xfrm>
          <a:prstGeom prst="rect">
            <a:avLst/>
          </a:prstGeom>
        </p:spPr>
      </p:pic>
      <p:sp>
        <p:nvSpPr>
          <p:cNvPr id="3" name="MGH Tagline"/>
          <p:cNvSpPr txBox="1"/>
          <p:nvPr userDrawn="1"/>
        </p:nvSpPr>
        <p:spPr>
          <a:xfrm>
            <a:off x="5060273" y="337349"/>
            <a:ext cx="3873993" cy="338554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600" spc="4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Because learning changes everything.</a:t>
            </a:r>
            <a:r>
              <a:rPr lang="en-US" sz="1050" spc="40" baseline="60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®</a:t>
            </a:r>
            <a:endParaRPr lang="en-US" sz="1600" spc="40" baseline="60000" dirty="0"/>
          </a:p>
        </p:txBody>
      </p:sp>
      <p:sp>
        <p:nvSpPr>
          <p:cNvPr id="5" name="Long Copyright"/>
          <p:cNvSpPr>
            <a:spLocks noGrp="1"/>
          </p:cNvSpPr>
          <p:nvPr>
            <p:ph type="ftr" sz="quarter" idx="3"/>
          </p:nvPr>
        </p:nvSpPr>
        <p:spPr>
          <a:xfrm>
            <a:off x="0" y="6478439"/>
            <a:ext cx="9144000" cy="379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Add long copyright</a:t>
            </a:r>
            <a:endParaRPr lang="en-US" dirty="0"/>
          </a:p>
        </p:txBody>
      </p:sp>
      <p:sp>
        <p:nvSpPr>
          <p:cNvPr id="8" name="MGH Yellow Line"/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30505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93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/>
          <p:cNvSpPr>
            <a:spLocks noGrp="1"/>
          </p:cNvSpPr>
          <p:nvPr>
            <p:ph type="title"/>
          </p:nvPr>
        </p:nvSpPr>
        <p:spPr>
          <a:xfrm>
            <a:off x="342900" y="266885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342900" y="1273877"/>
            <a:ext cx="8458200" cy="4944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8" name="MGH Yellow Line"/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8151E55-6873-49E2-B8D5-2F265E6F1973}" type="slidenum">
              <a:rPr lang="en-US" smtClean="0"/>
            </a:fld>
            <a:endParaRPr lang="en-US" dirty="0"/>
          </a:p>
        </p:txBody>
      </p:sp>
      <p:sp>
        <p:nvSpPr>
          <p:cNvPr id="7" name="Short Copyright"/>
          <p:cNvSpPr txBox="1"/>
          <p:nvPr userDrawn="1"/>
        </p:nvSpPr>
        <p:spPr>
          <a:xfrm>
            <a:off x="215658" y="6664280"/>
            <a:ext cx="1233578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McGraw Hill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Arial" panose="020B0604020202020204" pitchFamily="34" charset="0"/>
        <a:buNone/>
        <a:defRPr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44805" indent="-3429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1680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5691"/>
            <a:ext cx="9144000" cy="362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Add long copyright line here</a:t>
            </a:r>
            <a:endParaRPr lang="en-US" dirty="0"/>
          </a:p>
        </p:txBody>
      </p:sp>
      <p:sp>
        <p:nvSpPr>
          <p:cNvPr id="6" name="MGH Yellow Line"/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ct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30505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93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idx="1"/>
          </p:nvPr>
        </p:nvSpPr>
        <p:spPr>
          <a:xfrm>
            <a:off x="342901" y="1976546"/>
            <a:ext cx="64805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Slide Content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8" name="MGH Yellow Line"/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8637202" y="6682314"/>
            <a:ext cx="342900" cy="143831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lang="en-US" sz="8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151E55-6873-49E2-B8D5-2F265E6F1973}" type="slidenum">
              <a:rPr lang="en-US" smtClean="0"/>
            </a:fld>
            <a:endParaRPr lang="en-US" dirty="0"/>
          </a:p>
        </p:txBody>
      </p:sp>
      <p:grpSp>
        <p:nvGrpSpPr>
          <p:cNvPr id="6" name="MGH Shape"/>
          <p:cNvGrpSpPr/>
          <p:nvPr userDrawn="1"/>
        </p:nvGrpSpPr>
        <p:grpSpPr>
          <a:xfrm>
            <a:off x="6622742" y="0"/>
            <a:ext cx="2521258" cy="6623843"/>
            <a:chOff x="3491346" y="0"/>
            <a:chExt cx="2508933" cy="6367263"/>
          </a:xfrm>
        </p:grpSpPr>
        <p:sp>
          <p:nvSpPr>
            <p:cNvPr id="9" name="Freeform 11"/>
            <p:cNvSpPr/>
            <p:nvPr/>
          </p:nvSpPr>
          <p:spPr>
            <a:xfrm rot="10800000">
              <a:off x="5468761" y="1352709"/>
              <a:ext cx="531517" cy="1821241"/>
            </a:xfrm>
            <a:custGeom>
              <a:avLst/>
              <a:gdLst>
                <a:gd name="connsiteX0" fmla="*/ 0 w 531517"/>
                <a:gd name="connsiteY0" fmla="*/ 1821241 h 1821241"/>
                <a:gd name="connsiteX1" fmla="*/ 0 w 531517"/>
                <a:gd name="connsiteY1" fmla="*/ 0 h 1821241"/>
                <a:gd name="connsiteX2" fmla="*/ 531517 w 531517"/>
                <a:gd name="connsiteY2" fmla="*/ 672400 h 1821241"/>
                <a:gd name="connsiteX3" fmla="*/ 0 w 531517"/>
                <a:gd name="connsiteY3" fmla="*/ 1821241 h 1821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517" h="1821241">
                  <a:moveTo>
                    <a:pt x="0" y="1821241"/>
                  </a:moveTo>
                  <a:lnTo>
                    <a:pt x="0" y="0"/>
                  </a:lnTo>
                  <a:lnTo>
                    <a:pt x="531517" y="672400"/>
                  </a:lnTo>
                  <a:lnTo>
                    <a:pt x="0" y="1821241"/>
                  </a:lnTo>
                  <a:close/>
                </a:path>
              </a:pathLst>
            </a:custGeom>
            <a:solidFill>
              <a:srgbClr val="9F22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2"/>
            <p:cNvSpPr/>
            <p:nvPr/>
          </p:nvSpPr>
          <p:spPr>
            <a:xfrm rot="10800000">
              <a:off x="3491346" y="0"/>
              <a:ext cx="2508932" cy="2501550"/>
            </a:xfrm>
            <a:custGeom>
              <a:avLst/>
              <a:gdLst>
                <a:gd name="connsiteX0" fmla="*/ 2508932 w 2508932"/>
                <a:gd name="connsiteY0" fmla="*/ 2501550 h 2501550"/>
                <a:gd name="connsiteX1" fmla="*/ 0 w 2508932"/>
                <a:gd name="connsiteY1" fmla="*/ 2501550 h 2501550"/>
                <a:gd name="connsiteX2" fmla="*/ 0 w 2508932"/>
                <a:gd name="connsiteY2" fmla="*/ 1148841 h 2501550"/>
                <a:gd name="connsiteX3" fmla="*/ 531517 w 2508932"/>
                <a:gd name="connsiteY3" fmla="*/ 0 h 2501550"/>
                <a:gd name="connsiteX4" fmla="*/ 2508932 w 2508932"/>
                <a:gd name="connsiteY4" fmla="*/ 2501550 h 250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932" h="2501550">
                  <a:moveTo>
                    <a:pt x="2508932" y="2501550"/>
                  </a:moveTo>
                  <a:lnTo>
                    <a:pt x="0" y="2501550"/>
                  </a:lnTo>
                  <a:lnTo>
                    <a:pt x="0" y="1148841"/>
                  </a:lnTo>
                  <a:lnTo>
                    <a:pt x="531517" y="0"/>
                  </a:lnTo>
                  <a:lnTo>
                    <a:pt x="2508932" y="2501550"/>
                  </a:lnTo>
                  <a:close/>
                </a:path>
              </a:pathLst>
            </a:custGeom>
            <a:solidFill>
              <a:srgbClr val="E2D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3"/>
            <p:cNvSpPr/>
            <p:nvPr/>
          </p:nvSpPr>
          <p:spPr>
            <a:xfrm rot="10800000">
              <a:off x="3680272" y="1352707"/>
              <a:ext cx="2320007" cy="5014556"/>
            </a:xfrm>
            <a:custGeom>
              <a:avLst/>
              <a:gdLst>
                <a:gd name="connsiteX0" fmla="*/ 0 w 2320007"/>
                <a:gd name="connsiteY0" fmla="*/ 5014556 h 5014556"/>
                <a:gd name="connsiteX1" fmla="*/ 0 w 2320007"/>
                <a:gd name="connsiteY1" fmla="*/ 0 h 5014556"/>
                <a:gd name="connsiteX2" fmla="*/ 2320007 w 2320007"/>
                <a:gd name="connsiteY2" fmla="*/ 0 h 5014556"/>
                <a:gd name="connsiteX3" fmla="*/ 531518 w 2320007"/>
                <a:gd name="connsiteY3" fmla="*/ 3865713 h 5014556"/>
                <a:gd name="connsiteX4" fmla="*/ 1 w 2320007"/>
                <a:gd name="connsiteY4" fmla="*/ 3193313 h 5014556"/>
                <a:gd name="connsiteX5" fmla="*/ 1 w 2320007"/>
                <a:gd name="connsiteY5" fmla="*/ 5014554 h 5014556"/>
                <a:gd name="connsiteX6" fmla="*/ 0 w 2320007"/>
                <a:gd name="connsiteY6" fmla="*/ 5014556 h 501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0007" h="5014556">
                  <a:moveTo>
                    <a:pt x="0" y="5014556"/>
                  </a:moveTo>
                  <a:lnTo>
                    <a:pt x="0" y="0"/>
                  </a:lnTo>
                  <a:lnTo>
                    <a:pt x="2320007" y="0"/>
                  </a:lnTo>
                  <a:lnTo>
                    <a:pt x="531518" y="3865713"/>
                  </a:lnTo>
                  <a:lnTo>
                    <a:pt x="1" y="3193313"/>
                  </a:lnTo>
                  <a:lnTo>
                    <a:pt x="1" y="5014554"/>
                  </a:lnTo>
                  <a:lnTo>
                    <a:pt x="0" y="50145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13" name="Title Placeholder"/>
          <p:cNvSpPr>
            <a:spLocks noGrp="1"/>
          </p:cNvSpPr>
          <p:nvPr>
            <p:ph type="title"/>
          </p:nvPr>
        </p:nvSpPr>
        <p:spPr>
          <a:xfrm>
            <a:off x="342900" y="136257"/>
            <a:ext cx="6073803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  <a:endParaRPr lang="en-US" dirty="0"/>
          </a:p>
        </p:txBody>
      </p:sp>
      <p:sp>
        <p:nvSpPr>
          <p:cNvPr id="14" name="Short Copyright"/>
          <p:cNvSpPr txBox="1"/>
          <p:nvPr userDrawn="1"/>
        </p:nvSpPr>
        <p:spPr>
          <a:xfrm>
            <a:off x="215658" y="6664280"/>
            <a:ext cx="1233578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McGraw Hill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defRPr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1905" indent="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168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/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342900" y="1371599"/>
            <a:ext cx="8458200" cy="487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8" name="MGH Yellow Line"/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8151E55-6873-49E2-B8D5-2F265E6F1973}" type="slidenum">
              <a:rPr lang="en-US" smtClean="0"/>
            </a:fld>
            <a:endParaRPr lang="en-US" dirty="0"/>
          </a:p>
        </p:txBody>
      </p:sp>
      <p:sp>
        <p:nvSpPr>
          <p:cNvPr id="7" name="Short Copyright"/>
          <p:cNvSpPr txBox="1"/>
          <p:nvPr userDrawn="1"/>
        </p:nvSpPr>
        <p:spPr>
          <a:xfrm>
            <a:off x="215658" y="6664280"/>
            <a:ext cx="1233578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McGraw Hill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Arial" panose="020B0604020202020204" pitchFamily="34" charset="0"/>
        <a:buNone/>
        <a:defRPr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44805" indent="-3429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1680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_odt_hyperlink" Type="http://schemas.openxmlformats.org/officeDocument/2006/relationships/hyperlink" Target="https://www.onlinedoctranslator.com/zh-CN/?utm_source=onlinedoctranslator&amp;utm_medium=pptx&amp;utm_campaign=attribution" TargetMode="External"/><Relationship Id="r_odt_logo" Type="http://schemas.openxmlformats.org/officeDocument/2006/relationships/image" Target="../media/odt_attribution_logo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" Target="slide23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120" y="908720"/>
            <a:ext cx="5708943" cy="33720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470" y="1340768"/>
            <a:ext cx="3759393" cy="6286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20" y="4437112"/>
            <a:ext cx="8623743" cy="131451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100010001" name="ODT_ATTR_LBL_SHAPE">
            <a:extLst>
              <a:ext uri="{FF2B5EF4-FFF2-40B4-BE49-F238E27FC236}">
                <a16:creationId xmlns:a16="http://schemas.microsoft.com/office/drawing/2014/main" id="{ADCB8724-23CD-4EE8-B5B5-3CB2DDF8932E}"/>
              </a:ext>
            </a:extLst>
          </p:cNvPr>
          <p:cNvSpPr txBox="1"/>
          <p:nvPr/>
        </p:nvSpPr>
        <p:spPr>
          <a:xfrm>
            <a:off x="0" y="0"/>
            <a:ext cx="5000000" cy="276999"/>
          </a:xfrm>
          <a:prstGeom prst="rect">
            <a:avLst/>
          </a:prstGeom>
          <a:solidFill>
            <a:srgbClr val="FAFAFA"/>
          </a:solidFill>
        </p:spPr>
        <p:txBody>
          <a:bodyPr wrap="none" lIns="288000">
            <a:spAutoFit/>
          </a:bodyPr>
          <a:lstStyle/>
          <a:p>
            <a:pPr rtl="0"/>
            <a:r>
              <a:rPr lang="en-US" sz="1000" dirty="0">
                <a:solidFill>
                  <a:srgbClr val="0F2B46"/>
                </a:solidFill>
                <a:effectLst/>
                <a:latin typeface="Roboto" panose="02000000000000000000" pitchFamily="2" charset="0"/>
              </a:rPr>
              <a:t>从英语翻译成中文(简体) - </a:t>
            </a:r>
            <a:r>
              <a:rPr lang="en-US" sz="1000" u="sng" dirty="0">
                <a:solidFill>
                  <a:srgbClr val="0F2B46"/>
                </a:solidFill>
                <a:effectLst/>
                <a:latin typeface="Roboto" panose="02000000000000000000" pitchFamily="2" charset="0"/>
                <a:hlinkClick r:id="r_odt_hyperlink" tooltip="Doc Translator - www.onlinedoctranslator.com"/>
              </a:rPr>
              <a:t>www.onlinedoctranslator.com</a:t>
            </a:r>
            <a:endParaRPr lang="en-US" sz="1000" dirty="0"/>
          </a:p>
        </p:txBody>
      </p:sp>
      <p:pic>
        <p:nvPicPr>
          <p:cNvPr id="1000100002" name="ODT_ATTR_LBL_LOGO">
            <a:extLst>
              <a:ext uri="{FF2B5EF4-FFF2-40B4-BE49-F238E27FC236}">
                <a16:creationId xmlns:a16="http://schemas.microsoft.com/office/drawing/2014/main" id="{B066AC4A-9A1C-4C10-800A-DAF9F2764385}"/>
              </a:ext>
            </a:extLst>
          </p:cNvPr>
          <p:cNvPicPr/>
          <p:nvPr/>
        </p:nvPicPr>
        <p:blipFill>
          <a:blip r:embed="r_odt_logo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00"/>
            <a:ext cx="316230" cy="17970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algn="l"/>
            <a:r>
              <a:rPr lang="en-US" noProof="0" dirty="0"/>
              <a:t>软件工程层</a:t>
            </a:r>
            <a:endParaRPr lang="en-US" noProof="0" dirty="0"/>
          </a:p>
        </p:txBody>
      </p:sp>
      <p:pic>
        <p:nvPicPr>
          <p:cNvPr id="10" name="Picture 9" descr="Software engineering layers from top to bottom are: tools, methods, process, and A quality focus. 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91" y="1872395"/>
            <a:ext cx="7810422" cy="375067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 algn="l"/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algn="l"/>
            <a:r>
              <a:rPr lang="en-US" noProof="0" dirty="0"/>
              <a:t>流程框架活动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2391523"/>
          </a:xfrm>
        </p:spPr>
        <p:txBody>
          <a:bodyPr vert="horz" lIns="91440" tIns="45720" rIns="91440" bIns="45720" rtlCol="0">
            <a:noAutofit/>
          </a:bodyPr>
          <a:lstStyle/>
          <a:p>
            <a:pPr rtl="0" algn="l">
              <a:spcBef>
                <a:spcPts val="1000"/>
              </a:spcBef>
              <a:spcAft>
                <a:spcPts val="0"/>
              </a:spcAft>
            </a:pPr>
            <a:r>
              <a:rPr lang="en-US" altLang="en-US" sz="2400" noProof="0" dirty="0">
                <a:solidFill>
                  <a:schemeClr val="tx1"/>
                </a:solidFill>
              </a:rPr>
              <a:t>沟通——了解问题。</a:t>
            </a:r>
            <a:endParaRPr lang="en-US" altLang="en-US" sz="2400" noProof="0" dirty="0">
              <a:solidFill>
                <a:schemeClr val="tx1"/>
              </a:solidFill>
            </a:endParaRPr>
          </a:p>
          <a:p>
            <a:pPr rtl="0" algn="l">
              <a:spcBef>
                <a:spcPts val="1000"/>
              </a:spcBef>
              <a:spcAft>
                <a:spcPts val="0"/>
              </a:spcAft>
            </a:pPr>
            <a:r>
              <a:rPr lang="en-US" altLang="en-US" sz="2400" noProof="0" dirty="0">
                <a:solidFill>
                  <a:schemeClr val="tx1"/>
                </a:solidFill>
              </a:rPr>
              <a:t>规划——任务、依赖关系、时间表、资源</a:t>
            </a:r>
            <a:endParaRPr lang="en-US" altLang="en-US" sz="2400" noProof="0" dirty="0">
              <a:solidFill>
                <a:schemeClr val="tx1"/>
              </a:solidFill>
            </a:endParaRPr>
          </a:p>
          <a:p>
            <a:pPr rtl="0" algn="l">
              <a:spcBef>
                <a:spcPts val="1000"/>
              </a:spcBef>
              <a:spcAft>
                <a:spcPts val="0"/>
              </a:spcAft>
            </a:pPr>
            <a:r>
              <a:rPr lang="en-US" altLang="en-US" sz="2400" noProof="0" dirty="0">
                <a:solidFill>
                  <a:schemeClr val="tx1"/>
                </a:solidFill>
              </a:rPr>
              <a:t>造型。</a:t>
            </a:r>
            <a:endParaRPr lang="en-US" altLang="en-US" sz="2400" noProof="0" dirty="0">
              <a:solidFill>
                <a:schemeClr val="tx1"/>
              </a:solidFill>
            </a:endParaRPr>
          </a:p>
          <a:p>
            <a:pPr marL="291465" lvl="2" indent="-291465" rtl="0" algn="l">
              <a:spcBef>
                <a:spcPts val="1000"/>
              </a:spcBef>
              <a:spcAft>
                <a:spcPts val="0"/>
              </a:spcAft>
            </a:pPr>
            <a:r>
              <a:rPr lang="en-US" altLang="en-US" sz="2200" noProof="0" dirty="0">
                <a:solidFill>
                  <a:schemeClr val="tx1"/>
                </a:solidFill>
              </a:rPr>
              <a:t>需求分析。</a:t>
            </a:r>
            <a:endParaRPr lang="en-US" altLang="en-US" sz="2200" noProof="0" dirty="0">
              <a:solidFill>
                <a:schemeClr val="tx1"/>
              </a:solidFill>
            </a:endParaRPr>
          </a:p>
          <a:p>
            <a:pPr marL="291465" lvl="2" indent="-291465" rtl="0" algn="l">
              <a:spcBef>
                <a:spcPts val="1000"/>
              </a:spcBef>
              <a:spcAft>
                <a:spcPts val="0"/>
              </a:spcAft>
            </a:pPr>
            <a:r>
              <a:rPr lang="en-US" altLang="en-US" sz="2200" noProof="0" dirty="0">
                <a:solidFill>
                  <a:schemeClr val="tx1"/>
                </a:solidFill>
              </a:rPr>
              <a:t>设计。</a:t>
            </a:r>
            <a:endParaRPr lang="en-US" altLang="en-US" sz="2200" noProof="0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5"/>
          </p:nvPr>
        </p:nvSpPr>
        <p:spPr>
          <a:xfrm>
            <a:off x="342900" y="3857330"/>
            <a:ext cx="8383772" cy="1437683"/>
          </a:xfrm>
        </p:spPr>
        <p:txBody>
          <a:bodyPr>
            <a:normAutofit/>
          </a:bodyPr>
          <a:lstStyle/>
          <a:p>
            <a:pPr rtl="0" algn="l">
              <a:spcAft>
                <a:spcPts val="0"/>
              </a:spcAft>
            </a:pPr>
            <a:r>
              <a:rPr lang="en-US" altLang="en-US" sz="2400" noProof="0" dirty="0">
                <a:solidFill>
                  <a:schemeClr val="tx1"/>
                </a:solidFill>
              </a:rPr>
              <a:t>建造：</a:t>
            </a:r>
            <a:endParaRPr lang="en-US" altLang="en-US" sz="2400" noProof="0" dirty="0">
              <a:solidFill>
                <a:schemeClr val="tx1"/>
              </a:solidFill>
            </a:endParaRPr>
          </a:p>
          <a:p>
            <a:pPr marL="291465" lvl="2" indent="-291465" rtl="0" algn="l">
              <a:spcBef>
                <a:spcPts val="1000"/>
              </a:spcBef>
              <a:spcAft>
                <a:spcPts val="0"/>
              </a:spcAft>
            </a:pPr>
            <a:r>
              <a:rPr lang="en-US" altLang="en-US" sz="2200" noProof="0" dirty="0">
                <a:solidFill>
                  <a:schemeClr val="tx1"/>
                </a:solidFill>
              </a:rPr>
              <a:t>代码生成。</a:t>
            </a:r>
            <a:endParaRPr lang="en-US" altLang="en-US" sz="2200" noProof="0" dirty="0">
              <a:solidFill>
                <a:schemeClr val="tx1"/>
              </a:solidFill>
            </a:endParaRPr>
          </a:p>
          <a:p>
            <a:pPr marL="291465" lvl="2" indent="-291465" rtl="0" algn="l">
              <a:spcBef>
                <a:spcPts val="1000"/>
              </a:spcBef>
              <a:spcAft>
                <a:spcPts val="0"/>
              </a:spcAft>
            </a:pPr>
            <a:r>
              <a:rPr lang="en-US" altLang="en-US" sz="2200" noProof="0" dirty="0">
                <a:solidFill>
                  <a:schemeClr val="tx1"/>
                </a:solidFill>
              </a:rPr>
              <a:t>测试。</a:t>
            </a:r>
            <a:endParaRPr lang="en-US" altLang="en-US" sz="2200" noProof="0" dirty="0">
              <a:solidFill>
                <a:schemeClr val="tx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42900" y="5484111"/>
            <a:ext cx="8383772" cy="489901"/>
          </a:xfrm>
        </p:spPr>
        <p:txBody>
          <a:bodyPr>
            <a:noAutofit/>
          </a:bodyPr>
          <a:lstStyle/>
          <a:p>
            <a:pPr rtl="0" algn="l"/>
            <a:r>
              <a:rPr lang="en-US" altLang="en-US" sz="2400" noProof="0" dirty="0">
                <a:solidFill>
                  <a:schemeClr val="tx1"/>
                </a:solidFill>
              </a:rPr>
              <a:t>部署。</a:t>
            </a:r>
            <a:r>
              <a:rPr lang="zh-CN" altLang="en-US" sz="2400" noProof="0" dirty="0">
                <a:solidFill>
                  <a:schemeClr val="tx1"/>
                </a:solidFill>
              </a:rPr>
              <a:t>资源配置</a:t>
            </a:r>
            <a:endParaRPr lang="zh-CN" altLang="en-US" sz="2400" noProof="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 algn="l"/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algn="l"/>
            <a:r>
              <a:rPr lang="en-US" noProof="0" dirty="0"/>
              <a:t>伞式活动</a:t>
            </a:r>
            <a:r>
              <a:rPr lang="zh-CN" altLang="en-US" sz="2220" noProof="0" dirty="0"/>
              <a:t>每个阶段都要做的事</a:t>
            </a:r>
            <a:endParaRPr lang="zh-CN" altLang="en-US" sz="2220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rtl="0" algn="l">
              <a:spcBef>
                <a:spcPts val="1000"/>
              </a:spcBef>
              <a:spcAft>
                <a:spcPts val="0"/>
              </a:spcAft>
            </a:pPr>
            <a:r>
              <a:rPr lang="en-US" altLang="en-US" sz="2400" noProof="0" dirty="0"/>
              <a:t>伞式活动帮助软件团队管理和控制流程、质量、</a:t>
            </a:r>
            <a:r>
              <a:rPr lang="en-US" altLang="en-US" sz="2400" dirty="0"/>
              <a:t>变化和风险。</a:t>
            </a:r>
            <a:endParaRPr lang="en-US" altLang="en-US" sz="2400" noProof="0" dirty="0"/>
          </a:p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/>
              <a:t>软件项目跟踪和控制。</a:t>
            </a:r>
            <a:endParaRPr lang="en-US" altLang="en-US" sz="2400" noProof="0" dirty="0"/>
          </a:p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/>
              <a:t>风险管理。</a:t>
            </a:r>
            <a:r>
              <a:rPr lang="zh-CN" altLang="en-US" sz="2400" noProof="0" dirty="0"/>
              <a:t>风险控制</a:t>
            </a:r>
            <a:endParaRPr lang="en-US" altLang="en-US" sz="2400" noProof="0" dirty="0"/>
          </a:p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/>
              <a:t>软件质量保证。</a:t>
            </a:r>
            <a:r>
              <a:rPr lang="zh-CN" altLang="en-US" sz="2400" noProof="0" dirty="0"/>
              <a:t>质量保证</a:t>
            </a:r>
            <a:endParaRPr lang="en-US" altLang="en-US" sz="2400" noProof="0" dirty="0"/>
          </a:p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/>
              <a:t>技术审查。</a:t>
            </a:r>
            <a:endParaRPr lang="en-US" altLang="en-US" sz="2400" noProof="0" dirty="0"/>
          </a:p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/>
              <a:t>测量 – KPI（关键</a:t>
            </a:r>
            <a:r>
              <a:rPr lang="en-US" altLang="en-US" sz="2400" noProof="0"/>
              <a:t>性能指标）。</a:t>
            </a:r>
            <a:endParaRPr lang="en-US" altLang="en-US" sz="2400" noProof="0" dirty="0"/>
          </a:p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/>
              <a:t>软件配置管理。</a:t>
            </a:r>
            <a:r>
              <a:rPr lang="zh-CN" altLang="en-US" sz="2400" noProof="0" dirty="0"/>
              <a:t>版本控制</a:t>
            </a:r>
            <a:endParaRPr lang="en-US" altLang="en-US" sz="2400" noProof="0" dirty="0"/>
          </a:p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/>
              <a:t>可重用性管理。</a:t>
            </a:r>
            <a:r>
              <a:rPr lang="zh-CN" altLang="en-US" sz="2400" noProof="0" dirty="0"/>
              <a:t>等级</a:t>
            </a:r>
            <a:endParaRPr lang="en-US" altLang="en-US" sz="2400" noProof="0" dirty="0"/>
          </a:p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/>
              <a:t>工作产品准备和生产。</a:t>
            </a:r>
            <a:r>
              <a:rPr lang="zh-CN" altLang="en-US" sz="2400" noProof="0" dirty="0"/>
              <a:t>部署</a:t>
            </a:r>
            <a:endParaRPr lang="zh-CN" altLang="en-US" sz="2400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 algn="l"/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 algn="l"/>
            <a:r>
              <a:rPr lang="en-US" sz="3600" noProof="0" dirty="0"/>
              <a:t>需要适应的流程差异</a:t>
            </a:r>
            <a:endParaRPr lang="en-US" sz="3600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3890714"/>
          </a:xfrm>
        </p:spPr>
        <p:txBody>
          <a:bodyPr vert="horz" lIns="91440" tIns="45720" rIns="91440" bIns="45720" rtlCol="0">
            <a:noAutofit/>
          </a:bodyPr>
          <a:lstStyle/>
          <a:p>
            <a:pPr marL="291465" lvl="1" indent="-291465" rtl="0" algn="l">
              <a:spcBef>
                <a:spcPts val="1000"/>
              </a:spcBef>
              <a:spcAft>
                <a:spcPts val="0"/>
              </a:spcAft>
            </a:pPr>
            <a:r>
              <a:rPr lang="en-US" altLang="en-US" sz="1800" noProof="0" dirty="0"/>
              <a:t>活动、行动和任务的总体流程以及它们之间的相互依赖性。</a:t>
            </a:r>
            <a:endParaRPr lang="en-US" altLang="en-US" sz="1800" noProof="0" dirty="0"/>
          </a:p>
          <a:p>
            <a:pPr marL="291465" lvl="1" indent="-291465" rtl="0" algn="l">
              <a:spcBef>
                <a:spcPts val="1000"/>
              </a:spcBef>
              <a:spcAft>
                <a:spcPts val="0"/>
              </a:spcAft>
            </a:pPr>
            <a:r>
              <a:rPr lang="en-US" altLang="en-US" sz="1800" noProof="0" dirty="0"/>
              <a:t>每个框架活动中定义操作和任务的程度。</a:t>
            </a:r>
            <a:endParaRPr lang="en-US" altLang="en-US" sz="1800" noProof="0" dirty="0"/>
          </a:p>
          <a:p>
            <a:pPr marL="291465" lvl="1" indent="-291465" rtl="0" algn="l">
              <a:spcBef>
                <a:spcPts val="1000"/>
              </a:spcBef>
              <a:spcAft>
                <a:spcPts val="0"/>
              </a:spcAft>
            </a:pPr>
            <a:r>
              <a:rPr lang="en-US" altLang="en-US" sz="1800" noProof="0" dirty="0"/>
              <a:t>工作产品被识别和需要的程度。</a:t>
            </a:r>
            <a:endParaRPr lang="en-US" altLang="en-US" sz="1800" noProof="0" dirty="0"/>
          </a:p>
          <a:p>
            <a:pPr marL="291465" lvl="1" indent="-291465" rtl="0" algn="l">
              <a:spcBef>
                <a:spcPts val="1000"/>
              </a:spcBef>
              <a:spcAft>
                <a:spcPts val="0"/>
              </a:spcAft>
            </a:pPr>
            <a:r>
              <a:rPr lang="en-US" altLang="en-US" sz="1800" noProof="0" dirty="0"/>
              <a:t>应用质量保证活动的方式。</a:t>
            </a:r>
            <a:endParaRPr lang="en-US" altLang="en-US" sz="1800" noProof="0" dirty="0"/>
          </a:p>
          <a:p>
            <a:pPr marL="291465" lvl="1" indent="-291465" rtl="0" algn="l">
              <a:spcBef>
                <a:spcPts val="1000"/>
              </a:spcBef>
              <a:spcAft>
                <a:spcPts val="0"/>
              </a:spcAft>
            </a:pPr>
            <a:r>
              <a:rPr lang="en-US" altLang="en-US" sz="1800" noProof="0" dirty="0"/>
              <a:t>应用项目跟踪和控制活动的方式。</a:t>
            </a:r>
            <a:endParaRPr lang="en-US" altLang="en-US" sz="1800" noProof="0" dirty="0"/>
          </a:p>
          <a:p>
            <a:pPr marL="291465" lvl="1" indent="-291465" rtl="0" algn="l">
              <a:spcBef>
                <a:spcPts val="1000"/>
              </a:spcBef>
              <a:spcAft>
                <a:spcPts val="0"/>
              </a:spcAft>
            </a:pPr>
            <a:r>
              <a:rPr lang="en-US" altLang="en-US" sz="1800" noProof="0" dirty="0"/>
              <a:t>描述过程的总体详细程度和严谨程度。</a:t>
            </a:r>
            <a:endParaRPr lang="en-US" altLang="en-US" sz="1800" noProof="0" dirty="0"/>
          </a:p>
          <a:p>
            <a:pPr marL="291465" lvl="1" indent="-291465" rtl="0" algn="l">
              <a:spcBef>
                <a:spcPts val="1000"/>
              </a:spcBef>
              <a:spcAft>
                <a:spcPts val="0"/>
              </a:spcAft>
            </a:pPr>
            <a:r>
              <a:rPr lang="en-US" altLang="en-US" sz="1800" noProof="0" dirty="0"/>
              <a:t>客户和其他利益相关者参与项目的程度。</a:t>
            </a:r>
            <a:endParaRPr lang="en-US" altLang="en-US" sz="1800" noProof="0" dirty="0"/>
          </a:p>
          <a:p>
            <a:pPr marL="291465" lvl="1" indent="-291465" rtl="0" algn="l">
              <a:spcBef>
                <a:spcPts val="1000"/>
              </a:spcBef>
              <a:spcAft>
                <a:spcPts val="0"/>
              </a:spcAft>
            </a:pPr>
            <a:r>
              <a:rPr lang="en-US" altLang="en-US" sz="1800" noProof="0" dirty="0"/>
              <a:t>给予软件团队的自主权。</a:t>
            </a:r>
            <a:endParaRPr lang="en-US" altLang="en-US" sz="1800" noProof="0" dirty="0"/>
          </a:p>
          <a:p>
            <a:pPr marL="291465" lvl="1" indent="-291465" rtl="0" algn="l">
              <a:spcBef>
                <a:spcPts val="1000"/>
              </a:spcBef>
              <a:spcAft>
                <a:spcPts val="0"/>
              </a:spcAft>
            </a:pPr>
            <a:r>
              <a:rPr lang="en-US" altLang="en-US" sz="1800" noProof="0" dirty="0"/>
              <a:t>团队组织和角色的规定程度。</a:t>
            </a:r>
            <a:endParaRPr lang="en-US" altLang="en-US" sz="1800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 algn="l"/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 algn="l"/>
            <a:r>
              <a:rPr lang="en-US" sz="3600" noProof="0" dirty="0"/>
              <a:t>本质</a:t>
            </a:r>
            <a:r>
              <a:rPr lang="zh-CN" altLang="en-US" sz="2220" noProof="0" dirty="0"/>
              <a:t>核心关键</a:t>
            </a:r>
            <a:r>
              <a:rPr lang="en-US" sz="3600" noProof="0" dirty="0"/>
              <a:t>软件工程实践学院</a:t>
            </a:r>
            <a:endParaRPr lang="en-US" sz="3600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rtl="0" algn="l"/>
            <a:r>
              <a:rPr lang="en-US" altLang="en-US" sz="2400" noProof="0" dirty="0" err="1">
                <a:solidFill>
                  <a:schemeClr val="tx1"/>
                </a:solidFill>
              </a:rPr>
              <a:t>波利亚</a:t>
            </a:r>
            <a:r>
              <a:rPr lang="en-US" altLang="en-US" sz="2400" noProof="0" dirty="0">
                <a:solidFill>
                  <a:schemeClr val="tx1"/>
                </a:solidFill>
              </a:rPr>
              <a:t>建议：</a:t>
            </a:r>
            <a:endParaRPr lang="en-US" altLang="en-US" sz="2400" noProof="0" dirty="0">
              <a:solidFill>
                <a:schemeClr val="tx1"/>
              </a:solidFill>
            </a:endParaRPr>
          </a:p>
          <a:p>
            <a:pPr marL="403225" lvl="2" indent="-403225" rtl="0" algn="l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US" sz="2400" i="1" noProof="0" dirty="0">
                <a:solidFill>
                  <a:schemeClr val="tx1"/>
                </a:solidFill>
                <a:cs typeface="Nirmala UI" panose="020B0502040204020203" pitchFamily="34" charset="0"/>
              </a:rPr>
              <a:t>了解问题所在</a:t>
            </a:r>
            <a:r>
              <a:rPr lang="en-US" altLang="en-US" sz="2400" noProof="0" dirty="0">
                <a:solidFill>
                  <a:schemeClr val="tx1"/>
                </a:solidFill>
                <a:cs typeface="Nirmala UI" panose="020B0502040204020203" pitchFamily="34" charset="0"/>
              </a:rPr>
              <a:t>（沟通和分析）。</a:t>
            </a:r>
            <a:endParaRPr lang="en-US" altLang="en-US" sz="2400" noProof="0" dirty="0">
              <a:solidFill>
                <a:schemeClr val="tx1"/>
              </a:solidFill>
              <a:cs typeface="Nirmala UI" panose="020B0502040204020203" pitchFamily="34" charset="0"/>
            </a:endParaRPr>
          </a:p>
          <a:p>
            <a:pPr marL="403225" lvl="2" indent="-403225" rtl="0" algn="l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US" sz="2400" i="1" noProof="0" dirty="0">
                <a:solidFill>
                  <a:schemeClr val="tx1"/>
                </a:solidFill>
                <a:cs typeface="Nirmala UI" panose="020B0502040204020203" pitchFamily="34" charset="0"/>
              </a:rPr>
              <a:t>规划解决方案</a:t>
            </a:r>
            <a:r>
              <a:rPr lang="en-US" altLang="en-US" sz="2400" noProof="0" dirty="0">
                <a:solidFill>
                  <a:schemeClr val="tx1"/>
                </a:solidFill>
                <a:cs typeface="Nirmala UI" panose="020B0502040204020203" pitchFamily="34" charset="0"/>
              </a:rPr>
              <a:t>（建模和软件设计）。</a:t>
            </a:r>
            <a:endParaRPr lang="en-US" altLang="en-US" sz="2400" noProof="0" dirty="0">
              <a:solidFill>
                <a:schemeClr val="tx1"/>
              </a:solidFill>
              <a:cs typeface="Nirmala UI" panose="020B0502040204020203" pitchFamily="34" charset="0"/>
            </a:endParaRPr>
          </a:p>
          <a:p>
            <a:pPr marL="403225" lvl="2" indent="-403225" rtl="0" algn="l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US" sz="2400" i="1" noProof="0" dirty="0">
                <a:solidFill>
                  <a:schemeClr val="tx1"/>
                </a:solidFill>
                <a:cs typeface="Nirmala UI" panose="020B0502040204020203" pitchFamily="34" charset="0"/>
              </a:rPr>
              <a:t>执行计划</a:t>
            </a:r>
            <a:r>
              <a:rPr lang="en-US" altLang="en-US" sz="2400" noProof="0" dirty="0">
                <a:solidFill>
                  <a:schemeClr val="tx1"/>
                </a:solidFill>
                <a:cs typeface="Nirmala UI" panose="020B0502040204020203" pitchFamily="34" charset="0"/>
              </a:rPr>
              <a:t>（代码生成）。</a:t>
            </a:r>
            <a:endParaRPr lang="en-US" altLang="en-US" sz="2400" noProof="0" dirty="0">
              <a:solidFill>
                <a:schemeClr val="tx1"/>
              </a:solidFill>
              <a:cs typeface="Nirmala UI" panose="020B0502040204020203" pitchFamily="34" charset="0"/>
            </a:endParaRPr>
          </a:p>
          <a:p>
            <a:pPr marL="403225" lvl="2" indent="-403225" rtl="0" algn="l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US" sz="2400" i="1" noProof="0" dirty="0">
                <a:solidFill>
                  <a:schemeClr val="tx1"/>
                </a:solidFill>
                <a:cs typeface="Nirmala UI" panose="020B0502040204020203" pitchFamily="34" charset="0"/>
              </a:rPr>
              <a:t>检查结果的准确性</a:t>
            </a:r>
            <a:r>
              <a:rPr lang="en-US" altLang="en-US" sz="2400" noProof="0" dirty="0">
                <a:solidFill>
                  <a:schemeClr val="tx1"/>
                </a:solidFill>
                <a:cs typeface="Nirmala UI" panose="020B0502040204020203" pitchFamily="34" charset="0"/>
              </a:rPr>
              <a:t>（测试和质量保证）。</a:t>
            </a:r>
            <a:endParaRPr lang="en-US" altLang="en-US" sz="2400" noProof="0" dirty="0">
              <a:solidFill>
                <a:schemeClr val="tx1"/>
              </a:solidFill>
              <a:cs typeface="Nirmala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 algn="l"/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algn="l"/>
            <a:r>
              <a:rPr lang="en-US" noProof="0" dirty="0"/>
              <a:t>了解问题</a:t>
            </a:r>
            <a:endParaRPr lang="en-US" noProof="0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488295"/>
          </a:xfrm>
        </p:spPr>
        <p:txBody>
          <a:bodyPr>
            <a:normAutofit/>
          </a:bodyPr>
          <a:lstStyle/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i="1" noProof="0" dirty="0">
                <a:solidFill>
                  <a:schemeClr val="tx1"/>
                </a:solidFill>
              </a:rPr>
              <a:t>问题的解决与谁有利害关系？</a:t>
            </a:r>
            <a:endParaRPr lang="en-US" altLang="en-US" sz="2400" noProof="0" dirty="0">
              <a:solidFill>
                <a:schemeClr val="tx1"/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342900" y="1818557"/>
            <a:ext cx="8458200" cy="449332"/>
          </a:xfrm>
        </p:spPr>
        <p:txBody>
          <a:bodyPr>
            <a:noAutofit/>
          </a:bodyPr>
          <a:lstStyle/>
          <a:p>
            <a:pPr lvl="2" indent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en-US" sz="2200" noProof="0" dirty="0">
                <a:solidFill>
                  <a:schemeClr val="tx1"/>
                </a:solidFill>
              </a:rPr>
              <a:t>也就是说，利益相关者是谁？</a:t>
            </a:r>
            <a:endParaRPr lang="en-US" altLang="en-US" sz="2200" noProof="0" dirty="0">
              <a:solidFill>
                <a:schemeClr val="tx1"/>
              </a:solidFill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5"/>
          </p:nvPr>
        </p:nvSpPr>
        <p:spPr>
          <a:xfrm>
            <a:off x="342900" y="2455702"/>
            <a:ext cx="8458200" cy="471398"/>
          </a:xfrm>
        </p:spPr>
        <p:txBody>
          <a:bodyPr>
            <a:normAutofit/>
          </a:bodyPr>
          <a:lstStyle/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i="1" noProof="0" dirty="0">
                <a:solidFill>
                  <a:schemeClr val="tx1"/>
                </a:solidFill>
              </a:rPr>
              <a:t>有哪些未知数？</a:t>
            </a:r>
            <a:endParaRPr lang="en-US" altLang="en-US" sz="2400" i="1" noProof="0" dirty="0">
              <a:solidFill>
                <a:schemeClr val="tx1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6"/>
          </p:nvPr>
        </p:nvSpPr>
        <p:spPr>
          <a:xfrm>
            <a:off x="342900" y="2999974"/>
            <a:ext cx="8458200" cy="758555"/>
          </a:xfrm>
        </p:spPr>
        <p:txBody>
          <a:bodyPr>
            <a:noAutofit/>
          </a:bodyPr>
          <a:lstStyle/>
          <a:p>
            <a:pPr lvl="2" indent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en-US" sz="2200" noProof="0" dirty="0">
                <a:solidFill>
                  <a:schemeClr val="tx1"/>
                </a:solidFill>
              </a:rPr>
              <a:t>正确解决问题需要哪些数据、功能和特征？</a:t>
            </a:r>
            <a:endParaRPr lang="en-US" altLang="en-US" sz="2200" noProof="0" dirty="0">
              <a:solidFill>
                <a:schemeClr val="tx1"/>
              </a:solidFill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7"/>
          </p:nvPr>
        </p:nvSpPr>
        <p:spPr>
          <a:xfrm>
            <a:off x="342900" y="3989361"/>
            <a:ext cx="8283512" cy="454680"/>
          </a:xfrm>
        </p:spPr>
        <p:txBody>
          <a:bodyPr>
            <a:noAutofit/>
          </a:bodyPr>
          <a:lstStyle/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i="1" noProof="0" dirty="0">
                <a:solidFill>
                  <a:schemeClr val="tx1"/>
                </a:solidFill>
              </a:rPr>
              <a:t>问题可以划分吗？</a:t>
            </a:r>
            <a:endParaRPr lang="en-US" altLang="en-US" sz="2400" i="1" noProof="0" dirty="0">
              <a:solidFill>
                <a:schemeClr val="tx1"/>
              </a:solidFill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8"/>
          </p:nvPr>
        </p:nvSpPr>
        <p:spPr>
          <a:xfrm>
            <a:off x="342900" y="4497378"/>
            <a:ext cx="8458200" cy="758555"/>
          </a:xfrm>
        </p:spPr>
        <p:txBody>
          <a:bodyPr>
            <a:noAutofit/>
          </a:bodyPr>
          <a:lstStyle/>
          <a:p>
            <a:pPr lvl="2" indent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en-US" sz="2200" noProof="0" dirty="0">
                <a:solidFill>
                  <a:schemeClr val="tx1"/>
                </a:solidFill>
              </a:rPr>
              <a:t>是否可以表示更容易理解的较小问题？</a:t>
            </a:r>
            <a:endParaRPr lang="en-US" altLang="en-US" sz="2200" noProof="0" dirty="0">
              <a:solidFill>
                <a:schemeClr val="tx1"/>
              </a:solidFill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9"/>
          </p:nvPr>
        </p:nvSpPr>
        <p:spPr>
          <a:xfrm>
            <a:off x="342900" y="5511436"/>
            <a:ext cx="8458200" cy="486828"/>
          </a:xfrm>
        </p:spPr>
        <p:txBody>
          <a:bodyPr>
            <a:noAutofit/>
          </a:bodyPr>
          <a:lstStyle/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i="1" noProof="0" dirty="0">
                <a:solidFill>
                  <a:schemeClr val="tx1"/>
                </a:solidFill>
              </a:rPr>
              <a:t>问题可以用图形表示吗？</a:t>
            </a:r>
            <a:endParaRPr lang="en-US" altLang="en-US" sz="2400" noProof="0" dirty="0">
              <a:solidFill>
                <a:schemeClr val="tx1"/>
              </a:solidFill>
            </a:endParaRP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20"/>
          </p:nvPr>
        </p:nvSpPr>
        <p:spPr>
          <a:xfrm>
            <a:off x="342901" y="6072605"/>
            <a:ext cx="6079164" cy="391990"/>
          </a:xfrm>
        </p:spPr>
        <p:txBody>
          <a:bodyPr>
            <a:noAutofit/>
          </a:bodyPr>
          <a:lstStyle/>
          <a:p>
            <a:pPr lvl="2" indent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en-US" sz="2200" noProof="0" dirty="0">
                <a:solidFill>
                  <a:schemeClr val="tx1"/>
                </a:solidFill>
              </a:rPr>
              <a:t>可以创建分析模型吗？</a:t>
            </a:r>
            <a:endParaRPr lang="en-US" altLang="en-US" sz="2200" noProof="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 algn="l"/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algn="l"/>
            <a:r>
              <a:rPr lang="en-US" noProof="0" dirty="0"/>
              <a:t>规划解决方案</a:t>
            </a:r>
            <a:endParaRPr lang="en-US" noProof="0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488295"/>
          </a:xfrm>
        </p:spPr>
        <p:txBody>
          <a:bodyPr>
            <a:normAutofit/>
          </a:bodyPr>
          <a:lstStyle/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i="1" noProof="0" dirty="0"/>
              <a:t>您以前见过类似的问题吗？</a:t>
            </a:r>
            <a:endParaRPr lang="en-US" altLang="en-US" sz="2400" i="1" noProof="0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342900" y="1839823"/>
            <a:ext cx="8458200" cy="1081512"/>
          </a:xfrm>
        </p:spPr>
        <p:txBody>
          <a:bodyPr>
            <a:noAutofit/>
          </a:bodyPr>
          <a:lstStyle/>
          <a:p>
            <a:pPr marL="518160" rtl="0" algn="l"/>
            <a:r>
              <a:rPr lang="en-US" altLang="en-US" sz="2200" noProof="0" dirty="0"/>
              <a:t>潜在解决方案中是否存在可识别的模式？是否有现有软件可以实现所需的数据、功能和特性？</a:t>
            </a:r>
            <a:endParaRPr lang="en-US" altLang="en-US" sz="2200" noProof="0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5"/>
          </p:nvPr>
        </p:nvSpPr>
        <p:spPr>
          <a:xfrm>
            <a:off x="342900" y="3070749"/>
            <a:ext cx="8458200" cy="471398"/>
          </a:xfrm>
        </p:spPr>
        <p:txBody>
          <a:bodyPr>
            <a:normAutofit/>
          </a:bodyPr>
          <a:lstStyle/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i="1" noProof="0" dirty="0"/>
              <a:t>有类似的问题解决了吗？</a:t>
            </a:r>
            <a:endParaRPr lang="en-US" altLang="en-US" sz="2400" i="1" noProof="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6"/>
          </p:nvPr>
        </p:nvSpPr>
        <p:spPr>
          <a:xfrm>
            <a:off x="342900" y="3573733"/>
            <a:ext cx="8458200" cy="454680"/>
          </a:xfrm>
        </p:spPr>
        <p:txBody>
          <a:bodyPr>
            <a:normAutofit/>
          </a:bodyPr>
          <a:lstStyle/>
          <a:p>
            <a:pPr marL="518160" rtl="0" algn="l">
              <a:spcBef>
                <a:spcPts val="1000"/>
              </a:spcBef>
              <a:spcAft>
                <a:spcPts val="0"/>
              </a:spcAft>
            </a:pPr>
            <a:r>
              <a:rPr lang="en-US" altLang="en-US" sz="2200" noProof="0" dirty="0"/>
              <a:t>如果是这样，解决方案的元素可以重复使用吗？</a:t>
            </a:r>
            <a:endParaRPr lang="en-US" altLang="en-US" sz="2200" noProof="0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7"/>
          </p:nvPr>
        </p:nvSpPr>
        <p:spPr>
          <a:xfrm>
            <a:off x="342900" y="4167029"/>
            <a:ext cx="4611872" cy="454680"/>
          </a:xfrm>
        </p:spPr>
        <p:txBody>
          <a:bodyPr>
            <a:noAutofit/>
          </a:bodyPr>
          <a:lstStyle/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i="1" noProof="0" dirty="0"/>
              <a:t>子问题可以定义吗？</a:t>
            </a:r>
            <a:endParaRPr lang="en-US" altLang="en-US" sz="2400" noProof="0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8"/>
          </p:nvPr>
        </p:nvSpPr>
        <p:spPr>
          <a:xfrm>
            <a:off x="342900" y="4675046"/>
            <a:ext cx="8458200" cy="454681"/>
          </a:xfrm>
        </p:spPr>
        <p:txBody>
          <a:bodyPr>
            <a:normAutofit/>
          </a:bodyPr>
          <a:lstStyle/>
          <a:p>
            <a:pPr marL="518160" rtl="0" algn="l"/>
            <a:r>
              <a:rPr lang="en-US" altLang="en-US" sz="2200" noProof="0" dirty="0"/>
              <a:t>如果是这样，子问题的解决方案是否显而易见？</a:t>
            </a:r>
            <a:endParaRPr lang="en-US" sz="2200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9"/>
          </p:nvPr>
        </p:nvSpPr>
        <p:spPr>
          <a:xfrm>
            <a:off x="342900" y="5193695"/>
            <a:ext cx="8458200" cy="804569"/>
          </a:xfrm>
        </p:spPr>
        <p:txBody>
          <a:bodyPr>
            <a:noAutofit/>
          </a:bodyPr>
          <a:lstStyle/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i="1" noProof="0" dirty="0"/>
              <a:t>您能否以能够有效实施的方式提出解决方案？</a:t>
            </a:r>
            <a:endParaRPr lang="en-US" altLang="en-US" sz="2400" i="1" noProof="0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20"/>
          </p:nvPr>
        </p:nvSpPr>
        <p:spPr>
          <a:xfrm>
            <a:off x="342900" y="6072605"/>
            <a:ext cx="6546997" cy="480595"/>
          </a:xfrm>
        </p:spPr>
        <p:txBody>
          <a:bodyPr>
            <a:noAutofit/>
          </a:bodyPr>
          <a:lstStyle/>
          <a:p>
            <a:pPr marL="518160" rtl="0" algn="l"/>
            <a:r>
              <a:rPr lang="en-US" altLang="en-US" sz="2200" noProof="0" dirty="0"/>
              <a:t>可以创建设计模型吗？</a:t>
            </a:r>
            <a:endParaRPr lang="en-US" altLang="en-US" sz="2200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 algn="l"/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algn="l"/>
            <a:r>
              <a:rPr lang="en-US" noProof="0" dirty="0"/>
              <a:t>执行计划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474776"/>
          </a:xfrm>
        </p:spPr>
        <p:txBody>
          <a:bodyPr vert="horz" lIns="91440" tIns="45720" rIns="91440" bIns="45720" rtlCol="0">
            <a:noAutofit/>
          </a:bodyPr>
          <a:lstStyle/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i="1" noProof="0" dirty="0">
                <a:solidFill>
                  <a:schemeClr val="tx1"/>
                </a:solidFill>
              </a:rPr>
              <a:t>解决方案是否符合计划？</a:t>
            </a:r>
            <a:endParaRPr lang="en-US" altLang="en-US" sz="2400" noProof="0" dirty="0">
              <a:solidFill>
                <a:schemeClr val="tx1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342900" y="1816603"/>
            <a:ext cx="8458200" cy="474776"/>
          </a:xfrm>
        </p:spPr>
        <p:txBody>
          <a:bodyPr>
            <a:normAutofit/>
          </a:bodyPr>
          <a:lstStyle/>
          <a:p>
            <a:pPr lvl="2" indent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en-US" sz="2200" noProof="0" dirty="0">
                <a:solidFill>
                  <a:schemeClr val="tx1"/>
                </a:solidFill>
              </a:rPr>
              <a:t>源代码是否可以追溯到设计模型？</a:t>
            </a:r>
            <a:endParaRPr lang="en-US" altLang="en-US" sz="2400" i="1" noProof="0" dirty="0">
              <a:solidFill>
                <a:schemeClr val="tx1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2900" y="2631922"/>
            <a:ext cx="8458200" cy="474776"/>
          </a:xfrm>
        </p:spPr>
        <p:txBody>
          <a:bodyPr>
            <a:normAutofit/>
          </a:bodyPr>
          <a:lstStyle/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i="1" noProof="0" dirty="0">
                <a:solidFill>
                  <a:schemeClr val="tx1"/>
                </a:solidFill>
              </a:rPr>
              <a:t>解决方案的每个组成部分是否都被证明是正确的？</a:t>
            </a:r>
            <a:endParaRPr lang="en-US" altLang="en-US" sz="2400" noProof="0" dirty="0">
              <a:solidFill>
                <a:schemeClr val="tx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342900" y="3198734"/>
            <a:ext cx="8458200" cy="763168"/>
          </a:xfrm>
        </p:spPr>
        <p:txBody>
          <a:bodyPr>
            <a:normAutofit/>
          </a:bodyPr>
          <a:lstStyle/>
          <a:p>
            <a:pPr lvl="2" indent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en-US" sz="2200" noProof="0" dirty="0">
                <a:solidFill>
                  <a:schemeClr val="tx1"/>
                </a:solidFill>
              </a:rPr>
              <a:t>设计和代码是否经过审查，或者更好的是，正确性证明是否已应用于算法？</a:t>
            </a:r>
            <a:endParaRPr lang="en-US" altLang="en-US" sz="2200" noProof="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 algn="l"/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algn="l"/>
            <a:r>
              <a:rPr lang="en-US" noProof="0" dirty="0"/>
              <a:t>检查结果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520192"/>
          </a:xfrm>
        </p:spPr>
        <p:txBody>
          <a:bodyPr vert="horz" lIns="91440" tIns="45720" rIns="91440" bIns="45720" rtlCol="0">
            <a:noAutofit/>
          </a:bodyPr>
          <a:lstStyle/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i="1" noProof="0" dirty="0">
                <a:solidFill>
                  <a:schemeClr val="tx1"/>
                </a:solidFill>
              </a:rPr>
              <a:t>是否可以测试解决方案的每个组成部分？</a:t>
            </a:r>
            <a:endParaRPr lang="en-US" altLang="en-US" sz="2400" i="1" noProof="0" dirty="0">
              <a:solidFill>
                <a:schemeClr val="tx1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342900" y="1848502"/>
            <a:ext cx="8458200" cy="474776"/>
          </a:xfrm>
        </p:spPr>
        <p:txBody>
          <a:bodyPr>
            <a:normAutofit/>
          </a:bodyPr>
          <a:lstStyle/>
          <a:p>
            <a:pPr lvl="2" indent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en-US" sz="2200" noProof="0" dirty="0">
                <a:solidFill>
                  <a:schemeClr val="tx1"/>
                </a:solidFill>
              </a:rPr>
              <a:t>是否实施了合理的测试策略？</a:t>
            </a:r>
            <a:endParaRPr lang="en-US" altLang="en-US" sz="2200" i="1" noProof="0" dirty="0">
              <a:solidFill>
                <a:schemeClr val="tx1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2900" y="2631922"/>
            <a:ext cx="8458200" cy="871510"/>
          </a:xfrm>
        </p:spPr>
        <p:txBody>
          <a:bodyPr>
            <a:normAutofit/>
          </a:bodyPr>
          <a:lstStyle/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i="1" noProof="0" dirty="0">
                <a:solidFill>
                  <a:schemeClr val="tx1"/>
                </a:solidFill>
              </a:rPr>
              <a:t>该解决方案是否产生符合所需数据、功能和特性的结果？</a:t>
            </a:r>
            <a:endParaRPr lang="en-US" altLang="en-US" sz="2400" i="1" noProof="0" dirty="0">
              <a:solidFill>
                <a:schemeClr val="tx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329609" y="3574918"/>
            <a:ext cx="8471491" cy="763168"/>
          </a:xfrm>
        </p:spPr>
        <p:txBody>
          <a:bodyPr>
            <a:normAutofit/>
          </a:bodyPr>
          <a:lstStyle/>
          <a:p>
            <a:pPr marL="518160" rtl="0" algn="l"/>
            <a:r>
              <a:rPr lang="en-US" altLang="en-US" sz="2200" noProof="0" dirty="0">
                <a:solidFill>
                  <a:schemeClr val="tx1"/>
                </a:solidFill>
              </a:rPr>
              <a:t>该软件是否已根据所有利益相关者的要求进行了验证？</a:t>
            </a:r>
            <a:endParaRPr lang="en-US" altLang="en-US" sz="2200" i="1" noProof="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 algn="l"/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algn="l"/>
            <a:r>
              <a:rPr lang="en-US" noProof="0" dirty="0"/>
              <a:t>胡克的一般原则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3709961"/>
          </a:xfrm>
        </p:spPr>
        <p:txBody>
          <a:bodyPr vert="horz" lIns="91440" tIns="45720" rIns="91440" bIns="45720" rtlCol="0">
            <a:noAutofit/>
          </a:bodyPr>
          <a:lstStyle/>
          <a:p>
            <a:pPr marL="403225" indent="-403225" rtl="0" algn="l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US" sz="2400" i="1" noProof="0" dirty="0">
                <a:solidFill>
                  <a:schemeClr val="tx1"/>
                </a:solidFill>
              </a:rPr>
              <a:t>这一切存在的原因——</a:t>
            </a:r>
            <a:r>
              <a:rPr lang="en-US" altLang="en-US" sz="2400" noProof="0" dirty="0">
                <a:solidFill>
                  <a:schemeClr val="tx1"/>
                </a:solidFill>
              </a:rPr>
              <a:t>为用户提供价值。</a:t>
            </a:r>
            <a:endParaRPr lang="en-US" altLang="en-US" sz="2400" i="1" noProof="0" dirty="0">
              <a:solidFill>
                <a:schemeClr val="tx1"/>
              </a:solidFill>
            </a:endParaRPr>
          </a:p>
          <a:p>
            <a:pPr marL="403225" indent="-403225" rtl="0" algn="l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US" sz="2400" i="1" noProof="0" dirty="0">
                <a:solidFill>
                  <a:schemeClr val="tx1"/>
                </a:solidFill>
              </a:rPr>
              <a:t>K</a:t>
            </a:r>
            <a:r>
              <a:rPr lang="en-US" altLang="en-US" sz="100" i="1" noProof="0" dirty="0">
                <a:solidFill>
                  <a:schemeClr val="tx1"/>
                </a:solidFill>
              </a:rPr>
              <a:t> </a:t>
            </a:r>
            <a:r>
              <a:rPr lang="en-US" altLang="en-US" sz="2400" i="1" noProof="0" dirty="0">
                <a:solidFill>
                  <a:schemeClr val="tx1"/>
                </a:solidFill>
              </a:rPr>
              <a:t>我</a:t>
            </a:r>
            <a:r>
              <a:rPr lang="en-US" altLang="en-US" sz="100" i="1" noProof="0" dirty="0">
                <a:solidFill>
                  <a:schemeClr val="tx1"/>
                </a:solidFill>
              </a:rPr>
              <a:t> </a:t>
            </a:r>
            <a:r>
              <a:rPr lang="en-US" altLang="en-US" sz="2400" i="1" noProof="0" dirty="0">
                <a:solidFill>
                  <a:schemeClr val="tx1"/>
                </a:solidFill>
              </a:rPr>
              <a:t>S</a:t>
            </a:r>
            <a:r>
              <a:rPr lang="en-US" altLang="en-US" sz="100" i="1" noProof="0" dirty="0">
                <a:solidFill>
                  <a:schemeClr val="tx1"/>
                </a:solidFill>
              </a:rPr>
              <a:t> </a:t>
            </a:r>
            <a:r>
              <a:rPr lang="en-US" altLang="en-US" sz="2400" i="1" noProof="0" dirty="0" err="1">
                <a:solidFill>
                  <a:schemeClr val="tx1"/>
                </a:solidFill>
              </a:rPr>
              <a:t>S</a:t>
            </a:r>
            <a:r>
              <a:rPr lang="en-US" altLang="en-US" sz="2400" i="1" noProof="0" dirty="0">
                <a:solidFill>
                  <a:schemeClr val="tx1"/>
                </a:solidFill>
              </a:rPr>
              <a:t>（保持简单，愚蠢！）</a:t>
            </a:r>
            <a:r>
              <a:rPr lang="en-US" altLang="en-US" sz="2400" noProof="0" dirty="0">
                <a:solidFill>
                  <a:schemeClr val="tx1"/>
                </a:solidFill>
              </a:rPr>
              <a:t>– 设计尽可能简单。</a:t>
            </a:r>
            <a:endParaRPr lang="en-US" altLang="en-US" sz="2400" i="1" noProof="0" dirty="0">
              <a:solidFill>
                <a:schemeClr val="tx1"/>
              </a:solidFill>
            </a:endParaRPr>
          </a:p>
          <a:p>
            <a:pPr marL="403225" indent="-403225" rtl="0" algn="l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US" sz="2400" i="1" noProof="0" dirty="0">
                <a:solidFill>
                  <a:schemeClr val="tx1"/>
                </a:solidFill>
              </a:rPr>
              <a:t>维持愿景</a:t>
            </a:r>
            <a:r>
              <a:rPr lang="en-US" altLang="en-US" sz="2400" noProof="0" dirty="0">
                <a:solidFill>
                  <a:schemeClr val="tx1"/>
                </a:solidFill>
              </a:rPr>
              <a:t>– 清晰的视野至关重要。</a:t>
            </a:r>
            <a:endParaRPr lang="en-US" altLang="en-US" sz="2400" noProof="0" dirty="0">
              <a:solidFill>
                <a:schemeClr val="tx1"/>
              </a:solidFill>
            </a:endParaRPr>
          </a:p>
          <a:p>
            <a:pPr marL="403225" indent="-403225" rtl="0" algn="l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US" sz="2400" i="1" noProof="0" dirty="0">
                <a:solidFill>
                  <a:schemeClr val="tx1"/>
                </a:solidFill>
              </a:rPr>
              <a:t>你生产什么，别人就会消费什么。</a:t>
            </a:r>
            <a:endParaRPr lang="en-US" altLang="en-US" sz="2400" noProof="0" dirty="0">
              <a:solidFill>
                <a:schemeClr val="tx1"/>
              </a:solidFill>
            </a:endParaRPr>
          </a:p>
          <a:p>
            <a:pPr marL="403225" indent="-403225" rtl="0" algn="l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US" sz="2400" i="1" noProof="0" dirty="0">
                <a:solidFill>
                  <a:schemeClr val="tx1"/>
                </a:solidFill>
              </a:rPr>
              <a:t>对未来持开放态度</a:t>
            </a:r>
            <a:r>
              <a:rPr lang="en-US" altLang="en-US" sz="2400" noProof="0" dirty="0">
                <a:solidFill>
                  <a:schemeClr val="tx1"/>
                </a:solidFill>
              </a:rPr>
              <a:t>- 不要让自己陷入困境。</a:t>
            </a:r>
            <a:endParaRPr lang="en-US" altLang="en-US" sz="2400" noProof="0" dirty="0">
              <a:solidFill>
                <a:schemeClr val="tx1"/>
              </a:solidFill>
            </a:endParaRPr>
          </a:p>
          <a:p>
            <a:pPr marL="403225" indent="-403225" rtl="0" algn="l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US" sz="2400" i="1" noProof="0" dirty="0">
                <a:solidFill>
                  <a:schemeClr val="tx1"/>
                </a:solidFill>
              </a:rPr>
              <a:t>提前计划重用</a:t>
            </a:r>
            <a:r>
              <a:rPr lang="en-US" altLang="en-US" sz="2400" noProof="0" dirty="0">
                <a:solidFill>
                  <a:schemeClr val="tx1"/>
                </a:solidFill>
              </a:rPr>
              <a:t>– 降低成本并增加价值。</a:t>
            </a:r>
            <a:endParaRPr lang="en-US" altLang="en-US" sz="2400" i="1" noProof="0" dirty="0">
              <a:solidFill>
                <a:schemeClr val="tx1"/>
              </a:solidFill>
            </a:endParaRPr>
          </a:p>
          <a:p>
            <a:pPr marL="403225" indent="-403225" rtl="0" algn="l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US" sz="2400" i="1" noProof="0" dirty="0">
                <a:solidFill>
                  <a:schemeClr val="tx1"/>
                </a:solidFill>
              </a:rPr>
              <a:t>思考！</a:t>
            </a:r>
            <a:r>
              <a:rPr lang="en-US" altLang="en-US" sz="2400" noProof="0" dirty="0">
                <a:solidFill>
                  <a:schemeClr val="tx1"/>
                </a:solidFill>
              </a:rPr>
              <a:t>– 将思想置于行动之前，产生结果。</a:t>
            </a:r>
            <a:endParaRPr lang="en-US" altLang="en-US" sz="2800" noProof="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 algn="l"/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04800"/>
            <a:ext cx="8458200" cy="678611"/>
          </a:xfrm>
        </p:spPr>
        <p:txBody>
          <a:bodyPr>
            <a:noAutofit/>
          </a:bodyPr>
          <a:lstStyle/>
          <a:p>
            <a:pPr rtl="0" algn="l"/>
            <a:r>
              <a:rPr lang="en-US" altLang="zh-CN" sz="3600" noProof="0" dirty="0"/>
              <a:t>助教</a:t>
            </a:r>
            <a:endParaRPr lang="en-US" sz="3600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2220251" y="2540899"/>
            <a:ext cx="4819819" cy="2268616"/>
          </a:xfrm>
        </p:spPr>
        <p:txBody>
          <a:bodyPr vert="horz" lIns="91440" tIns="45720" rIns="91440" bIns="45720" rtlCol="0">
            <a:noAutofit/>
          </a:bodyPr>
          <a:lstStyle/>
          <a:p>
            <a:pPr rtl="0" algn="l">
              <a:spcBef>
                <a:spcPct val="50000"/>
              </a:spcBef>
            </a:pPr>
            <a:r>
              <a:rPr lang="zh-CN" altLang="en-US" sz="2400" i="1" noProof="0" dirty="0">
                <a:solidFill>
                  <a:schemeClr val="tx1"/>
                </a:solidFill>
              </a:rPr>
              <a:t>南林娜，软件学院研一</a:t>
            </a:r>
            <a:endParaRPr lang="en-US" altLang="zh-CN" sz="2400" i="1" noProof="0" dirty="0">
              <a:solidFill>
                <a:schemeClr val="tx1"/>
              </a:solidFill>
            </a:endParaRPr>
          </a:p>
          <a:p>
            <a:pPr rtl="0" algn="l">
              <a:spcBef>
                <a:spcPct val="50000"/>
              </a:spcBef>
            </a:pPr>
            <a:endParaRPr lang="en-US" altLang="en-US" sz="2400" i="1" noProof="0" dirty="0">
              <a:solidFill>
                <a:schemeClr val="tx1"/>
              </a:solidFill>
            </a:endParaRPr>
          </a:p>
          <a:p>
            <a:pPr rtl="0" algn="l">
              <a:spcBef>
                <a:spcPct val="50000"/>
              </a:spcBef>
            </a:pPr>
            <a:r>
              <a:rPr lang="zh-CN" altLang="en-US" sz="2400" i="1" dirty="0">
                <a:solidFill>
                  <a:schemeClr val="tx1"/>
                </a:solidFill>
              </a:rPr>
              <a:t>赵雅梦，软件学院研一</a:t>
            </a:r>
            <a:endParaRPr lang="en-US" altLang="en-US" sz="2400" i="1" noProof="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 algn="l"/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algn="l"/>
            <a:r>
              <a:rPr lang="en-US" noProof="0" dirty="0"/>
              <a:t>这一切是如何开始的——</a:t>
            </a:r>
            <a:r>
              <a:rPr lang="en-US" noProof="0" dirty="0" err="1"/>
              <a:t>安全之家</a:t>
            </a:r>
            <a:r>
              <a:rPr lang="en-US" noProof="0" dirty="0"/>
              <a:t>开始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marL="1905" lvl="1" indent="0" rtl="0" algn="l">
              <a:spcBef>
                <a:spcPts val="300"/>
              </a:spcBef>
              <a:buNone/>
            </a:pPr>
            <a:r>
              <a:rPr lang="en-US" altLang="en-US" sz="2400" noProof="0" dirty="0">
                <a:solidFill>
                  <a:schemeClr val="tx1"/>
                </a:solidFill>
              </a:rPr>
              <a:t>每个软件项目都是由一些业务需求促成的——</a:t>
            </a:r>
            <a:endParaRPr lang="en-US" altLang="en-US" sz="2400" noProof="0" dirty="0">
              <a:solidFill>
                <a:schemeClr val="tx1"/>
              </a:solidFill>
            </a:endParaRPr>
          </a:p>
          <a:p>
            <a:pPr marL="291465" lvl="2" indent="-291465" rtl="0" algn="l">
              <a:spcBef>
                <a:spcPts val="1000"/>
              </a:spcBef>
              <a:spcAft>
                <a:spcPts val="0"/>
              </a:spcAft>
            </a:pPr>
            <a:r>
              <a:rPr lang="en-US" altLang="en-US" sz="2400" dirty="0">
                <a:solidFill>
                  <a:schemeClr val="tx1"/>
                </a:solidFill>
              </a:rPr>
              <a:t>时间</a:t>
            </a:r>
            <a:r>
              <a:rPr lang="en-US" altLang="en-US" sz="2400" noProof="0" dirty="0">
                <a:solidFill>
                  <a:schemeClr val="tx1"/>
                </a:solidFill>
              </a:rPr>
              <a:t>他需要纠正现有应用程序中的缺陷；</a:t>
            </a:r>
            <a:endParaRPr lang="en-US" altLang="en-US" sz="2400" noProof="0" dirty="0">
              <a:solidFill>
                <a:schemeClr val="tx1"/>
              </a:solidFill>
            </a:endParaRPr>
          </a:p>
          <a:p>
            <a:pPr marL="291465" lvl="2" indent="-291465" rtl="0" algn="l">
              <a:spcBef>
                <a:spcPts val="1000"/>
              </a:spcBef>
              <a:spcAft>
                <a:spcPts val="0"/>
              </a:spcAft>
            </a:pPr>
            <a:r>
              <a:rPr lang="en-US" altLang="en-US" sz="2400" dirty="0">
                <a:solidFill>
                  <a:schemeClr val="tx1"/>
                </a:solidFill>
              </a:rPr>
              <a:t>时间</a:t>
            </a:r>
            <a:r>
              <a:rPr lang="en-US" altLang="en-US" sz="2400" noProof="0" dirty="0">
                <a:solidFill>
                  <a:schemeClr val="tx1"/>
                </a:solidFill>
              </a:rPr>
              <a:t>他需要使“遗留系统”适应不断变化的业务环境；</a:t>
            </a:r>
            <a:endParaRPr lang="en-US" altLang="en-US" sz="2400" noProof="0" dirty="0">
              <a:solidFill>
                <a:schemeClr val="tx1"/>
              </a:solidFill>
            </a:endParaRPr>
          </a:p>
          <a:p>
            <a:pPr marL="291465" lvl="2" indent="-291465" rtl="0" algn="l">
              <a:spcBef>
                <a:spcPts val="1000"/>
              </a:spcBef>
              <a:spcAft>
                <a:spcPts val="0"/>
              </a:spcAft>
            </a:pPr>
            <a:r>
              <a:rPr lang="en-US" altLang="en-US" sz="2400" noProof="0" dirty="0">
                <a:solidFill>
                  <a:schemeClr val="tx1"/>
                </a:solidFill>
              </a:rPr>
              <a:t>需要扩展现有应用程序的功能和特性，或者</a:t>
            </a:r>
            <a:endParaRPr lang="en-US" altLang="en-US" sz="2400" noProof="0" dirty="0">
              <a:solidFill>
                <a:schemeClr val="tx1"/>
              </a:solidFill>
            </a:endParaRPr>
          </a:p>
          <a:p>
            <a:pPr marL="291465" lvl="2" indent="-291465" rtl="0" algn="l">
              <a:spcBef>
                <a:spcPts val="1000"/>
              </a:spcBef>
              <a:spcAft>
                <a:spcPts val="0"/>
              </a:spcAft>
            </a:pPr>
            <a:r>
              <a:rPr lang="en-US" altLang="en-US" sz="2400" dirty="0">
                <a:solidFill>
                  <a:schemeClr val="tx1"/>
                </a:solidFill>
              </a:rPr>
              <a:t>时间</a:t>
            </a:r>
            <a:r>
              <a:rPr lang="en-US" altLang="en-US" sz="2400" noProof="0" dirty="0">
                <a:solidFill>
                  <a:schemeClr val="tx1"/>
                </a:solidFill>
              </a:rPr>
              <a:t>他需要创建新产品、服务或系统。</a:t>
            </a:r>
            <a:endParaRPr lang="en-US" altLang="en-US" sz="2400" noProof="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 algn="l"/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algn="l"/>
            <a:r>
              <a:rPr lang="en-US" noProof="0" dirty="0"/>
              <a:t>主要内容结束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rtl="0" algn="l"/>
            <a:r>
              <a:rPr lang="en-US" dirty="0"/>
              <a:t>© 2020 麦格劳-希尔教育。版权所有。仅授权教师在课堂上使用。</a:t>
            </a:r>
            <a:endParaRPr lang="en-US" dirty="0"/>
          </a:p>
          <a:p>
            <a:pPr lvl="0" rtl="0" algn="l"/>
            <a:r>
              <a:rPr lang="en-US" dirty="0"/>
              <a:t>未经麦格劳-希尔教育集团事先书面同意，不得复制或进一步分发。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" y="2310981"/>
            <a:ext cx="7696919" cy="637593"/>
          </a:xfrm>
        </p:spPr>
        <p:txBody>
          <a:bodyPr>
            <a:normAutofit/>
          </a:bodyPr>
          <a:lstStyle/>
          <a:p>
            <a:pPr rtl="0" algn="l"/>
            <a:r>
              <a:rPr lang="en-US" sz="2400" noProof="0" dirty="0"/>
              <a:t>无障碍内容：图像的文本替代品</a:t>
            </a:r>
            <a:endParaRPr lang="en-US" sz="2400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 algn="l"/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92490"/>
            <a:ext cx="8458200" cy="903231"/>
          </a:xfrm>
        </p:spPr>
        <p:txBody>
          <a:bodyPr/>
          <a:lstStyle/>
          <a:p>
            <a:pPr rtl="0" algn="l"/>
            <a:r>
              <a:rPr lang="en-US" sz="3400" noProof="0" dirty="0"/>
              <a:t>磨损与恶化——文本替代</a:t>
            </a:r>
            <a:endParaRPr lang="en-US" sz="3400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rtl="0" algn="l"/>
            <a:r>
              <a:rPr lang="en-US" noProof="0" dirty="0">
                <a:hlinkClick r:id="rId1" action="ppaction://hlinksldjump"/>
              </a:rPr>
              <a:t>返回包含图像的父幻灯片。</a:t>
            </a:r>
            <a:endParaRPr lang="en-US" noProof="0" dirty="0">
              <a:hlinkClick r:id="rId1" action="ppaction://hlinksldjump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42900" y="1647824"/>
            <a:ext cx="8458200" cy="3797011"/>
          </a:xfrm>
        </p:spPr>
        <p:txBody>
          <a:bodyPr>
            <a:noAutofit/>
          </a:bodyPr>
          <a:lstStyle/>
          <a:p>
            <a:pPr rtl="0" algn="l"/>
            <a:r>
              <a:rPr lang="en-US" sz="2400" noProof="0" dirty="0"/>
              <a:t>绘制了显示磨损与劣化的图表，以显示故障率与时间的关系。理想化曲线表明，故障率随着时间的增加而降低。显示的曲线具有双曲线形状，随着 x 的增加，该曲线从高 y 值下降到接近恒定的 y 值。实际曲线表明，故障率降低并达到最小值，但随着时间的增加，故障率再次上升，斜率减小。当实施更改时，曲线会突然出现尖峰，导致更高的故障率，然后随着时间的增加，故障率会回落到实际曲线。由于副作用，失败率增加。</a:t>
            </a:r>
            <a:endParaRPr lang="en-US" sz="2400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 rtl="0"/>
            <a:r>
              <a:rPr lang="en-US" noProof="0" dirty="0">
                <a:hlinkClick r:id="rId1" action="ppaction://hlinksldjump"/>
              </a:rPr>
              <a:t>返回包含图像的父幻灯片。</a:t>
            </a:r>
            <a:endParaRPr lang="en-US" noProof="0" dirty="0">
              <a:hlinkClick r:id="rId1" action="ppaction://hlinksldjump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 algn="l"/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algn="l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第1章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 algn="l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软件与软件工程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rtl="0" algn="l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Placeholder 3" descr="Software Engineering-A Practitioner's Approach, Ninth edition by Roger S. Pressman and Bruce R. Maxim."/>
          <p:cNvPicPr>
            <a:picLocks noGrp="1" noChangeAspect="1"/>
          </p:cNvPicPr>
          <p:nvPr>
            <p:ph type="pic" sz="quarter" idx="1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2" b="2502"/>
          <a:stretch>
            <a:fillRect/>
          </a:stretch>
        </p:blipFill>
        <p:spPr>
          <a:xfrm>
            <a:off x="4438835" y="1175021"/>
            <a:ext cx="4229100" cy="4976453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6478439"/>
            <a:ext cx="9144000" cy="379562"/>
          </a:xfrm>
        </p:spPr>
        <p:txBody>
          <a:bodyPr/>
          <a:lstStyle/>
          <a:p>
            <a:pPr defTabSz="457200" rtl="0" algn="l">
              <a:spcBef>
                <a:spcPct val="20000"/>
              </a:spcBef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2020 麦格劳·希尔。版权所有。仅授权教师在课堂上使用。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 rtl="0" algn="l">
              <a:spcBef>
                <a:spcPct val="20000"/>
              </a:spcBef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未经 McGraw Hill 事先书面同意，不得复制或进一步分发。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04800"/>
            <a:ext cx="8458200" cy="678611"/>
          </a:xfrm>
        </p:spPr>
        <p:txBody>
          <a:bodyPr>
            <a:noAutofit/>
          </a:bodyPr>
          <a:lstStyle/>
          <a:p>
            <a:pPr rtl="0" algn="l"/>
            <a:r>
              <a:rPr lang="en-US" sz="3600" noProof="0" dirty="0">
                <a:highlight>
                  <a:srgbClr val="FFFF00"/>
                </a:highlight>
              </a:rPr>
              <a:t>软件的本质——定义软件</a:t>
            </a:r>
            <a:endParaRPr lang="en-US" sz="3600" noProof="0" dirty="0">
              <a:highlight>
                <a:srgbClr val="FFFF00"/>
              </a:highligh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3476162"/>
          </a:xfrm>
        </p:spPr>
        <p:txBody>
          <a:bodyPr vert="horz" lIns="91440" tIns="45720" rIns="91440" bIns="45720" rtlCol="0">
            <a:noAutofit/>
          </a:bodyPr>
          <a:lstStyle/>
          <a:p>
            <a:pPr rtl="0" algn="l">
              <a:spcBef>
                <a:spcPct val="50000"/>
              </a:spcBef>
            </a:pPr>
            <a:r>
              <a:rPr lang="en-US" altLang="en-US" sz="2400" i="1" noProof="0" dirty="0">
                <a:solidFill>
                  <a:schemeClr val="tx1"/>
                </a:solidFill>
              </a:rPr>
              <a:t>软件是：</a:t>
            </a:r>
            <a:endParaRPr lang="en-US" altLang="en-US" sz="2400" i="1" noProof="0" dirty="0">
              <a:solidFill>
                <a:schemeClr val="tx1"/>
              </a:solidFill>
            </a:endParaRPr>
          </a:p>
          <a:p>
            <a:pPr marL="403225" indent="-403225" rtl="0" algn="l">
              <a:spcBef>
                <a:spcPts val="100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altLang="en-US" sz="2400" i="1" noProof="0" dirty="0">
                <a:solidFill>
                  <a:schemeClr val="tx1"/>
                </a:solidFill>
              </a:rPr>
              <a:t>执行时提供所需特征、功能和性能的指令（计算机程序）；</a:t>
            </a:r>
            <a:endParaRPr lang="en-US" altLang="en-US" sz="2400" i="1" noProof="0" dirty="0">
              <a:solidFill>
                <a:schemeClr val="tx1"/>
              </a:solidFill>
            </a:endParaRPr>
          </a:p>
          <a:p>
            <a:pPr marL="403225" indent="-403225" rtl="0" algn="l">
              <a:spcBef>
                <a:spcPts val="100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altLang="en-US" sz="2400" i="1" noProof="0" dirty="0">
                <a:solidFill>
                  <a:schemeClr val="tx1"/>
                </a:solidFill>
              </a:rPr>
              <a:t>使程序能够充分操作信息的数据结构。</a:t>
            </a:r>
            <a:endParaRPr lang="en-US" altLang="en-US" sz="2400" i="1" noProof="0" dirty="0">
              <a:solidFill>
                <a:schemeClr val="tx1"/>
              </a:solidFill>
            </a:endParaRPr>
          </a:p>
          <a:p>
            <a:pPr marL="403225" indent="-403225" rtl="0" algn="l">
              <a:spcBef>
                <a:spcPts val="100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altLang="en-US" sz="2400" i="1" dirty="0">
                <a:solidFill>
                  <a:schemeClr val="tx1"/>
                </a:solidFill>
              </a:rPr>
              <a:t>D</a:t>
            </a:r>
            <a:r>
              <a:rPr lang="en-US" altLang="en-US" sz="2400" i="1" noProof="0" dirty="0" err="1">
                <a:solidFill>
                  <a:schemeClr val="tx1"/>
                </a:solidFill>
              </a:rPr>
              <a:t>文献记录</a:t>
            </a:r>
            <a:r>
              <a:rPr lang="en-US" altLang="en-US" sz="2400" i="1" noProof="0" dirty="0">
                <a:solidFill>
                  <a:schemeClr val="tx1"/>
                </a:solidFill>
              </a:rPr>
              <a:t>描述程序的操作和使用。</a:t>
            </a:r>
            <a:endParaRPr lang="en-US" altLang="en-US" sz="2400" noProof="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 algn="l"/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algn="l"/>
            <a:r>
              <a:rPr lang="en-US" noProof="0" dirty="0"/>
              <a:t>什么是软件？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2299409"/>
          </a:xfrm>
        </p:spPr>
        <p:txBody>
          <a:bodyPr vert="horz" lIns="91440" tIns="45720" rIns="91440" bIns="45720" rtlCol="0">
            <a:noAutofit/>
          </a:bodyPr>
          <a:lstStyle/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i="1" noProof="0" dirty="0"/>
              <a:t>软件是开发或设计的，而不是传统意义上的制造。</a:t>
            </a:r>
            <a:endParaRPr lang="en-US" altLang="en-US" sz="2400" i="1" noProof="0" dirty="0"/>
          </a:p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i="1" noProof="0" dirty="0"/>
              <a:t>软件不会“磨损”，但我</a:t>
            </a:r>
            <a:r>
              <a:rPr lang="en-US" altLang="zh-CN" sz="2400" i="1" noProof="0" dirty="0"/>
              <a:t>t</a:t>
            </a:r>
            <a:r>
              <a:rPr lang="en-US" altLang="en-US" sz="2400" i="1" noProof="0" dirty="0"/>
              <a:t>确实恶化。</a:t>
            </a:r>
            <a:endParaRPr lang="en-US" altLang="en-US" sz="2400" noProof="0" dirty="0"/>
          </a:p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i="1" noProof="0" dirty="0"/>
              <a:t>尽管该行业正在转向基于组件的构建，但大多数软件仍然是定制的。</a:t>
            </a:r>
            <a:endParaRPr lang="en-US" altLang="en-US" sz="2400" i="1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 algn="l"/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algn="l"/>
            <a:r>
              <a:rPr lang="en-US" noProof="0" dirty="0"/>
              <a:t>软件应用领域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3738910"/>
          </a:xfrm>
        </p:spPr>
        <p:txBody>
          <a:bodyPr vert="horz" lIns="91440" tIns="45720" rIns="91440" bIns="45720" rtlCol="0">
            <a:noAutofit/>
          </a:bodyPr>
          <a:lstStyle/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/>
              <a:t>系统软件。</a:t>
            </a:r>
            <a:endParaRPr lang="en-US" altLang="en-US" sz="2400" noProof="0" dirty="0"/>
          </a:p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/>
              <a:t>应用程序软件。</a:t>
            </a:r>
            <a:endParaRPr lang="en-US" altLang="en-US" sz="2400" noProof="0" dirty="0"/>
          </a:p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/>
              <a:t>工程/科学软件。</a:t>
            </a:r>
            <a:endParaRPr lang="en-US" altLang="en-US" sz="2400" noProof="0" dirty="0"/>
          </a:p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/>
              <a:t>嵌入式软件。</a:t>
            </a:r>
            <a:endParaRPr lang="en-US" altLang="en-US" sz="2400" noProof="0" dirty="0"/>
          </a:p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/>
              <a:t>产品线软件。</a:t>
            </a:r>
            <a:endParaRPr lang="en-US" altLang="en-US" sz="2400" noProof="0" dirty="0"/>
          </a:p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/>
              <a:t>网络/移动应用程序。</a:t>
            </a:r>
            <a:endParaRPr lang="en-US" altLang="en-US" sz="2400" noProof="0" dirty="0"/>
          </a:p>
          <a:p>
            <a:pPr marL="291465" indent="-291465" rtl="0" algn="l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/>
              <a:t>人工智能软件（机器人、神经网络、游戏）。</a:t>
            </a:r>
            <a:endParaRPr lang="en-US" altLang="en-US" sz="2400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 algn="l"/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algn="l"/>
            <a:r>
              <a:rPr lang="en-US" noProof="0" dirty="0"/>
              <a:t>磨损与劣化</a:t>
            </a:r>
            <a:endParaRPr lang="en-US" noProof="0" dirty="0"/>
          </a:p>
        </p:txBody>
      </p:sp>
      <p:pic>
        <p:nvPicPr>
          <p:cNvPr id="10" name="Picture 9" descr="A graph showing wear versus deterioration is plotted for failure rate versus time.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252" y="1446414"/>
            <a:ext cx="5895095" cy="4556668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249321" y="6255327"/>
            <a:ext cx="3141088" cy="259773"/>
          </a:xfrm>
        </p:spPr>
        <p:txBody>
          <a:bodyPr/>
          <a:lstStyle/>
          <a:p>
            <a:pPr rtl="0" algn="l"/>
            <a:r>
              <a:rPr lang="en-US" sz="1200" noProof="0" dirty="0">
                <a:hlinkClick r:id="rId2" action="ppaction://hlinksldjump"/>
              </a:rPr>
              <a:t>访问幻灯片图像的替代文本。</a:t>
            </a:r>
            <a:endParaRPr lang="en-US" sz="1200" noProof="0" dirty="0">
              <a:hlinkClick r:id="rId2" action="ppaction://hlinksldjump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 algn="l"/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algn="l"/>
            <a:r>
              <a:rPr lang="en-US" noProof="0" dirty="0"/>
              <a:t>旧版软件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3337821"/>
          </a:xfrm>
        </p:spPr>
        <p:txBody>
          <a:bodyPr vert="horz" lIns="91440" tIns="45720" rIns="91440" bIns="45720" rtlCol="0">
            <a:noAutofit/>
          </a:bodyPr>
          <a:lstStyle/>
          <a:p>
            <a:pPr rtl="0" algn="l">
              <a:lnSpc>
                <a:spcPct val="90000"/>
              </a:lnSpc>
            </a:pPr>
            <a:r>
              <a:rPr lang="en-US" altLang="en-US" sz="2400" i="1" noProof="0" dirty="0">
                <a:solidFill>
                  <a:schemeClr val="tx1"/>
                </a:solidFill>
              </a:rPr>
              <a:t>为什么软件必须改变？</a:t>
            </a:r>
            <a:endParaRPr lang="en-US" altLang="en-US" sz="2400" i="1" noProof="0" dirty="0">
              <a:solidFill>
                <a:schemeClr val="tx1"/>
              </a:solidFill>
            </a:endParaRPr>
          </a:p>
          <a:p>
            <a:pPr marL="291465" lvl="2" indent="-291465" rtl="0" algn="l">
              <a:spcBef>
                <a:spcPts val="1000"/>
              </a:spcBef>
              <a:spcAft>
                <a:spcPts val="0"/>
              </a:spcAft>
            </a:pPr>
            <a:r>
              <a:rPr lang="en-US" altLang="en-US" sz="2000" dirty="0">
                <a:solidFill>
                  <a:schemeClr val="tx1"/>
                </a:solidFill>
              </a:rPr>
              <a:t>S</a:t>
            </a:r>
            <a:r>
              <a:rPr lang="en-US" altLang="en-US" sz="2000" noProof="0" dirty="0" err="1">
                <a:solidFill>
                  <a:schemeClr val="tx1"/>
                </a:solidFill>
              </a:rPr>
              <a:t>软件</a:t>
            </a:r>
            <a:r>
              <a:rPr lang="en-US" altLang="en-US" sz="2000" noProof="0" dirty="0">
                <a:solidFill>
                  <a:schemeClr val="tx1"/>
                </a:solidFill>
              </a:rPr>
              <a:t>必须是</a:t>
            </a:r>
            <a:r>
              <a:rPr lang="en-US" altLang="en-US" sz="2000" i="1" noProof="0" dirty="0">
                <a:solidFill>
                  <a:schemeClr val="tx1"/>
                </a:solidFill>
              </a:rPr>
              <a:t>改编的</a:t>
            </a:r>
            <a:r>
              <a:rPr lang="en-US" altLang="en-US" sz="2000" noProof="0" dirty="0">
                <a:solidFill>
                  <a:schemeClr val="tx1"/>
                </a:solidFill>
              </a:rPr>
              <a:t>满足新计算环境或技术的需求，</a:t>
            </a:r>
            <a:r>
              <a:rPr lang="zh-CN" altLang="en-US" sz="2000" noProof="0" dirty="0">
                <a:solidFill>
                  <a:schemeClr val="tx1"/>
                </a:solidFill>
              </a:rPr>
              <a:t> </a:t>
            </a:r>
            <a:r>
              <a:rPr lang="en-US" altLang="zh-CN" sz="2000" noProof="0" dirty="0">
                <a:solidFill>
                  <a:schemeClr val="tx1"/>
                </a:solidFill>
              </a:rPr>
              <a:t>例如云</a:t>
            </a: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en-US" altLang="zh-CN" sz="2000" noProof="0" dirty="0" err="1">
                <a:solidFill>
                  <a:schemeClr val="tx1"/>
                </a:solidFill>
              </a:rPr>
              <a:t>计算</a:t>
            </a:r>
            <a:endParaRPr lang="en-US" altLang="en-US" sz="2000" noProof="0" dirty="0">
              <a:solidFill>
                <a:schemeClr val="tx1"/>
              </a:solidFill>
            </a:endParaRPr>
          </a:p>
          <a:p>
            <a:pPr marL="291465" lvl="2" indent="-291465" rtl="0" algn="l">
              <a:spcBef>
                <a:spcPts val="1000"/>
              </a:spcBef>
              <a:spcAft>
                <a:spcPts val="0"/>
              </a:spcAft>
            </a:pPr>
            <a:r>
              <a:rPr lang="en-US" altLang="en-US" sz="2000" dirty="0">
                <a:solidFill>
                  <a:schemeClr val="tx1"/>
                </a:solidFill>
              </a:rPr>
              <a:t>S</a:t>
            </a:r>
            <a:r>
              <a:rPr lang="en-US" altLang="en-US" sz="2000" noProof="0" dirty="0" err="1">
                <a:solidFill>
                  <a:schemeClr val="tx1"/>
                </a:solidFill>
              </a:rPr>
              <a:t>软件</a:t>
            </a:r>
            <a:r>
              <a:rPr lang="en-US" altLang="en-US" sz="2000" noProof="0" dirty="0">
                <a:solidFill>
                  <a:schemeClr val="tx1"/>
                </a:solidFill>
              </a:rPr>
              <a:t>必须是</a:t>
            </a:r>
            <a:r>
              <a:rPr lang="en-US" altLang="en-US" sz="2000" i="1" noProof="0" dirty="0">
                <a:solidFill>
                  <a:schemeClr val="tx1"/>
                </a:solidFill>
              </a:rPr>
              <a:t>增强型</a:t>
            </a:r>
            <a:r>
              <a:rPr lang="en-US" altLang="en-US" sz="2000" noProof="0" dirty="0">
                <a:solidFill>
                  <a:schemeClr val="tx1"/>
                </a:solidFill>
              </a:rPr>
              <a:t>落实新的业务要求</a:t>
            </a:r>
            <a:r>
              <a:rPr lang="en-US" altLang="en-US" sz="2000" dirty="0">
                <a:solidFill>
                  <a:schemeClr val="tx1"/>
                </a:solidFill>
              </a:rPr>
              <a:t>,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例如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电子商务</a:t>
            </a:r>
            <a:endParaRPr lang="en-US" altLang="en-US" sz="2000" noProof="0" dirty="0">
              <a:solidFill>
                <a:schemeClr val="tx1"/>
              </a:solidFill>
            </a:endParaRPr>
          </a:p>
          <a:p>
            <a:pPr marL="291465" lvl="2" indent="-291465" rtl="0" algn="l">
              <a:spcBef>
                <a:spcPts val="1000"/>
              </a:spcBef>
              <a:spcAft>
                <a:spcPts val="0"/>
              </a:spcAft>
            </a:pPr>
            <a:r>
              <a:rPr lang="en-US" altLang="en-US" sz="2000" noProof="0" dirty="0">
                <a:solidFill>
                  <a:schemeClr val="tx1"/>
                </a:solidFill>
              </a:rPr>
              <a:t>软件必须是</a:t>
            </a:r>
            <a:r>
              <a:rPr lang="en-US" altLang="en-US" sz="2000" i="1" noProof="0" dirty="0">
                <a:solidFill>
                  <a:schemeClr val="tx1"/>
                </a:solidFill>
              </a:rPr>
              <a:t>扩展</a:t>
            </a:r>
            <a:r>
              <a:rPr lang="en-US" altLang="en-US" sz="2000" noProof="0" dirty="0">
                <a:solidFill>
                  <a:schemeClr val="tx1"/>
                </a:solidFill>
              </a:rPr>
              <a:t>使其能够与其他更现代的系统或数据库（例如人工智能框架）互操作</a:t>
            </a:r>
            <a:endParaRPr lang="en-US" altLang="en-US" sz="2000" noProof="0" dirty="0">
              <a:solidFill>
                <a:schemeClr val="tx1"/>
              </a:solidFill>
            </a:endParaRPr>
          </a:p>
          <a:p>
            <a:pPr marL="291465" lvl="2" indent="-291465" rtl="0" algn="l">
              <a:spcBef>
                <a:spcPts val="1000"/>
              </a:spcBef>
              <a:spcAft>
                <a:spcPts val="0"/>
              </a:spcAft>
            </a:pPr>
            <a:r>
              <a:rPr lang="en-US" altLang="en-US" sz="2000" dirty="0">
                <a:solidFill>
                  <a:schemeClr val="tx1"/>
                </a:solidFill>
              </a:rPr>
              <a:t>S</a:t>
            </a:r>
            <a:r>
              <a:rPr lang="en-US" altLang="en-US" sz="2000" noProof="0" dirty="0" err="1">
                <a:solidFill>
                  <a:schemeClr val="tx1"/>
                </a:solidFill>
              </a:rPr>
              <a:t>软件</a:t>
            </a:r>
            <a:r>
              <a:rPr lang="en-US" altLang="en-US" sz="2000" noProof="0" dirty="0">
                <a:solidFill>
                  <a:schemeClr val="tx1"/>
                </a:solidFill>
              </a:rPr>
              <a:t>必须是</a:t>
            </a:r>
            <a:r>
              <a:rPr lang="en-US" altLang="en-US" sz="2000" i="1" noProof="0" dirty="0">
                <a:solidFill>
                  <a:schemeClr val="tx1"/>
                </a:solidFill>
              </a:rPr>
              <a:t>重新架构</a:t>
            </a:r>
            <a:r>
              <a:rPr lang="en-US" altLang="en-US" sz="2000" noProof="0" dirty="0">
                <a:solidFill>
                  <a:schemeClr val="tx1"/>
                </a:solidFill>
              </a:rPr>
              <a:t>使其在网络环境中可行</a:t>
            </a:r>
            <a:r>
              <a:rPr lang="en-US" altLang="en-US" sz="2000" dirty="0">
                <a:solidFill>
                  <a:schemeClr val="tx1"/>
                </a:solidFill>
              </a:rPr>
              <a:t>，例如数据中心虚拟化</a:t>
            </a:r>
            <a:endParaRPr lang="en-US" altLang="en-US" sz="2000" noProof="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 algn="l"/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algn="l"/>
            <a:r>
              <a:rPr lang="en-US" noProof="0" dirty="0"/>
              <a:t>定义学科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3167699"/>
          </a:xfrm>
        </p:spPr>
        <p:txBody>
          <a:bodyPr vert="horz" lIns="91440" tIns="45720" rIns="91440" bIns="45720" rtlCol="0">
            <a:noAutofit/>
          </a:bodyPr>
          <a:lstStyle/>
          <a:p>
            <a:pPr rtl="0" algn="l"/>
            <a:r>
              <a:rPr lang="en-US" altLang="en-US" sz="2400" noProof="0" dirty="0"/>
              <a:t>IEEE</a:t>
            </a:r>
            <a:r>
              <a:rPr lang="en-US" altLang="en-US" sz="2400" noProof="0" dirty="0">
                <a:solidFill>
                  <a:schemeClr val="tx1"/>
                </a:solidFill>
              </a:rPr>
              <a:t>定义</a:t>
            </a:r>
            <a:r>
              <a:rPr lang="en-US" altLang="en-US" sz="2400" noProof="0" dirty="0"/>
              <a:t>:</a:t>
            </a:r>
            <a:endParaRPr lang="en-US" altLang="en-US" sz="2400" noProof="0" dirty="0"/>
          </a:p>
          <a:p>
            <a:pPr marL="231775" lvl="2" indent="-231775" rtl="0" algn="l">
              <a:spcBef>
                <a:spcPts val="300"/>
              </a:spcBef>
              <a:buNone/>
            </a:pPr>
            <a:r>
              <a:rPr lang="en-US" altLang="en-US" sz="2200" i="1" noProof="0" dirty="0"/>
              <a:t>软件工程：</a:t>
            </a:r>
            <a:endParaRPr lang="en-US" altLang="en-US" sz="2200" i="1" noProof="0" dirty="0"/>
          </a:p>
          <a:p>
            <a:pPr marL="403225" lvl="3" indent="-403225" rtl="0" algn="l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US" sz="2000" i="1" noProof="0" dirty="0"/>
              <a:t>的应用</a:t>
            </a:r>
            <a:r>
              <a:rPr lang="en-US" altLang="en-US" sz="2000" i="1" noProof="0" dirty="0">
                <a:solidFill>
                  <a:schemeClr val="folHlink"/>
                </a:solidFill>
              </a:rPr>
              <a:t>系统的、规范的、可量化的方法</a:t>
            </a:r>
            <a:r>
              <a:rPr lang="en-US" altLang="en-US" sz="2000" i="1" noProof="0" dirty="0"/>
              <a:t>到</a:t>
            </a:r>
            <a:r>
              <a:rPr lang="en-US" altLang="en-US" sz="2000" i="1" noProof="0" dirty="0">
                <a:solidFill>
                  <a:schemeClr val="folHlink"/>
                </a:solidFill>
              </a:rPr>
              <a:t>开发、运营、维护</a:t>
            </a:r>
            <a:r>
              <a:rPr lang="en-US" altLang="en-US" sz="2000" i="1" noProof="0" dirty="0"/>
              <a:t>软件；即工程在软件上的应用。</a:t>
            </a:r>
            <a:endParaRPr lang="en-US" altLang="en-US" sz="2000" i="1" noProof="0" dirty="0"/>
          </a:p>
          <a:p>
            <a:pPr marL="403225" lvl="3" indent="-403225" rtl="0" algn="l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US" sz="2000" i="1" noProof="0" dirty="0"/>
              <a:t>研究方法如(1)。</a:t>
            </a:r>
            <a:endParaRPr lang="en-US" altLang="en-US" sz="2800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 algn="l"/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jNiMjFmMjgzOWFkZmI5ZDgxZjNjYTg0ZWMyM2QyZGUifQ=="/>
</p:tagLst>
</file>

<file path=ppt/theme/theme1.xml><?xml version="1.0" encoding="utf-8"?>
<a:theme xmlns:a="http://schemas.openxmlformats.org/drawingml/2006/main" name="Title Slides 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Content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losing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ivider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ImageDescriptionAppendixSlideMaster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MHHE_Generic Accessible PPT Template_Editorial_v8_2018</Template>
  <TotalTime>0</TotalTime>
  <Words>6614</Words>
  <Application>WPS 演示</Application>
  <PresentationFormat>全屏显示(4:3)</PresentationFormat>
  <Paragraphs>234</Paragraphs>
  <Slides>23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黑体</vt:lpstr>
      <vt:lpstr>Nirmala UI</vt:lpstr>
      <vt:lpstr>Title Slides Master</vt:lpstr>
      <vt:lpstr>MainContentSlideMaster</vt:lpstr>
      <vt:lpstr>ClosingMaster</vt:lpstr>
      <vt:lpstr>DividerSlideMaster</vt:lpstr>
      <vt:lpstr>ImageDescriptionAppendixSlideMaster</vt:lpstr>
      <vt:lpstr>PowerPoint 演示文稿</vt:lpstr>
      <vt:lpstr>Teaching Assistants</vt:lpstr>
      <vt:lpstr>Chapter 1</vt:lpstr>
      <vt:lpstr>Nature of Software – Defining Software</vt:lpstr>
      <vt:lpstr>What is Software?</vt:lpstr>
      <vt:lpstr>Software Application Domains</vt:lpstr>
      <vt:lpstr>Wear versus Deterioration</vt:lpstr>
      <vt:lpstr>Legacy Software</vt:lpstr>
      <vt:lpstr>Defining the Discipline</vt:lpstr>
      <vt:lpstr>Software Engineering Layers</vt:lpstr>
      <vt:lpstr>Process Framework Activities</vt:lpstr>
      <vt:lpstr>Umbrella Activities</vt:lpstr>
      <vt:lpstr>Process Difference Requiring Adaptation</vt:lpstr>
      <vt:lpstr>Essence of Software Engineering Practice</vt:lpstr>
      <vt:lpstr>Understand the Problem</vt:lpstr>
      <vt:lpstr>Plan a Solution</vt:lpstr>
      <vt:lpstr>Carryout the Plan</vt:lpstr>
      <vt:lpstr>Examine the Result</vt:lpstr>
      <vt:lpstr>Hooker’s General Principles</vt:lpstr>
      <vt:lpstr>How it all Starts – SafeHome Begins</vt:lpstr>
      <vt:lpstr>End of Main Content</vt:lpstr>
      <vt:lpstr>Accessibility Content: Text Alternatives for Images</vt:lpstr>
      <vt:lpstr>Wear versus Deterioration – Text Alternative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of Four Title Slide Options</dc:title>
  <dc:creator>Ervolino, Heather</dc:creator>
  <cp:keywords>PPT</cp:keywords>
  <cp:lastModifiedBy>李鹏</cp:lastModifiedBy>
  <cp:revision>56</cp:revision>
  <dcterms:created xsi:type="dcterms:W3CDTF">2019-01-22T22:04:00Z</dcterms:created>
  <dcterms:modified xsi:type="dcterms:W3CDTF">2023-09-27T03:40:15Z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F12ABE88073D427B8C5D54634E6BBE0C_12</vt:lpwstr>
  </property>
  <property fmtid="{D5CDD505-2E9C-101B-9397-08002B2CF9AE}" pid="3" name="KSOProductBuildVer">
    <vt:lpwstr>2052-12.1.0.15120</vt:lpwstr>
  </property>
</Properties>
</file>