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62" r:id="rId4"/>
    <p:sldMasterId id="2147483664" r:id="rId5"/>
    <p:sldMasterId id="2147483667" r:id="rId6"/>
  </p:sldMasterIdLst>
  <p:sldIdLst>
    <p:sldId id="380" r:id="rId7"/>
    <p:sldId id="381" r:id="rId8"/>
    <p:sldId id="283" r:id="rId9"/>
    <p:sldId id="263" r:id="rId10"/>
    <p:sldId id="266" r:id="rId11"/>
    <p:sldId id="268" r:id="rId12"/>
    <p:sldId id="267" r:id="rId13"/>
    <p:sldId id="269" r:id="rId14"/>
    <p:sldId id="270" r:id="rId15"/>
    <p:sldId id="271" r:id="rId16"/>
    <p:sldId id="272" r:id="rId17"/>
    <p:sldId id="273" r:id="rId18"/>
    <p:sldId id="274" r:id="rId19"/>
    <p:sldId id="275" r:id="rId20"/>
    <p:sldId id="285" r:id="rId21"/>
    <p:sldId id="286" r:id="rId22"/>
    <p:sldId id="279" r:id="rId23"/>
    <p:sldId id="284" r:id="rId24"/>
    <p:sldId id="280" r:id="rId25"/>
    <p:sldId id="281" r:id="rId26"/>
    <p:sldId id="287" r:id="rId27"/>
    <p:sldId id="258" r:id="rId28"/>
    <p:sldId id="264" r:id="rId29"/>
  </p:sldIdLst>
  <p:sldSz cx="9144000" cy="6858000" type="screen4x3"/>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380"/>
            <p14:sldId id="381"/>
            <p14:sldId id="283"/>
            <p14:sldId id="263"/>
            <p14:sldId id="266"/>
            <p14:sldId id="268"/>
            <p14:sldId id="267"/>
            <p14:sldId id="269"/>
            <p14:sldId id="270"/>
            <p14:sldId id="271"/>
            <p14:sldId id="272"/>
            <p14:sldId id="273"/>
            <p14:sldId id="274"/>
            <p14:sldId id="275"/>
            <p14:sldId id="285"/>
            <p14:sldId id="286"/>
            <p14:sldId id="279"/>
            <p14:sldId id="284"/>
            <p14:sldId id="280"/>
            <p14:sldId id="281"/>
            <p14:sldId id="287"/>
          </p14:sldIdLst>
        </p14:section>
        <p14:section name="Appendix: Image Descriptions for Unsighted Students" id="{9E859B0B-078E-463E-89A6-21C20DD280C4}">
          <p14:sldIdLst>
            <p14:sldId id="258"/>
            <p14:sldId id="26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5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3" autoAdjust="0"/>
    <p:restoredTop sz="86375" autoAdjust="0"/>
  </p:normalViewPr>
  <p:slideViewPr>
    <p:cSldViewPr snapToGrid="0" showGuides="1">
      <p:cViewPr varScale="1">
        <p:scale>
          <a:sx n="79" d="100"/>
          <a:sy n="79" d="100"/>
        </p:scale>
        <p:origin x="852" y="68"/>
      </p:cViewPr>
      <p:guideLst>
        <p:guide pos="3264"/>
        <p:guide orient="horz" pos="2256"/>
        <p:guide pos="5658"/>
      </p:guideLst>
    </p:cSldViewPr>
  </p:slideViewPr>
  <p:outlineViewPr>
    <p:cViewPr>
      <p:scale>
        <a:sx n="33" d="100"/>
        <a:sy n="33" d="100"/>
      </p:scale>
      <p:origin x="0" y="-1300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4" Type="http://schemas.openxmlformats.org/officeDocument/2006/relationships/tags" Target="tags/tag1.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4048347"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4048347"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12" name="Content Placeholder 5"/>
          <p:cNvSpPr>
            <a:spLocks noGrp="1"/>
          </p:cNvSpPr>
          <p:nvPr>
            <p:ph sz="quarter" idx="19" hasCustomPrompt="1"/>
          </p:nvPr>
        </p:nvSpPr>
        <p:spPr>
          <a:xfrm>
            <a:off x="4578065" y="4635164"/>
            <a:ext cx="4048347"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4" name="Content Placeholder 6"/>
          <p:cNvSpPr>
            <a:spLocks noGrp="1"/>
          </p:cNvSpPr>
          <p:nvPr>
            <p:ph sz="quarter" idx="20" hasCustomPrompt="1"/>
          </p:nvPr>
        </p:nvSpPr>
        <p:spPr>
          <a:xfrm>
            <a:off x="4578065" y="5514975"/>
            <a:ext cx="4048347"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59842"/>
            <a:ext cx="8229600" cy="724942"/>
          </a:xfrm>
        </p:spPr>
        <p:txBody>
          <a:bodyPr/>
          <a:lstStyle>
            <a:lvl1pPr algn="l">
              <a:defRPr sz="4000">
                <a:latin typeface="+mn-l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9E37B4A-CA6E-4DAF-B674-17C71E40770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5D37EBD-CB22-445B-8D13-670BD629B05C}" type="slidenum">
              <a:rPr lang="zh-CN" altLang="en-US"/>
            </a:fld>
            <a:endParaRPr lang="zh-CN" altLang="en-US"/>
          </a:p>
        </p:txBody>
      </p:sp>
    </p:spTree>
  </p:cSld>
  <p:clrMapOvr>
    <a:masterClrMapping/>
  </p:clrMapOvr>
  <p:transition spd="slow" advT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atin typeface="Times New Roman" panose="02020603050405020304" pitchFamily="18" charset="0"/>
                <a:cs typeface="Times New Roman" panose="02020603050405020304" pitchFamily="18" charset="0"/>
              </a:defRPr>
            </a:lvl1pPr>
          </a:lstStyle>
          <a:p>
            <a:r>
              <a:rPr lang="en-US" dirty="0"/>
              <a:t>Accessibility Content: Text Alternatives for Images</a:t>
            </a:r>
            <a:endParaRPr lang="en-US" dirty="0"/>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atin typeface="Times New Roman" panose="02020603050405020304" pitchFamily="18" charset="0"/>
                <a:cs typeface="Times New Roman" panose="02020603050405020304" pitchFamily="18" charset="0"/>
              </a:defRPr>
            </a:lvl1pPr>
            <a:lvl2pPr marL="344805" indent="-342900">
              <a:buFont typeface="Arial" panose="020B0604020202020204" pitchFamily="34" charset="0"/>
              <a:buChar char="•"/>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endParaRPr lang="en-US" dirty="0"/>
          </a:p>
        </p:txBody>
      </p:sp>
      <p:sp>
        <p:nvSpPr>
          <p:cNvPr id="6" name="Return to main slide Link 1"/>
          <p:cNvSpPr>
            <a:spLocks noGrp="1"/>
          </p:cNvSpPr>
          <p:nvPr>
            <p:ph type="body" sz="quarter" idx="14" hasCustomPrompt="1"/>
          </p:nvPr>
        </p:nvSpPr>
        <p:spPr>
          <a:xfrm>
            <a:off x="3081587" y="1239684"/>
            <a:ext cx="2980826" cy="225425"/>
          </a:xfrm>
        </p:spPr>
        <p:txBody>
          <a:bodyPr anchor="ctr">
            <a:noAutofit/>
          </a:bodyPr>
          <a:lstStyle>
            <a:lvl1pPr algn="ctr">
              <a:defRPr sz="1200"/>
            </a:lvl1pPr>
          </a:lstStyle>
          <a:p>
            <a:pPr lvl="0"/>
            <a:r>
              <a:rPr lang="en-US" dirty="0"/>
              <a:t>Return to parent-slide containing images.</a:t>
            </a:r>
            <a:endParaRPr lang="en-US" dirty="0"/>
          </a:p>
        </p:txBody>
      </p:sp>
      <p:sp>
        <p:nvSpPr>
          <p:cNvPr id="5" name="Content Placeholder 1"/>
          <p:cNvSpPr>
            <a:spLocks noGrp="1"/>
          </p:cNvSpPr>
          <p:nvPr>
            <p:ph sz="quarter" idx="11" hasCustomPrompt="1"/>
          </p:nvPr>
        </p:nvSpPr>
        <p:spPr>
          <a:xfrm>
            <a:off x="342900" y="1647825"/>
            <a:ext cx="8458200" cy="46005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endParaRPr lang="en-US" dirty="0"/>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endParaRPr lang="en-US" dirty="0"/>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rmAutofit/>
          </a:bodyPr>
          <a:lstStyle>
            <a:lvl1pPr>
              <a:defRPr sz="4000">
                <a:latin typeface="Times New Roman" panose="02020603050405020304" pitchFamily="18" charset="0"/>
                <a:cs typeface="Times New Roman" panose="02020603050405020304" pitchFamily="18" charset="0"/>
              </a:defRPr>
            </a:lvl1pPr>
          </a:lstStyle>
          <a:p>
            <a:r>
              <a:rPr lang="en-US" dirty="0"/>
              <a:t>Slide Title</a:t>
            </a: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lvl1pPr>
              <a:defRPr>
                <a:latin typeface="Times New Roman" panose="02020603050405020304" pitchFamily="18" charset="0"/>
                <a:cs typeface="Times New Roman" panose="02020603050405020304" pitchFamily="18" charset="0"/>
              </a:defRPr>
            </a:lvl1pPr>
          </a:lstStyle>
          <a:p>
            <a:fld id="{68151E55-6873-49E2-B8D5-2F265E6F1973}"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5"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endParaRPr lang="en-US" dirty="0"/>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266885"/>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fld>
            <a:endParaRPr lang="en-US" dirty="0"/>
          </a:p>
        </p:txBody>
      </p:sp>
      <p:sp>
        <p:nvSpPr>
          <p:cNvPr id="7"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Times New Roman" panose="02020603050405020304" pitchFamily="18" charset="0"/>
          <a:ea typeface="+mn-ea"/>
          <a:cs typeface="Times New Roman" panose="02020603050405020304" pitchFamily="18" charset="0"/>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3"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14"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Times New Roman" panose="02020603050405020304" pitchFamily="18" charset="0"/>
          <a:ea typeface="+mn-ea"/>
          <a:cs typeface="Times New Roman" panose="02020603050405020304" pitchFamily="18" charset="0"/>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fld>
            <a:endParaRPr lang="en-US" dirty="0"/>
          </a:p>
        </p:txBody>
      </p:sp>
      <p:sp>
        <p:nvSpPr>
          <p:cNvPr id="7"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Times New Roman" panose="02020603050405020304" pitchFamily="18" charset="0"/>
          <a:ea typeface="+mn-ea"/>
          <a:cs typeface="Times New Roman" panose="02020603050405020304" pitchFamily="18" charset="0"/>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slide" Target="slide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3.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88120" y="908720"/>
            <a:ext cx="5708943" cy="3372023"/>
          </a:xfrm>
          <a:prstGeom prst="rect">
            <a:avLst/>
          </a:prstGeom>
        </p:spPr>
      </p:pic>
      <p:pic>
        <p:nvPicPr>
          <p:cNvPr id="5" name="图片 4"/>
          <p:cNvPicPr>
            <a:picLocks noChangeAspect="1"/>
          </p:cNvPicPr>
          <p:nvPr/>
        </p:nvPicPr>
        <p:blipFill>
          <a:blip r:embed="rId2"/>
          <a:stretch>
            <a:fillRect/>
          </a:stretch>
        </p:blipFill>
        <p:spPr>
          <a:xfrm>
            <a:off x="5052470" y="1340768"/>
            <a:ext cx="3759393" cy="628682"/>
          </a:xfrm>
          <a:prstGeom prst="rect">
            <a:avLst/>
          </a:prstGeom>
        </p:spPr>
      </p:pic>
      <p:pic>
        <p:nvPicPr>
          <p:cNvPr id="7" name="图片 6"/>
          <p:cNvPicPr>
            <a:picLocks noChangeAspect="1"/>
          </p:cNvPicPr>
          <p:nvPr/>
        </p:nvPicPr>
        <p:blipFill>
          <a:blip r:embed="rId3"/>
          <a:stretch>
            <a:fillRect/>
          </a:stretch>
        </p:blipFill>
        <p:spPr>
          <a:xfrm>
            <a:off x="188120" y="4437112"/>
            <a:ext cx="8623743" cy="1314518"/>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Software Engineering Layers</a:t>
            </a:r>
            <a:endParaRPr lang="en-US" noProof="0" dirty="0"/>
          </a:p>
        </p:txBody>
      </p:sp>
      <p:pic>
        <p:nvPicPr>
          <p:cNvPr id="10" name="Picture 9" descr="Software engineering layers from top to bottom are: tools, methods, process, and A quality focus.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5691" y="1872395"/>
            <a:ext cx="7810422" cy="3750674"/>
          </a:xfrm>
          <a:prstGeom prst="rect">
            <a:avLst/>
          </a:prstGeom>
        </p:spPr>
      </p:pic>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a:t>Process Framework Activities </a:t>
            </a:r>
            <a:r>
              <a:rPr lang="en-US" noProof="0" dirty="0">
                <a:highlight>
                  <a:srgbClr val="FFFF00"/>
                </a:highlight>
              </a:rPr>
              <a:t>5</a:t>
            </a:r>
            <a:r>
              <a:rPr lang="zh-CN" altLang="en-US" noProof="0" dirty="0">
                <a:highlight>
                  <a:srgbClr val="FFFF00"/>
                </a:highlight>
              </a:rPr>
              <a:t>个阶段</a:t>
            </a:r>
            <a:endParaRPr lang="zh-CN" altLang="en-US" noProof="0" dirty="0">
              <a:highlight>
                <a:srgbClr val="FFFF00"/>
              </a:highlight>
            </a:endParaRPr>
          </a:p>
        </p:txBody>
      </p:sp>
      <p:sp>
        <p:nvSpPr>
          <p:cNvPr id="4" name="Content Placeholder 3"/>
          <p:cNvSpPr>
            <a:spLocks noGrp="1"/>
          </p:cNvSpPr>
          <p:nvPr>
            <p:ph sz="quarter" idx="11"/>
          </p:nvPr>
        </p:nvSpPr>
        <p:spPr>
          <a:xfrm>
            <a:off x="342900" y="1276709"/>
            <a:ext cx="8458200" cy="2391523"/>
          </a:xfrm>
        </p:spPr>
        <p:txBody>
          <a:bodyPr vert="horz" lIns="91440" tIns="45720" rIns="91440" bIns="45720" rtlCol="0">
            <a:noAutofit/>
          </a:bodyPr>
          <a:lstStyle/>
          <a:p>
            <a:pPr>
              <a:spcBef>
                <a:spcPts val="1000"/>
              </a:spcBef>
              <a:spcAft>
                <a:spcPts val="0"/>
              </a:spcAft>
            </a:pPr>
            <a:r>
              <a:rPr lang="en-US" altLang="en-US" sz="2400" noProof="0" dirty="0">
                <a:solidFill>
                  <a:schemeClr val="tx1"/>
                </a:solidFill>
                <a:highlight>
                  <a:srgbClr val="FFFF00"/>
                </a:highlight>
              </a:rPr>
              <a:t>Communication </a:t>
            </a:r>
            <a:r>
              <a:rPr lang="en-US" altLang="en-US" sz="2400" noProof="0" dirty="0">
                <a:solidFill>
                  <a:schemeClr val="tx1"/>
                </a:solidFill>
              </a:rPr>
              <a:t>– Understand the problem.</a:t>
            </a:r>
            <a:endParaRPr lang="en-US" altLang="en-US" sz="2400" noProof="0" dirty="0">
              <a:solidFill>
                <a:schemeClr val="tx1"/>
              </a:solidFill>
            </a:endParaRPr>
          </a:p>
          <a:p>
            <a:pPr>
              <a:spcBef>
                <a:spcPts val="1000"/>
              </a:spcBef>
              <a:spcAft>
                <a:spcPts val="0"/>
              </a:spcAft>
            </a:pPr>
            <a:r>
              <a:rPr lang="en-US" altLang="en-US" sz="2400" noProof="0" dirty="0">
                <a:solidFill>
                  <a:schemeClr val="tx1"/>
                </a:solidFill>
                <a:highlight>
                  <a:srgbClr val="FFFF00"/>
                </a:highlight>
              </a:rPr>
              <a:t>Planning </a:t>
            </a:r>
            <a:r>
              <a:rPr lang="en-US" altLang="en-US" sz="2400" noProof="0" dirty="0">
                <a:solidFill>
                  <a:schemeClr val="tx1"/>
                </a:solidFill>
              </a:rPr>
              <a:t>– Tasks, Dependencies, Schedule, Resources</a:t>
            </a:r>
            <a:endParaRPr lang="en-US" altLang="en-US" sz="2400" noProof="0" dirty="0">
              <a:solidFill>
                <a:schemeClr val="tx1"/>
              </a:solidFill>
            </a:endParaRPr>
          </a:p>
          <a:p>
            <a:pPr>
              <a:spcBef>
                <a:spcPts val="1000"/>
              </a:spcBef>
              <a:spcAft>
                <a:spcPts val="0"/>
              </a:spcAft>
            </a:pPr>
            <a:r>
              <a:rPr lang="en-US" altLang="en-US" sz="2400" noProof="0" dirty="0">
                <a:solidFill>
                  <a:schemeClr val="tx1"/>
                </a:solidFill>
                <a:highlight>
                  <a:srgbClr val="FFFF00"/>
                </a:highlight>
              </a:rPr>
              <a:t>Modeling</a:t>
            </a:r>
            <a:r>
              <a:rPr lang="en-US" altLang="en-US" sz="2400" noProof="0" dirty="0">
                <a:solidFill>
                  <a:schemeClr val="tx1"/>
                </a:solidFill>
              </a:rPr>
              <a:t>.</a:t>
            </a:r>
            <a:endParaRPr lang="en-US" altLang="en-US" sz="2400" noProof="0" dirty="0">
              <a:solidFill>
                <a:schemeClr val="tx1"/>
              </a:solidFill>
            </a:endParaRPr>
          </a:p>
          <a:p>
            <a:pPr marL="291465" lvl="2" indent="-291465">
              <a:spcBef>
                <a:spcPts val="1000"/>
              </a:spcBef>
              <a:spcAft>
                <a:spcPts val="0"/>
              </a:spcAft>
            </a:pPr>
            <a:r>
              <a:rPr lang="en-US" altLang="en-US" sz="2200" noProof="0" dirty="0">
                <a:solidFill>
                  <a:schemeClr val="tx1"/>
                </a:solidFill>
                <a:highlight>
                  <a:srgbClr val="FFFF00"/>
                </a:highlight>
              </a:rPr>
              <a:t>Analysis of requirements.</a:t>
            </a:r>
            <a:endParaRPr lang="en-US" altLang="en-US" sz="2200" noProof="0" dirty="0">
              <a:solidFill>
                <a:schemeClr val="tx1"/>
              </a:solidFill>
              <a:highlight>
                <a:srgbClr val="FFFF00"/>
              </a:highlight>
            </a:endParaRPr>
          </a:p>
          <a:p>
            <a:pPr marL="291465" lvl="2" indent="-291465">
              <a:spcBef>
                <a:spcPts val="1000"/>
              </a:spcBef>
              <a:spcAft>
                <a:spcPts val="0"/>
              </a:spcAft>
            </a:pPr>
            <a:r>
              <a:rPr lang="en-US" altLang="en-US" sz="2200" noProof="0" dirty="0">
                <a:solidFill>
                  <a:schemeClr val="tx1"/>
                </a:solidFill>
                <a:highlight>
                  <a:srgbClr val="FFFF00"/>
                </a:highlight>
              </a:rPr>
              <a:t>Design.</a:t>
            </a:r>
            <a:endParaRPr lang="en-US" altLang="en-US" sz="2200" noProof="0" dirty="0">
              <a:solidFill>
                <a:schemeClr val="tx1"/>
              </a:solidFill>
              <a:highlight>
                <a:srgbClr val="FFFF00"/>
              </a:highlight>
            </a:endParaRPr>
          </a:p>
        </p:txBody>
      </p:sp>
      <p:sp>
        <p:nvSpPr>
          <p:cNvPr id="10" name="Content Placeholder 9"/>
          <p:cNvSpPr>
            <a:spLocks noGrp="1"/>
          </p:cNvSpPr>
          <p:nvPr>
            <p:ph sz="quarter" idx="15"/>
          </p:nvPr>
        </p:nvSpPr>
        <p:spPr>
          <a:xfrm>
            <a:off x="342900" y="3857330"/>
            <a:ext cx="8383772" cy="1437683"/>
          </a:xfrm>
        </p:spPr>
        <p:txBody>
          <a:bodyPr>
            <a:normAutofit/>
          </a:bodyPr>
          <a:lstStyle/>
          <a:p>
            <a:pPr>
              <a:spcAft>
                <a:spcPts val="0"/>
              </a:spcAft>
            </a:pPr>
            <a:r>
              <a:rPr lang="en-US" altLang="en-US" sz="2400" noProof="0" dirty="0">
                <a:solidFill>
                  <a:schemeClr val="tx1"/>
                </a:solidFill>
                <a:highlight>
                  <a:srgbClr val="FFFF00"/>
                </a:highlight>
              </a:rPr>
              <a:t>Construction</a:t>
            </a:r>
            <a:r>
              <a:rPr lang="en-US" altLang="en-US" sz="2400" noProof="0" dirty="0">
                <a:solidFill>
                  <a:schemeClr val="tx1"/>
                </a:solidFill>
              </a:rPr>
              <a:t>:</a:t>
            </a:r>
            <a:endParaRPr lang="en-US" altLang="en-US" sz="2400" noProof="0" dirty="0">
              <a:solidFill>
                <a:schemeClr val="tx1"/>
              </a:solidFill>
            </a:endParaRPr>
          </a:p>
          <a:p>
            <a:pPr marL="291465" lvl="2" indent="-291465">
              <a:spcBef>
                <a:spcPts val="1000"/>
              </a:spcBef>
              <a:spcAft>
                <a:spcPts val="0"/>
              </a:spcAft>
            </a:pPr>
            <a:r>
              <a:rPr lang="en-US" altLang="en-US" sz="2200" noProof="0" dirty="0">
                <a:solidFill>
                  <a:schemeClr val="tx1"/>
                </a:solidFill>
                <a:highlight>
                  <a:srgbClr val="FFFF00"/>
                </a:highlight>
              </a:rPr>
              <a:t>Code generation.</a:t>
            </a:r>
            <a:endParaRPr lang="en-US" altLang="en-US" sz="2200" noProof="0" dirty="0">
              <a:solidFill>
                <a:schemeClr val="tx1"/>
              </a:solidFill>
              <a:highlight>
                <a:srgbClr val="FFFF00"/>
              </a:highlight>
            </a:endParaRPr>
          </a:p>
          <a:p>
            <a:pPr marL="291465" lvl="2" indent="-291465">
              <a:spcBef>
                <a:spcPts val="1000"/>
              </a:spcBef>
              <a:spcAft>
                <a:spcPts val="0"/>
              </a:spcAft>
            </a:pPr>
            <a:r>
              <a:rPr lang="en-US" altLang="en-US" sz="2200" noProof="0" dirty="0">
                <a:solidFill>
                  <a:schemeClr val="tx1"/>
                </a:solidFill>
                <a:highlight>
                  <a:srgbClr val="FFFF00"/>
                </a:highlight>
              </a:rPr>
              <a:t>Testing.</a:t>
            </a:r>
            <a:endParaRPr lang="en-US" altLang="en-US" sz="2200" noProof="0" dirty="0">
              <a:solidFill>
                <a:schemeClr val="tx1"/>
              </a:solidFill>
              <a:highlight>
                <a:srgbClr val="FFFF00"/>
              </a:highlight>
            </a:endParaRPr>
          </a:p>
        </p:txBody>
      </p:sp>
      <p:sp>
        <p:nvSpPr>
          <p:cNvPr id="11" name="Content Placeholder 10"/>
          <p:cNvSpPr>
            <a:spLocks noGrp="1"/>
          </p:cNvSpPr>
          <p:nvPr>
            <p:ph sz="quarter" idx="16"/>
          </p:nvPr>
        </p:nvSpPr>
        <p:spPr>
          <a:xfrm>
            <a:off x="342900" y="5484111"/>
            <a:ext cx="8383772" cy="489901"/>
          </a:xfrm>
        </p:spPr>
        <p:txBody>
          <a:bodyPr>
            <a:noAutofit/>
          </a:bodyPr>
          <a:lstStyle/>
          <a:p>
            <a:r>
              <a:rPr lang="en-US" altLang="en-US" sz="2400" noProof="0" dirty="0">
                <a:solidFill>
                  <a:schemeClr val="tx1"/>
                </a:solidFill>
                <a:highlight>
                  <a:srgbClr val="FFFF00"/>
                </a:highlight>
              </a:rPr>
              <a:t>Deployment</a:t>
            </a:r>
            <a:r>
              <a:rPr lang="en-US" altLang="en-US" sz="2400" noProof="0" dirty="0">
                <a:solidFill>
                  <a:schemeClr val="tx1"/>
                </a:solidFill>
              </a:rPr>
              <a:t>.</a:t>
            </a:r>
            <a:r>
              <a:rPr lang="zh-CN" altLang="en-US" sz="2400" noProof="0" dirty="0">
                <a:solidFill>
                  <a:schemeClr val="tx1"/>
                </a:solidFill>
              </a:rPr>
              <a:t>打包部署</a:t>
            </a:r>
            <a:endParaRPr lang="zh-CN"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Umbrella Activities </a:t>
            </a:r>
            <a:r>
              <a:rPr lang="zh-CN" altLang="en-US" sz="2220" noProof="0" dirty="0"/>
              <a:t>每一个阶段都要做的事</a:t>
            </a:r>
            <a:r>
              <a:rPr lang="en-US" altLang="zh-CN" sz="2220" noProof="0" dirty="0"/>
              <a:t> </a:t>
            </a:r>
            <a:r>
              <a:rPr lang="zh-CN" altLang="en-US" sz="2220" noProof="0" dirty="0"/>
              <a:t>略讲</a:t>
            </a:r>
            <a:endParaRPr lang="zh-CN" altLang="en-US" sz="2220" noProof="0" dirty="0"/>
          </a:p>
        </p:txBody>
      </p:sp>
      <p:sp>
        <p:nvSpPr>
          <p:cNvPr id="4" name="Content Placeholder 3"/>
          <p:cNvSpPr>
            <a:spLocks noGrp="1"/>
          </p:cNvSpPr>
          <p:nvPr>
            <p:ph sz="quarter" idx="11"/>
          </p:nvPr>
        </p:nvSpPr>
        <p:spPr/>
        <p:txBody>
          <a:bodyPr vert="horz" lIns="91440" tIns="45720" rIns="91440" bIns="45720" rtlCol="0">
            <a:noAutofit/>
          </a:bodyPr>
          <a:lstStyle/>
          <a:p>
            <a:pPr>
              <a:spcBef>
                <a:spcPts val="1000"/>
              </a:spcBef>
              <a:spcAft>
                <a:spcPts val="0"/>
              </a:spcAft>
            </a:pPr>
            <a:r>
              <a:rPr lang="en-US" altLang="en-US" sz="2400" noProof="0" dirty="0"/>
              <a:t>Umbrella activities help a software team manage and control the process, quality,</a:t>
            </a:r>
            <a:r>
              <a:rPr lang="en-US" altLang="en-US" sz="2400" dirty="0"/>
              <a:t> change and risk.</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Software project tracking and control. </a:t>
            </a:r>
            <a:r>
              <a:rPr lang="zh-CN" altLang="en-US" sz="2400" noProof="0" dirty="0"/>
              <a:t>项目跟踪</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Risk management.</a:t>
            </a:r>
            <a:r>
              <a:rPr lang="zh-CN" altLang="en-US" sz="2400" noProof="0" dirty="0"/>
              <a:t>风险控制</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Software quality assurance.</a:t>
            </a:r>
            <a:r>
              <a:rPr lang="zh-CN" altLang="en-US" sz="2400" noProof="0" dirty="0"/>
              <a:t>质量保证</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Technical reviews. </a:t>
            </a:r>
            <a:r>
              <a:rPr lang="zh-CN" altLang="en-US" sz="2400" noProof="0" dirty="0"/>
              <a:t>技术审核</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Measurement – KPIs (Key </a:t>
            </a:r>
            <a:r>
              <a:rPr lang="en-US" altLang="en-US" sz="2400" noProof="0"/>
              <a:t>Performance Indicators).</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Software configuration management. </a:t>
            </a:r>
            <a:r>
              <a:rPr lang="zh-CN" altLang="en-US" sz="2400" noProof="0" dirty="0"/>
              <a:t>版本控制</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Reusability management.</a:t>
            </a:r>
            <a:r>
              <a:rPr lang="zh-CN" altLang="en-US" sz="2400" noProof="0" dirty="0"/>
              <a:t>模块化</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Work product preparation and production.</a:t>
            </a:r>
            <a:r>
              <a:rPr lang="zh-CN" altLang="en-US" sz="2400" noProof="0" dirty="0"/>
              <a:t>部署</a:t>
            </a:r>
            <a:endParaRPr lang="zh-CN" alt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noProof="0" dirty="0"/>
              <a:t>Process Difference Requiring Adaptation</a:t>
            </a:r>
            <a:br>
              <a:rPr lang="en-US" sz="3600" noProof="0" dirty="0"/>
            </a:br>
            <a:r>
              <a:rPr lang="zh-CN" altLang="en-US" sz="3600" noProof="0" dirty="0"/>
              <a:t>不讲</a:t>
            </a:r>
            <a:endParaRPr lang="zh-CN" altLang="en-US" sz="3600" noProof="0" dirty="0"/>
          </a:p>
        </p:txBody>
      </p:sp>
      <p:sp>
        <p:nvSpPr>
          <p:cNvPr id="4" name="Content Placeholder 3"/>
          <p:cNvSpPr>
            <a:spLocks noGrp="1"/>
          </p:cNvSpPr>
          <p:nvPr>
            <p:ph sz="quarter" idx="11"/>
          </p:nvPr>
        </p:nvSpPr>
        <p:spPr>
          <a:xfrm>
            <a:off x="342900" y="1276710"/>
            <a:ext cx="8458200" cy="3890714"/>
          </a:xfrm>
        </p:spPr>
        <p:txBody>
          <a:bodyPr vert="horz" lIns="91440" tIns="45720" rIns="91440" bIns="45720" rtlCol="0">
            <a:noAutofit/>
          </a:bodyPr>
          <a:lstStyle/>
          <a:p>
            <a:pPr marL="291465" lvl="1" indent="-291465">
              <a:spcBef>
                <a:spcPts val="1000"/>
              </a:spcBef>
              <a:spcAft>
                <a:spcPts val="0"/>
              </a:spcAft>
            </a:pPr>
            <a:r>
              <a:rPr lang="en-US" altLang="en-US" sz="1800" noProof="0" dirty="0"/>
              <a:t>Overall flow of activities, actions, and tasks and the interdependencies among them.</a:t>
            </a:r>
            <a:endParaRPr lang="en-US" altLang="en-US" sz="1800" noProof="0" dirty="0"/>
          </a:p>
          <a:p>
            <a:pPr marL="291465" lvl="1" indent="-291465">
              <a:spcBef>
                <a:spcPts val="1000"/>
              </a:spcBef>
              <a:spcAft>
                <a:spcPts val="0"/>
              </a:spcAft>
            </a:pPr>
            <a:r>
              <a:rPr lang="en-US" altLang="en-US" sz="1800" noProof="0" dirty="0"/>
              <a:t>Degree to which actions and tasks are defined within each framework activity.</a:t>
            </a:r>
            <a:endParaRPr lang="en-US" altLang="en-US" sz="1800" noProof="0" dirty="0"/>
          </a:p>
          <a:p>
            <a:pPr marL="291465" lvl="1" indent="-291465">
              <a:spcBef>
                <a:spcPts val="1000"/>
              </a:spcBef>
              <a:spcAft>
                <a:spcPts val="0"/>
              </a:spcAft>
            </a:pPr>
            <a:r>
              <a:rPr lang="en-US" altLang="en-US" sz="1800" noProof="0" dirty="0"/>
              <a:t>Degree to which work products are identified and required.</a:t>
            </a:r>
            <a:endParaRPr lang="en-US" altLang="en-US" sz="1800" noProof="0" dirty="0"/>
          </a:p>
          <a:p>
            <a:pPr marL="291465" lvl="1" indent="-291465">
              <a:spcBef>
                <a:spcPts val="1000"/>
              </a:spcBef>
              <a:spcAft>
                <a:spcPts val="0"/>
              </a:spcAft>
            </a:pPr>
            <a:r>
              <a:rPr lang="en-US" altLang="en-US" sz="1800" noProof="0" dirty="0"/>
              <a:t>Manner which quality assurance activities are applied.</a:t>
            </a:r>
            <a:endParaRPr lang="en-US" altLang="en-US" sz="1800" noProof="0" dirty="0"/>
          </a:p>
          <a:p>
            <a:pPr marL="291465" lvl="1" indent="-291465">
              <a:spcBef>
                <a:spcPts val="1000"/>
              </a:spcBef>
              <a:spcAft>
                <a:spcPts val="0"/>
              </a:spcAft>
            </a:pPr>
            <a:r>
              <a:rPr lang="en-US" altLang="en-US" sz="1800" noProof="0" dirty="0"/>
              <a:t>Manner in which project tracking and control activities are applied.</a:t>
            </a:r>
            <a:endParaRPr lang="en-US" altLang="en-US" sz="1800" noProof="0" dirty="0"/>
          </a:p>
          <a:p>
            <a:pPr marL="291465" lvl="1" indent="-291465">
              <a:spcBef>
                <a:spcPts val="1000"/>
              </a:spcBef>
              <a:spcAft>
                <a:spcPts val="0"/>
              </a:spcAft>
            </a:pPr>
            <a:r>
              <a:rPr lang="en-US" altLang="en-US" sz="1800" noProof="0" dirty="0"/>
              <a:t>Overall degree of detail and rigor with which the process is described.</a:t>
            </a:r>
            <a:endParaRPr lang="en-US" altLang="en-US" sz="1800" noProof="0" dirty="0"/>
          </a:p>
          <a:p>
            <a:pPr marL="291465" lvl="1" indent="-291465">
              <a:spcBef>
                <a:spcPts val="1000"/>
              </a:spcBef>
              <a:spcAft>
                <a:spcPts val="0"/>
              </a:spcAft>
            </a:pPr>
            <a:r>
              <a:rPr lang="en-US" altLang="en-US" sz="1800" noProof="0" dirty="0"/>
              <a:t>Degree to which the customer and other stakeholders are involved with the project.</a:t>
            </a:r>
            <a:endParaRPr lang="en-US" altLang="en-US" sz="1800" noProof="0" dirty="0"/>
          </a:p>
          <a:p>
            <a:pPr marL="291465" lvl="1" indent="-291465">
              <a:spcBef>
                <a:spcPts val="1000"/>
              </a:spcBef>
              <a:spcAft>
                <a:spcPts val="0"/>
              </a:spcAft>
            </a:pPr>
            <a:r>
              <a:rPr lang="en-US" altLang="en-US" sz="1800" noProof="0" dirty="0"/>
              <a:t>Level of autonomy given to the software team.</a:t>
            </a:r>
            <a:endParaRPr lang="en-US" altLang="en-US" sz="1800" noProof="0" dirty="0"/>
          </a:p>
          <a:p>
            <a:pPr marL="291465" lvl="1" indent="-291465">
              <a:spcBef>
                <a:spcPts val="1000"/>
              </a:spcBef>
              <a:spcAft>
                <a:spcPts val="0"/>
              </a:spcAft>
            </a:pPr>
            <a:r>
              <a:rPr lang="en-US" altLang="en-US" sz="1800" noProof="0" dirty="0"/>
              <a:t>Degree to which team organization and roles are prescribed.</a:t>
            </a:r>
            <a:endParaRPr lang="en-US" altLang="en-US" sz="18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noProof="0" dirty="0"/>
              <a:t>Essence</a:t>
            </a:r>
            <a:r>
              <a:rPr lang="zh-CN" altLang="en-US" sz="2220" noProof="0" dirty="0"/>
              <a:t>核心关键</a:t>
            </a:r>
            <a:r>
              <a:rPr lang="en-US" sz="3600" noProof="0" dirty="0"/>
              <a:t>of Software Engineering Practice</a:t>
            </a:r>
            <a:endParaRPr lang="en-US" sz="3600" noProof="0" dirty="0"/>
          </a:p>
        </p:txBody>
      </p:sp>
      <p:sp>
        <p:nvSpPr>
          <p:cNvPr id="4" name="Content Placeholder 3"/>
          <p:cNvSpPr>
            <a:spLocks noGrp="1"/>
          </p:cNvSpPr>
          <p:nvPr>
            <p:ph sz="quarter" idx="11"/>
          </p:nvPr>
        </p:nvSpPr>
        <p:spPr/>
        <p:txBody>
          <a:bodyPr vert="horz" lIns="91440" tIns="45720" rIns="91440" bIns="45720" rtlCol="0">
            <a:noAutofit/>
          </a:bodyPr>
          <a:lstStyle/>
          <a:p>
            <a:r>
              <a:rPr lang="en-US" altLang="en-US" sz="2400" noProof="0" dirty="0" err="1">
                <a:solidFill>
                  <a:schemeClr val="tx1"/>
                </a:solidFill>
              </a:rPr>
              <a:t>Polya</a:t>
            </a:r>
            <a:r>
              <a:rPr lang="en-US" altLang="en-US" sz="2400" noProof="0" dirty="0">
                <a:solidFill>
                  <a:schemeClr val="tx1"/>
                </a:solidFill>
              </a:rPr>
              <a:t> suggests:</a:t>
            </a:r>
            <a:endParaRPr lang="en-US" altLang="en-US" sz="2400" noProof="0" dirty="0">
              <a:solidFill>
                <a:schemeClr val="tx1"/>
              </a:solidFill>
            </a:endParaRPr>
          </a:p>
          <a:p>
            <a:pPr marL="403225" lvl="2" indent="-403225">
              <a:spcBef>
                <a:spcPts val="1000"/>
              </a:spcBef>
              <a:spcAft>
                <a:spcPts val="0"/>
              </a:spcAft>
              <a:buFont typeface="+mj-lt"/>
              <a:buAutoNum type="arabicPeriod"/>
            </a:pPr>
            <a:r>
              <a:rPr lang="en-US" altLang="en-US" sz="2400" i="1" noProof="0" dirty="0">
                <a:solidFill>
                  <a:schemeClr val="tx1"/>
                </a:solidFill>
                <a:cs typeface="Nirmala UI" panose="020B0502040204020203" pitchFamily="34" charset="0"/>
              </a:rPr>
              <a:t>Understand the problem</a:t>
            </a:r>
            <a:r>
              <a:rPr lang="en-US" altLang="en-US" sz="2400" noProof="0" dirty="0">
                <a:solidFill>
                  <a:schemeClr val="tx1"/>
                </a:solidFill>
                <a:cs typeface="Nirmala UI" panose="020B0502040204020203" pitchFamily="34" charset="0"/>
              </a:rPr>
              <a:t> (communication and analysis).</a:t>
            </a:r>
            <a:endParaRPr lang="en-US" altLang="en-US" sz="2400" noProof="0" dirty="0">
              <a:solidFill>
                <a:schemeClr val="tx1"/>
              </a:solidFill>
              <a:cs typeface="Nirmala UI" panose="020B0502040204020203" pitchFamily="34" charset="0"/>
            </a:endParaRPr>
          </a:p>
          <a:p>
            <a:pPr marL="403225" lvl="2" indent="-403225">
              <a:spcBef>
                <a:spcPts val="1000"/>
              </a:spcBef>
              <a:spcAft>
                <a:spcPts val="0"/>
              </a:spcAft>
              <a:buFont typeface="+mj-lt"/>
              <a:buAutoNum type="arabicPeriod"/>
            </a:pPr>
            <a:r>
              <a:rPr lang="en-US" altLang="en-US" sz="2400" i="1" noProof="0" dirty="0">
                <a:solidFill>
                  <a:schemeClr val="tx1"/>
                </a:solidFill>
                <a:cs typeface="Nirmala UI" panose="020B0502040204020203" pitchFamily="34" charset="0"/>
              </a:rPr>
              <a:t>Plan a solution</a:t>
            </a:r>
            <a:r>
              <a:rPr lang="en-US" altLang="en-US" sz="2400" noProof="0" dirty="0">
                <a:solidFill>
                  <a:schemeClr val="tx1"/>
                </a:solidFill>
                <a:cs typeface="Nirmala UI" panose="020B0502040204020203" pitchFamily="34" charset="0"/>
              </a:rPr>
              <a:t> (modeling and software design).</a:t>
            </a:r>
            <a:endParaRPr lang="en-US" altLang="en-US" sz="2400" noProof="0" dirty="0">
              <a:solidFill>
                <a:schemeClr val="tx1"/>
              </a:solidFill>
              <a:cs typeface="Nirmala UI" panose="020B0502040204020203" pitchFamily="34" charset="0"/>
            </a:endParaRPr>
          </a:p>
          <a:p>
            <a:pPr marL="403225" lvl="2" indent="-403225">
              <a:spcBef>
                <a:spcPts val="1000"/>
              </a:spcBef>
              <a:spcAft>
                <a:spcPts val="0"/>
              </a:spcAft>
              <a:buFont typeface="+mj-lt"/>
              <a:buAutoNum type="arabicPeriod"/>
            </a:pPr>
            <a:r>
              <a:rPr lang="en-US" altLang="en-US" sz="2400" i="1" noProof="0" dirty="0">
                <a:solidFill>
                  <a:schemeClr val="tx1"/>
                </a:solidFill>
                <a:cs typeface="Nirmala UI" panose="020B0502040204020203" pitchFamily="34" charset="0"/>
              </a:rPr>
              <a:t>Carry out the plan</a:t>
            </a:r>
            <a:r>
              <a:rPr lang="en-US" altLang="en-US" sz="2400" noProof="0" dirty="0">
                <a:solidFill>
                  <a:schemeClr val="tx1"/>
                </a:solidFill>
                <a:cs typeface="Nirmala UI" panose="020B0502040204020203" pitchFamily="34" charset="0"/>
              </a:rPr>
              <a:t> (code generation).</a:t>
            </a:r>
            <a:endParaRPr lang="en-US" altLang="en-US" sz="2400" noProof="0" dirty="0">
              <a:solidFill>
                <a:schemeClr val="tx1"/>
              </a:solidFill>
              <a:cs typeface="Nirmala UI" panose="020B0502040204020203" pitchFamily="34" charset="0"/>
            </a:endParaRPr>
          </a:p>
          <a:p>
            <a:pPr marL="403225" lvl="2" indent="-403225">
              <a:spcBef>
                <a:spcPts val="1000"/>
              </a:spcBef>
              <a:spcAft>
                <a:spcPts val="0"/>
              </a:spcAft>
              <a:buFont typeface="+mj-lt"/>
              <a:buAutoNum type="arabicPeriod"/>
            </a:pPr>
            <a:r>
              <a:rPr lang="en-US" altLang="en-US" sz="2400" i="1" noProof="0" dirty="0">
                <a:solidFill>
                  <a:schemeClr val="tx1"/>
                </a:solidFill>
                <a:cs typeface="Nirmala UI" panose="020B0502040204020203" pitchFamily="34" charset="0"/>
              </a:rPr>
              <a:t>Examine result for accuracy</a:t>
            </a:r>
            <a:r>
              <a:rPr lang="en-US" altLang="en-US" sz="2400" noProof="0" dirty="0">
                <a:solidFill>
                  <a:schemeClr val="tx1"/>
                </a:solidFill>
                <a:cs typeface="Nirmala UI" panose="020B0502040204020203" pitchFamily="34" charset="0"/>
              </a:rPr>
              <a:t> (testing &amp; quality assurance).</a:t>
            </a:r>
            <a:endParaRPr lang="en-US" altLang="en-US" sz="2400" noProof="0" dirty="0">
              <a:solidFill>
                <a:schemeClr val="tx1"/>
              </a:solidFill>
              <a:cs typeface="Nirmala UI" panose="020B0502040204020203" pitchFamily="34"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Understand the Problem</a:t>
            </a:r>
            <a:endParaRPr lang="en-US" noProof="0" dirty="0"/>
          </a:p>
        </p:txBody>
      </p:sp>
      <p:sp>
        <p:nvSpPr>
          <p:cNvPr id="13" name="Content Placeholder 12"/>
          <p:cNvSpPr>
            <a:spLocks noGrp="1"/>
          </p:cNvSpPr>
          <p:nvPr>
            <p:ph sz="quarter" idx="11"/>
          </p:nvPr>
        </p:nvSpPr>
        <p:spPr>
          <a:xfrm>
            <a:off x="342900" y="1276710"/>
            <a:ext cx="8458200" cy="488295"/>
          </a:xfrm>
        </p:spPr>
        <p:txBody>
          <a:bodyPr>
            <a:normAutofit/>
          </a:bodyPr>
          <a:lstStyle/>
          <a:p>
            <a:pPr marL="291465" indent="-291465">
              <a:spcBef>
                <a:spcPts val="1000"/>
              </a:spcBef>
              <a:spcAft>
                <a:spcPts val="0"/>
              </a:spcAft>
              <a:buFont typeface="Arial" panose="020B0604020202020204" pitchFamily="34" charset="0"/>
              <a:buChar char="•"/>
            </a:pPr>
            <a:r>
              <a:rPr lang="en-US" altLang="en-US" sz="2400" i="1" noProof="0" dirty="0">
                <a:solidFill>
                  <a:schemeClr val="tx1"/>
                </a:solidFill>
              </a:rPr>
              <a:t>Who has a stake in the solution to the problem?</a:t>
            </a:r>
            <a:endParaRPr lang="en-US" altLang="en-US" sz="2400" noProof="0" dirty="0">
              <a:solidFill>
                <a:schemeClr val="tx1"/>
              </a:solidFill>
            </a:endParaRPr>
          </a:p>
        </p:txBody>
      </p:sp>
      <p:sp>
        <p:nvSpPr>
          <p:cNvPr id="16" name="Content Placeholder 15"/>
          <p:cNvSpPr>
            <a:spLocks noGrp="1"/>
          </p:cNvSpPr>
          <p:nvPr>
            <p:ph sz="quarter" idx="14"/>
          </p:nvPr>
        </p:nvSpPr>
        <p:spPr>
          <a:xfrm>
            <a:off x="342900" y="1818557"/>
            <a:ext cx="8458200" cy="449332"/>
          </a:xfrm>
        </p:spPr>
        <p:txBody>
          <a:bodyPr>
            <a:noAutofit/>
          </a:bodyPr>
          <a:lstStyle/>
          <a:p>
            <a:pPr lvl="2" indent="0">
              <a:spcBef>
                <a:spcPts val="1000"/>
              </a:spcBef>
              <a:spcAft>
                <a:spcPts val="0"/>
              </a:spcAft>
              <a:buNone/>
            </a:pPr>
            <a:r>
              <a:rPr lang="en-US" altLang="en-US" sz="2200" noProof="0" dirty="0">
                <a:solidFill>
                  <a:schemeClr val="tx1"/>
                </a:solidFill>
              </a:rPr>
              <a:t>That is, who are the stakeholders?</a:t>
            </a:r>
            <a:endParaRPr lang="en-US" altLang="en-US" sz="2200" noProof="0" dirty="0">
              <a:solidFill>
                <a:schemeClr val="tx1"/>
              </a:solidFill>
            </a:endParaRPr>
          </a:p>
        </p:txBody>
      </p:sp>
      <p:sp>
        <p:nvSpPr>
          <p:cNvPr id="17" name="Content Placeholder 16"/>
          <p:cNvSpPr>
            <a:spLocks noGrp="1"/>
          </p:cNvSpPr>
          <p:nvPr>
            <p:ph sz="quarter" idx="15"/>
          </p:nvPr>
        </p:nvSpPr>
        <p:spPr>
          <a:xfrm>
            <a:off x="342900" y="2455702"/>
            <a:ext cx="8458200" cy="471398"/>
          </a:xfrm>
        </p:spPr>
        <p:txBody>
          <a:bodyPr>
            <a:normAutofit/>
          </a:bodyPr>
          <a:lstStyle/>
          <a:p>
            <a:pPr marL="291465" indent="-291465">
              <a:spcBef>
                <a:spcPts val="1000"/>
              </a:spcBef>
              <a:spcAft>
                <a:spcPts val="0"/>
              </a:spcAft>
              <a:buFont typeface="Arial" panose="020B0604020202020204" pitchFamily="34" charset="0"/>
              <a:buChar char="•"/>
            </a:pPr>
            <a:r>
              <a:rPr lang="en-US" altLang="en-US" sz="2400" i="1" noProof="0" dirty="0">
                <a:solidFill>
                  <a:schemeClr val="tx1"/>
                </a:solidFill>
              </a:rPr>
              <a:t>What are the unknowns?</a:t>
            </a:r>
            <a:endParaRPr lang="en-US" altLang="en-US" sz="2400" i="1" noProof="0" dirty="0">
              <a:solidFill>
                <a:schemeClr val="tx1"/>
              </a:solidFill>
            </a:endParaRPr>
          </a:p>
        </p:txBody>
      </p:sp>
      <p:sp>
        <p:nvSpPr>
          <p:cNvPr id="18" name="Content Placeholder 17"/>
          <p:cNvSpPr>
            <a:spLocks noGrp="1"/>
          </p:cNvSpPr>
          <p:nvPr>
            <p:ph sz="quarter" idx="16"/>
          </p:nvPr>
        </p:nvSpPr>
        <p:spPr>
          <a:xfrm>
            <a:off x="342900" y="2999974"/>
            <a:ext cx="8458200" cy="758555"/>
          </a:xfrm>
        </p:spPr>
        <p:txBody>
          <a:bodyPr>
            <a:noAutofit/>
          </a:bodyPr>
          <a:lstStyle/>
          <a:p>
            <a:pPr lvl="2" indent="0">
              <a:spcBef>
                <a:spcPts val="1000"/>
              </a:spcBef>
              <a:spcAft>
                <a:spcPts val="0"/>
              </a:spcAft>
              <a:buNone/>
            </a:pPr>
            <a:r>
              <a:rPr lang="en-US" altLang="en-US" sz="2200" noProof="0" dirty="0">
                <a:solidFill>
                  <a:schemeClr val="tx1"/>
                </a:solidFill>
              </a:rPr>
              <a:t>What data, functions, and features are required to properly solve the problem?</a:t>
            </a:r>
            <a:endParaRPr lang="en-US" altLang="en-US" sz="2200" noProof="0" dirty="0">
              <a:solidFill>
                <a:schemeClr val="tx1"/>
              </a:solidFill>
            </a:endParaRPr>
          </a:p>
        </p:txBody>
      </p:sp>
      <p:sp>
        <p:nvSpPr>
          <p:cNvPr id="19" name="Content Placeholder 18"/>
          <p:cNvSpPr>
            <a:spLocks noGrp="1"/>
          </p:cNvSpPr>
          <p:nvPr>
            <p:ph sz="quarter" idx="17"/>
          </p:nvPr>
        </p:nvSpPr>
        <p:spPr>
          <a:xfrm>
            <a:off x="342900" y="3989361"/>
            <a:ext cx="8283512" cy="454680"/>
          </a:xfrm>
        </p:spPr>
        <p:txBody>
          <a:bodyPr>
            <a:noAutofit/>
          </a:bodyPr>
          <a:lstStyle/>
          <a:p>
            <a:pPr marL="291465" indent="-291465">
              <a:spcBef>
                <a:spcPts val="1000"/>
              </a:spcBef>
              <a:spcAft>
                <a:spcPts val="0"/>
              </a:spcAft>
              <a:buFont typeface="Arial" panose="020B0604020202020204" pitchFamily="34" charset="0"/>
              <a:buChar char="•"/>
            </a:pPr>
            <a:r>
              <a:rPr lang="en-US" altLang="en-US" sz="2400" i="1" noProof="0" dirty="0">
                <a:solidFill>
                  <a:schemeClr val="tx1"/>
                </a:solidFill>
              </a:rPr>
              <a:t>Can the problem be compartmentalized?</a:t>
            </a:r>
            <a:endParaRPr lang="en-US" altLang="en-US" sz="2400" i="1" noProof="0" dirty="0">
              <a:solidFill>
                <a:schemeClr val="tx1"/>
              </a:solidFill>
            </a:endParaRPr>
          </a:p>
        </p:txBody>
      </p:sp>
      <p:sp>
        <p:nvSpPr>
          <p:cNvPr id="20" name="Content Placeholder 19"/>
          <p:cNvSpPr>
            <a:spLocks noGrp="1"/>
          </p:cNvSpPr>
          <p:nvPr>
            <p:ph sz="quarter" idx="18"/>
          </p:nvPr>
        </p:nvSpPr>
        <p:spPr>
          <a:xfrm>
            <a:off x="342900" y="4497378"/>
            <a:ext cx="8458200" cy="758555"/>
          </a:xfrm>
        </p:spPr>
        <p:txBody>
          <a:bodyPr>
            <a:noAutofit/>
          </a:bodyPr>
          <a:lstStyle/>
          <a:p>
            <a:pPr lvl="2" indent="0">
              <a:spcBef>
                <a:spcPts val="1000"/>
              </a:spcBef>
              <a:spcAft>
                <a:spcPts val="0"/>
              </a:spcAft>
              <a:buNone/>
            </a:pPr>
            <a:r>
              <a:rPr lang="en-US" altLang="en-US" sz="2200" noProof="0" dirty="0">
                <a:solidFill>
                  <a:schemeClr val="tx1"/>
                </a:solidFill>
              </a:rPr>
              <a:t>Is it possible to represent smaller problems that may be easier to understand?</a:t>
            </a:r>
            <a:endParaRPr lang="en-US" altLang="en-US" sz="2200" noProof="0" dirty="0">
              <a:solidFill>
                <a:schemeClr val="tx1"/>
              </a:solidFill>
            </a:endParaRPr>
          </a:p>
        </p:txBody>
      </p:sp>
      <p:sp>
        <p:nvSpPr>
          <p:cNvPr id="21" name="Content Placeholder 20"/>
          <p:cNvSpPr>
            <a:spLocks noGrp="1"/>
          </p:cNvSpPr>
          <p:nvPr>
            <p:ph sz="quarter" idx="19"/>
          </p:nvPr>
        </p:nvSpPr>
        <p:spPr>
          <a:xfrm>
            <a:off x="342900" y="5511436"/>
            <a:ext cx="8458200" cy="486828"/>
          </a:xfrm>
        </p:spPr>
        <p:txBody>
          <a:bodyPr>
            <a:noAutofit/>
          </a:bodyPr>
          <a:lstStyle/>
          <a:p>
            <a:pPr marL="291465" indent="-291465">
              <a:spcBef>
                <a:spcPts val="1000"/>
              </a:spcBef>
              <a:spcAft>
                <a:spcPts val="0"/>
              </a:spcAft>
              <a:buFont typeface="Arial" panose="020B0604020202020204" pitchFamily="34" charset="0"/>
              <a:buChar char="•"/>
            </a:pPr>
            <a:r>
              <a:rPr lang="en-US" altLang="en-US" sz="2400" i="1" noProof="0" dirty="0">
                <a:solidFill>
                  <a:schemeClr val="tx1"/>
                </a:solidFill>
              </a:rPr>
              <a:t>Can the problem be represented graphically?</a:t>
            </a:r>
            <a:endParaRPr lang="en-US" altLang="en-US" sz="2400" noProof="0" dirty="0">
              <a:solidFill>
                <a:schemeClr val="tx1"/>
              </a:solidFill>
            </a:endParaRPr>
          </a:p>
        </p:txBody>
      </p:sp>
      <p:sp>
        <p:nvSpPr>
          <p:cNvPr id="22" name="Content Placeholder 21"/>
          <p:cNvSpPr>
            <a:spLocks noGrp="1"/>
          </p:cNvSpPr>
          <p:nvPr>
            <p:ph sz="quarter" idx="20"/>
          </p:nvPr>
        </p:nvSpPr>
        <p:spPr>
          <a:xfrm>
            <a:off x="342901" y="6072605"/>
            <a:ext cx="6079164" cy="391990"/>
          </a:xfrm>
        </p:spPr>
        <p:txBody>
          <a:bodyPr>
            <a:noAutofit/>
          </a:bodyPr>
          <a:lstStyle/>
          <a:p>
            <a:pPr lvl="2" indent="0">
              <a:spcBef>
                <a:spcPts val="1000"/>
              </a:spcBef>
              <a:spcAft>
                <a:spcPts val="0"/>
              </a:spcAft>
              <a:buNone/>
            </a:pPr>
            <a:r>
              <a:rPr lang="en-US" altLang="en-US" sz="2200" noProof="0" dirty="0">
                <a:solidFill>
                  <a:schemeClr val="tx1"/>
                </a:solidFill>
              </a:rPr>
              <a:t>Can an analysis model be created?</a:t>
            </a:r>
            <a:endParaRPr lang="en-US" altLang="en-US" sz="22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Plan a Solution</a:t>
            </a:r>
            <a:endParaRPr lang="en-US" noProof="0" dirty="0"/>
          </a:p>
        </p:txBody>
      </p:sp>
      <p:sp>
        <p:nvSpPr>
          <p:cNvPr id="13" name="Content Placeholder 12"/>
          <p:cNvSpPr>
            <a:spLocks noGrp="1"/>
          </p:cNvSpPr>
          <p:nvPr>
            <p:ph sz="quarter" idx="11"/>
          </p:nvPr>
        </p:nvSpPr>
        <p:spPr>
          <a:xfrm>
            <a:off x="342900" y="1276710"/>
            <a:ext cx="8458200" cy="488295"/>
          </a:xfrm>
        </p:spPr>
        <p:txBody>
          <a:bodyPr>
            <a:normAutofit/>
          </a:bodyPr>
          <a:lstStyle/>
          <a:p>
            <a:pPr marL="291465" indent="-291465">
              <a:spcBef>
                <a:spcPts val="1000"/>
              </a:spcBef>
              <a:spcAft>
                <a:spcPts val="0"/>
              </a:spcAft>
              <a:buFont typeface="Arial" panose="020B0604020202020204" pitchFamily="34" charset="0"/>
              <a:buChar char="•"/>
            </a:pPr>
            <a:r>
              <a:rPr lang="en-US" altLang="en-US" sz="2400" i="1" noProof="0" dirty="0"/>
              <a:t>Have you seen similar problems before?</a:t>
            </a:r>
            <a:endParaRPr lang="en-US" altLang="en-US" sz="2400" i="1" noProof="0" dirty="0"/>
          </a:p>
        </p:txBody>
      </p:sp>
      <p:sp>
        <p:nvSpPr>
          <p:cNvPr id="16" name="Content Placeholder 15"/>
          <p:cNvSpPr>
            <a:spLocks noGrp="1"/>
          </p:cNvSpPr>
          <p:nvPr>
            <p:ph sz="quarter" idx="14"/>
          </p:nvPr>
        </p:nvSpPr>
        <p:spPr>
          <a:xfrm>
            <a:off x="342900" y="1839823"/>
            <a:ext cx="8458200" cy="1081512"/>
          </a:xfrm>
        </p:spPr>
        <p:txBody>
          <a:bodyPr>
            <a:noAutofit/>
          </a:bodyPr>
          <a:lstStyle/>
          <a:p>
            <a:pPr marL="518160"/>
            <a:r>
              <a:rPr lang="en-US" altLang="en-US" sz="2200" noProof="0" dirty="0"/>
              <a:t>Are there patterns that are recognizable in a potential solution? Is there existing software that implements the data, functions, and features that are required?</a:t>
            </a:r>
            <a:endParaRPr lang="en-US" altLang="en-US" sz="2200" noProof="0" dirty="0"/>
          </a:p>
        </p:txBody>
      </p:sp>
      <p:sp>
        <p:nvSpPr>
          <p:cNvPr id="17" name="Content Placeholder 16"/>
          <p:cNvSpPr>
            <a:spLocks noGrp="1"/>
          </p:cNvSpPr>
          <p:nvPr>
            <p:ph sz="quarter" idx="15"/>
          </p:nvPr>
        </p:nvSpPr>
        <p:spPr>
          <a:xfrm>
            <a:off x="342900" y="3070749"/>
            <a:ext cx="8458200" cy="471398"/>
          </a:xfrm>
        </p:spPr>
        <p:txBody>
          <a:bodyPr>
            <a:normAutofit/>
          </a:bodyPr>
          <a:lstStyle/>
          <a:p>
            <a:pPr marL="291465" indent="-291465">
              <a:spcBef>
                <a:spcPts val="1000"/>
              </a:spcBef>
              <a:spcAft>
                <a:spcPts val="0"/>
              </a:spcAft>
              <a:buFont typeface="Arial" panose="020B0604020202020204" pitchFamily="34" charset="0"/>
              <a:buChar char="•"/>
            </a:pPr>
            <a:r>
              <a:rPr lang="en-US" altLang="en-US" sz="2400" i="1" noProof="0" dirty="0"/>
              <a:t>Has a similar problem been solved?</a:t>
            </a:r>
            <a:endParaRPr lang="en-US" altLang="en-US" sz="2400" i="1" noProof="0" dirty="0"/>
          </a:p>
        </p:txBody>
      </p:sp>
      <p:sp>
        <p:nvSpPr>
          <p:cNvPr id="18" name="Content Placeholder 17"/>
          <p:cNvSpPr>
            <a:spLocks noGrp="1"/>
          </p:cNvSpPr>
          <p:nvPr>
            <p:ph sz="quarter" idx="16"/>
          </p:nvPr>
        </p:nvSpPr>
        <p:spPr>
          <a:xfrm>
            <a:off x="342900" y="3573733"/>
            <a:ext cx="8458200" cy="454680"/>
          </a:xfrm>
        </p:spPr>
        <p:txBody>
          <a:bodyPr>
            <a:normAutofit/>
          </a:bodyPr>
          <a:lstStyle/>
          <a:p>
            <a:pPr marL="518160">
              <a:spcBef>
                <a:spcPts val="1000"/>
              </a:spcBef>
              <a:spcAft>
                <a:spcPts val="0"/>
              </a:spcAft>
            </a:pPr>
            <a:r>
              <a:rPr lang="en-US" altLang="en-US" sz="2200" noProof="0" dirty="0"/>
              <a:t>If so, are elements of the solution reusable?</a:t>
            </a:r>
            <a:endParaRPr lang="en-US" altLang="en-US" sz="2200" noProof="0" dirty="0"/>
          </a:p>
        </p:txBody>
      </p:sp>
      <p:sp>
        <p:nvSpPr>
          <p:cNvPr id="19" name="Content Placeholder 18"/>
          <p:cNvSpPr>
            <a:spLocks noGrp="1"/>
          </p:cNvSpPr>
          <p:nvPr>
            <p:ph sz="quarter" idx="17"/>
          </p:nvPr>
        </p:nvSpPr>
        <p:spPr>
          <a:xfrm>
            <a:off x="342900" y="4167029"/>
            <a:ext cx="4611872" cy="454680"/>
          </a:xfrm>
        </p:spPr>
        <p:txBody>
          <a:bodyPr>
            <a:noAutofit/>
          </a:bodyPr>
          <a:lstStyle/>
          <a:p>
            <a:pPr marL="291465" indent="-291465">
              <a:spcBef>
                <a:spcPts val="1000"/>
              </a:spcBef>
              <a:spcAft>
                <a:spcPts val="0"/>
              </a:spcAft>
              <a:buFont typeface="Arial" panose="020B0604020202020204" pitchFamily="34" charset="0"/>
              <a:buChar char="•"/>
            </a:pPr>
            <a:r>
              <a:rPr lang="en-US" altLang="en-US" sz="2400" i="1" noProof="0" dirty="0"/>
              <a:t>Can subproblems be defined?</a:t>
            </a:r>
            <a:endParaRPr lang="en-US" altLang="en-US" sz="2400" noProof="0" dirty="0"/>
          </a:p>
        </p:txBody>
      </p:sp>
      <p:sp>
        <p:nvSpPr>
          <p:cNvPr id="20" name="Content Placeholder 19"/>
          <p:cNvSpPr>
            <a:spLocks noGrp="1"/>
          </p:cNvSpPr>
          <p:nvPr>
            <p:ph sz="quarter" idx="18"/>
          </p:nvPr>
        </p:nvSpPr>
        <p:spPr>
          <a:xfrm>
            <a:off x="342900" y="4675046"/>
            <a:ext cx="8458200" cy="454681"/>
          </a:xfrm>
        </p:spPr>
        <p:txBody>
          <a:bodyPr>
            <a:normAutofit/>
          </a:bodyPr>
          <a:lstStyle/>
          <a:p>
            <a:pPr marL="518160"/>
            <a:r>
              <a:rPr lang="en-US" altLang="en-US" sz="2200" noProof="0" dirty="0"/>
              <a:t>If so, are solutions readily apparent for the subproblems?</a:t>
            </a:r>
            <a:endParaRPr lang="en-US" sz="2200" noProof="0" dirty="0"/>
          </a:p>
        </p:txBody>
      </p:sp>
      <p:sp>
        <p:nvSpPr>
          <p:cNvPr id="21" name="Content Placeholder 20"/>
          <p:cNvSpPr>
            <a:spLocks noGrp="1"/>
          </p:cNvSpPr>
          <p:nvPr>
            <p:ph sz="quarter" idx="19"/>
          </p:nvPr>
        </p:nvSpPr>
        <p:spPr>
          <a:xfrm>
            <a:off x="342900" y="5193695"/>
            <a:ext cx="8458200" cy="804569"/>
          </a:xfrm>
        </p:spPr>
        <p:txBody>
          <a:bodyPr>
            <a:noAutofit/>
          </a:bodyPr>
          <a:lstStyle/>
          <a:p>
            <a:pPr marL="291465" indent="-291465">
              <a:spcBef>
                <a:spcPts val="1000"/>
              </a:spcBef>
              <a:spcAft>
                <a:spcPts val="0"/>
              </a:spcAft>
              <a:buFont typeface="Arial" panose="020B0604020202020204" pitchFamily="34" charset="0"/>
              <a:buChar char="•"/>
            </a:pPr>
            <a:r>
              <a:rPr lang="en-US" altLang="en-US" sz="2400" i="1" noProof="0" dirty="0"/>
              <a:t>Can you represent a solution in a manner that leads to effective implementation?</a:t>
            </a:r>
            <a:endParaRPr lang="en-US" altLang="en-US" sz="2400" i="1" noProof="0" dirty="0"/>
          </a:p>
        </p:txBody>
      </p:sp>
      <p:sp>
        <p:nvSpPr>
          <p:cNvPr id="22" name="Content Placeholder 21"/>
          <p:cNvSpPr>
            <a:spLocks noGrp="1"/>
          </p:cNvSpPr>
          <p:nvPr>
            <p:ph sz="quarter" idx="20"/>
          </p:nvPr>
        </p:nvSpPr>
        <p:spPr>
          <a:xfrm>
            <a:off x="342900" y="6072605"/>
            <a:ext cx="6546997" cy="480595"/>
          </a:xfrm>
        </p:spPr>
        <p:txBody>
          <a:bodyPr>
            <a:noAutofit/>
          </a:bodyPr>
          <a:lstStyle/>
          <a:p>
            <a:pPr marL="518160"/>
            <a:r>
              <a:rPr lang="en-US" altLang="en-US" sz="2200" noProof="0" dirty="0"/>
              <a:t>Can a design model be created?</a:t>
            </a:r>
            <a:endParaRPr lang="en-US" altLang="en-US" sz="2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Carryout the Plan</a:t>
            </a:r>
            <a:endParaRPr lang="en-US" noProof="0" dirty="0"/>
          </a:p>
        </p:txBody>
      </p:sp>
      <p:sp>
        <p:nvSpPr>
          <p:cNvPr id="4" name="Content Placeholder 3"/>
          <p:cNvSpPr>
            <a:spLocks noGrp="1"/>
          </p:cNvSpPr>
          <p:nvPr>
            <p:ph sz="quarter" idx="11"/>
          </p:nvPr>
        </p:nvSpPr>
        <p:spPr>
          <a:xfrm>
            <a:off x="342900" y="1276710"/>
            <a:ext cx="8458200" cy="47477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i="1" noProof="0" dirty="0">
                <a:solidFill>
                  <a:schemeClr val="tx1"/>
                </a:solidFill>
              </a:rPr>
              <a:t>Does the solution conform to the plan?</a:t>
            </a:r>
            <a:endParaRPr lang="en-US" altLang="en-US" sz="2400" noProof="0" dirty="0">
              <a:solidFill>
                <a:schemeClr val="tx1"/>
              </a:solidFill>
            </a:endParaRPr>
          </a:p>
        </p:txBody>
      </p:sp>
      <p:sp>
        <p:nvSpPr>
          <p:cNvPr id="12" name="Content Placeholder 11"/>
          <p:cNvSpPr>
            <a:spLocks noGrp="1"/>
          </p:cNvSpPr>
          <p:nvPr>
            <p:ph sz="quarter" idx="15"/>
          </p:nvPr>
        </p:nvSpPr>
        <p:spPr>
          <a:xfrm>
            <a:off x="342900" y="1816603"/>
            <a:ext cx="8458200" cy="474776"/>
          </a:xfrm>
        </p:spPr>
        <p:txBody>
          <a:bodyPr>
            <a:normAutofit/>
          </a:bodyPr>
          <a:lstStyle/>
          <a:p>
            <a:pPr lvl="2" indent="0">
              <a:spcBef>
                <a:spcPts val="1000"/>
              </a:spcBef>
              <a:spcAft>
                <a:spcPts val="0"/>
              </a:spcAft>
              <a:buNone/>
            </a:pPr>
            <a:r>
              <a:rPr lang="en-US" altLang="en-US" sz="2200" noProof="0" dirty="0">
                <a:solidFill>
                  <a:schemeClr val="tx1"/>
                </a:solidFill>
              </a:rPr>
              <a:t>Is source code traceable to the design model?</a:t>
            </a:r>
            <a:endParaRPr lang="en-US" altLang="en-US" sz="2400" i="1" noProof="0" dirty="0">
              <a:solidFill>
                <a:schemeClr val="tx1"/>
              </a:solidFill>
            </a:endParaRPr>
          </a:p>
        </p:txBody>
      </p:sp>
      <p:sp>
        <p:nvSpPr>
          <p:cNvPr id="13" name="Content Placeholder 12"/>
          <p:cNvSpPr>
            <a:spLocks noGrp="1"/>
          </p:cNvSpPr>
          <p:nvPr>
            <p:ph sz="quarter" idx="16"/>
          </p:nvPr>
        </p:nvSpPr>
        <p:spPr>
          <a:xfrm>
            <a:off x="342900" y="2631922"/>
            <a:ext cx="8458200" cy="474776"/>
          </a:xfrm>
        </p:spPr>
        <p:txBody>
          <a:bodyPr>
            <a:normAutofit/>
          </a:bodyPr>
          <a:lstStyle/>
          <a:p>
            <a:pPr marL="291465" indent="-291465">
              <a:spcBef>
                <a:spcPts val="1000"/>
              </a:spcBef>
              <a:spcAft>
                <a:spcPts val="0"/>
              </a:spcAft>
              <a:buFont typeface="Arial" panose="020B0604020202020204" pitchFamily="34" charset="0"/>
              <a:buChar char="•"/>
            </a:pPr>
            <a:r>
              <a:rPr lang="en-US" altLang="en-US" sz="2400" i="1" noProof="0" dirty="0">
                <a:solidFill>
                  <a:schemeClr val="tx1"/>
                </a:solidFill>
              </a:rPr>
              <a:t>Is each component part of the solution provably correct?</a:t>
            </a:r>
            <a:endParaRPr lang="en-US" altLang="en-US" sz="2400" noProof="0" dirty="0">
              <a:solidFill>
                <a:schemeClr val="tx1"/>
              </a:solidFill>
            </a:endParaRPr>
          </a:p>
        </p:txBody>
      </p:sp>
      <p:sp>
        <p:nvSpPr>
          <p:cNvPr id="14" name="Content Placeholder 13"/>
          <p:cNvSpPr>
            <a:spLocks noGrp="1"/>
          </p:cNvSpPr>
          <p:nvPr>
            <p:ph sz="quarter" idx="17"/>
          </p:nvPr>
        </p:nvSpPr>
        <p:spPr>
          <a:xfrm>
            <a:off x="342900" y="3198734"/>
            <a:ext cx="8458200" cy="763168"/>
          </a:xfrm>
        </p:spPr>
        <p:txBody>
          <a:bodyPr>
            <a:normAutofit/>
          </a:bodyPr>
          <a:lstStyle/>
          <a:p>
            <a:pPr lvl="2" indent="0">
              <a:spcBef>
                <a:spcPts val="1000"/>
              </a:spcBef>
              <a:spcAft>
                <a:spcPts val="0"/>
              </a:spcAft>
              <a:buNone/>
            </a:pPr>
            <a:r>
              <a:rPr lang="en-US" altLang="en-US" sz="2200" noProof="0" dirty="0">
                <a:solidFill>
                  <a:schemeClr val="tx1"/>
                </a:solidFill>
              </a:rPr>
              <a:t>Has the design and code been reviewed, or better, have correctness proofs been applied to algorithm?</a:t>
            </a:r>
            <a:endParaRPr lang="en-US" altLang="en-US" sz="22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Examine the Result</a:t>
            </a:r>
            <a:endParaRPr lang="en-US" noProof="0" dirty="0"/>
          </a:p>
        </p:txBody>
      </p:sp>
      <p:sp>
        <p:nvSpPr>
          <p:cNvPr id="4" name="Content Placeholder 3"/>
          <p:cNvSpPr>
            <a:spLocks noGrp="1"/>
          </p:cNvSpPr>
          <p:nvPr>
            <p:ph sz="quarter" idx="11"/>
          </p:nvPr>
        </p:nvSpPr>
        <p:spPr>
          <a:xfrm>
            <a:off x="342900" y="1276710"/>
            <a:ext cx="8458200" cy="520192"/>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i="1" noProof="0" dirty="0">
                <a:solidFill>
                  <a:schemeClr val="tx1"/>
                </a:solidFill>
              </a:rPr>
              <a:t>Is it possible to test each component part of the solution?</a:t>
            </a:r>
            <a:endParaRPr lang="en-US" altLang="en-US" sz="2400" i="1" noProof="0" dirty="0">
              <a:solidFill>
                <a:schemeClr val="tx1"/>
              </a:solidFill>
            </a:endParaRPr>
          </a:p>
        </p:txBody>
      </p:sp>
      <p:sp>
        <p:nvSpPr>
          <p:cNvPr id="12" name="Content Placeholder 11"/>
          <p:cNvSpPr>
            <a:spLocks noGrp="1"/>
          </p:cNvSpPr>
          <p:nvPr>
            <p:ph sz="quarter" idx="15"/>
          </p:nvPr>
        </p:nvSpPr>
        <p:spPr>
          <a:xfrm>
            <a:off x="342900" y="1848502"/>
            <a:ext cx="8458200" cy="474776"/>
          </a:xfrm>
        </p:spPr>
        <p:txBody>
          <a:bodyPr>
            <a:normAutofit/>
          </a:bodyPr>
          <a:lstStyle/>
          <a:p>
            <a:pPr lvl="2" indent="0">
              <a:spcBef>
                <a:spcPts val="1000"/>
              </a:spcBef>
              <a:spcAft>
                <a:spcPts val="0"/>
              </a:spcAft>
              <a:buNone/>
            </a:pPr>
            <a:r>
              <a:rPr lang="en-US" altLang="en-US" sz="2200" noProof="0" dirty="0">
                <a:solidFill>
                  <a:schemeClr val="tx1"/>
                </a:solidFill>
              </a:rPr>
              <a:t>Has a reasonable testing strategy been implemented?</a:t>
            </a:r>
            <a:endParaRPr lang="en-US" altLang="en-US" sz="2200" i="1" noProof="0" dirty="0">
              <a:solidFill>
                <a:schemeClr val="tx1"/>
              </a:solidFill>
            </a:endParaRPr>
          </a:p>
        </p:txBody>
      </p:sp>
      <p:sp>
        <p:nvSpPr>
          <p:cNvPr id="13" name="Content Placeholder 12"/>
          <p:cNvSpPr>
            <a:spLocks noGrp="1"/>
          </p:cNvSpPr>
          <p:nvPr>
            <p:ph sz="quarter" idx="16"/>
          </p:nvPr>
        </p:nvSpPr>
        <p:spPr>
          <a:xfrm>
            <a:off x="342900" y="2631922"/>
            <a:ext cx="8458200" cy="871510"/>
          </a:xfrm>
        </p:spPr>
        <p:txBody>
          <a:bodyPr>
            <a:normAutofit/>
          </a:bodyPr>
          <a:lstStyle/>
          <a:p>
            <a:pPr marL="291465" indent="-291465">
              <a:spcBef>
                <a:spcPts val="1000"/>
              </a:spcBef>
              <a:spcAft>
                <a:spcPts val="0"/>
              </a:spcAft>
              <a:buFont typeface="Arial" panose="020B0604020202020204" pitchFamily="34" charset="0"/>
              <a:buChar char="•"/>
            </a:pPr>
            <a:r>
              <a:rPr lang="en-US" altLang="en-US" sz="2400" i="1" noProof="0" dirty="0">
                <a:solidFill>
                  <a:schemeClr val="tx1"/>
                </a:solidFill>
              </a:rPr>
              <a:t>Does the solution produce results, that conform to the data, functions, and features that are required? </a:t>
            </a:r>
            <a:endParaRPr lang="en-US" altLang="en-US" sz="2400" i="1" noProof="0" dirty="0">
              <a:solidFill>
                <a:schemeClr val="tx1"/>
              </a:solidFill>
            </a:endParaRPr>
          </a:p>
        </p:txBody>
      </p:sp>
      <p:sp>
        <p:nvSpPr>
          <p:cNvPr id="14" name="Content Placeholder 13"/>
          <p:cNvSpPr>
            <a:spLocks noGrp="1"/>
          </p:cNvSpPr>
          <p:nvPr>
            <p:ph sz="quarter" idx="17"/>
          </p:nvPr>
        </p:nvSpPr>
        <p:spPr>
          <a:xfrm>
            <a:off x="329609" y="3574918"/>
            <a:ext cx="8471491" cy="763168"/>
          </a:xfrm>
        </p:spPr>
        <p:txBody>
          <a:bodyPr>
            <a:normAutofit/>
          </a:bodyPr>
          <a:lstStyle/>
          <a:p>
            <a:pPr marL="518160"/>
            <a:r>
              <a:rPr lang="en-US" altLang="en-US" sz="2200" noProof="0" dirty="0">
                <a:solidFill>
                  <a:schemeClr val="tx1"/>
                </a:solidFill>
              </a:rPr>
              <a:t>Has the software been validated against all stakeholder requirements?</a:t>
            </a:r>
            <a:endParaRPr lang="en-US" altLang="en-US" sz="2200" i="1"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Hooker’s General Principles</a:t>
            </a:r>
            <a:endParaRPr lang="en-US" noProof="0" dirty="0"/>
          </a:p>
        </p:txBody>
      </p:sp>
      <p:sp>
        <p:nvSpPr>
          <p:cNvPr id="4" name="Content Placeholder 3"/>
          <p:cNvSpPr>
            <a:spLocks noGrp="1"/>
          </p:cNvSpPr>
          <p:nvPr>
            <p:ph sz="quarter" idx="11"/>
          </p:nvPr>
        </p:nvSpPr>
        <p:spPr>
          <a:xfrm>
            <a:off x="342900" y="1276709"/>
            <a:ext cx="8458200" cy="3709961"/>
          </a:xfrm>
        </p:spPr>
        <p:txBody>
          <a:bodyPr vert="horz" lIns="91440" tIns="45720" rIns="91440" bIns="45720" rtlCol="0">
            <a:noAutofit/>
          </a:bodyPr>
          <a:lstStyle/>
          <a:p>
            <a:pPr marL="403225" indent="-403225">
              <a:spcBef>
                <a:spcPts val="1000"/>
              </a:spcBef>
              <a:spcAft>
                <a:spcPts val="0"/>
              </a:spcAft>
              <a:buFont typeface="+mj-lt"/>
              <a:buAutoNum type="arabicPeriod"/>
            </a:pPr>
            <a:r>
              <a:rPr lang="en-US" altLang="en-US" sz="2400" i="1" noProof="0" dirty="0">
                <a:solidFill>
                  <a:schemeClr val="tx1"/>
                </a:solidFill>
              </a:rPr>
              <a:t>The Reason It All Exists – </a:t>
            </a:r>
            <a:r>
              <a:rPr lang="en-US" altLang="en-US" sz="2400" noProof="0" dirty="0">
                <a:solidFill>
                  <a:schemeClr val="tx1"/>
                </a:solidFill>
              </a:rPr>
              <a:t>provide value to users.</a:t>
            </a:r>
            <a:endParaRPr lang="en-US" altLang="en-US" sz="2400" i="1" noProof="0" dirty="0">
              <a:solidFill>
                <a:schemeClr val="tx1"/>
              </a:solidFill>
            </a:endParaRPr>
          </a:p>
          <a:p>
            <a:pPr marL="403225" indent="-403225">
              <a:spcBef>
                <a:spcPts val="1000"/>
              </a:spcBef>
              <a:spcAft>
                <a:spcPts val="0"/>
              </a:spcAft>
              <a:buFont typeface="+mj-lt"/>
              <a:buAutoNum type="arabicPeriod"/>
            </a:pPr>
            <a:r>
              <a:rPr lang="en-US" altLang="en-US" sz="2400" i="1" noProof="0" dirty="0">
                <a:solidFill>
                  <a:schemeClr val="tx1"/>
                </a:solidFill>
              </a:rPr>
              <a:t>K</a:t>
            </a:r>
            <a:r>
              <a:rPr lang="en-US" altLang="en-US" sz="100" i="1" noProof="0" dirty="0">
                <a:solidFill>
                  <a:schemeClr val="tx1"/>
                </a:solidFill>
              </a:rPr>
              <a:t> </a:t>
            </a:r>
            <a:r>
              <a:rPr lang="en-US" altLang="en-US" sz="2400" i="1" noProof="0" dirty="0">
                <a:solidFill>
                  <a:schemeClr val="tx1"/>
                </a:solidFill>
              </a:rPr>
              <a:t>I</a:t>
            </a:r>
            <a:r>
              <a:rPr lang="en-US" altLang="en-US" sz="100" i="1" noProof="0" dirty="0">
                <a:solidFill>
                  <a:schemeClr val="tx1"/>
                </a:solidFill>
              </a:rPr>
              <a:t> </a:t>
            </a:r>
            <a:r>
              <a:rPr lang="en-US" altLang="en-US" sz="2400" i="1" noProof="0" dirty="0">
                <a:solidFill>
                  <a:schemeClr val="tx1"/>
                </a:solidFill>
              </a:rPr>
              <a:t>S</a:t>
            </a:r>
            <a:r>
              <a:rPr lang="en-US" altLang="en-US" sz="100" i="1" noProof="0" dirty="0">
                <a:solidFill>
                  <a:schemeClr val="tx1"/>
                </a:solidFill>
              </a:rPr>
              <a:t> </a:t>
            </a:r>
            <a:r>
              <a:rPr lang="en-US" altLang="en-US" sz="2400" i="1" noProof="0" dirty="0" err="1">
                <a:solidFill>
                  <a:schemeClr val="tx1"/>
                </a:solidFill>
              </a:rPr>
              <a:t>S</a:t>
            </a:r>
            <a:r>
              <a:rPr lang="en-US" altLang="en-US" sz="2400" i="1" noProof="0" dirty="0">
                <a:solidFill>
                  <a:schemeClr val="tx1"/>
                </a:solidFill>
              </a:rPr>
              <a:t> (Keep It Simple, Stupid!) </a:t>
            </a:r>
            <a:r>
              <a:rPr lang="en-US" altLang="en-US" sz="2400" noProof="0" dirty="0">
                <a:solidFill>
                  <a:schemeClr val="tx1"/>
                </a:solidFill>
              </a:rPr>
              <a:t>– design simple as it can be.</a:t>
            </a:r>
            <a:endParaRPr lang="en-US" altLang="en-US" sz="2400" i="1" noProof="0" dirty="0">
              <a:solidFill>
                <a:schemeClr val="tx1"/>
              </a:solidFill>
            </a:endParaRPr>
          </a:p>
          <a:p>
            <a:pPr marL="403225" indent="-403225">
              <a:spcBef>
                <a:spcPts val="1000"/>
              </a:spcBef>
              <a:spcAft>
                <a:spcPts val="0"/>
              </a:spcAft>
              <a:buFont typeface="+mj-lt"/>
              <a:buAutoNum type="arabicPeriod"/>
            </a:pPr>
            <a:r>
              <a:rPr lang="en-US" altLang="en-US" sz="2400" i="1" noProof="0" dirty="0">
                <a:solidFill>
                  <a:schemeClr val="tx1"/>
                </a:solidFill>
              </a:rPr>
              <a:t>Maintain the Vision </a:t>
            </a:r>
            <a:r>
              <a:rPr lang="en-US" altLang="en-US" sz="2400" noProof="0" dirty="0">
                <a:solidFill>
                  <a:schemeClr val="tx1"/>
                </a:solidFill>
              </a:rPr>
              <a:t>– clear vision is essential.</a:t>
            </a:r>
            <a:endParaRPr lang="en-US" altLang="en-US" sz="2400" noProof="0" dirty="0">
              <a:solidFill>
                <a:schemeClr val="tx1"/>
              </a:solidFill>
            </a:endParaRPr>
          </a:p>
          <a:p>
            <a:pPr marL="403225" indent="-403225">
              <a:spcBef>
                <a:spcPts val="1000"/>
              </a:spcBef>
              <a:spcAft>
                <a:spcPts val="0"/>
              </a:spcAft>
              <a:buFont typeface="+mj-lt"/>
              <a:buAutoNum type="arabicPeriod"/>
            </a:pPr>
            <a:r>
              <a:rPr lang="en-US" altLang="en-US" sz="2400" i="1" noProof="0" dirty="0">
                <a:solidFill>
                  <a:schemeClr val="tx1"/>
                </a:solidFill>
              </a:rPr>
              <a:t>What You Produce, Others Will Consume.</a:t>
            </a:r>
            <a:endParaRPr lang="en-US" altLang="en-US" sz="2400" noProof="0" dirty="0">
              <a:solidFill>
                <a:schemeClr val="tx1"/>
              </a:solidFill>
            </a:endParaRPr>
          </a:p>
          <a:p>
            <a:pPr marL="403225" indent="-403225">
              <a:spcBef>
                <a:spcPts val="1000"/>
              </a:spcBef>
              <a:spcAft>
                <a:spcPts val="0"/>
              </a:spcAft>
              <a:buFont typeface="+mj-lt"/>
              <a:buAutoNum type="arabicPeriod"/>
            </a:pPr>
            <a:r>
              <a:rPr lang="en-US" altLang="en-US" sz="2400" i="1" noProof="0" dirty="0">
                <a:solidFill>
                  <a:schemeClr val="tx1"/>
                </a:solidFill>
              </a:rPr>
              <a:t>Be Open to the Future </a:t>
            </a:r>
            <a:r>
              <a:rPr lang="en-US" altLang="en-US" sz="2400" noProof="0" dirty="0">
                <a:solidFill>
                  <a:schemeClr val="tx1"/>
                </a:solidFill>
              </a:rPr>
              <a:t>- do not design yourself into a corner.</a:t>
            </a:r>
            <a:endParaRPr lang="en-US" altLang="en-US" sz="2400" noProof="0" dirty="0">
              <a:solidFill>
                <a:schemeClr val="tx1"/>
              </a:solidFill>
            </a:endParaRPr>
          </a:p>
          <a:p>
            <a:pPr marL="403225" indent="-403225">
              <a:spcBef>
                <a:spcPts val="1000"/>
              </a:spcBef>
              <a:spcAft>
                <a:spcPts val="0"/>
              </a:spcAft>
              <a:buFont typeface="+mj-lt"/>
              <a:buAutoNum type="arabicPeriod"/>
            </a:pPr>
            <a:r>
              <a:rPr lang="en-US" altLang="en-US" sz="2400" i="1" noProof="0" dirty="0">
                <a:solidFill>
                  <a:schemeClr val="tx1"/>
                </a:solidFill>
              </a:rPr>
              <a:t>Plan Ahead for Reuse </a:t>
            </a:r>
            <a:r>
              <a:rPr lang="en-US" altLang="en-US" sz="2400" noProof="0" dirty="0">
                <a:solidFill>
                  <a:schemeClr val="tx1"/>
                </a:solidFill>
              </a:rPr>
              <a:t>– reduces cost and increases value.</a:t>
            </a:r>
            <a:endParaRPr lang="en-US" altLang="en-US" sz="2400" i="1" noProof="0" dirty="0">
              <a:solidFill>
                <a:schemeClr val="tx1"/>
              </a:solidFill>
            </a:endParaRPr>
          </a:p>
          <a:p>
            <a:pPr marL="403225" indent="-403225">
              <a:spcBef>
                <a:spcPts val="1000"/>
              </a:spcBef>
              <a:spcAft>
                <a:spcPts val="0"/>
              </a:spcAft>
              <a:buFont typeface="+mj-lt"/>
              <a:buAutoNum type="arabicPeriod"/>
            </a:pPr>
            <a:r>
              <a:rPr lang="en-US" altLang="en-US" sz="2400" i="1" noProof="0" dirty="0">
                <a:solidFill>
                  <a:schemeClr val="tx1"/>
                </a:solidFill>
              </a:rPr>
              <a:t>Think!</a:t>
            </a:r>
            <a:r>
              <a:rPr lang="en-US" altLang="en-US" sz="2400" noProof="0" dirty="0">
                <a:solidFill>
                  <a:schemeClr val="tx1"/>
                </a:solidFill>
              </a:rPr>
              <a:t> – placing thought before action produce results.</a:t>
            </a:r>
            <a:endParaRPr lang="en-US" altLang="en-US" sz="28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678611"/>
          </a:xfrm>
        </p:spPr>
        <p:txBody>
          <a:bodyPr>
            <a:noAutofit/>
          </a:bodyPr>
          <a:lstStyle/>
          <a:p>
            <a:r>
              <a:rPr lang="en-US" altLang="zh-CN" sz="3600" noProof="0" dirty="0"/>
              <a:t>Teaching Assistants</a:t>
            </a:r>
            <a:endParaRPr lang="en-US" sz="3600" noProof="0" dirty="0"/>
          </a:p>
        </p:txBody>
      </p:sp>
      <p:sp>
        <p:nvSpPr>
          <p:cNvPr id="4" name="Content Placeholder 3"/>
          <p:cNvSpPr>
            <a:spLocks noGrp="1"/>
          </p:cNvSpPr>
          <p:nvPr>
            <p:ph sz="quarter" idx="11"/>
          </p:nvPr>
        </p:nvSpPr>
        <p:spPr>
          <a:xfrm>
            <a:off x="2220251" y="2540899"/>
            <a:ext cx="4819819" cy="2268616"/>
          </a:xfrm>
        </p:spPr>
        <p:txBody>
          <a:bodyPr vert="horz" lIns="91440" tIns="45720" rIns="91440" bIns="45720" rtlCol="0">
            <a:noAutofit/>
          </a:bodyPr>
          <a:lstStyle/>
          <a:p>
            <a:pPr>
              <a:spcBef>
                <a:spcPct val="50000"/>
              </a:spcBef>
            </a:pPr>
            <a:r>
              <a:rPr lang="zh-CN" altLang="en-US" sz="2400" i="1" noProof="0" dirty="0">
                <a:solidFill>
                  <a:schemeClr val="tx1"/>
                </a:solidFill>
              </a:rPr>
              <a:t>南林娜，软件学院研一</a:t>
            </a:r>
            <a:endParaRPr lang="en-US" altLang="zh-CN" sz="2400" i="1" noProof="0" dirty="0">
              <a:solidFill>
                <a:schemeClr val="tx1"/>
              </a:solidFill>
            </a:endParaRPr>
          </a:p>
          <a:p>
            <a:pPr>
              <a:spcBef>
                <a:spcPct val="50000"/>
              </a:spcBef>
            </a:pPr>
            <a:endParaRPr lang="en-US" altLang="en-US" sz="2400" i="1" noProof="0" dirty="0">
              <a:solidFill>
                <a:schemeClr val="tx1"/>
              </a:solidFill>
            </a:endParaRPr>
          </a:p>
          <a:p>
            <a:pPr>
              <a:spcBef>
                <a:spcPct val="50000"/>
              </a:spcBef>
            </a:pPr>
            <a:r>
              <a:rPr lang="zh-CN" altLang="en-US" sz="2400" i="1" dirty="0">
                <a:solidFill>
                  <a:schemeClr val="tx1"/>
                </a:solidFill>
              </a:rPr>
              <a:t>赵雅梦，软件学院研一</a:t>
            </a:r>
            <a:endParaRPr lang="en-US" altLang="en-US" sz="2400" i="1"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How it all Starts – </a:t>
            </a:r>
            <a:r>
              <a:rPr lang="en-US" noProof="0" dirty="0" err="1"/>
              <a:t>SafeHome</a:t>
            </a:r>
            <a:r>
              <a:rPr lang="en-US" noProof="0" dirty="0"/>
              <a:t> Begins</a:t>
            </a:r>
            <a:endParaRPr lang="en-US" noProof="0" dirty="0"/>
          </a:p>
        </p:txBody>
      </p:sp>
      <p:sp>
        <p:nvSpPr>
          <p:cNvPr id="4" name="Content Placeholder 3"/>
          <p:cNvSpPr>
            <a:spLocks noGrp="1"/>
          </p:cNvSpPr>
          <p:nvPr>
            <p:ph sz="quarter" idx="11"/>
          </p:nvPr>
        </p:nvSpPr>
        <p:spPr/>
        <p:txBody>
          <a:bodyPr vert="horz" lIns="91440" tIns="45720" rIns="91440" bIns="45720" rtlCol="0">
            <a:noAutofit/>
          </a:bodyPr>
          <a:lstStyle/>
          <a:p>
            <a:pPr marL="1905" lvl="1" indent="0">
              <a:spcBef>
                <a:spcPts val="300"/>
              </a:spcBef>
              <a:buNone/>
            </a:pPr>
            <a:r>
              <a:rPr lang="en-US" altLang="en-US" sz="2400" noProof="0" dirty="0">
                <a:solidFill>
                  <a:schemeClr val="tx1"/>
                </a:solidFill>
              </a:rPr>
              <a:t>Every software project is precipitated by some business need—</a:t>
            </a:r>
            <a:endParaRPr lang="en-US" altLang="en-US" sz="2400" noProof="0" dirty="0">
              <a:solidFill>
                <a:schemeClr val="tx1"/>
              </a:solidFill>
            </a:endParaRPr>
          </a:p>
          <a:p>
            <a:pPr marL="291465" lvl="2" indent="-291465">
              <a:spcBef>
                <a:spcPts val="1000"/>
              </a:spcBef>
              <a:spcAft>
                <a:spcPts val="0"/>
              </a:spcAft>
            </a:pPr>
            <a:r>
              <a:rPr lang="en-US" altLang="en-US" sz="2400" dirty="0">
                <a:solidFill>
                  <a:schemeClr val="tx1"/>
                </a:solidFill>
              </a:rPr>
              <a:t>T</a:t>
            </a:r>
            <a:r>
              <a:rPr lang="en-US" altLang="en-US" sz="2400" noProof="0" dirty="0">
                <a:solidFill>
                  <a:schemeClr val="tx1"/>
                </a:solidFill>
              </a:rPr>
              <a:t>he need to correct a defect in an existing application;</a:t>
            </a:r>
            <a:endParaRPr lang="en-US" altLang="en-US" sz="2400" noProof="0" dirty="0">
              <a:solidFill>
                <a:schemeClr val="tx1"/>
              </a:solidFill>
            </a:endParaRPr>
          </a:p>
          <a:p>
            <a:pPr marL="291465" lvl="2" indent="-291465">
              <a:spcBef>
                <a:spcPts val="1000"/>
              </a:spcBef>
              <a:spcAft>
                <a:spcPts val="0"/>
              </a:spcAft>
            </a:pPr>
            <a:r>
              <a:rPr lang="en-US" altLang="en-US" sz="2400" dirty="0">
                <a:solidFill>
                  <a:schemeClr val="tx1"/>
                </a:solidFill>
              </a:rPr>
              <a:t>T</a:t>
            </a:r>
            <a:r>
              <a:rPr lang="en-US" altLang="en-US" sz="2400" noProof="0" dirty="0">
                <a:solidFill>
                  <a:schemeClr val="tx1"/>
                </a:solidFill>
              </a:rPr>
              <a:t>he need to the need to adapt a ‘legacy system’ to a changing business environment;</a:t>
            </a:r>
            <a:endParaRPr lang="en-US" altLang="en-US" sz="2400" noProof="0" dirty="0">
              <a:solidFill>
                <a:schemeClr val="tx1"/>
              </a:solidFill>
            </a:endParaRPr>
          </a:p>
          <a:p>
            <a:pPr marL="291465" lvl="2" indent="-291465">
              <a:spcBef>
                <a:spcPts val="1000"/>
              </a:spcBef>
              <a:spcAft>
                <a:spcPts val="0"/>
              </a:spcAft>
            </a:pPr>
            <a:r>
              <a:rPr lang="en-US" altLang="en-US" sz="2400" noProof="0" dirty="0">
                <a:solidFill>
                  <a:schemeClr val="tx1"/>
                </a:solidFill>
              </a:rPr>
              <a:t>The need to extend the functions and features of an existing application, or</a:t>
            </a:r>
            <a:endParaRPr lang="en-US" altLang="en-US" sz="2400" noProof="0" dirty="0">
              <a:solidFill>
                <a:schemeClr val="tx1"/>
              </a:solidFill>
            </a:endParaRPr>
          </a:p>
          <a:p>
            <a:pPr marL="291465" lvl="2" indent="-291465">
              <a:spcBef>
                <a:spcPts val="1000"/>
              </a:spcBef>
              <a:spcAft>
                <a:spcPts val="0"/>
              </a:spcAft>
            </a:pPr>
            <a:r>
              <a:rPr lang="en-US" altLang="en-US" sz="2400" dirty="0">
                <a:solidFill>
                  <a:schemeClr val="tx1"/>
                </a:solidFill>
              </a:rPr>
              <a:t>T</a:t>
            </a:r>
            <a:r>
              <a:rPr lang="en-US" altLang="en-US" sz="2400" noProof="0" dirty="0">
                <a:solidFill>
                  <a:schemeClr val="tx1"/>
                </a:solidFill>
              </a:rPr>
              <a:t>he need to create a new product, service, or system.</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t>End of Main Content</a:t>
            </a:r>
            <a:endParaRPr lang="en-US" noProof="0" dirty="0"/>
          </a:p>
        </p:txBody>
      </p:sp>
      <p:sp>
        <p:nvSpPr>
          <p:cNvPr id="3" name="Footer Placeholder 2"/>
          <p:cNvSpPr>
            <a:spLocks noGrp="1"/>
          </p:cNvSpPr>
          <p:nvPr>
            <p:ph type="ftr" sz="quarter" idx="10"/>
          </p:nvPr>
        </p:nvSpPr>
        <p:spPr/>
        <p:txBody>
          <a:bodyPr/>
          <a:lstStyle/>
          <a:p>
            <a:pPr lvl="0"/>
            <a:r>
              <a:rPr lang="en-US" dirty="0"/>
              <a:t>© 2020 McGraw-Hill Education. All rights reserved. Authorized only for instructor use in the classroom.</a:t>
            </a:r>
            <a:endParaRPr lang="en-US" dirty="0"/>
          </a:p>
          <a:p>
            <a:pPr lvl="0"/>
            <a:r>
              <a:rPr lang="en-US" dirty="0"/>
              <a:t>No reproduction or further distribution permitted without the prior written consent of McGraw-Hill Education.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 y="2310981"/>
            <a:ext cx="7696919" cy="637593"/>
          </a:xfrm>
        </p:spPr>
        <p:txBody>
          <a:bodyPr>
            <a:normAutofit/>
          </a:bodyPr>
          <a:lstStyle/>
          <a:p>
            <a:r>
              <a:rPr lang="en-US" sz="2400" noProof="0" dirty="0"/>
              <a:t>Accessibility Content: Text Alternatives for Images</a:t>
            </a:r>
            <a:endParaRPr 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458200" cy="903231"/>
          </a:xfrm>
        </p:spPr>
        <p:txBody>
          <a:bodyPr/>
          <a:lstStyle/>
          <a:p>
            <a:r>
              <a:rPr lang="en-US" sz="3400" noProof="0" dirty="0"/>
              <a:t>Wear versus Deterioration – Text Alternative</a:t>
            </a:r>
            <a:endParaRPr lang="en-US" sz="3400" noProof="0" dirty="0"/>
          </a:p>
        </p:txBody>
      </p:sp>
      <p:sp>
        <p:nvSpPr>
          <p:cNvPr id="9" name="Text Placeholder 8"/>
          <p:cNvSpPr>
            <a:spLocks noGrp="1"/>
          </p:cNvSpPr>
          <p:nvPr>
            <p:ph type="body" sz="quarter" idx="14"/>
          </p:nvPr>
        </p:nvSpPr>
        <p:spPr/>
        <p:txBody>
          <a:bodyPr/>
          <a:lstStyle/>
          <a:p>
            <a:r>
              <a:rPr lang="en-US" noProof="0" dirty="0">
                <a:hlinkClick r:id="rId1" action="ppaction://hlinksldjump"/>
              </a:rPr>
              <a:t>Return to parent-slide containing images.</a:t>
            </a:r>
            <a:endParaRPr lang="en-US" noProof="0" dirty="0">
              <a:hlinkClick r:id="rId1" action="ppaction://hlinksldjump"/>
            </a:endParaRPr>
          </a:p>
        </p:txBody>
      </p:sp>
      <p:sp>
        <p:nvSpPr>
          <p:cNvPr id="4" name="Content Placeholder 3"/>
          <p:cNvSpPr>
            <a:spLocks noGrp="1"/>
          </p:cNvSpPr>
          <p:nvPr>
            <p:ph sz="quarter" idx="11"/>
          </p:nvPr>
        </p:nvSpPr>
        <p:spPr>
          <a:xfrm>
            <a:off x="342900" y="1647824"/>
            <a:ext cx="8458200" cy="3797011"/>
          </a:xfrm>
        </p:spPr>
        <p:txBody>
          <a:bodyPr>
            <a:noAutofit/>
          </a:bodyPr>
          <a:lstStyle/>
          <a:p>
            <a:r>
              <a:rPr lang="en-US" sz="2400" noProof="0" dirty="0"/>
              <a:t>A graph showing wear versus deterioration is plotted for failure rate versus time. An idealized curve shows that failure-rate reduces as time increases. The displayed curve has a hyperbolic shape which falls from a high y-value to a near constant y-value as x increases. The actual curve shows that failure-rate reduces and reaches a minimum but rises again with a reduced slope as time increases. When a change is implemented there is sudden spike in the curve resulting in higher failure rate which then falls back towards the actual curve as time increases. The failure rate increases due to side-effects. </a:t>
            </a:r>
            <a:endParaRPr lang="en-US" sz="2400" noProof="0" dirty="0"/>
          </a:p>
        </p:txBody>
      </p:sp>
      <p:sp>
        <p:nvSpPr>
          <p:cNvPr id="10" name="Text Placeholder 9"/>
          <p:cNvSpPr>
            <a:spLocks noGrp="1"/>
          </p:cNvSpPr>
          <p:nvPr>
            <p:ph type="body" sz="quarter" idx="15"/>
          </p:nvPr>
        </p:nvSpPr>
        <p:spPr/>
        <p:txBody>
          <a:bodyPr/>
          <a:lstStyle/>
          <a:p>
            <a:pPr algn="ctr"/>
            <a:r>
              <a:rPr lang="en-US" noProof="0" dirty="0">
                <a:hlinkClick r:id="rId1" action="ppaction://hlinksldjump"/>
              </a:rPr>
              <a:t>Return to parent-slide containing images.</a:t>
            </a:r>
            <a:endParaRPr lang="en-US" noProof="0" dirty="0">
              <a:hlinkClick r:id="rId1" action="ppaction://hlinksldjump"/>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a:t>
            </a:r>
            <a:endParaRPr lang="en-US" noProof="0" dirty="0">
              <a:latin typeface="Times New Roman" panose="02020603050405020304" pitchFamily="18" charset="0"/>
              <a:cs typeface="Times New Roman" panose="02020603050405020304" pitchFamily="18" charset="0"/>
            </a:endParaRPr>
          </a:p>
        </p:txBody>
      </p:sp>
      <p:sp>
        <p:nvSpPr>
          <p:cNvPr id="13" name="Subtitle 12"/>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Software and Software Engineering</a:t>
            </a:r>
            <a:endParaRPr lang="en-US" noProof="0" dirty="0">
              <a:latin typeface="Times New Roman" panose="02020603050405020304" pitchFamily="18" charset="0"/>
              <a:cs typeface="Times New Roman" panose="02020603050405020304" pitchFamily="18" charset="0"/>
            </a:endParaRPr>
          </a:p>
        </p:txBody>
      </p:sp>
      <p:sp>
        <p:nvSpPr>
          <p:cNvPr id="14" name="Text Placeholder 13"/>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Introduction</a:t>
            </a:r>
            <a:endParaRPr lang="en-US" noProof="0" dirty="0">
              <a:latin typeface="Times New Roman" panose="02020603050405020304" pitchFamily="18" charset="0"/>
              <a:cs typeface="Times New Roman" panose="02020603050405020304" pitchFamily="18" charset="0"/>
            </a:endParaRPr>
          </a:p>
        </p:txBody>
      </p:sp>
      <p:pic>
        <p:nvPicPr>
          <p:cNvPr id="4" name="Picture Placeholder 3" descr="Software Engineering-A Practitioner's Approach, Ninth edition by Roger S. Pressman and Bruce R. Maxim."/>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678611"/>
          </a:xfrm>
        </p:spPr>
        <p:txBody>
          <a:bodyPr>
            <a:noAutofit/>
          </a:bodyPr>
          <a:lstStyle/>
          <a:p>
            <a:r>
              <a:rPr lang="en-US" sz="3600" noProof="0" dirty="0">
                <a:highlight>
                  <a:srgbClr val="FFFF00"/>
                </a:highlight>
              </a:rPr>
              <a:t>Nature of Software – Defining Software</a:t>
            </a:r>
            <a:endParaRPr lang="en-US" sz="3600" noProof="0" dirty="0">
              <a:highlight>
                <a:srgbClr val="FFFF00"/>
              </a:highlight>
            </a:endParaRPr>
          </a:p>
        </p:txBody>
      </p:sp>
      <p:sp>
        <p:nvSpPr>
          <p:cNvPr id="4" name="Content Placeholder 3"/>
          <p:cNvSpPr>
            <a:spLocks noGrp="1"/>
          </p:cNvSpPr>
          <p:nvPr>
            <p:ph sz="quarter" idx="11"/>
          </p:nvPr>
        </p:nvSpPr>
        <p:spPr>
          <a:xfrm>
            <a:off x="342900" y="1276709"/>
            <a:ext cx="8458200" cy="3476162"/>
          </a:xfrm>
        </p:spPr>
        <p:txBody>
          <a:bodyPr vert="horz" lIns="91440" tIns="45720" rIns="91440" bIns="45720" rtlCol="0">
            <a:noAutofit/>
          </a:bodyPr>
          <a:lstStyle/>
          <a:p>
            <a:pPr>
              <a:spcBef>
                <a:spcPct val="50000"/>
              </a:spcBef>
            </a:pPr>
            <a:r>
              <a:rPr lang="en-US" altLang="en-US" sz="2400" i="1" noProof="0" dirty="0">
                <a:solidFill>
                  <a:schemeClr val="tx1"/>
                </a:solidFill>
              </a:rPr>
              <a:t>Software is:</a:t>
            </a:r>
            <a:endParaRPr lang="en-US" altLang="en-US" sz="2400" i="1" noProof="0" dirty="0">
              <a:solidFill>
                <a:schemeClr val="tx1"/>
              </a:solidFill>
            </a:endParaRPr>
          </a:p>
          <a:p>
            <a:pPr marL="403225" indent="-403225">
              <a:spcBef>
                <a:spcPts val="1000"/>
              </a:spcBef>
              <a:spcAft>
                <a:spcPts val="0"/>
              </a:spcAft>
              <a:buFont typeface="+mj-lt"/>
              <a:buAutoNum type="arabicParenR"/>
            </a:pPr>
            <a:r>
              <a:rPr lang="en-US" altLang="en-US" sz="2400" i="1" noProof="0" dirty="0">
                <a:solidFill>
                  <a:schemeClr val="tx1"/>
                </a:solidFill>
                <a:highlight>
                  <a:srgbClr val="FFFF00"/>
                </a:highlight>
              </a:rPr>
              <a:t>Instructions </a:t>
            </a:r>
            <a:r>
              <a:rPr lang="en-US" altLang="en-US" sz="2400" i="1" noProof="0" dirty="0">
                <a:solidFill>
                  <a:schemeClr val="tx1"/>
                </a:solidFill>
              </a:rPr>
              <a:t>(computer programs) that when executed provide desired features, function, and performance;</a:t>
            </a:r>
            <a:endParaRPr lang="en-US" altLang="en-US" sz="2400" i="1" noProof="0" dirty="0">
              <a:solidFill>
                <a:schemeClr val="tx1"/>
              </a:solidFill>
            </a:endParaRPr>
          </a:p>
          <a:p>
            <a:pPr marL="403225" indent="-403225">
              <a:spcBef>
                <a:spcPts val="1000"/>
              </a:spcBef>
              <a:spcAft>
                <a:spcPts val="0"/>
              </a:spcAft>
              <a:buFont typeface="+mj-lt"/>
              <a:buAutoNum type="arabicParenR"/>
            </a:pPr>
            <a:r>
              <a:rPr lang="en-US" altLang="en-US" sz="2400" i="1" noProof="0" dirty="0">
                <a:solidFill>
                  <a:schemeClr val="tx1"/>
                </a:solidFill>
                <a:highlight>
                  <a:srgbClr val="FFFF00"/>
                </a:highlight>
              </a:rPr>
              <a:t>Data </a:t>
            </a:r>
            <a:r>
              <a:rPr lang="en-US" altLang="en-US" sz="2400" i="1" noProof="0" dirty="0">
                <a:solidFill>
                  <a:schemeClr val="tx1"/>
                </a:solidFill>
              </a:rPr>
              <a:t>structures that enable the programs to adequately manipulate information.</a:t>
            </a:r>
            <a:endParaRPr lang="en-US" altLang="en-US" sz="2400" i="1" noProof="0" dirty="0">
              <a:solidFill>
                <a:schemeClr val="tx1"/>
              </a:solidFill>
            </a:endParaRPr>
          </a:p>
          <a:p>
            <a:pPr marL="403225" indent="-403225">
              <a:spcBef>
                <a:spcPts val="1000"/>
              </a:spcBef>
              <a:spcAft>
                <a:spcPts val="0"/>
              </a:spcAft>
              <a:buFont typeface="+mj-lt"/>
              <a:buAutoNum type="arabicParenR"/>
            </a:pPr>
            <a:r>
              <a:rPr lang="en-US" altLang="en-US" sz="2400" i="1" dirty="0">
                <a:solidFill>
                  <a:schemeClr val="tx1"/>
                </a:solidFill>
                <a:highlight>
                  <a:srgbClr val="FFFF00"/>
                </a:highlight>
              </a:rPr>
              <a:t>D</a:t>
            </a:r>
            <a:r>
              <a:rPr lang="en-US" altLang="en-US" sz="2400" i="1" noProof="0" dirty="0" err="1">
                <a:solidFill>
                  <a:schemeClr val="tx1"/>
                </a:solidFill>
                <a:highlight>
                  <a:srgbClr val="FFFF00"/>
                </a:highlight>
              </a:rPr>
              <a:t>ocumentation</a:t>
            </a:r>
            <a:r>
              <a:rPr lang="en-US" altLang="en-US" sz="2400" i="1" noProof="0" dirty="0">
                <a:solidFill>
                  <a:schemeClr val="tx1"/>
                </a:solidFill>
                <a:highlight>
                  <a:srgbClr val="FFFF00"/>
                </a:highlight>
              </a:rPr>
              <a:t> </a:t>
            </a:r>
            <a:r>
              <a:rPr lang="en-US" altLang="en-US" sz="2400" i="1" noProof="0" dirty="0">
                <a:solidFill>
                  <a:schemeClr val="tx1"/>
                </a:solidFill>
              </a:rPr>
              <a:t>that describes the operation and use of the programs.</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What is Software?</a:t>
            </a:r>
            <a:r>
              <a:rPr lang="zh-CN" altLang="en-US" noProof="0" dirty="0"/>
              <a:t>软件和硬件的</a:t>
            </a:r>
            <a:r>
              <a:rPr lang="zh-CN" altLang="en-US" noProof="0" dirty="0"/>
              <a:t>区别</a:t>
            </a:r>
            <a:endParaRPr lang="zh-CN" altLang="en-US" noProof="0" dirty="0"/>
          </a:p>
        </p:txBody>
      </p:sp>
      <p:sp>
        <p:nvSpPr>
          <p:cNvPr id="4" name="Content Placeholder 3"/>
          <p:cNvSpPr>
            <a:spLocks noGrp="1"/>
          </p:cNvSpPr>
          <p:nvPr>
            <p:ph sz="quarter" idx="11"/>
          </p:nvPr>
        </p:nvSpPr>
        <p:spPr>
          <a:xfrm>
            <a:off x="342900" y="1276709"/>
            <a:ext cx="8458200" cy="229940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i="1" noProof="0" dirty="0"/>
              <a:t>Software is developed or engineered it is not </a:t>
            </a:r>
            <a:r>
              <a:rPr lang="en-US" altLang="en-US" sz="2400" i="1" noProof="0" dirty="0">
                <a:highlight>
                  <a:srgbClr val="FFFF00"/>
                </a:highlight>
              </a:rPr>
              <a:t>manufactured</a:t>
            </a:r>
            <a:r>
              <a:rPr lang="en-US" altLang="en-US" sz="2400" i="1" noProof="0" dirty="0"/>
              <a:t> in the classical sense.</a:t>
            </a:r>
            <a:r>
              <a:rPr lang="zh-CN" altLang="en-US" sz="2400" i="1" noProof="0" dirty="0"/>
              <a:t>不是工厂</a:t>
            </a:r>
            <a:endParaRPr lang="en-US" altLang="en-US" sz="2400" i="1" noProof="0" dirty="0"/>
          </a:p>
          <a:p>
            <a:pPr marL="291465" indent="-291465">
              <a:spcBef>
                <a:spcPts val="1000"/>
              </a:spcBef>
              <a:spcAft>
                <a:spcPts val="0"/>
              </a:spcAft>
              <a:buFont typeface="Arial" panose="020B0604020202020204" pitchFamily="34" charset="0"/>
              <a:buChar char="•"/>
            </a:pPr>
            <a:r>
              <a:rPr lang="en-US" altLang="en-US" sz="2400" i="1" noProof="0" dirty="0"/>
              <a:t>Software doesn't "</a:t>
            </a:r>
            <a:r>
              <a:rPr lang="en-US" altLang="en-US" sz="2400" i="1" noProof="0" dirty="0">
                <a:highlight>
                  <a:srgbClr val="FFFF00"/>
                </a:highlight>
              </a:rPr>
              <a:t>wear out</a:t>
            </a:r>
            <a:r>
              <a:rPr lang="en-US" altLang="en-US" sz="2400" i="1" noProof="0" dirty="0"/>
              <a:t>“ but i</a:t>
            </a:r>
            <a:r>
              <a:rPr lang="en-US" altLang="zh-CN" sz="2400" i="1" noProof="0" dirty="0"/>
              <a:t>t</a:t>
            </a:r>
            <a:r>
              <a:rPr lang="en-US" altLang="en-US" sz="2400" i="1" noProof="0" dirty="0"/>
              <a:t> does deteriorate.</a:t>
            </a:r>
            <a:r>
              <a:rPr lang="zh-CN" altLang="en-US" sz="2400" i="1" noProof="0" dirty="0"/>
              <a:t>生命周期、变坏</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i="1" noProof="0" dirty="0"/>
              <a:t>Although the industry is moving toward component-based construction, most software continues to be </a:t>
            </a:r>
            <a:r>
              <a:rPr lang="en-US" altLang="en-US" sz="2400" i="1" noProof="0" dirty="0">
                <a:highlight>
                  <a:srgbClr val="FFFF00"/>
                </a:highlight>
              </a:rPr>
              <a:t>custom-built</a:t>
            </a:r>
            <a:r>
              <a:rPr lang="en-US" altLang="en-US" sz="2400" i="1" noProof="0" dirty="0"/>
              <a:t>.</a:t>
            </a:r>
            <a:r>
              <a:rPr lang="zh-CN" altLang="en-US" sz="2400" i="1" noProof="0" dirty="0"/>
              <a:t>定制化</a:t>
            </a:r>
            <a:endParaRPr lang="zh-CN" altLang="en-US" sz="2400" i="1"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Software Application Domains</a:t>
            </a:r>
            <a:endParaRPr lang="en-US" noProof="0" dirty="0"/>
          </a:p>
        </p:txBody>
      </p:sp>
      <p:sp>
        <p:nvSpPr>
          <p:cNvPr id="4" name="Content Placeholder 3"/>
          <p:cNvSpPr>
            <a:spLocks noGrp="1"/>
          </p:cNvSpPr>
          <p:nvPr>
            <p:ph sz="quarter" idx="11"/>
          </p:nvPr>
        </p:nvSpPr>
        <p:spPr>
          <a:xfrm>
            <a:off x="342900" y="1276710"/>
            <a:ext cx="8458200" cy="3738910"/>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t>System software.</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Application software.</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Engineering/Scientific software.</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Embedded software.</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Product-line software.</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Web/Mobile applications.</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AI software (robotics, neural nets, game playing).</a:t>
            </a:r>
            <a:endParaRPr lang="en-US" alt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Wear versus Deterioration</a:t>
            </a:r>
            <a:endParaRPr lang="en-US" noProof="0" dirty="0"/>
          </a:p>
        </p:txBody>
      </p:sp>
      <p:pic>
        <p:nvPicPr>
          <p:cNvPr id="10" name="Picture 9" descr="A graph showing wear versus deterioration is plotted for failure rate versus tim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33252" y="1446414"/>
            <a:ext cx="5895095" cy="4556668"/>
          </a:xfrm>
          <a:prstGeom prst="rect">
            <a:avLst/>
          </a:prstGeom>
        </p:spPr>
      </p:pic>
      <p:sp>
        <p:nvSpPr>
          <p:cNvPr id="17" name="Text Placeholder 16"/>
          <p:cNvSpPr>
            <a:spLocks noGrp="1"/>
          </p:cNvSpPr>
          <p:nvPr>
            <p:ph type="body" sz="quarter" idx="12"/>
          </p:nvPr>
        </p:nvSpPr>
        <p:spPr>
          <a:xfrm>
            <a:off x="3249321" y="6255327"/>
            <a:ext cx="3141088" cy="259773"/>
          </a:xfrm>
        </p:spPr>
        <p:txBody>
          <a:bodyPr/>
          <a:lstStyle/>
          <a:p>
            <a:r>
              <a:rPr lang="en-US" sz="1200" noProof="0" dirty="0">
                <a:hlinkClick r:id="rId2" action="ppaction://hlinksldjump"/>
              </a:rPr>
              <a:t>Access the text alternative for slide images.</a:t>
            </a:r>
            <a:endParaRPr lang="en-US" sz="1200" noProof="0" dirty="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Legacy Software   </a:t>
            </a:r>
            <a:r>
              <a:rPr lang="zh-CN" altLang="en-US" noProof="0" dirty="0"/>
              <a:t>不讲</a:t>
            </a:r>
            <a:endParaRPr lang="zh-CN" altLang="en-US" noProof="0" dirty="0"/>
          </a:p>
        </p:txBody>
      </p:sp>
      <p:sp>
        <p:nvSpPr>
          <p:cNvPr id="4" name="Content Placeholder 3"/>
          <p:cNvSpPr>
            <a:spLocks noGrp="1"/>
          </p:cNvSpPr>
          <p:nvPr>
            <p:ph sz="quarter" idx="11"/>
          </p:nvPr>
        </p:nvSpPr>
        <p:spPr>
          <a:xfrm>
            <a:off x="342900" y="1276709"/>
            <a:ext cx="8458200" cy="3337821"/>
          </a:xfrm>
        </p:spPr>
        <p:txBody>
          <a:bodyPr vert="horz" lIns="91440" tIns="45720" rIns="91440" bIns="45720" rtlCol="0">
            <a:noAutofit/>
          </a:bodyPr>
          <a:lstStyle/>
          <a:p>
            <a:pPr>
              <a:lnSpc>
                <a:spcPct val="90000"/>
              </a:lnSpc>
            </a:pPr>
            <a:r>
              <a:rPr lang="en-US" altLang="en-US" sz="2400" i="1" noProof="0" dirty="0">
                <a:solidFill>
                  <a:schemeClr val="tx1"/>
                </a:solidFill>
              </a:rPr>
              <a:t>Why must software change?</a:t>
            </a:r>
            <a:endParaRPr lang="en-US" altLang="en-US" sz="2400" i="1" noProof="0" dirty="0">
              <a:solidFill>
                <a:schemeClr val="tx1"/>
              </a:solidFill>
            </a:endParaRPr>
          </a:p>
          <a:p>
            <a:pPr marL="291465" lvl="2" indent="-291465">
              <a:spcBef>
                <a:spcPts val="1000"/>
              </a:spcBef>
              <a:spcAft>
                <a:spcPts val="0"/>
              </a:spcAft>
            </a:pPr>
            <a:r>
              <a:rPr lang="en-US" altLang="en-US" sz="2000" dirty="0">
                <a:solidFill>
                  <a:schemeClr val="tx1"/>
                </a:solidFill>
              </a:rPr>
              <a:t>S</a:t>
            </a:r>
            <a:r>
              <a:rPr lang="en-US" altLang="en-US" sz="2000" noProof="0" dirty="0" err="1">
                <a:solidFill>
                  <a:schemeClr val="tx1"/>
                </a:solidFill>
              </a:rPr>
              <a:t>oftware</a:t>
            </a:r>
            <a:r>
              <a:rPr lang="en-US" altLang="en-US" sz="2000" noProof="0" dirty="0">
                <a:solidFill>
                  <a:schemeClr val="tx1"/>
                </a:solidFill>
              </a:rPr>
              <a:t> must be </a:t>
            </a:r>
            <a:r>
              <a:rPr lang="en-US" altLang="en-US" sz="2000" i="1" noProof="0" dirty="0">
                <a:solidFill>
                  <a:schemeClr val="tx1"/>
                </a:solidFill>
              </a:rPr>
              <a:t>adapted</a:t>
            </a:r>
            <a:r>
              <a:rPr lang="en-US" altLang="en-US" sz="2000" noProof="0" dirty="0">
                <a:solidFill>
                  <a:schemeClr val="tx1"/>
                </a:solidFill>
              </a:rPr>
              <a:t> to meet the needs of new computing environments or technology,</a:t>
            </a:r>
            <a:r>
              <a:rPr lang="zh-CN" altLang="en-US" sz="2000" noProof="0" dirty="0">
                <a:solidFill>
                  <a:schemeClr val="tx1"/>
                </a:solidFill>
              </a:rPr>
              <a:t> </a:t>
            </a:r>
            <a:r>
              <a:rPr lang="en-US" altLang="zh-CN" sz="2000" noProof="0" dirty="0">
                <a:solidFill>
                  <a:schemeClr val="tx1"/>
                </a:solidFill>
              </a:rPr>
              <a:t>e.g. cloud </a:t>
            </a:r>
            <a:r>
              <a:rPr lang="en-US" altLang="zh-CN" sz="2000" dirty="0">
                <a:solidFill>
                  <a:schemeClr val="tx1"/>
                </a:solidFill>
              </a:rPr>
              <a:t>c</a:t>
            </a:r>
            <a:r>
              <a:rPr lang="en-US" altLang="zh-CN" sz="2000" noProof="0" dirty="0" err="1">
                <a:solidFill>
                  <a:schemeClr val="tx1"/>
                </a:solidFill>
              </a:rPr>
              <a:t>omputing</a:t>
            </a:r>
            <a:endParaRPr lang="en-US" altLang="en-US" sz="2000" noProof="0" dirty="0">
              <a:solidFill>
                <a:schemeClr val="tx1"/>
              </a:solidFill>
            </a:endParaRPr>
          </a:p>
          <a:p>
            <a:pPr marL="291465" lvl="2" indent="-291465">
              <a:spcBef>
                <a:spcPts val="1000"/>
              </a:spcBef>
              <a:spcAft>
                <a:spcPts val="0"/>
              </a:spcAft>
            </a:pPr>
            <a:r>
              <a:rPr lang="en-US" altLang="en-US" sz="2000" dirty="0">
                <a:solidFill>
                  <a:schemeClr val="tx1"/>
                </a:solidFill>
              </a:rPr>
              <a:t>S</a:t>
            </a:r>
            <a:r>
              <a:rPr lang="en-US" altLang="en-US" sz="2000" noProof="0" dirty="0" err="1">
                <a:solidFill>
                  <a:schemeClr val="tx1"/>
                </a:solidFill>
              </a:rPr>
              <a:t>oftware</a:t>
            </a:r>
            <a:r>
              <a:rPr lang="en-US" altLang="en-US" sz="2000" noProof="0" dirty="0">
                <a:solidFill>
                  <a:schemeClr val="tx1"/>
                </a:solidFill>
              </a:rPr>
              <a:t> must be </a:t>
            </a:r>
            <a:r>
              <a:rPr lang="en-US" altLang="en-US" sz="2000" i="1" noProof="0" dirty="0">
                <a:solidFill>
                  <a:schemeClr val="tx1"/>
                </a:solidFill>
              </a:rPr>
              <a:t>enhanced</a:t>
            </a:r>
            <a:r>
              <a:rPr lang="en-US" altLang="en-US" sz="2000" noProof="0" dirty="0">
                <a:solidFill>
                  <a:schemeClr val="tx1"/>
                </a:solidFill>
              </a:rPr>
              <a:t> to implement new business requirements</a:t>
            </a:r>
            <a:r>
              <a:rPr lang="en-US" altLang="en-US" sz="2000" dirty="0">
                <a:solidFill>
                  <a:schemeClr val="tx1"/>
                </a:solidFill>
              </a:rPr>
              <a:t>,</a:t>
            </a:r>
            <a:r>
              <a:rPr lang="zh-CN" altLang="en-US" sz="2000" dirty="0">
                <a:solidFill>
                  <a:schemeClr val="tx1"/>
                </a:solidFill>
              </a:rPr>
              <a:t> </a:t>
            </a:r>
            <a:r>
              <a:rPr lang="en-US" altLang="zh-CN" sz="2000" dirty="0">
                <a:solidFill>
                  <a:schemeClr val="tx1"/>
                </a:solidFill>
              </a:rPr>
              <a:t>e.g.</a:t>
            </a:r>
            <a:r>
              <a:rPr lang="zh-CN" altLang="en-US" sz="2000" dirty="0">
                <a:solidFill>
                  <a:schemeClr val="tx1"/>
                </a:solidFill>
              </a:rPr>
              <a:t> </a:t>
            </a:r>
            <a:r>
              <a:rPr lang="en-US" altLang="zh-CN" sz="2000" dirty="0">
                <a:solidFill>
                  <a:schemeClr val="tx1"/>
                </a:solidFill>
              </a:rPr>
              <a:t>e-commerce</a:t>
            </a:r>
            <a:endParaRPr lang="en-US" altLang="en-US" sz="2000" noProof="0" dirty="0">
              <a:solidFill>
                <a:schemeClr val="tx1"/>
              </a:solidFill>
            </a:endParaRPr>
          </a:p>
          <a:p>
            <a:pPr marL="291465" lvl="2" indent="-291465">
              <a:spcBef>
                <a:spcPts val="1000"/>
              </a:spcBef>
              <a:spcAft>
                <a:spcPts val="0"/>
              </a:spcAft>
            </a:pPr>
            <a:r>
              <a:rPr lang="en-US" altLang="en-US" sz="2000" noProof="0" dirty="0">
                <a:solidFill>
                  <a:schemeClr val="tx1"/>
                </a:solidFill>
              </a:rPr>
              <a:t>Software must be </a:t>
            </a:r>
            <a:r>
              <a:rPr lang="en-US" altLang="en-US" sz="2000" i="1" noProof="0" dirty="0">
                <a:solidFill>
                  <a:schemeClr val="tx1"/>
                </a:solidFill>
              </a:rPr>
              <a:t>extended</a:t>
            </a:r>
            <a:r>
              <a:rPr lang="en-US" altLang="en-US" sz="2000" noProof="0" dirty="0">
                <a:solidFill>
                  <a:schemeClr val="tx1"/>
                </a:solidFill>
              </a:rPr>
              <a:t> to make it interoperable with other more modern systems or databases, e.g. AI framework</a:t>
            </a:r>
            <a:endParaRPr lang="en-US" altLang="en-US" sz="2000" noProof="0" dirty="0">
              <a:solidFill>
                <a:schemeClr val="tx1"/>
              </a:solidFill>
            </a:endParaRPr>
          </a:p>
          <a:p>
            <a:pPr marL="291465" lvl="2" indent="-291465">
              <a:spcBef>
                <a:spcPts val="1000"/>
              </a:spcBef>
              <a:spcAft>
                <a:spcPts val="0"/>
              </a:spcAft>
            </a:pPr>
            <a:r>
              <a:rPr lang="en-US" altLang="en-US" sz="2000" dirty="0">
                <a:solidFill>
                  <a:schemeClr val="tx1"/>
                </a:solidFill>
              </a:rPr>
              <a:t>S</a:t>
            </a:r>
            <a:r>
              <a:rPr lang="en-US" altLang="en-US" sz="2000" noProof="0" dirty="0" err="1">
                <a:solidFill>
                  <a:schemeClr val="tx1"/>
                </a:solidFill>
              </a:rPr>
              <a:t>oftware</a:t>
            </a:r>
            <a:r>
              <a:rPr lang="en-US" altLang="en-US" sz="2000" noProof="0" dirty="0">
                <a:solidFill>
                  <a:schemeClr val="tx1"/>
                </a:solidFill>
              </a:rPr>
              <a:t> must be </a:t>
            </a:r>
            <a:r>
              <a:rPr lang="en-US" altLang="en-US" sz="2000" i="1" noProof="0" dirty="0">
                <a:solidFill>
                  <a:schemeClr val="tx1"/>
                </a:solidFill>
              </a:rPr>
              <a:t>re-architected</a:t>
            </a:r>
            <a:r>
              <a:rPr lang="en-US" altLang="en-US" sz="2000" noProof="0" dirty="0">
                <a:solidFill>
                  <a:schemeClr val="tx1"/>
                </a:solidFill>
              </a:rPr>
              <a:t> to make it viable within a network environment</a:t>
            </a:r>
            <a:r>
              <a:rPr lang="en-US" altLang="en-US" sz="2000" dirty="0">
                <a:solidFill>
                  <a:schemeClr val="tx1"/>
                </a:solidFill>
              </a:rPr>
              <a:t>, e.g. data center virtualization</a:t>
            </a:r>
            <a:endParaRPr lang="en-US" altLang="en-US" sz="20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Defining the Discipline</a:t>
            </a:r>
            <a:endParaRPr lang="en-US" noProof="0" dirty="0"/>
          </a:p>
        </p:txBody>
      </p:sp>
      <p:sp>
        <p:nvSpPr>
          <p:cNvPr id="4" name="Content Placeholder 3"/>
          <p:cNvSpPr>
            <a:spLocks noGrp="1"/>
          </p:cNvSpPr>
          <p:nvPr>
            <p:ph sz="quarter" idx="11"/>
          </p:nvPr>
        </p:nvSpPr>
        <p:spPr>
          <a:xfrm>
            <a:off x="342900" y="1276709"/>
            <a:ext cx="8458200" cy="3167699"/>
          </a:xfrm>
        </p:spPr>
        <p:txBody>
          <a:bodyPr vert="horz" lIns="91440" tIns="45720" rIns="91440" bIns="45720" rtlCol="0">
            <a:noAutofit/>
          </a:bodyPr>
          <a:lstStyle/>
          <a:p>
            <a:r>
              <a:rPr lang="en-US" altLang="en-US" sz="2400" noProof="0" dirty="0"/>
              <a:t>The IEEE </a:t>
            </a:r>
            <a:r>
              <a:rPr lang="en-US" altLang="en-US" sz="2400" noProof="0" dirty="0">
                <a:solidFill>
                  <a:schemeClr val="tx1"/>
                </a:solidFill>
              </a:rPr>
              <a:t>definition</a:t>
            </a:r>
            <a:r>
              <a:rPr lang="en-US" altLang="en-US" sz="2400" noProof="0" dirty="0"/>
              <a:t>:</a:t>
            </a:r>
            <a:endParaRPr lang="en-US" altLang="en-US" sz="2400" noProof="0" dirty="0"/>
          </a:p>
          <a:p>
            <a:pPr marL="231775" lvl="2" indent="-231775">
              <a:spcBef>
                <a:spcPts val="300"/>
              </a:spcBef>
              <a:buNone/>
            </a:pPr>
            <a:r>
              <a:rPr lang="en-US" altLang="en-US" sz="2200" i="1" noProof="0" dirty="0"/>
              <a:t>Software Engineering:</a:t>
            </a:r>
            <a:endParaRPr lang="en-US" altLang="en-US" sz="2200" i="1" noProof="0" dirty="0"/>
          </a:p>
          <a:p>
            <a:pPr marL="403225" lvl="3" indent="-403225">
              <a:spcBef>
                <a:spcPts val="1000"/>
              </a:spcBef>
              <a:spcAft>
                <a:spcPts val="0"/>
              </a:spcAft>
              <a:buFont typeface="+mj-lt"/>
              <a:buAutoNum type="arabicPeriod"/>
            </a:pPr>
            <a:r>
              <a:rPr lang="en-US" altLang="en-US" sz="2000" i="1" noProof="0" dirty="0"/>
              <a:t>The application of a </a:t>
            </a:r>
            <a:r>
              <a:rPr lang="en-US" altLang="en-US" sz="2000" i="1" noProof="0" dirty="0">
                <a:solidFill>
                  <a:schemeClr val="folHlink"/>
                </a:solidFill>
              </a:rPr>
              <a:t>systematic, disciplined, quantifiable approach</a:t>
            </a:r>
            <a:r>
              <a:rPr lang="en-US" altLang="en-US" sz="2000" i="1" noProof="0" dirty="0"/>
              <a:t> to the </a:t>
            </a:r>
            <a:r>
              <a:rPr lang="en-US" altLang="en-US" sz="2000" i="1" noProof="0" dirty="0">
                <a:solidFill>
                  <a:schemeClr val="folHlink"/>
                </a:solidFill>
              </a:rPr>
              <a:t>development, operation, and maintenance</a:t>
            </a:r>
            <a:r>
              <a:rPr lang="en-US" altLang="en-US" sz="2000" i="1" noProof="0" dirty="0"/>
              <a:t> of software; that is, the application of engineering to software.</a:t>
            </a:r>
            <a:endParaRPr lang="en-US" altLang="en-US" sz="2000" i="1" noProof="0" dirty="0"/>
          </a:p>
          <a:p>
            <a:pPr marL="403225" lvl="3" indent="-403225">
              <a:spcBef>
                <a:spcPts val="1000"/>
              </a:spcBef>
              <a:spcAft>
                <a:spcPts val="0"/>
              </a:spcAft>
              <a:buFont typeface="+mj-lt"/>
              <a:buAutoNum type="arabicPeriod"/>
            </a:pPr>
            <a:r>
              <a:rPr lang="en-US" altLang="en-US" sz="2000" i="1" noProof="0" dirty="0"/>
              <a:t>The study of approaches as in (1).</a:t>
            </a:r>
            <a:endParaRPr lang="en-US" altLang="en-US" sz="28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tags/tag1.xml><?xml version="1.0" encoding="utf-8"?>
<p:tagLst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6662</Words>
  <Application>WPS 演示</Application>
  <PresentationFormat>全屏显示(4:3)</PresentationFormat>
  <Paragraphs>234</Paragraphs>
  <Slides>23</Slides>
  <Notes>0</Notes>
  <HiddenSlides>2</HiddenSlides>
  <MMClips>0</MMClips>
  <ScaleCrop>false</ScaleCrop>
  <HeadingPairs>
    <vt:vector size="6" baseType="variant">
      <vt:variant>
        <vt:lpstr>已用的字体</vt:lpstr>
      </vt:variant>
      <vt:variant>
        <vt:i4>9</vt:i4>
      </vt:variant>
      <vt:variant>
        <vt:lpstr>主题</vt:lpstr>
      </vt:variant>
      <vt:variant>
        <vt:i4>5</vt:i4>
      </vt:variant>
      <vt:variant>
        <vt:lpstr>幻灯片标题</vt:lpstr>
      </vt:variant>
      <vt:variant>
        <vt:i4>23</vt:i4>
      </vt:variant>
    </vt:vector>
  </HeadingPairs>
  <TitlesOfParts>
    <vt:vector size="37" baseType="lpstr">
      <vt:lpstr>Arial</vt:lpstr>
      <vt:lpstr>宋体</vt:lpstr>
      <vt:lpstr>Wingdings</vt:lpstr>
      <vt:lpstr>Calibri</vt:lpstr>
      <vt:lpstr>Times New Roman</vt:lpstr>
      <vt:lpstr>微软雅黑</vt:lpstr>
      <vt:lpstr>Arial Unicode MS</vt:lpstr>
      <vt:lpstr>黑体</vt:lpstr>
      <vt:lpstr>Nirmala UI</vt:lpstr>
      <vt:lpstr>Title Slides Master</vt:lpstr>
      <vt:lpstr>MainContentSlideMaster</vt:lpstr>
      <vt:lpstr>ClosingMaster</vt:lpstr>
      <vt:lpstr>DividerSlideMaster</vt:lpstr>
      <vt:lpstr>ImageDescriptionAppendixSlideMaster</vt:lpstr>
      <vt:lpstr>PowerPoint 演示文稿</vt:lpstr>
      <vt:lpstr>Teaching Assistants</vt:lpstr>
      <vt:lpstr>Chapter 1</vt:lpstr>
      <vt:lpstr>Nature of Software – Defining Software</vt:lpstr>
      <vt:lpstr>What is Software?</vt:lpstr>
      <vt:lpstr>Software Application Domains</vt:lpstr>
      <vt:lpstr>Wear versus Deterioration</vt:lpstr>
      <vt:lpstr>Legacy Software</vt:lpstr>
      <vt:lpstr>Defining the Discipline</vt:lpstr>
      <vt:lpstr>Software Engineering Layers</vt:lpstr>
      <vt:lpstr>Process Framework Activities</vt:lpstr>
      <vt:lpstr>Umbrella Activities 每一个阶段都要做的事</vt:lpstr>
      <vt:lpstr>Process Difference Requiring Adaptation</vt:lpstr>
      <vt:lpstr>Essence核心关键of Software Engineering Practice</vt:lpstr>
      <vt:lpstr>Understand the Problem</vt:lpstr>
      <vt:lpstr>Plan a Solution</vt:lpstr>
      <vt:lpstr>Carryout the Plan</vt:lpstr>
      <vt:lpstr>Examine the Result</vt:lpstr>
      <vt:lpstr>Hooker’s General Principles</vt:lpstr>
      <vt:lpstr>How it all Starts – SafeHome Begins</vt:lpstr>
      <vt:lpstr>End of Main Content</vt:lpstr>
      <vt:lpstr>Accessibility Content: Text Alternatives for Images</vt:lpstr>
      <vt:lpstr>Wear versus Deterioration – Text Alternative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李鹏</cp:lastModifiedBy>
  <cp:revision>58</cp:revision>
  <dcterms:created xsi:type="dcterms:W3CDTF">2019-01-22T22:04:00Z</dcterms:created>
  <dcterms:modified xsi:type="dcterms:W3CDTF">2023-12-20T02:35:17Z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F12ABE88073D427B8C5D54634E6BBE0C_12</vt:lpwstr>
  </property>
  <property fmtid="{D5CDD505-2E9C-101B-9397-08002B2CF9AE}" pid="3" name="KSOProductBuildVer">
    <vt:lpwstr>2052-12.1.0.15990</vt:lpwstr>
  </property>
</Properties>
</file>