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3" r:id="rId3"/>
    <p:sldMasterId id="2147483660" r:id="rId4"/>
    <p:sldMasterId id="2147483662" r:id="rId5"/>
    <p:sldMasterId id="2147483665" r:id="rId6"/>
  </p:sldMasterIdLst>
  <p:sldIdLst>
    <p:sldId id="280" r:id="rId7"/>
    <p:sldId id="266" r:id="rId8"/>
    <p:sldId id="267" r:id="rId9"/>
    <p:sldId id="269" r:id="rId10"/>
    <p:sldId id="265" r:id="rId11"/>
    <p:sldId id="270" r:id="rId12"/>
    <p:sldId id="271" r:id="rId13"/>
    <p:sldId id="274" r:id="rId14"/>
    <p:sldId id="273" r:id="rId15"/>
    <p:sldId id="277" r:id="rId16"/>
    <p:sldId id="279" r:id="rId17"/>
    <p:sldId id="282" r:id="rId18"/>
    <p:sldId id="260" r:id="rId19"/>
    <p:sldId id="258" r:id="rId20"/>
    <p:sldId id="264" r:id="rId21"/>
    <p:sldId id="268" r:id="rId22"/>
    <p:sldId id="272" r:id="rId23"/>
    <p:sldId id="281" r:id="rId24"/>
    <p:sldId id="276" r:id="rId25"/>
    <p:sldId id="278" r:id="rId26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5973D931-3BAC-4F30-9C16-B7461F574E40}">
          <p14:sldIdLst>
            <p14:sldId id="280"/>
            <p14:sldId id="266"/>
            <p14:sldId id="267"/>
            <p14:sldId id="269"/>
            <p14:sldId id="265"/>
            <p14:sldId id="270"/>
            <p14:sldId id="271"/>
            <p14:sldId id="274"/>
            <p14:sldId id="273"/>
            <p14:sldId id="277"/>
            <p14:sldId id="279"/>
            <p14:sldId id="282"/>
            <p14:sldId id="260"/>
          </p14:sldIdLst>
        </p14:section>
        <p14:section name="Appendix: Image Descriptions for Unsighted Students" id="{9E859B0B-078E-463E-89A6-21C20DD280C4}">
          <p14:sldIdLst>
            <p14:sldId id="258"/>
            <p14:sldId id="264"/>
            <p14:sldId id="268"/>
            <p14:sldId id="272"/>
            <p14:sldId id="281"/>
            <p14:sldId id="276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2" pos="3264" userDrawn="1">
          <p15:clr>
            <a:srgbClr val="A4A3A4"/>
          </p15:clr>
        </p15:guide>
        <p15:guide id="3" orient="horz" pos="2256" userDrawn="1">
          <p15:clr>
            <a:srgbClr val="A4A3A4"/>
          </p15:clr>
        </p15:guide>
        <p15:guide id="4" pos="56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poren, Laura" initials="CL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375" autoAdjust="0"/>
  </p:normalViewPr>
  <p:slideViewPr>
    <p:cSldViewPr snapToGrid="0" showGuides="1">
      <p:cViewPr varScale="1">
        <p:scale>
          <a:sx n="79" d="100"/>
          <a:sy n="79" d="100"/>
        </p:scale>
        <p:origin x="852" y="68"/>
      </p:cViewPr>
      <p:guideLst>
        <p:guide pos="3264"/>
        <p:guide orient="horz" pos="2256"/>
        <p:guide pos="5640"/>
      </p:guideLst>
    </p:cSldViewPr>
  </p:slideViewPr>
  <p:outlineViewPr>
    <p:cViewPr>
      <p:scale>
        <a:sx n="50" d="100"/>
        <a:sy n="50" d="100"/>
      </p:scale>
      <p:origin x="0" y="-30955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1" Type="http://schemas.openxmlformats.org/officeDocument/2006/relationships/tags" Target="tags/tag1.xml"/><Relationship Id="rId30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/>
          <p:cNvGrpSpPr/>
          <p:nvPr userDrawn="1"/>
        </p:nvGrpSpPr>
        <p:grpSpPr>
          <a:xfrm>
            <a:off x="346105" y="2099014"/>
            <a:ext cx="3863458" cy="3863458"/>
            <a:chOff x="331115" y="2099014"/>
            <a:chExt cx="3863458" cy="3863458"/>
          </a:xfrm>
        </p:grpSpPr>
        <p:sp>
          <p:nvSpPr>
            <p:cNvPr id="13" name="Rectangle 12"/>
            <p:cNvSpPr/>
            <p:nvPr userDrawn="1"/>
          </p:nvSpPr>
          <p:spPr>
            <a:xfrm>
              <a:off x="331115" y="2099014"/>
              <a:ext cx="3863458" cy="386345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67612" y="2368353"/>
              <a:ext cx="3457621" cy="3457621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99258" y="2898475"/>
              <a:ext cx="2793799" cy="2792652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>
          <a:xfrm>
            <a:off x="621792" y="3140014"/>
            <a:ext cx="2788920" cy="11576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8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1792" y="4261103"/>
            <a:ext cx="2788920" cy="612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  <a:endParaRPr lang="en-US" dirty="0"/>
          </a:p>
        </p:txBody>
      </p:sp>
      <p:cxnSp>
        <p:nvCxnSpPr>
          <p:cNvPr id="9" name="MHE line separating subtitles from text"/>
          <p:cNvCxnSpPr/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621792" y="5093208"/>
            <a:ext cx="2788920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  <a:endParaRPr lang="en-US" dirty="0"/>
          </a:p>
        </p:txBody>
      </p:sp>
      <p:sp>
        <p:nvSpPr>
          <p:cNvPr id="3" name="Cover Placeholder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  <a:endParaRPr lang="en-US" dirty="0"/>
          </a:p>
        </p:txBody>
      </p:sp>
      <p:sp>
        <p:nvSpPr>
          <p:cNvPr id="2" name="Long Copyright"/>
          <p:cNvSpPr>
            <a:spLocks noGrp="1"/>
          </p:cNvSpPr>
          <p:nvPr>
            <p:ph type="ftr" sz="quarter" idx="12"/>
          </p:nvPr>
        </p:nvSpPr>
        <p:spPr>
          <a:xfrm>
            <a:off x="0" y="6478438"/>
            <a:ext cx="9144000" cy="374266"/>
          </a:xfrm>
        </p:spPr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  <a:endParaRPr lang="en-US" dirty="0"/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42900" y="1276710"/>
            <a:ext cx="8458200" cy="612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42900" y="2070496"/>
            <a:ext cx="8458200" cy="649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900" y="2900944"/>
            <a:ext cx="8458200" cy="673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342900" y="375535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4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342900" y="463516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5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 hasCustomPrompt="1"/>
          </p:nvPr>
        </p:nvSpPr>
        <p:spPr>
          <a:xfrm>
            <a:off x="342900" y="5514975"/>
            <a:ext cx="8458200" cy="73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6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7" name="Appendix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  <a:endParaRPr lang="en-US" dirty="0"/>
          </a:p>
        </p:txBody>
      </p:sp>
      <p:sp>
        <p:nvSpPr>
          <p:cNvPr id="9" name="Image Credit"/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Slide Title"/>
          <p:cNvSpPr>
            <a:spLocks noGrp="1"/>
          </p:cNvSpPr>
          <p:nvPr>
            <p:ph type="title" hasCustomPrompt="1"/>
          </p:nvPr>
        </p:nvSpPr>
        <p:spPr>
          <a:xfrm>
            <a:off x="3425949" y="418391"/>
            <a:ext cx="2292103" cy="291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hidden title here </a:t>
            </a:r>
            <a:endParaRPr lang="en-US" dirty="0"/>
          </a:p>
        </p:txBody>
      </p:sp>
      <p:pic>
        <p:nvPicPr>
          <p:cNvPr id="6" name="MGH Logo" descr="McGraw-Hill Education 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50211" y="1005697"/>
            <a:ext cx="2443579" cy="2443579"/>
          </a:xfrm>
          <a:prstGeom prst="rect">
            <a:avLst/>
          </a:prstGeom>
        </p:spPr>
      </p:pic>
      <p:sp>
        <p:nvSpPr>
          <p:cNvPr id="3" name="Long Copyright"/>
          <p:cNvSpPr>
            <a:spLocks noGrp="1"/>
          </p:cNvSpPr>
          <p:nvPr>
            <p:ph type="ftr" sz="quarter" idx="10"/>
          </p:nvPr>
        </p:nvSpPr>
        <p:spPr>
          <a:xfrm>
            <a:off x="0" y="6487064"/>
            <a:ext cx="9144000" cy="370936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  <a:endParaRPr lang="en-US" dirty="0"/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  <a:endParaRPr lang="en-US" dirty="0"/>
          </a:p>
        </p:txBody>
      </p:sp>
      <p:sp>
        <p:nvSpPr>
          <p:cNvPr id="9" name="MGH Tagline"/>
          <p:cNvSpPr txBox="1"/>
          <p:nvPr userDrawn="1"/>
        </p:nvSpPr>
        <p:spPr>
          <a:xfrm>
            <a:off x="1730746" y="3796682"/>
            <a:ext cx="5682508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Because learning changes everything.</a:t>
            </a:r>
            <a:r>
              <a:rPr kumimoji="0" lang="en-US" sz="1400" b="0" i="0" u="none" strike="noStrike" kern="1200" cap="none" spc="4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®</a:t>
            </a:r>
            <a:endParaRPr kumimoji="0" lang="en-US" sz="2400" b="0" i="0" u="none" strike="noStrike" kern="1200" cap="none" spc="40" normalizeH="0" baseline="6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MGH URL"/>
          <p:cNvSpPr txBox="1"/>
          <p:nvPr userDrawn="1"/>
        </p:nvSpPr>
        <p:spPr>
          <a:xfrm>
            <a:off x="3269085" y="5329121"/>
            <a:ext cx="260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www.mheducation.com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42899" y="2366309"/>
            <a:ext cx="7696919" cy="526936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Accessibility Content: Text Alternatives for Images</a:t>
            </a:r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>
          <a:xfrm>
            <a:off x="8637202" y="6682314"/>
            <a:ext cx="342900" cy="143831"/>
          </a:xfrm>
        </p:spPr>
        <p:txBody>
          <a:bodyPr/>
          <a:lstStyle/>
          <a:p>
            <a:fld id="{68151E55-6873-49E2-B8D5-2F265E6F19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.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9450" y="117244"/>
            <a:ext cx="6065851" cy="7309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</a:fld>
            <a:endParaRPr lang="en-US" dirty="0"/>
          </a:p>
        </p:txBody>
      </p:sp>
      <p:sp>
        <p:nvSpPr>
          <p:cNvPr id="5" name="Content Placeholder"/>
          <p:cNvSpPr>
            <a:spLocks noGrp="1"/>
          </p:cNvSpPr>
          <p:nvPr>
            <p:ph sz="quarter" idx="11" hasCustomPrompt="1"/>
          </p:nvPr>
        </p:nvSpPr>
        <p:spPr>
          <a:xfrm>
            <a:off x="342900" y="1973249"/>
            <a:ext cx="6477000" cy="4343400"/>
          </a:xfrm>
        </p:spPr>
        <p:txBody>
          <a:bodyPr/>
          <a:lstStyle>
            <a:lvl1pPr>
              <a:defRPr/>
            </a:lvl1pPr>
            <a:lvl2pPr marL="344805" indent="-34290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Slide Content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On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6" name="Return to main slide Link 1"/>
          <p:cNvSpPr>
            <a:spLocks noGrp="1"/>
          </p:cNvSpPr>
          <p:nvPr>
            <p:ph type="body" sz="quarter" idx="14" hasCustomPrompt="1"/>
          </p:nvPr>
        </p:nvSpPr>
        <p:spPr>
          <a:xfrm>
            <a:off x="3081587" y="1068234"/>
            <a:ext cx="2980826" cy="225425"/>
          </a:xfrm>
        </p:spPr>
        <p:txBody>
          <a:bodyPr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Return to parent-slide containing images.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42900" y="1371601"/>
            <a:ext cx="8458200" cy="487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10" name="Return to main slide Link 2"/>
          <p:cNvSpPr>
            <a:spLocks noGrp="1"/>
          </p:cNvSpPr>
          <p:nvPr>
            <p:ph type="body" sz="quarter" idx="15" hasCustomPrompt="1"/>
          </p:nvPr>
        </p:nvSpPr>
        <p:spPr>
          <a:xfrm>
            <a:off x="3092111" y="6350211"/>
            <a:ext cx="2959779" cy="2286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Two Comparison Placeholders With Identifi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Return to main slide Link 1"/>
          <p:cNvSpPr>
            <a:spLocks noGrp="1"/>
          </p:cNvSpPr>
          <p:nvPr>
            <p:ph type="body" sz="quarter" idx="13" hasCustomPrompt="1"/>
          </p:nvPr>
        </p:nvSpPr>
        <p:spPr>
          <a:xfrm>
            <a:off x="3081528" y="1059828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  <a:endParaRPr lang="en-US" dirty="0"/>
          </a:p>
        </p:txBody>
      </p:sp>
      <p:sp>
        <p:nvSpPr>
          <p:cNvPr id="8" name="Image Identifier 1"/>
          <p:cNvSpPr>
            <a:spLocks noGrp="1"/>
          </p:cNvSpPr>
          <p:nvPr>
            <p:ph type="body" sz="quarter" idx="15" hasCustomPrompt="1"/>
          </p:nvPr>
        </p:nvSpPr>
        <p:spPr>
          <a:xfrm>
            <a:off x="365125" y="1410562"/>
            <a:ext cx="4076700" cy="3921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1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429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11" name="Image Identifi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715145" y="1410562"/>
            <a:ext cx="4078224" cy="39319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2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47244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7" name="Return to main slide Link 2"/>
          <p:cNvSpPr>
            <a:spLocks noGrp="1"/>
          </p:cNvSpPr>
          <p:nvPr>
            <p:ph type="body" sz="quarter" idx="12" hasCustomPrompt="1"/>
          </p:nvPr>
        </p:nvSpPr>
        <p:spPr>
          <a:xfrm>
            <a:off x="3081528" y="6348550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HE Altered Background, fixed"/>
          <p:cNvGrpSpPr/>
          <p:nvPr userDrawn="1"/>
        </p:nvGrpSpPr>
        <p:grpSpPr>
          <a:xfrm>
            <a:off x="342900" y="2095500"/>
            <a:ext cx="3886199" cy="3886199"/>
            <a:chOff x="342900" y="2095500"/>
            <a:chExt cx="3886199" cy="3886199"/>
          </a:xfrm>
        </p:grpSpPr>
        <p:sp>
          <p:nvSpPr>
            <p:cNvPr id="14" name="Rectangle 13"/>
            <p:cNvSpPr/>
            <p:nvPr userDrawn="1"/>
          </p:nvSpPr>
          <p:spPr>
            <a:xfrm>
              <a:off x="342900" y="2095500"/>
              <a:ext cx="3886199" cy="3886199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95300" y="2362200"/>
              <a:ext cx="3429000" cy="34671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21792" y="2608290"/>
            <a:ext cx="3035808" cy="13940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21792" y="4069830"/>
            <a:ext cx="3035808" cy="8040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  <a:endParaRPr lang="en-US" dirty="0"/>
          </a:p>
        </p:txBody>
      </p:sp>
      <p:cxnSp>
        <p:nvCxnSpPr>
          <p:cNvPr id="9" name="MHE line separating subtitles from text"/>
          <p:cNvCxnSpPr/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1791" y="5096656"/>
            <a:ext cx="3043303" cy="5696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  <a:endParaRPr lang="en-US" dirty="0"/>
          </a:p>
        </p:txBody>
      </p:sp>
      <p:sp>
        <p:nvSpPr>
          <p:cNvPr id="3" name="Cover Placeholder"/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  <a:endParaRPr lang="en-US" dirty="0"/>
          </a:p>
        </p:txBody>
      </p:sp>
      <p:sp>
        <p:nvSpPr>
          <p:cNvPr id="2" name="Long Copyright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  <a:endParaRPr lang="en-US" dirty="0"/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/>
          <p:cNvGrpSpPr/>
          <p:nvPr userDrawn="1"/>
        </p:nvGrpSpPr>
        <p:grpSpPr>
          <a:xfrm>
            <a:off x="0" y="1452559"/>
            <a:ext cx="9144000" cy="4982750"/>
            <a:chOff x="0" y="1521567"/>
            <a:chExt cx="9144000" cy="484643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1521567"/>
              <a:ext cx="9144000" cy="484643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85629" y="2001422"/>
              <a:ext cx="8493233" cy="4166364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64385" y="2475809"/>
              <a:ext cx="7858340" cy="3513221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777240" y="2985555"/>
            <a:ext cx="6521640" cy="87321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82058" y="3986784"/>
            <a:ext cx="4297680" cy="51758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/>
          <p:cNvCxnSpPr/>
          <p:nvPr userDrawn="1"/>
        </p:nvCxnSpPr>
        <p:spPr>
          <a:xfrm>
            <a:off x="867202" y="465003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>
            <p:ph type="body" sz="quarter" idx="10"/>
          </p:nvPr>
        </p:nvSpPr>
        <p:spPr>
          <a:xfrm>
            <a:off x="777240" y="4718304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Long Copyright"/>
          <p:cNvSpPr>
            <a:spLocks noGrp="1"/>
          </p:cNvSpPr>
          <p:nvPr>
            <p:ph type="ftr" sz="quarter" idx="11"/>
          </p:nvPr>
        </p:nvSpPr>
        <p:spPr>
          <a:xfrm>
            <a:off x="0" y="6487064"/>
            <a:ext cx="9144000" cy="370935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  <a:endParaRPr lang="en-US" dirty="0"/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MHE altered Background, fixed"/>
          <p:cNvGrpSpPr/>
          <p:nvPr userDrawn="1"/>
        </p:nvGrpSpPr>
        <p:grpSpPr>
          <a:xfrm>
            <a:off x="0" y="1446366"/>
            <a:ext cx="9143999" cy="4991100"/>
            <a:chOff x="0" y="1524000"/>
            <a:chExt cx="9143999" cy="49911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1524000"/>
              <a:ext cx="9143999" cy="4991100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90500" y="2019300"/>
              <a:ext cx="8496300" cy="42672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567378" y="2593298"/>
            <a:ext cx="6980170" cy="113055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 userDrawn="1">
            <p:ph type="subTitle" idx="1"/>
          </p:nvPr>
        </p:nvSpPr>
        <p:spPr>
          <a:xfrm>
            <a:off x="567378" y="3807503"/>
            <a:ext cx="4542020" cy="7193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/>
          <p:cNvCxnSpPr/>
          <p:nvPr userDrawn="1"/>
        </p:nvCxnSpPr>
        <p:spPr>
          <a:xfrm>
            <a:off x="702310" y="466502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 userDrawn="1">
            <p:ph type="body" sz="quarter" idx="10"/>
          </p:nvPr>
        </p:nvSpPr>
        <p:spPr>
          <a:xfrm>
            <a:off x="567378" y="4770769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Long Copyright"/>
          <p:cNvSpPr>
            <a:spLocks noGrp="1"/>
          </p:cNvSpPr>
          <p:nvPr userDrawn="1">
            <p:ph type="ftr" sz="quarter" idx="11"/>
          </p:nvPr>
        </p:nvSpPr>
        <p:spPr>
          <a:xfrm>
            <a:off x="0" y="6487064"/>
            <a:ext cx="9144000" cy="370935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  <a:endParaRPr lang="en-US" dirty="0"/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7" name="Appendix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  <a:endParaRPr lang="en-US" dirty="0"/>
          </a:p>
        </p:txBody>
      </p:sp>
      <p:sp>
        <p:nvSpPr>
          <p:cNvPr id="9" name="Image Credit"/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42900" y="4343400"/>
            <a:ext cx="8458200" cy="1905000"/>
          </a:xfrm>
        </p:spPr>
        <p:txBody>
          <a:bodyPr/>
          <a:lstStyle>
            <a:lvl1pPr>
              <a:defRPr/>
            </a:lvl1pPr>
            <a:lvl4pPr marL="455930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7" name="Appendix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  <a:endParaRPr lang="en-US" dirty="0"/>
          </a:p>
        </p:txBody>
      </p:sp>
      <p:sp>
        <p:nvSpPr>
          <p:cNvPr id="9" name="Image Credit"/>
          <p:cNvSpPr>
            <a:spLocks noGrp="1"/>
          </p:cNvSpPr>
          <p:nvPr>
            <p:ph type="body" sz="quarter" idx="13" hasCustomPrompt="1"/>
          </p:nvPr>
        </p:nvSpPr>
        <p:spPr>
          <a:xfrm>
            <a:off x="1562100" y="6684963"/>
            <a:ext cx="6972300" cy="17303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8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/>
            <a:r>
              <a:rPr lang="en-US" dirty="0"/>
              <a:t>Insert Image Credit Here</a:t>
            </a:r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mparis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40767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4724400" y="1257300"/>
            <a:ext cx="4076700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7" name="Appendix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  <a:endParaRPr lang="en-US" dirty="0"/>
          </a:p>
        </p:txBody>
      </p:sp>
      <p:sp>
        <p:nvSpPr>
          <p:cNvPr id="9" name="Image Credit"/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One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5791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6418052" y="1257300"/>
            <a:ext cx="2383047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7" name="Appendix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  <a:endParaRPr lang="en-US" dirty="0"/>
          </a:p>
        </p:txBody>
      </p:sp>
      <p:sp>
        <p:nvSpPr>
          <p:cNvPr id="9" name="Image Credit"/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with Third as 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42901" y="4343400"/>
            <a:ext cx="57912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400800" y="4343400"/>
            <a:ext cx="24003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7" name="Appendix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  <a:endParaRPr lang="en-US" dirty="0"/>
          </a:p>
        </p:txBody>
      </p:sp>
      <p:sp>
        <p:nvSpPr>
          <p:cNvPr id="9" name="Image Credit"/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GH logo" descr="McGraw-Hill Education Logo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94106" y="283845"/>
            <a:ext cx="999514" cy="999514"/>
          </a:xfrm>
          <a:prstGeom prst="rect">
            <a:avLst/>
          </a:prstGeom>
        </p:spPr>
      </p:pic>
      <p:sp>
        <p:nvSpPr>
          <p:cNvPr id="3" name="MGH Tagline"/>
          <p:cNvSpPr txBox="1"/>
          <p:nvPr userDrawn="1"/>
        </p:nvSpPr>
        <p:spPr>
          <a:xfrm>
            <a:off x="5060273" y="337349"/>
            <a:ext cx="3873993" cy="338554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spc="4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Because learning changes everything.</a:t>
            </a:r>
            <a:r>
              <a:rPr lang="en-US" sz="1050" spc="40" baseline="60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®</a:t>
            </a:r>
            <a:endParaRPr lang="en-US" sz="1600" spc="40" baseline="60000" dirty="0"/>
          </a:p>
        </p:txBody>
      </p:sp>
      <p:sp>
        <p:nvSpPr>
          <p:cNvPr id="5" name="Long Copyright"/>
          <p:cNvSpPr>
            <a:spLocks noGrp="1"/>
          </p:cNvSpPr>
          <p:nvPr>
            <p:ph type="ftr" sz="quarter" idx="3"/>
          </p:nvPr>
        </p:nvSpPr>
        <p:spPr>
          <a:xfrm>
            <a:off x="0" y="6478439"/>
            <a:ext cx="9144000" cy="37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Add long copyright</a:t>
            </a:r>
            <a:endParaRPr lang="en-US" dirty="0"/>
          </a:p>
        </p:txBody>
      </p:sp>
      <p:sp>
        <p:nvSpPr>
          <p:cNvPr id="8" name="MGH Yellow Line"/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30505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93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/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342900" y="1273877"/>
            <a:ext cx="8458200" cy="4944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8" name="MGH Yellow Line"/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/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McGraw Hill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44805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1680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5691"/>
            <a:ext cx="9144000" cy="362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long copyright line here</a:t>
            </a:r>
            <a:endParaRPr lang="en-US" dirty="0"/>
          </a:p>
        </p:txBody>
      </p:sp>
      <p:sp>
        <p:nvSpPr>
          <p:cNvPr id="6" name="MGH Yellow Line"/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ct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30505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93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idx="1"/>
          </p:nvPr>
        </p:nvSpPr>
        <p:spPr>
          <a:xfrm>
            <a:off x="342901" y="1976546"/>
            <a:ext cx="64805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Slide Content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8" name="MGH Yellow Line"/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/>
          <p:cNvSpPr txBox="1"/>
          <p:nvPr userDrawn="1"/>
        </p:nvSpPr>
        <p:spPr>
          <a:xfrm>
            <a:off x="224279" y="6660234"/>
            <a:ext cx="1285344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McGraw Hill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8637202" y="6682314"/>
            <a:ext cx="342900" cy="143831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lang="en-US" sz="8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</a:fld>
            <a:endParaRPr lang="en-US" dirty="0"/>
          </a:p>
        </p:txBody>
      </p:sp>
      <p:grpSp>
        <p:nvGrpSpPr>
          <p:cNvPr id="6" name="MGH Shape"/>
          <p:cNvGrpSpPr/>
          <p:nvPr userDrawn="1"/>
        </p:nvGrpSpPr>
        <p:grpSpPr>
          <a:xfrm>
            <a:off x="6622742" y="0"/>
            <a:ext cx="2521258" cy="6623843"/>
            <a:chOff x="3491346" y="0"/>
            <a:chExt cx="2508933" cy="6367263"/>
          </a:xfrm>
        </p:grpSpPr>
        <p:sp>
          <p:nvSpPr>
            <p:cNvPr id="9" name="Freeform 11"/>
            <p:cNvSpPr/>
            <p:nvPr/>
          </p:nvSpPr>
          <p:spPr>
            <a:xfrm rot="10800000">
              <a:off x="5468761" y="1352709"/>
              <a:ext cx="531517" cy="1821241"/>
            </a:xfrm>
            <a:custGeom>
              <a:avLst/>
              <a:gdLst>
                <a:gd name="connsiteX0" fmla="*/ 0 w 531517"/>
                <a:gd name="connsiteY0" fmla="*/ 1821241 h 1821241"/>
                <a:gd name="connsiteX1" fmla="*/ 0 w 531517"/>
                <a:gd name="connsiteY1" fmla="*/ 0 h 1821241"/>
                <a:gd name="connsiteX2" fmla="*/ 531517 w 531517"/>
                <a:gd name="connsiteY2" fmla="*/ 672400 h 1821241"/>
                <a:gd name="connsiteX3" fmla="*/ 0 w 531517"/>
                <a:gd name="connsiteY3" fmla="*/ 1821241 h 182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517" h="1821241">
                  <a:moveTo>
                    <a:pt x="0" y="1821241"/>
                  </a:moveTo>
                  <a:lnTo>
                    <a:pt x="0" y="0"/>
                  </a:lnTo>
                  <a:lnTo>
                    <a:pt x="531517" y="672400"/>
                  </a:lnTo>
                  <a:lnTo>
                    <a:pt x="0" y="1821241"/>
                  </a:lnTo>
                  <a:close/>
                </a:path>
              </a:pathLst>
            </a:custGeom>
            <a:solidFill>
              <a:srgbClr val="9F22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2"/>
            <p:cNvSpPr/>
            <p:nvPr/>
          </p:nvSpPr>
          <p:spPr>
            <a:xfrm rot="10800000">
              <a:off x="3491346" y="0"/>
              <a:ext cx="2508932" cy="2501550"/>
            </a:xfrm>
            <a:custGeom>
              <a:avLst/>
              <a:gdLst>
                <a:gd name="connsiteX0" fmla="*/ 2508932 w 2508932"/>
                <a:gd name="connsiteY0" fmla="*/ 2501550 h 2501550"/>
                <a:gd name="connsiteX1" fmla="*/ 0 w 2508932"/>
                <a:gd name="connsiteY1" fmla="*/ 2501550 h 2501550"/>
                <a:gd name="connsiteX2" fmla="*/ 0 w 2508932"/>
                <a:gd name="connsiteY2" fmla="*/ 1148841 h 2501550"/>
                <a:gd name="connsiteX3" fmla="*/ 531517 w 2508932"/>
                <a:gd name="connsiteY3" fmla="*/ 0 h 2501550"/>
                <a:gd name="connsiteX4" fmla="*/ 2508932 w 2508932"/>
                <a:gd name="connsiteY4" fmla="*/ 2501550 h 250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932" h="2501550">
                  <a:moveTo>
                    <a:pt x="2508932" y="2501550"/>
                  </a:moveTo>
                  <a:lnTo>
                    <a:pt x="0" y="2501550"/>
                  </a:lnTo>
                  <a:lnTo>
                    <a:pt x="0" y="1148841"/>
                  </a:lnTo>
                  <a:lnTo>
                    <a:pt x="531517" y="0"/>
                  </a:lnTo>
                  <a:lnTo>
                    <a:pt x="2508932" y="2501550"/>
                  </a:lnTo>
                  <a:close/>
                </a:path>
              </a:pathLst>
            </a:custGeom>
            <a:solidFill>
              <a:srgbClr val="E2D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3"/>
            <p:cNvSpPr/>
            <p:nvPr/>
          </p:nvSpPr>
          <p:spPr>
            <a:xfrm rot="10800000">
              <a:off x="3680272" y="1352707"/>
              <a:ext cx="2320007" cy="5014556"/>
            </a:xfrm>
            <a:custGeom>
              <a:avLst/>
              <a:gdLst>
                <a:gd name="connsiteX0" fmla="*/ 0 w 2320007"/>
                <a:gd name="connsiteY0" fmla="*/ 5014556 h 5014556"/>
                <a:gd name="connsiteX1" fmla="*/ 0 w 2320007"/>
                <a:gd name="connsiteY1" fmla="*/ 0 h 5014556"/>
                <a:gd name="connsiteX2" fmla="*/ 2320007 w 2320007"/>
                <a:gd name="connsiteY2" fmla="*/ 0 h 5014556"/>
                <a:gd name="connsiteX3" fmla="*/ 531518 w 2320007"/>
                <a:gd name="connsiteY3" fmla="*/ 3865713 h 5014556"/>
                <a:gd name="connsiteX4" fmla="*/ 1 w 2320007"/>
                <a:gd name="connsiteY4" fmla="*/ 3193313 h 5014556"/>
                <a:gd name="connsiteX5" fmla="*/ 1 w 2320007"/>
                <a:gd name="connsiteY5" fmla="*/ 5014554 h 5014556"/>
                <a:gd name="connsiteX6" fmla="*/ 0 w 2320007"/>
                <a:gd name="connsiteY6" fmla="*/ 5014556 h 501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0007" h="5014556">
                  <a:moveTo>
                    <a:pt x="0" y="5014556"/>
                  </a:moveTo>
                  <a:lnTo>
                    <a:pt x="0" y="0"/>
                  </a:lnTo>
                  <a:lnTo>
                    <a:pt x="2320007" y="0"/>
                  </a:lnTo>
                  <a:lnTo>
                    <a:pt x="531518" y="3865713"/>
                  </a:lnTo>
                  <a:lnTo>
                    <a:pt x="1" y="3193313"/>
                  </a:lnTo>
                  <a:lnTo>
                    <a:pt x="1" y="5014554"/>
                  </a:lnTo>
                  <a:lnTo>
                    <a:pt x="0" y="50145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13" name="Title Placeholder"/>
          <p:cNvSpPr>
            <a:spLocks noGrp="1"/>
          </p:cNvSpPr>
          <p:nvPr>
            <p:ph type="title"/>
          </p:nvPr>
        </p:nvSpPr>
        <p:spPr>
          <a:xfrm>
            <a:off x="342900" y="136257"/>
            <a:ext cx="607380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1905" indent="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168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/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342900" y="1371599"/>
            <a:ext cx="8458200" cy="487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8" name="MGH Yellow Line"/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/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McGraw Hill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44805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1680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Relationship Id="r_odt_hyperlink" Type="http://schemas.openxmlformats.org/officeDocument/2006/relationships/hyperlink" Target="https://www.onlinedoctranslator.com/zh-CN/?utm_source=onlinedoctranslator&amp;utm_medium=pptx&amp;utm_campaign=attribution" TargetMode="External"/><Relationship Id="r_odt_logo" Type="http://schemas.openxmlformats.org/officeDocument/2006/relationships/image" Target="../media/odt_attribution_logo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" Target="slide20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slide" Target="slid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slide" Target="slide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" Target="slide15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" Target="slide16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" Target="slide17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" Target="slide18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" Target="slide19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algn="l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第2章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 algn="l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过程模型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rtl="0" algn="l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 1 部分 - 软件流程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Placeholder 3" descr="Software Engineering-A Practitioner's Approach, 9e by Roger S. Pressman and Bruce R. Maxim"/>
          <p:cNvPicPr>
            <a:picLocks noGrp="1" noChangeAspect="1"/>
          </p:cNvPicPr>
          <p:nvPr>
            <p:ph type="pic" sz="quarter" idx="1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2" b="2502"/>
          <a:stretch>
            <a:fillRect/>
          </a:stretch>
        </p:blipFill>
        <p:spPr>
          <a:xfrm>
            <a:off x="4438835" y="1175021"/>
            <a:ext cx="4229100" cy="4976453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6478439"/>
            <a:ext cx="9144000" cy="379562"/>
          </a:xfrm>
        </p:spPr>
        <p:txBody>
          <a:bodyPr/>
          <a:lstStyle/>
          <a:p>
            <a:pPr defTabSz="457200" rtl="0" algn="l">
              <a:spcBef>
                <a:spcPct val="20000"/>
              </a:spcBef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2020 麦格劳·希尔。版权所有。仅授权教师在课堂上使用。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 rtl="0" algn="l">
              <a:spcBef>
                <a:spcPct val="20000"/>
              </a:spcBef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未经 McGraw Hill 事先书面同意，不得复制或进一步分发。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00010001" name="ODT_ATTR_LBL_SHAPE">
            <a:extLst>
              <a:ext uri="{FF2B5EF4-FFF2-40B4-BE49-F238E27FC236}">
                <a16:creationId xmlns:a16="http://schemas.microsoft.com/office/drawing/2014/main" id="{ADCB8724-23CD-4EE8-B5B5-3CB2DDF8932E}"/>
              </a:ext>
            </a:extLst>
          </p:cNvPr>
          <p:cNvSpPr txBox="1"/>
          <p:nvPr/>
        </p:nvSpPr>
        <p:spPr>
          <a:xfrm>
            <a:off x="0" y="0"/>
            <a:ext cx="5000000" cy="276999"/>
          </a:xfrm>
          <a:prstGeom prst="rect">
            <a:avLst/>
          </a:prstGeom>
          <a:solidFill>
            <a:srgbClr val="FAFAFA"/>
          </a:solidFill>
        </p:spPr>
        <p:txBody>
          <a:bodyPr wrap="none" lIns="288000">
            <a:spAutoFit/>
          </a:bodyPr>
          <a:lstStyle/>
          <a:p>
            <a:pPr rtl="0"/>
            <a:r>
              <a:rPr lang="en-US" sz="1000" dirty="0">
                <a:solidFill>
                  <a:srgbClr val="0F2B46"/>
                </a:solidFill>
                <a:effectLst/>
                <a:latin typeface="Roboto" panose="02000000000000000000" pitchFamily="2" charset="0"/>
              </a:rPr>
              <a:t>从英语翻译成中文(简体) - </a:t>
            </a:r>
            <a:r>
              <a:rPr lang="en-US" sz="1000" u="sng" dirty="0">
                <a:solidFill>
                  <a:srgbClr val="0F2B46"/>
                </a:solidFill>
                <a:effectLst/>
                <a:latin typeface="Roboto" panose="02000000000000000000" pitchFamily="2" charset="0"/>
                <a:hlinkClick r:id="r_odt_hyperlink" tooltip="Doc Translator - www.onlinedoctranslator.com"/>
              </a:rPr>
              <a:t>www.onlinedoctranslator.com</a:t>
            </a:r>
            <a:endParaRPr lang="en-US" sz="1000" dirty="0"/>
          </a:p>
        </p:txBody>
      </p:sp>
      <p:pic>
        <p:nvPicPr>
          <p:cNvPr id="1000100002" name="ODT_ATTR_LBL_LOGO">
            <a:extLst>
              <a:ext uri="{FF2B5EF4-FFF2-40B4-BE49-F238E27FC236}">
                <a16:creationId xmlns:a16="http://schemas.microsoft.com/office/drawing/2014/main" id="{B066AC4A-9A1C-4C10-800A-DAF9F2764385}"/>
              </a:ext>
            </a:extLst>
          </p:cNvPr>
          <p:cNvPicPr/>
          <p:nvPr/>
        </p:nvPicPr>
        <p:blipFill>
          <a:blip r:embed="r_odt_logo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0"/>
            <a:ext cx="316230" cy="1797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noProof="0" dirty="0"/>
              <a:t>统一过程模型</a:t>
            </a:r>
            <a:endParaRPr lang="en-US" noProof="0" dirty="0"/>
          </a:p>
        </p:txBody>
      </p:sp>
      <p:pic>
        <p:nvPicPr>
          <p:cNvPr id="11" name="Picture 10" descr="An illustration displays unified process model.  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3" y="1496673"/>
            <a:ext cx="3736966" cy="394854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657458" y="1496673"/>
            <a:ext cx="4143642" cy="2121170"/>
          </a:xfrm>
        </p:spPr>
        <p:txBody>
          <a:bodyPr>
            <a:normAutofit/>
          </a:bodyPr>
          <a:lstStyle/>
          <a:p>
            <a:pPr rtl="0" algn="l"/>
            <a:r>
              <a:rPr lang="en-US" sz="1800" b="1" noProof="0" dirty="0"/>
              <a:t>优点</a:t>
            </a:r>
            <a:endParaRPr lang="en-US" sz="1800" b="1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强调质量文件。</a:t>
            </a:r>
            <a:endParaRPr lang="en-US" sz="18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持续的客户参与。</a:t>
            </a:r>
            <a:endParaRPr lang="en-US" sz="18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适应需求变化。</a:t>
            </a:r>
            <a:endParaRPr lang="en-US" sz="18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非常适合维护项目。</a:t>
            </a:r>
            <a:endParaRPr lang="en-US" sz="1800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657458" y="3773524"/>
            <a:ext cx="4143642" cy="2368859"/>
          </a:xfrm>
        </p:spPr>
        <p:txBody>
          <a:bodyPr>
            <a:noAutofit/>
          </a:bodyPr>
          <a:lstStyle/>
          <a:p>
            <a:pPr rtl="0" algn="l"/>
            <a:r>
              <a:rPr lang="en-US" sz="1800" b="1" noProof="0" dirty="0"/>
              <a:t>缺点</a:t>
            </a:r>
            <a:endParaRPr lang="en-US" sz="1800" b="1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用例并不总是精确的。</a:t>
            </a:r>
            <a:endParaRPr lang="en-US" sz="18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棘手的软件增量集成。</a:t>
            </a:r>
            <a:endParaRPr lang="en-US" sz="18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重叠阶段可能会导致问题。</a:t>
            </a:r>
            <a:endParaRPr lang="en-US" sz="18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需要专业的开发团队。</a:t>
            </a:r>
            <a:endParaRPr lang="en-US" sz="1800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117053" y="6324600"/>
            <a:ext cx="2909895" cy="190500"/>
          </a:xfrm>
        </p:spPr>
        <p:txBody>
          <a:bodyPr/>
          <a:lstStyle/>
          <a:p>
            <a:pPr rtl="0" algn="l"/>
            <a:r>
              <a:rPr lang="en-US" sz="1200" noProof="0" dirty="0">
                <a:hlinkClick r:id="rId2" action="ppaction://hlinksldjump"/>
              </a:rPr>
              <a:t>访问幻灯片图像的替代文本。</a:t>
            </a:r>
            <a:endParaRPr lang="en-US" sz="1200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noProof="0" dirty="0"/>
              <a:t>规定的过程模型</a:t>
            </a:r>
            <a:r>
              <a:rPr lang="en-US" sz="1000" noProof="0" dirty="0"/>
              <a:t>2</a:t>
            </a:r>
            <a:endParaRPr lang="en-US" sz="1000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4183313"/>
          </a:xfrm>
        </p:spPr>
        <p:txBody>
          <a:bodyPr>
            <a:normAutofit fontScale="92500"/>
          </a:bodyPr>
          <a:lstStyle/>
          <a:p>
            <a:pPr rtl="0" algn="l"/>
            <a:r>
              <a:rPr lang="en-US" altLang="en-US" sz="2600" noProof="0" dirty="0"/>
              <a:t>规范性过程模型提倡采用有序的软件工程方法。</a:t>
            </a:r>
            <a:endParaRPr lang="en-US" altLang="en-US" sz="2600" noProof="0" dirty="0"/>
          </a:p>
          <a:p>
            <a:pPr rtl="0" algn="l"/>
            <a:endParaRPr lang="en-US" altLang="en-US" sz="2600" noProof="0" dirty="0"/>
          </a:p>
          <a:p>
            <a:pPr rtl="0" algn="l"/>
            <a:r>
              <a:rPr lang="en-US" altLang="en-US" sz="2600" i="1" noProof="0" dirty="0">
                <a:solidFill>
                  <a:schemeClr val="tx1"/>
                </a:solidFill>
              </a:rPr>
              <a:t>这引出了两个问题：</a:t>
            </a:r>
            <a:endParaRPr lang="en-US" altLang="en-US" sz="2600" noProof="0" dirty="0">
              <a:solidFill>
                <a:schemeClr val="tx1"/>
              </a:solidFill>
            </a:endParaRPr>
          </a:p>
          <a:p>
            <a:pPr marL="291465" lvl="1" indent="-291465" rtl="0" algn="l">
              <a:spcBef>
                <a:spcPts val="1000"/>
              </a:spcBef>
              <a:spcAft>
                <a:spcPts val="0"/>
              </a:spcAft>
            </a:pPr>
            <a:r>
              <a:rPr lang="en-US" altLang="en-US" sz="2600" noProof="0" dirty="0"/>
              <a:t>如果规范性流程模型力求结构和秩序</a:t>
            </a:r>
            <a:r>
              <a:rPr lang="en-US" altLang="en-US" sz="2600" noProof="0" dirty="0">
                <a:solidFill>
                  <a:schemeClr val="tx1"/>
                </a:solidFill>
              </a:rPr>
              <a:t>，它们适合在变化中蓬勃发展的软件世界吗？</a:t>
            </a:r>
            <a:endParaRPr lang="en-US" altLang="en-US" sz="2600" noProof="0" dirty="0">
              <a:solidFill>
                <a:schemeClr val="tx1"/>
              </a:solidFill>
            </a:endParaRPr>
          </a:p>
          <a:p>
            <a:pPr marL="291465" lvl="1" indent="-291465" rtl="0" algn="l">
              <a:spcBef>
                <a:spcPts val="1000"/>
              </a:spcBef>
              <a:spcAft>
                <a:spcPts val="0"/>
              </a:spcAft>
            </a:pPr>
            <a:r>
              <a:rPr lang="en-US" altLang="en-US" sz="2600" noProof="0" dirty="0">
                <a:solidFill>
                  <a:schemeClr val="tx1"/>
                </a:solidFill>
              </a:rPr>
              <a:t>如果我们拒绝传统的流程​​模型并用结构化程度较低的模型代替它们，我们是否会导致软件工作无法实现协调性和连贯性？</a:t>
            </a:r>
            <a:endParaRPr lang="en-US" altLang="en-US" sz="2600" noProof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altLang="zh-CN" noProof="0" dirty="0"/>
              <a:t>家庭作业</a:t>
            </a:r>
            <a:endParaRPr lang="en-US" sz="1000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4183313"/>
          </a:xfrm>
        </p:spPr>
        <p:txBody>
          <a:bodyPr>
            <a:normAutofit/>
          </a:bodyPr>
          <a:lstStyle/>
          <a:p>
            <a:pPr marL="514350" indent="-514350" rtl="0" algn="l">
              <a:buAutoNum type="arabicPeriod"/>
            </a:pPr>
            <a:r>
              <a:rPr lang="en-US" altLang="zh-CN" sz="2600" noProof="0" dirty="0"/>
              <a:t>组成每队 4 名学生的小组并命名您的小组</a:t>
            </a:r>
            <a:endParaRPr lang="en-US" altLang="zh-CN" sz="2600" noProof="0" dirty="0"/>
          </a:p>
          <a:p>
            <a:pPr marL="514350" indent="-514350" rtl="0" algn="l">
              <a:buAutoNum type="arabicPeriod"/>
            </a:pPr>
            <a:r>
              <a:rPr lang="en-US" altLang="en-US" sz="2600" dirty="0"/>
              <a:t>选择您的团队想要通过软件解决的实际问题</a:t>
            </a:r>
            <a:endParaRPr lang="en-US" altLang="en-US" sz="2600" dirty="0"/>
          </a:p>
          <a:p>
            <a:pPr marL="514350" indent="-514350" rtl="0" algn="l">
              <a:buAutoNum type="arabicPeriod"/>
            </a:pPr>
            <a:r>
              <a:rPr lang="en-US" altLang="en-US" sz="2600" noProof="0" dirty="0"/>
              <a:t>开始在团队内讨论问题</a:t>
            </a:r>
            <a:endParaRPr lang="en-US" altLang="en-US" sz="2600" noProof="0" dirty="0"/>
          </a:p>
          <a:p>
            <a:pPr marL="514350" indent="-514350" rtl="0" algn="l">
              <a:buAutoNum type="arabicPeriod"/>
            </a:pPr>
            <a:r>
              <a:rPr lang="en-US" altLang="en-US" sz="2600" dirty="0"/>
              <a:t>向助教提供您的团队名称、团队成员和所选问题</a:t>
            </a:r>
            <a:endParaRPr lang="en-US" altLang="en-US" sz="2600" dirty="0"/>
          </a:p>
          <a:p>
            <a:pPr marL="514350" indent="-514350" rtl="0" algn="l">
              <a:buAutoNum type="arabicPeriod"/>
            </a:pPr>
            <a:r>
              <a:rPr lang="en-US" altLang="en-US" sz="2600" noProof="0" dirty="0"/>
              <a:t>发送</a:t>
            </a:r>
            <a:r>
              <a:rPr lang="en-US" altLang="en-US" sz="2600" dirty="0"/>
              <a:t>你的</a:t>
            </a:r>
            <a:r>
              <a:rPr lang="en-US" altLang="en-US" sz="2600" noProof="0"/>
              <a:t> </a:t>
            </a:r>
            <a:r>
              <a:rPr lang="en-US" altLang="en-US" sz="2600" noProof="0" dirty="0"/>
              <a:t>来自的问题</a:t>
            </a:r>
            <a:r>
              <a:rPr lang="en-US" altLang="en-US" sz="2600" noProof="0" dirty="0" err="1"/>
              <a:t>th</a:t>
            </a:r>
            <a:r>
              <a:rPr lang="en-US" altLang="en-US" sz="2600" dirty="0"/>
              <a:t>是助教班级</a:t>
            </a:r>
            <a:endParaRPr lang="en-US" altLang="en-US" sz="2600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algn="l"/>
            <a:r>
              <a:rPr lang="en-US" noProof="0" dirty="0"/>
              <a:t>主要内容结束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rtl="0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2020 麦格劳-希尔教育。版权所有。仅授权教师在课堂上使用。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rtl="0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未经麦格劳-希尔教育集团事先书面同意，不得复制或进一步分发。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2310981"/>
            <a:ext cx="7696919" cy="637593"/>
          </a:xfrm>
        </p:spPr>
        <p:txBody>
          <a:bodyPr>
            <a:normAutofit/>
          </a:bodyPr>
          <a:lstStyle/>
          <a:p>
            <a:pPr rtl="0" algn="l"/>
            <a:r>
              <a:rPr lang="en-US" sz="2600" noProof="0" dirty="0"/>
              <a:t>无障碍内容：图像的文本替代品</a:t>
            </a:r>
            <a:endParaRPr lang="en-US" sz="2600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algn="l"/>
            <a:r>
              <a:rPr lang="en-US" sz="3600" noProof="0" dirty="0"/>
              <a:t>通用过程模型</a:t>
            </a:r>
            <a:r>
              <a:rPr lang="en-US" sz="3600" dirty="0"/>
              <a:t>–</a:t>
            </a:r>
            <a:r>
              <a:rPr lang="en-US" sz="3600" noProof="0" dirty="0"/>
              <a:t>替代文本</a:t>
            </a:r>
            <a:endParaRPr lang="en-US" sz="3600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 rtl="0"/>
            <a:r>
              <a:rPr lang="en-US" noProof="0" dirty="0">
                <a:hlinkClick r:id="rId1" action="ppaction://hlinksldjump"/>
              </a:rPr>
              <a:t>返回包含图像的父幻灯片。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noProof="0" dirty="0"/>
              <a:t>插图显示了通用流程模型。该模型具有三个层次：软件过程、过程框架和伞式活动。伞式活动包含编号为 1 到 n 的框架活动。框架活动 1 为：软件工程行动 1。任务集包括工作任务、工作产品、质量保证点、项目里程碑。软件工程行动 1.k 具有工作任务、工作产品、质量保证点和项目里程碑等任务集。框架活动编号为 n，软件工程操作 n.1。任务集包括工作任务、工作产品、质量保证点、项目里程碑。软件工程行动</a:t>
            </a:r>
            <a:r>
              <a:rPr lang="en-US" noProof="0" dirty="0" err="1"/>
              <a:t>纳米</a:t>
            </a:r>
            <a:r>
              <a:rPr lang="en-US" noProof="0" dirty="0"/>
              <a:t>具有工作任务、工作产品、质量保证点和项目里程碑等任务集。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 rtl="0"/>
            <a:r>
              <a:rPr lang="en-US" noProof="0" dirty="0">
                <a:hlinkClick r:id="rId1" action="ppaction://hlinksldjump"/>
              </a:rPr>
              <a:t>返回包含图像的父幻灯片。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algn="l"/>
            <a:r>
              <a:rPr lang="en-US" noProof="0" dirty="0"/>
              <a:t>工艺流程</a:t>
            </a:r>
            <a:r>
              <a:rPr lang="en-US" dirty="0"/>
              <a:t>–</a:t>
            </a:r>
            <a:r>
              <a:rPr lang="en-US" noProof="0" dirty="0"/>
              <a:t>替代文本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 rtl="0"/>
            <a:r>
              <a:rPr lang="en-US" noProof="0" dirty="0">
                <a:hlinkClick r:id="rId1" action="ppaction://hlinksldjump"/>
              </a:rPr>
              <a:t>返回包含图像的父幻灯片。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pPr rtl="0" algn="l"/>
            <a:r>
              <a:rPr lang="en-US" noProof="0" dirty="0"/>
              <a:t>该图显示了四种类型的流程。A) 线性工艺流程。在工艺流程中，每个工艺流程后面都有一个流程。展示的流程如下：沟通、规划、建模、构建、部署。B) 迭代流程。在流程中，每个流程后面都有一个流程，但是流程可以循环回流程中的任何流程。展示的流程如下：沟通、规划、建模、构建、部署。规划循环回到沟通，建模循环回到建模，施工循环回到沟通。C) 进化流程。在流程中，每个进程后面都有一个进程，最后一个进程给出结果并循环回到第一个进程。展示的流程如下：沟通、规划、建模、构建、部署。部署导致增量释放并循环回到通信。D) 并行流程。在流程中，一个或多个流程可以通向下一个流程。展示的流程如下：沟通、规划、建模、构建和部署。过程如下：沟通导致计划。沟通和规划导致建模。建模导致构建，构建导致部署。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 rtl="0"/>
            <a:r>
              <a:rPr lang="en-US" noProof="0" dirty="0">
                <a:hlinkClick r:id="rId1" action="ppaction://hlinksldjump"/>
              </a:rPr>
              <a:t>返回包含图像的父幻灯片。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algn="l"/>
            <a:r>
              <a:rPr lang="en-US" sz="3400" noProof="0" dirty="0"/>
              <a:t>瀑布过程模型</a:t>
            </a:r>
            <a:r>
              <a:rPr lang="en-US" sz="3400" dirty="0"/>
              <a:t>–</a:t>
            </a:r>
            <a:r>
              <a:rPr lang="en-US" sz="3400" noProof="0" dirty="0"/>
              <a:t>替代文本</a:t>
            </a:r>
            <a:endParaRPr lang="en-US" sz="3400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 rtl="0"/>
            <a:r>
              <a:rPr lang="en-US" noProof="0" dirty="0">
                <a:hlinkClick r:id="rId1" action="ppaction://hlinksldjump"/>
              </a:rPr>
              <a:t>返回包含图像的父幻灯片。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noProof="0" dirty="0"/>
              <a:t>该图显示了瀑布流程模型。展示的流程如下：沟通、规划、建模、构建、部署。每个流程下的子流程如下。沟通：项目启动和需求收集；规划：估计、调度和跟踪；建模：分析与设计；构建：编码和测试；部署：交付、支持和反馈。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 rtl="0"/>
            <a:r>
              <a:rPr lang="en-US" noProof="0" dirty="0">
                <a:hlinkClick r:id="rId1" action="ppaction://hlinksldjump"/>
              </a:rPr>
              <a:t>返回包含图像的父幻灯片。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algn="l"/>
            <a:r>
              <a:rPr lang="en-US" sz="3200" noProof="0" dirty="0"/>
              <a:t>原型制作过程模型</a:t>
            </a:r>
            <a:r>
              <a:rPr lang="en-US" sz="3200" dirty="0"/>
              <a:t>–</a:t>
            </a:r>
            <a:r>
              <a:rPr lang="en-US" sz="3200" noProof="0" dirty="0"/>
              <a:t>替代文本</a:t>
            </a:r>
            <a:endParaRPr lang="en-US" sz="3200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 rtl="0"/>
            <a:r>
              <a:rPr lang="en-US" noProof="0" dirty="0">
                <a:hlinkClick r:id="rId1" action="ppaction://hlinksldjump"/>
              </a:rPr>
              <a:t>返回包含图像的父幻灯片。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noProof="0" dirty="0"/>
              <a:t>插图显示了原型流程模型。周期中的组成部分是沟通、快速计划、建模快速设计、原型构建、开发交付和反馈。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 rtl="0"/>
            <a:r>
              <a:rPr lang="en-US" noProof="0" dirty="0">
                <a:hlinkClick r:id="rId1" action="ppaction://hlinksldjump"/>
              </a:rPr>
              <a:t>返回包含图像的父幻灯片。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algn="l"/>
            <a:r>
              <a:rPr lang="en-US" sz="3600" noProof="0" dirty="0"/>
              <a:t>螺旋过程模型</a:t>
            </a:r>
            <a:r>
              <a:rPr lang="en-US" sz="3600" dirty="0"/>
              <a:t>–</a:t>
            </a:r>
            <a:r>
              <a:rPr lang="en-US" sz="3600" noProof="0" dirty="0"/>
              <a:t>替代文本</a:t>
            </a:r>
            <a:endParaRPr lang="en-US" sz="3600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 rtl="0"/>
            <a:r>
              <a:rPr lang="en-US" noProof="0" dirty="0">
                <a:hlinkClick r:id="rId1" action="ppaction://hlinksldjump"/>
              </a:rPr>
              <a:t>返回包含图像的父幻灯片。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noProof="0" dirty="0"/>
              <a:t>插图显示螺旋过程模型。螺旋模型从沟通开始；制定规划，包括估计、调度和风险分析；建模包括分析和设计；构建包括代码和测试；和开发，包括交付和反馈。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 rtl="0"/>
            <a:r>
              <a:rPr lang="en-US" noProof="0" dirty="0">
                <a:hlinkClick r:id="rId1" action="ppaction://hlinksldjump"/>
              </a:rPr>
              <a:t>返回包含图像的父幻灯片。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通用过程模型</a:t>
            </a:r>
            <a:endParaRPr lang="en-US" sz="4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n illustration displays the generic process model. 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24" y="1126948"/>
            <a:ext cx="2666842" cy="5040332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117053" y="6324600"/>
            <a:ext cx="2909895" cy="190500"/>
          </a:xfrm>
        </p:spPr>
        <p:txBody>
          <a:bodyPr/>
          <a:lstStyle/>
          <a:p>
            <a:pPr rtl="0" algn="l"/>
            <a:r>
              <a:rPr lang="en-US" sz="1200" noProof="0" dirty="0">
                <a:hlinkClick r:id="rId2" action="ppaction://hlinksldjump"/>
              </a:rPr>
              <a:t>访问幻灯片图像的替代文本。</a:t>
            </a:r>
            <a:endParaRPr lang="en-US" sz="1200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algn="l"/>
            <a:r>
              <a:rPr lang="en-US" sz="3600" noProof="0" dirty="0"/>
              <a:t>统一过程模型</a:t>
            </a:r>
            <a:r>
              <a:rPr lang="en-US" sz="3600" dirty="0"/>
              <a:t>–</a:t>
            </a:r>
            <a:r>
              <a:rPr lang="en-US" sz="3600" noProof="0" dirty="0"/>
              <a:t>替代文本</a:t>
            </a:r>
            <a:endParaRPr lang="en-US" sz="3600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 rtl="0"/>
            <a:r>
              <a:rPr lang="en-US" noProof="0" dirty="0">
                <a:hlinkClick r:id="rId1" action="ppaction://hlinksldjump"/>
              </a:rPr>
              <a:t>返回包含图像的父幻灯片。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noProof="0" dirty="0"/>
              <a:t>插图显示了统一的流程模型。周期中的组成部分是通信、规划、建模、构建和部署。沟通和规划形式启动；规划和建模形式的阐述；施工形式施工；以及建设和部署形成过渡。部署释放软件增量和生产。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 rtl="0"/>
            <a:r>
              <a:rPr lang="en-US" noProof="0" dirty="0">
                <a:hlinkClick r:id="rId1" action="ppaction://hlinksldjump"/>
              </a:rPr>
              <a:t>返回包含图像的父幻灯片。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工艺流程</a:t>
            </a:r>
            <a:endParaRPr lang="en-US" sz="4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The diagram displays four types of process flows. Linear, Iterative, Evolutionary and Parallel. 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227" y="1039798"/>
            <a:ext cx="4551547" cy="5063631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117053" y="6324600"/>
            <a:ext cx="2909895" cy="190500"/>
          </a:xfrm>
        </p:spPr>
        <p:txBody>
          <a:bodyPr/>
          <a:lstStyle/>
          <a:p>
            <a:pPr rtl="0" algn="l"/>
            <a:r>
              <a:rPr lang="en-US" sz="1200" noProof="0" dirty="0">
                <a:hlinkClick r:id="rId2" action="ppaction://hlinksldjump"/>
              </a:rPr>
              <a:t>访问幻灯片图像的替代文本。</a:t>
            </a:r>
            <a:endParaRPr lang="en-US" sz="1200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确定任务集</a:t>
            </a:r>
            <a:endParaRPr lang="en-US" sz="4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2900" y="1268320"/>
            <a:ext cx="8458200" cy="4754813"/>
          </a:xfrm>
        </p:spPr>
        <p:txBody>
          <a:bodyPr>
            <a:normAutofit/>
          </a:bodyPr>
          <a:lstStyle/>
          <a:p>
            <a:pPr rtl="0" algn="l"/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任务集定义了为实现软件工程操作目标而需要完成的实际工作。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algn="l"/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algn="l"/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任务集是通过创建多个列表来定义的：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465" lvl="2" indent="-291465" rtl="0" algn="l">
              <a:spcBef>
                <a:spcPts val="1000"/>
              </a:spcBef>
              <a:spcAft>
                <a:spcPts val="0"/>
              </a:spcAft>
            </a:pPr>
            <a:r>
              <a:rPr lang="en-US" altLang="en-US" sz="24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要完成的任务列表。</a:t>
            </a:r>
            <a:endParaRPr lang="en-US" altLang="en-US" sz="2400" noProof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465" lvl="2" indent="-291465" rtl="0" algn="l">
              <a:spcBef>
                <a:spcPts val="1000"/>
              </a:spcBef>
              <a:spcAft>
                <a:spcPts val="0"/>
              </a:spcAft>
            </a:pPr>
            <a:r>
              <a:rPr lang="en-US" altLang="en-US" sz="24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要生成的工作产品的列表。</a:t>
            </a:r>
            <a:endParaRPr lang="en-US" altLang="en-US" sz="2400" noProof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465" lvl="2" indent="-291465" rtl="0" algn="l">
              <a:spcBef>
                <a:spcPts val="1000"/>
              </a:spcBef>
              <a:spcAft>
                <a:spcPts val="0"/>
              </a:spcAft>
            </a:pPr>
            <a:r>
              <a:rPr lang="en-US" altLang="en-US" sz="24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要应用的质量保证过滤器的列表。</a:t>
            </a:r>
            <a:endParaRPr lang="en-US" altLang="en-US" sz="2400" noProof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algn="l"/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 algn="l"/>
            <a:r>
              <a:rPr lang="en-US" noProof="0" dirty="0"/>
              <a:t>- 过程评估和改进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2900" y="1279031"/>
            <a:ext cx="8458200" cy="4723207"/>
          </a:xfrm>
        </p:spPr>
        <p:txBody>
          <a:bodyPr vert="horz" lIns="91440" tIns="45720" rIns="91440" bIns="45720" rtlCol="0">
            <a:noAutofit/>
          </a:bodyPr>
          <a:lstStyle/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noProof="0" dirty="0"/>
              <a:t>软件过程的存在并不能保证软件将按时交付，或满足客户的需求，或者它将表现出长期的质量特性。</a:t>
            </a:r>
            <a:endParaRPr lang="en-US" sz="24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noProof="0" dirty="0"/>
              <a:t>任何软件过程都可以进行评估，以确保它满足一组基本过程标准，这些标准已被证明对于成功的软件工程至关重要。</a:t>
            </a:r>
            <a:endParaRPr lang="en-US" sz="24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noProof="0" dirty="0"/>
              <a:t>应使用数字测量或软件分析（指标）来评估软件流程和活动。</a:t>
            </a:r>
            <a:endParaRPr lang="en-US" sz="2400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noProof="0" dirty="0"/>
              <a:t>规定的过程模型</a:t>
            </a:r>
            <a:r>
              <a:rPr lang="en-US" sz="1000" noProof="0" dirty="0"/>
              <a:t>1</a:t>
            </a:r>
            <a:endParaRPr lang="en-US" sz="1000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05044" y="1316210"/>
            <a:ext cx="8458200" cy="4183313"/>
          </a:xfrm>
        </p:spPr>
        <p:txBody>
          <a:bodyPr>
            <a:normAutofit fontScale="92500"/>
          </a:bodyPr>
          <a:lstStyle/>
          <a:p>
            <a:pPr rtl="0" algn="l"/>
            <a:r>
              <a:rPr lang="en-US" altLang="en-US" sz="2600" noProof="0" dirty="0"/>
              <a:t>规范性过程模型提倡采用有序的软件工程方法。</a:t>
            </a:r>
            <a:endParaRPr lang="en-US" altLang="en-US" sz="2600" noProof="0" dirty="0"/>
          </a:p>
          <a:p>
            <a:pPr rtl="0" algn="l"/>
            <a:endParaRPr lang="en-US" altLang="en-US" sz="2600" noProof="0" dirty="0"/>
          </a:p>
          <a:p>
            <a:pPr rtl="0" algn="l"/>
            <a:r>
              <a:rPr lang="en-US" altLang="en-US" sz="2600" i="1" noProof="0" dirty="0">
                <a:solidFill>
                  <a:schemeClr val="tx1"/>
                </a:solidFill>
              </a:rPr>
              <a:t>这引出了两个问题：</a:t>
            </a:r>
            <a:endParaRPr lang="en-US" altLang="en-US" sz="2600" noProof="0" dirty="0">
              <a:solidFill>
                <a:schemeClr val="tx1"/>
              </a:solidFill>
            </a:endParaRPr>
          </a:p>
          <a:p>
            <a:pPr marL="291465" lvl="1" indent="-291465" rtl="0" algn="l">
              <a:spcBef>
                <a:spcPts val="1000"/>
              </a:spcBef>
              <a:spcAft>
                <a:spcPts val="0"/>
              </a:spcAft>
            </a:pPr>
            <a:r>
              <a:rPr lang="en-US" altLang="en-US" sz="2600" noProof="0" dirty="0"/>
              <a:t>如果规范性流程模型力求结构和秩序</a:t>
            </a:r>
            <a:r>
              <a:rPr lang="en-US" altLang="en-US" sz="2600" noProof="0" dirty="0">
                <a:solidFill>
                  <a:schemeClr val="tx1"/>
                </a:solidFill>
              </a:rPr>
              <a:t>，它们适合在变化中蓬勃发展的软件世界吗？</a:t>
            </a:r>
            <a:endParaRPr lang="en-US" altLang="en-US" sz="2600" noProof="0" dirty="0">
              <a:solidFill>
                <a:schemeClr val="tx1"/>
              </a:solidFill>
            </a:endParaRPr>
          </a:p>
          <a:p>
            <a:pPr marL="291465" lvl="1" indent="-291465" rtl="0" algn="l">
              <a:spcBef>
                <a:spcPts val="1000"/>
              </a:spcBef>
              <a:spcAft>
                <a:spcPts val="0"/>
              </a:spcAft>
            </a:pPr>
            <a:r>
              <a:rPr lang="en-US" altLang="en-US" sz="2600" noProof="0" dirty="0">
                <a:solidFill>
                  <a:schemeClr val="tx1"/>
                </a:solidFill>
              </a:rPr>
              <a:t>如果我们拒绝传统的流程​​模型并用结构化程度较低的模型代替它们，我们是否会导致软件工作无法实现协调性和连贯性？</a:t>
            </a:r>
            <a:endParaRPr lang="en-US" altLang="en-US" sz="2600" noProof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noProof="0" dirty="0"/>
              <a:t>瀑布过程模型</a:t>
            </a:r>
            <a:endParaRPr lang="en-US" noProof="0" dirty="0"/>
          </a:p>
        </p:txBody>
      </p:sp>
      <p:pic>
        <p:nvPicPr>
          <p:cNvPr id="11" name="Picture 10" descr="The diagram displays the waterfall process model. 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84" y="1146731"/>
            <a:ext cx="8152654" cy="191361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2418457" y="3161945"/>
            <a:ext cx="4536749" cy="1470444"/>
          </a:xfrm>
        </p:spPr>
        <p:txBody>
          <a:bodyPr>
            <a:noAutofit/>
          </a:bodyPr>
          <a:lstStyle/>
          <a:p>
            <a:pPr rtl="0" algn="l"/>
            <a:r>
              <a:rPr lang="en-US" sz="1800" b="1" noProof="0" dirty="0"/>
              <a:t>优点</a:t>
            </a:r>
            <a:endParaRPr lang="en-US" sz="1800" b="1" noProof="0" dirty="0"/>
          </a:p>
          <a:p>
            <a:pPr marL="291465" indent="-291465" rtl="0" algn="l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它很容易理解和计划。</a:t>
            </a:r>
            <a:endParaRPr lang="en-US" sz="1800" noProof="0" dirty="0"/>
          </a:p>
          <a:p>
            <a:pPr marL="291465" indent="-291465" rtl="0" algn="l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它适用于易于理解的小型项目。</a:t>
            </a:r>
            <a:endParaRPr lang="en-US" sz="1800" noProof="0" dirty="0"/>
          </a:p>
          <a:p>
            <a:pPr marL="291465" indent="-291465" rtl="0" algn="l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分析和测试很简单。</a:t>
            </a:r>
            <a:endParaRPr lang="en-US" sz="1800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2409911" y="4708733"/>
            <a:ext cx="4536750" cy="1511578"/>
          </a:xfrm>
        </p:spPr>
        <p:txBody>
          <a:bodyPr>
            <a:normAutofit fontScale="92500" lnSpcReduction="10000"/>
          </a:bodyPr>
          <a:lstStyle/>
          <a:p>
            <a:pPr rtl="0" algn="l"/>
            <a:r>
              <a:rPr lang="en-US" sz="1800" b="1" noProof="0" dirty="0"/>
              <a:t>缺点</a:t>
            </a:r>
            <a:endParaRPr lang="en-US" sz="1800" b="1" noProof="0" dirty="0"/>
          </a:p>
          <a:p>
            <a:pPr marL="291465" indent="-291465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它不能很好地适应变化。</a:t>
            </a:r>
            <a:endParaRPr lang="en-US" sz="1800" noProof="0" dirty="0"/>
          </a:p>
          <a:p>
            <a:pPr marL="291465" indent="-291465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测试发生在流程的后期。</a:t>
            </a:r>
            <a:endParaRPr lang="en-US" sz="1800" noProof="0" dirty="0"/>
          </a:p>
          <a:p>
            <a:pPr marL="291465" indent="-291465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最后是客户认可。</a:t>
            </a:r>
            <a:endParaRPr lang="en-US" sz="1800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117053" y="6324600"/>
            <a:ext cx="2909895" cy="190500"/>
          </a:xfrm>
        </p:spPr>
        <p:txBody>
          <a:bodyPr/>
          <a:lstStyle/>
          <a:p>
            <a:pPr rtl="0" algn="l"/>
            <a:r>
              <a:rPr lang="en-US" sz="1200" noProof="0" dirty="0">
                <a:hlinkClick r:id="rId2" action="ppaction://hlinksldjump"/>
              </a:rPr>
              <a:t>访问幻灯片图像的替代文本。</a:t>
            </a:r>
            <a:endParaRPr lang="en-US" sz="1200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noProof="0" dirty="0"/>
              <a:t>- 原型制作流程模型</a:t>
            </a:r>
            <a:endParaRPr lang="en-US" noProof="0" dirty="0"/>
          </a:p>
        </p:txBody>
      </p:sp>
      <p:pic>
        <p:nvPicPr>
          <p:cNvPr id="11" name="Picture 10" descr="An illustration displays prototyping process model.  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30" y="1474663"/>
            <a:ext cx="3589104" cy="382478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443811" y="1474663"/>
            <a:ext cx="4357287" cy="2202815"/>
          </a:xfrm>
        </p:spPr>
        <p:txBody>
          <a:bodyPr>
            <a:normAutofit/>
          </a:bodyPr>
          <a:lstStyle/>
          <a:p>
            <a:pPr rtl="0" algn="l"/>
            <a:r>
              <a:rPr lang="en-US" sz="1800" b="1" noProof="0" dirty="0"/>
              <a:t>优点</a:t>
            </a:r>
            <a:endParaRPr lang="en-US" sz="1800" b="1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减少需求变更的影响。</a:t>
            </a:r>
            <a:endParaRPr lang="en-US" sz="18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客户尽早且经常参与。</a:t>
            </a:r>
            <a:endParaRPr lang="en-US" sz="18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非常适合小型项目。</a:t>
            </a:r>
            <a:endParaRPr lang="en-US" sz="18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降低产品被拒绝的可能性。</a:t>
            </a:r>
            <a:endParaRPr lang="en-US" sz="1800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443810" y="3747749"/>
            <a:ext cx="4357287" cy="2202815"/>
          </a:xfrm>
        </p:spPr>
        <p:txBody>
          <a:bodyPr>
            <a:noAutofit/>
          </a:bodyPr>
          <a:lstStyle/>
          <a:p>
            <a:pPr rtl="0" algn="l"/>
            <a:r>
              <a:rPr lang="en-US" sz="1800" b="1" noProof="0" dirty="0"/>
              <a:t>缺点</a:t>
            </a:r>
            <a:endParaRPr lang="en-US" sz="1800" b="1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客户的参与可能会导致延误。</a:t>
            </a:r>
            <a:endParaRPr lang="en-US" sz="18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“交付”原型的诱惑。</a:t>
            </a:r>
            <a:endParaRPr lang="en-US" sz="18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一次性原型中的工作丢失了。</a:t>
            </a:r>
            <a:endParaRPr lang="en-US" sz="18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很难计划和管理。</a:t>
            </a:r>
            <a:endParaRPr lang="en-US" sz="1800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117053" y="6324600"/>
            <a:ext cx="2909895" cy="190500"/>
          </a:xfrm>
        </p:spPr>
        <p:txBody>
          <a:bodyPr/>
          <a:lstStyle/>
          <a:p>
            <a:pPr rtl="0" algn="l"/>
            <a:r>
              <a:rPr lang="en-US" sz="1200" noProof="0" dirty="0">
                <a:hlinkClick r:id="rId2" action="ppaction://hlinksldjump"/>
              </a:rPr>
              <a:t>访问幻灯片图像的替代文本。</a:t>
            </a:r>
            <a:endParaRPr lang="en-US" sz="1200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noProof="0" dirty="0"/>
              <a:t>螺旋过程模型</a:t>
            </a:r>
            <a:endParaRPr lang="en-US" noProof="0" dirty="0"/>
          </a:p>
        </p:txBody>
      </p:sp>
      <p:pic>
        <p:nvPicPr>
          <p:cNvPr id="10" name="Picture 9" descr="An illustration displays spiral process model.  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9" y="1488500"/>
            <a:ext cx="4181726" cy="324892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785644" y="1517384"/>
            <a:ext cx="4015455" cy="2198953"/>
          </a:xfrm>
        </p:spPr>
        <p:txBody>
          <a:bodyPr>
            <a:noAutofit/>
          </a:bodyPr>
          <a:lstStyle/>
          <a:p>
            <a:pPr rtl="0" algn="l"/>
            <a:r>
              <a:rPr lang="en-US" sz="1800" b="1" noProof="0" dirty="0"/>
              <a:t>优点</a:t>
            </a:r>
            <a:endParaRPr lang="en-US" sz="1800" b="1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持续的客户参与。</a:t>
            </a:r>
            <a:endParaRPr lang="en-US" sz="18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开发风险得到管理。</a:t>
            </a:r>
            <a:endParaRPr lang="en-US" sz="18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适用于大型、复杂的项目。</a:t>
            </a:r>
            <a:endParaRPr lang="en-US" sz="18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它适用于可扩展的产品。</a:t>
            </a:r>
            <a:endParaRPr lang="en-US" sz="1800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785644" y="3897420"/>
            <a:ext cx="4015455" cy="2075997"/>
          </a:xfrm>
        </p:spPr>
        <p:txBody>
          <a:bodyPr>
            <a:normAutofit/>
          </a:bodyPr>
          <a:lstStyle/>
          <a:p>
            <a:pPr rtl="0" algn="l"/>
            <a:r>
              <a:rPr lang="en-US" sz="1800" b="1" noProof="0" dirty="0"/>
              <a:t>缺点</a:t>
            </a:r>
            <a:endParaRPr lang="en-US" sz="1800" b="1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风险分析失败可能会导致项目失败。</a:t>
            </a:r>
            <a:endParaRPr lang="en-US" sz="18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项目可能难以管理。</a:t>
            </a:r>
            <a:endParaRPr lang="en-US" sz="18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需要专业的开发团队。</a:t>
            </a:r>
            <a:endParaRPr lang="en-US" sz="1800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117053" y="6324600"/>
            <a:ext cx="2909895" cy="190500"/>
          </a:xfrm>
        </p:spPr>
        <p:txBody>
          <a:bodyPr/>
          <a:lstStyle/>
          <a:p>
            <a:pPr rtl="0" algn="l"/>
            <a:r>
              <a:rPr lang="en-US" sz="1200" noProof="0" dirty="0">
                <a:hlinkClick r:id="rId2" action="ppaction://hlinksldjump"/>
              </a:rPr>
              <a:t>访问幻灯片图像的替代文本。</a:t>
            </a:r>
            <a:endParaRPr lang="en-US" sz="1200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NiMjFmMjgzOWFkZmI5ZDgxZjNjYTg0ZWMyM2QyZGUifQ=="/>
</p:tagLst>
</file>

<file path=ppt/theme/theme1.xml><?xml version="1.0" encoding="utf-8"?>
<a:theme xmlns:a="http://schemas.openxmlformats.org/drawingml/2006/main" name="Title Slides 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ContentSlideMaster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losing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ivider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mageDescriptionAppendixSlideMaster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MHHE_Generic Accessible PPT Template_Editorial_v8_2018</Template>
  <TotalTime>0</TotalTime>
  <Words>8114</Words>
  <Application>WPS 演示</Application>
  <PresentationFormat>全屏显示(4:3)</PresentationFormat>
  <Paragraphs>209</Paragraphs>
  <Slides>20</Slides>
  <Notes>0</Notes>
  <HiddenSlides>7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黑体</vt:lpstr>
      <vt:lpstr>Title Slides Master</vt:lpstr>
      <vt:lpstr>MainContentSlideMaster</vt:lpstr>
      <vt:lpstr>ClosingMaster</vt:lpstr>
      <vt:lpstr>DividerSlideMaster</vt:lpstr>
      <vt:lpstr>ImageDescriptionAppendixSlideMaster</vt:lpstr>
      <vt:lpstr>Chapter 2</vt:lpstr>
      <vt:lpstr>Generic Process Model</vt:lpstr>
      <vt:lpstr>Process Flow</vt:lpstr>
      <vt:lpstr>Identifying a Task Set</vt:lpstr>
      <vt:lpstr>Process Assessment and Improvement</vt:lpstr>
      <vt:lpstr>Prescriptive Process Models 1</vt:lpstr>
      <vt:lpstr>Waterfall Process Model</vt:lpstr>
      <vt:lpstr>Prototyping Process Model</vt:lpstr>
      <vt:lpstr>Spiral Process Model</vt:lpstr>
      <vt:lpstr>Unified Process Model</vt:lpstr>
      <vt:lpstr>Prescriptive Process Models 2</vt:lpstr>
      <vt:lpstr>Homework</vt:lpstr>
      <vt:lpstr>End of Main Content</vt:lpstr>
      <vt:lpstr>Accessibility Content: Text Alternatives for Images</vt:lpstr>
      <vt:lpstr>Generic Process Model – Text Alternative</vt:lpstr>
      <vt:lpstr>Process Flow – Text Alternative</vt:lpstr>
      <vt:lpstr>Waterfall Process model – Text Alternative</vt:lpstr>
      <vt:lpstr>Prototyping Process Model – Text Alternative</vt:lpstr>
      <vt:lpstr>Spiral Process Model – Text Alternative</vt:lpstr>
      <vt:lpstr>Unified Process Model – Text Alternative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of Four Title Slide Options</dc:title>
  <dc:creator>Ervolino, Heather</dc:creator>
  <cp:keywords>PPT</cp:keywords>
  <cp:lastModifiedBy>李鹏</cp:lastModifiedBy>
  <cp:revision>60</cp:revision>
  <dcterms:created xsi:type="dcterms:W3CDTF">2019-01-22T22:04:00Z</dcterms:created>
  <dcterms:modified xsi:type="dcterms:W3CDTF">2023-09-27T03:40:13Z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F60AC4AEB23847B7942F68C371818EFE_12</vt:lpwstr>
  </property>
  <property fmtid="{D5CDD505-2E9C-101B-9397-08002B2CF9AE}" pid="3" name="KSOProductBuildVer">
    <vt:lpwstr>2052-12.1.0.15120</vt:lpwstr>
  </property>
</Properties>
</file>