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80" r:id="rId7"/>
    <p:sldId id="266" r:id="rId8"/>
    <p:sldId id="267" r:id="rId9"/>
    <p:sldId id="269" r:id="rId10"/>
    <p:sldId id="265" r:id="rId11"/>
    <p:sldId id="270" r:id="rId12"/>
    <p:sldId id="271" r:id="rId13"/>
    <p:sldId id="274" r:id="rId14"/>
    <p:sldId id="273" r:id="rId15"/>
    <p:sldId id="277" r:id="rId16"/>
    <p:sldId id="279" r:id="rId17"/>
    <p:sldId id="282" r:id="rId18"/>
    <p:sldId id="260" r:id="rId19"/>
    <p:sldId id="258" r:id="rId20"/>
    <p:sldId id="264" r:id="rId21"/>
    <p:sldId id="268" r:id="rId22"/>
    <p:sldId id="272" r:id="rId23"/>
    <p:sldId id="281" r:id="rId24"/>
    <p:sldId id="276" r:id="rId25"/>
    <p:sldId id="278" r:id="rId26"/>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6"/>
            <p14:sldId id="267"/>
            <p14:sldId id="269"/>
            <p14:sldId id="265"/>
            <p14:sldId id="270"/>
            <p14:sldId id="271"/>
            <p14:sldId id="274"/>
            <p14:sldId id="273"/>
            <p14:sldId id="277"/>
            <p14:sldId id="279"/>
            <p14:sldId id="282"/>
            <p14:sldId id="260"/>
          </p14:sldIdLst>
        </p14:section>
        <p14:section name="Appendix: Image Descriptions for Unsighted Students" id="{9E859B0B-078E-463E-89A6-21C20DD280C4}">
          <p14:sldIdLst>
            <p14:sldId id="258"/>
            <p14:sldId id="264"/>
            <p14:sldId id="268"/>
            <p14:sldId id="272"/>
            <p14:sldId id="281"/>
            <p14:sldId id="276"/>
            <p14:sldId id="27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75" autoAdjust="0"/>
  </p:normalViewPr>
  <p:slideViewPr>
    <p:cSldViewPr snapToGrid="0" showGuides="1">
      <p:cViewPr varScale="1">
        <p:scale>
          <a:sx n="79" d="100"/>
          <a:sy n="79" d="100"/>
        </p:scale>
        <p:origin x="852" y="68"/>
      </p:cViewPr>
      <p:guideLst>
        <p:guide pos="3264"/>
        <p:guide orient="horz" pos="2256"/>
        <p:guide pos="5658"/>
      </p:guideLst>
    </p:cSldViewPr>
  </p:slideViewPr>
  <p:outlineViewPr>
    <p:cViewPr>
      <p:scale>
        <a:sx n="50" d="100"/>
        <a:sy n="50" d="100"/>
      </p:scale>
      <p:origin x="0" y="-30955"/>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gs" Target="tags/tag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5.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9.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Process Models</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Unified Process Model</a:t>
            </a:r>
            <a:endParaRPr lang="en-US" noProof="0" dirty="0"/>
          </a:p>
        </p:txBody>
      </p:sp>
      <p:pic>
        <p:nvPicPr>
          <p:cNvPr id="11" name="Picture 10" descr="An illustration displays unified process model.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555933" y="1496673"/>
            <a:ext cx="3736966" cy="3948545"/>
          </a:xfrm>
          <a:prstGeom prst="rect">
            <a:avLst/>
          </a:prstGeom>
        </p:spPr>
      </p:pic>
      <p:sp>
        <p:nvSpPr>
          <p:cNvPr id="4" name="Content Placeholder 3"/>
          <p:cNvSpPr>
            <a:spLocks noGrp="1"/>
          </p:cNvSpPr>
          <p:nvPr>
            <p:ph sz="quarter" idx="11"/>
          </p:nvPr>
        </p:nvSpPr>
        <p:spPr>
          <a:xfrm>
            <a:off x="4657458" y="1496673"/>
            <a:ext cx="4143642" cy="2121170"/>
          </a:xfrm>
        </p:spPr>
        <p:txBody>
          <a:bodyPr>
            <a:normAutofit/>
          </a:bodyPr>
          <a:lstStyle/>
          <a:p>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Quality documentation emphasized.</a:t>
            </a:r>
            <a:endParaRPr lang="en-US" sz="1800" noProof="0" dirty="0"/>
          </a:p>
          <a:p>
            <a:pPr marL="291465" indent="-291465">
              <a:spcBef>
                <a:spcPts val="1000"/>
              </a:spcBef>
              <a:spcAft>
                <a:spcPts val="0"/>
              </a:spcAft>
              <a:buFont typeface="Arial" panose="020B0604020202020204" pitchFamily="34" charset="0"/>
              <a:buChar char="•"/>
            </a:pPr>
            <a:r>
              <a:rPr lang="en-US" sz="1800" noProof="0" dirty="0"/>
              <a:t>Continuous customer involvement.</a:t>
            </a:r>
            <a:endParaRPr lang="en-US" sz="1800" noProof="0" dirty="0"/>
          </a:p>
          <a:p>
            <a:pPr marL="291465" indent="-291465">
              <a:spcBef>
                <a:spcPts val="1000"/>
              </a:spcBef>
              <a:spcAft>
                <a:spcPts val="0"/>
              </a:spcAft>
              <a:buFont typeface="Arial" panose="020B0604020202020204" pitchFamily="34" charset="0"/>
              <a:buChar char="•"/>
            </a:pPr>
            <a:r>
              <a:rPr lang="en-US" sz="1800" noProof="0" dirty="0"/>
              <a:t>Accommodates requirements changes.</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Works well for maintenance projects.</a:t>
            </a:r>
            <a:endParaRPr lang="en-US" sz="1800" noProof="0" dirty="0"/>
          </a:p>
        </p:txBody>
      </p:sp>
      <p:sp>
        <p:nvSpPr>
          <p:cNvPr id="6" name="Content Placeholder 5"/>
          <p:cNvSpPr>
            <a:spLocks noGrp="1"/>
          </p:cNvSpPr>
          <p:nvPr>
            <p:ph sz="quarter" idx="14"/>
          </p:nvPr>
        </p:nvSpPr>
        <p:spPr>
          <a:xfrm>
            <a:off x="4657458" y="3773524"/>
            <a:ext cx="4143642" cy="2368859"/>
          </a:xfrm>
        </p:spPr>
        <p:txBody>
          <a:bodyPr>
            <a:noAutofit/>
          </a:bodyPr>
          <a:lstStyle/>
          <a:p>
            <a:r>
              <a:rPr lang="en-US" sz="1800" b="1" noProof="0" dirty="0"/>
              <a:t>Cons</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Use cases are not always precise.</a:t>
            </a:r>
            <a:endParaRPr lang="en-US" sz="1800" noProof="0" dirty="0"/>
          </a:p>
          <a:p>
            <a:pPr marL="291465" indent="-291465">
              <a:spcBef>
                <a:spcPts val="1000"/>
              </a:spcBef>
              <a:spcAft>
                <a:spcPts val="0"/>
              </a:spcAft>
              <a:buFont typeface="Arial" panose="020B0604020202020204" pitchFamily="34" charset="0"/>
              <a:buChar char="•"/>
            </a:pPr>
            <a:r>
              <a:rPr lang="en-US" sz="1800" noProof="0" dirty="0"/>
              <a:t>Tricky software increment integration.</a:t>
            </a:r>
            <a:endParaRPr lang="en-US" sz="1800" noProof="0" dirty="0"/>
          </a:p>
          <a:p>
            <a:pPr marL="291465" indent="-291465">
              <a:spcBef>
                <a:spcPts val="1000"/>
              </a:spcBef>
              <a:spcAft>
                <a:spcPts val="0"/>
              </a:spcAft>
              <a:buFont typeface="Arial" panose="020B0604020202020204" pitchFamily="34" charset="0"/>
              <a:buChar char="•"/>
            </a:pPr>
            <a:r>
              <a:rPr lang="en-US" sz="1800" noProof="0" dirty="0"/>
              <a:t>Overlapping phases can cause problems.</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Requires expert development team.</a:t>
            </a:r>
            <a:endParaRPr lang="en-US" sz="1800" noProof="0" dirty="0"/>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Prescriptive Process Models </a:t>
            </a:r>
            <a:r>
              <a:rPr lang="en-US" sz="1000" noProof="0" dirty="0"/>
              <a:t>2</a:t>
            </a:r>
            <a:endParaRPr lang="en-US" sz="1000" noProof="0" dirty="0"/>
          </a:p>
        </p:txBody>
      </p:sp>
      <p:sp>
        <p:nvSpPr>
          <p:cNvPr id="4" name="Content Placeholder 3"/>
          <p:cNvSpPr>
            <a:spLocks noGrp="1"/>
          </p:cNvSpPr>
          <p:nvPr>
            <p:ph sz="quarter" idx="11"/>
          </p:nvPr>
        </p:nvSpPr>
        <p:spPr>
          <a:xfrm>
            <a:off x="342900" y="1276709"/>
            <a:ext cx="8458200" cy="4183313"/>
          </a:xfrm>
        </p:spPr>
        <p:txBody>
          <a:bodyPr>
            <a:normAutofit fontScale="92500"/>
          </a:bodyPr>
          <a:lstStyle/>
          <a:p>
            <a:r>
              <a:rPr lang="en-US" altLang="en-US" sz="2600" noProof="0" dirty="0"/>
              <a:t>Prescriptive process models advocate an orderly approach to software engineering.</a:t>
            </a:r>
            <a:endParaRPr lang="en-US" altLang="en-US" sz="2600" noProof="0" dirty="0"/>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465" lvl="1" indent="-291465">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endParaRPr lang="en-US" altLang="en-US" sz="2600" noProof="0" dirty="0">
              <a:solidFill>
                <a:schemeClr val="tx1"/>
              </a:solidFill>
            </a:endParaRPr>
          </a:p>
          <a:p>
            <a:pPr marL="291465" lvl="1" indent="-291465">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endParaRPr lang="en-US" altLang="en-US" sz="26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noProof="0" dirty="0"/>
              <a:t>Homework</a:t>
            </a:r>
            <a:endParaRPr lang="en-US" sz="1000" noProof="0" dirty="0"/>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a:buAutoNum type="arabicPeriod"/>
            </a:pPr>
            <a:r>
              <a:rPr lang="en-US" altLang="zh-CN" sz="2600" noProof="0" dirty="0"/>
              <a:t>Form teams of 4 students each team and name your teams</a:t>
            </a:r>
            <a:endParaRPr lang="en-US" altLang="zh-CN" sz="2600" noProof="0" dirty="0"/>
          </a:p>
          <a:p>
            <a:pPr marL="514350" indent="-514350">
              <a:buAutoNum type="arabicPeriod"/>
            </a:pPr>
            <a:r>
              <a:rPr lang="en-US" altLang="en-US" sz="2600" dirty="0"/>
              <a:t>Select a real problem your team wants to resolve with Software</a:t>
            </a:r>
            <a:endParaRPr lang="en-US" altLang="en-US" sz="2600" dirty="0"/>
          </a:p>
          <a:p>
            <a:pPr marL="514350" indent="-514350">
              <a:buAutoNum type="arabicPeriod"/>
            </a:pPr>
            <a:r>
              <a:rPr lang="en-US" altLang="en-US" sz="2600" noProof="0" dirty="0"/>
              <a:t>Start discussing the problem within your team</a:t>
            </a:r>
            <a:endParaRPr lang="en-US" altLang="en-US" sz="2600" noProof="0" dirty="0"/>
          </a:p>
          <a:p>
            <a:pPr marL="514350" indent="-514350">
              <a:buAutoNum type="arabicPeriod"/>
            </a:pPr>
            <a:r>
              <a:rPr lang="en-US" altLang="en-US" sz="2600" dirty="0"/>
              <a:t>Provide the name of your team, team members and the selected problem to Teaching Assistants</a:t>
            </a:r>
            <a:endParaRPr lang="en-US" altLang="en-US" sz="2600" dirty="0"/>
          </a:p>
          <a:p>
            <a:pPr marL="514350" indent="-514350">
              <a:buAutoNum type="arabicPeriod"/>
            </a:pPr>
            <a:r>
              <a:rPr lang="en-US" altLang="en-US" sz="2600" noProof="0" dirty="0"/>
              <a:t>Send</a:t>
            </a:r>
            <a:r>
              <a:rPr lang="en-US" altLang="en-US" sz="2600" dirty="0"/>
              <a:t> your</a:t>
            </a:r>
            <a:r>
              <a:rPr lang="en-US" altLang="en-US" sz="2600" noProof="0"/>
              <a:t> </a:t>
            </a:r>
            <a:r>
              <a:rPr lang="en-US" altLang="en-US" sz="2600" noProof="0" dirty="0"/>
              <a:t>questions from </a:t>
            </a:r>
            <a:r>
              <a:rPr lang="en-US" altLang="en-US" sz="2600" noProof="0" dirty="0" err="1"/>
              <a:t>th</a:t>
            </a:r>
            <a:r>
              <a:rPr lang="en-US" altLang="en-US" sz="2600" dirty="0"/>
              <a:t>is class to Teaching Assistants</a:t>
            </a:r>
            <a:endParaRPr lang="en-US" altLang="en-US" sz="2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2310981"/>
            <a:ext cx="7696919" cy="637593"/>
          </a:xfrm>
        </p:spPr>
        <p:txBody>
          <a:bodyPr>
            <a:normAutofit/>
          </a:bodyPr>
          <a:lstStyle/>
          <a:p>
            <a:r>
              <a:rPr lang="en-US" sz="2600" noProof="0" dirty="0"/>
              <a:t>Accessibility Content: Text Alternatives for Images</a:t>
            </a:r>
            <a:endParaRPr lang="en-US" sz="2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Generic Process Model </a:t>
            </a:r>
            <a:r>
              <a:rPr lang="en-US" sz="3600" dirty="0"/>
              <a:t>–</a:t>
            </a:r>
            <a:r>
              <a:rPr lang="en-US" sz="3600" noProof="0" dirty="0"/>
              <a:t> Text Alternative</a:t>
            </a:r>
            <a:endParaRPr lang="en-US" sz="3600"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the generic process model. The model has three levels, software process, process framework, and umbrella activities. The umbrella activities contain framework activities numbered from 1 to n. The framework activity  1 reads, software engineering action 1. Task sets include work tasks, work products, quality assurance points, project milestones. The software engineering action 1.k has task sets as work task, work products, quality assurance points, and project milestones. The framework activity number n reads, software engineering action n.1. Task sets include work tasks, work products, quality assurance points, project milestones. The software engineering action </a:t>
            </a:r>
            <a:r>
              <a:rPr lang="en-US" noProof="0" dirty="0" err="1"/>
              <a:t>n.m</a:t>
            </a:r>
            <a:r>
              <a:rPr lang="en-US" noProof="0" dirty="0"/>
              <a:t> has task sets as work task, work products, quality assurance points, and project milestones.</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Process Flow </a:t>
            </a:r>
            <a:r>
              <a:rPr lang="en-US" dirty="0"/>
              <a:t>–</a:t>
            </a:r>
            <a:r>
              <a:rPr lang="en-US" noProof="0" dirty="0"/>
              <a:t> Text Alternative</a:t>
            </a:r>
            <a:endParaRPr lang="en-US"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fontScale="92500" lnSpcReduction="10000"/>
          </a:bodyPr>
          <a:lstStyle/>
          <a:p>
            <a:r>
              <a:rPr lang="en-US" noProof="0" dirty="0"/>
              <a:t>The diagram displays four types of process flows. A) Linear process flow. In the process flow each process flow is followed by a single process. The displayed process is as follows: communication, planning, modeling, construction and deployment. B) Iterative process flow. In the process flow each process is followed by a single process, however a process can loop back to any process in the flow. The displayed process is as follows: communication, planning, modeling, construction and deployment. Planning loops back to communication, modeling loops back to modeling and construction loops back to communication. C) Evolutionary process flow. In the process flow each process is followed by a single process the last process gives a result and loops back to the first process. The displayed process is as follows: communication, planning, modeling, construction and deployment. Deployment results in increment released and loops back to communication. D) Parallel process flow. In the process flow one or more processes can lead to the next process. The displayed processes are as follows: communication, planning, modeling, construction and deployment. The process is as follows: Communication leads to planning. Communication and planning lead to modelling. Modelling leads to construction which leads to deployment. </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noProof="0" dirty="0"/>
              <a:t>Waterfall Process model </a:t>
            </a:r>
            <a:r>
              <a:rPr lang="en-US" sz="3400" dirty="0"/>
              <a:t>–</a:t>
            </a:r>
            <a:r>
              <a:rPr lang="en-US" sz="3400" noProof="0" dirty="0"/>
              <a:t> Text Alternative</a:t>
            </a:r>
            <a:endParaRPr lang="en-US" sz="3400"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The diagram displays the waterfall process model. The displayed process is as follows: communication, planning, modeling, construction and deployment. Sub-processes under each process are as follow. Communication: project initiation and requirements gathering; Planning: estimating, scheduling and tracking; Modeling: analysis and design; Construction: code and test; Deployment: delivery, support and feedback.</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Prototyping Process Model </a:t>
            </a:r>
            <a:r>
              <a:rPr lang="en-US" sz="3200" dirty="0"/>
              <a:t>–</a:t>
            </a:r>
            <a:r>
              <a:rPr lang="en-US" sz="3200" noProof="0" dirty="0"/>
              <a:t> Text Alternative</a:t>
            </a:r>
            <a:endParaRPr lang="en-US" sz="3200"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prototyping process model. The components in the cycle are communication, quick plan, modeling quick design, construction of prototype, development delivery and feedback. </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Spiral Process Model </a:t>
            </a:r>
            <a:r>
              <a:rPr lang="en-US" sz="3600" dirty="0"/>
              <a:t>–</a:t>
            </a:r>
            <a:r>
              <a:rPr lang="en-US" sz="3600" noProof="0" dirty="0"/>
              <a:t> Text Alternative</a:t>
            </a:r>
            <a:endParaRPr lang="en-US" sz="3600"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spiral process model. The spiral model starts with communication; leads to planning which includes estimation, scheduling, and risk analysis; modeling include analysis and design; construction include code and test; and development which include delivery, and feedback. </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Generic Process Model</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n illustration displays the generic process model.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80524" y="1126948"/>
            <a:ext cx="2666842" cy="504033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Unified Process Model </a:t>
            </a:r>
            <a:r>
              <a:rPr lang="en-US" sz="3600" dirty="0"/>
              <a:t>–</a:t>
            </a:r>
            <a:r>
              <a:rPr lang="en-US" sz="3600" noProof="0" dirty="0"/>
              <a:t> Text Alternative</a:t>
            </a:r>
            <a:endParaRPr lang="en-US" sz="3600" noProof="0" dirty="0"/>
          </a:p>
        </p:txBody>
      </p:sp>
      <p:sp>
        <p:nvSpPr>
          <p:cNvPr id="5" name="Text Placeholder 4"/>
          <p:cNvSpPr>
            <a:spLocks noGrp="1"/>
          </p:cNvSpPr>
          <p:nvPr>
            <p:ph type="body" sz="quarter" idx="14"/>
          </p:nvPr>
        </p:nvSpPr>
        <p:spPr/>
        <p:txBody>
          <a:bodyPr/>
          <a:lstStyle/>
          <a:p>
            <a:pPr algn="ctr"/>
            <a:r>
              <a:rPr lang="en-US" noProof="0" dirty="0">
                <a:hlinkClick r:id="rId1"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unified process model. The components in the cycle are communication, planning, modeling, construction, and deployment. The communication and planning form inception; planning and modeling form elaboration; construction forms construction; and construction and deployment form transition. Deployment releases software increment and production. </a:t>
            </a:r>
            <a:endParaRPr lang="en-US" noProof="0" dirty="0"/>
          </a:p>
        </p:txBody>
      </p:sp>
      <p:sp>
        <p:nvSpPr>
          <p:cNvPr id="3" name="Text Placeholder 2"/>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Process Flow</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The diagram displays four types of process flows. Linear, Iterative, Evolutionary and Parallel. "/>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296227" y="1039798"/>
            <a:ext cx="4551547" cy="5063631"/>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Identifying a Task Set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68320"/>
            <a:ext cx="8458200" cy="4754813"/>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A task set defines the actual work to be done to accomplish the objectives of a software engineering action. </a:t>
            </a:r>
            <a:endParaRPr lang="en-US" altLang="en-US" sz="2400" noProof="0" dirty="0">
              <a:latin typeface="Times New Roman" panose="02020603050405020304" pitchFamily="18" charset="0"/>
              <a:cs typeface="Times New Roman" panose="02020603050405020304" pitchFamily="18" charset="0"/>
            </a:endParaRPr>
          </a:p>
          <a:p>
            <a:endParaRPr lang="en-US" altLang="en-US" sz="2400" noProof="0" dirty="0">
              <a:latin typeface="Times New Roman" panose="02020603050405020304" pitchFamily="18" charset="0"/>
              <a:cs typeface="Times New Roman" panose="02020603050405020304" pitchFamily="18" charset="0"/>
            </a:endParaRPr>
          </a:p>
          <a:p>
            <a:r>
              <a:rPr lang="en-US" altLang="en-US" sz="2400" noProof="0" dirty="0">
                <a:latin typeface="Times New Roman" panose="02020603050405020304" pitchFamily="18" charset="0"/>
                <a:cs typeface="Times New Roman" panose="02020603050405020304" pitchFamily="18" charset="0"/>
              </a:rPr>
              <a:t>A task set is defined by creating several lists:</a:t>
            </a:r>
            <a:endParaRPr lang="en-US" altLang="en-US" sz="24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tasks to be accomplished.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work products to be produced.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quality assurance filters to be applied.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 Process Assessment and Improvement</a:t>
            </a:r>
            <a:endParaRPr lang="en-US" noProof="0" dirty="0"/>
          </a:p>
        </p:txBody>
      </p:sp>
      <p:sp>
        <p:nvSpPr>
          <p:cNvPr id="4" name="Content Placeholder 3"/>
          <p:cNvSpPr>
            <a:spLocks noGrp="1"/>
          </p:cNvSpPr>
          <p:nvPr>
            <p:ph sz="quarter" idx="11"/>
          </p:nvPr>
        </p:nvSpPr>
        <p:spPr>
          <a:xfrm>
            <a:off x="342900" y="1279031"/>
            <a:ext cx="8458200" cy="472320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t>The existence of a software process is no guarantee that software will be delivered on time, or meet the customer’s needs, or that it will exhibit long-term quality characteristics. </a:t>
            </a:r>
            <a:endParaRPr lang="en-US" sz="2400" noProof="0" dirty="0"/>
          </a:p>
          <a:p>
            <a:pPr marL="291465" indent="-291465">
              <a:spcBef>
                <a:spcPts val="1000"/>
              </a:spcBef>
              <a:spcAft>
                <a:spcPts val="0"/>
              </a:spcAft>
              <a:buFont typeface="Arial" panose="020B0604020202020204" pitchFamily="34" charset="0"/>
              <a:buChar char="•"/>
            </a:pPr>
            <a:r>
              <a:rPr lang="en-US" sz="2400" noProof="0" dirty="0"/>
              <a:t>Any software process can be assessed to ensure that it meets a set of basic process criteria that have been shown to be essential for successful software engineering.</a:t>
            </a:r>
            <a:endParaRPr lang="en-US" sz="2400" noProof="0" dirty="0"/>
          </a:p>
          <a:p>
            <a:pPr marL="291465" indent="-291465">
              <a:spcBef>
                <a:spcPts val="1000"/>
              </a:spcBef>
              <a:spcAft>
                <a:spcPts val="0"/>
              </a:spcAft>
              <a:buFont typeface="Arial" panose="020B0604020202020204" pitchFamily="34" charset="0"/>
              <a:buChar char="•"/>
            </a:pPr>
            <a:r>
              <a:rPr lang="en-US" sz="2400" noProof="0" dirty="0"/>
              <a:t>Software processes and activities should be assessed using numeric measures or software analytics (metrics).</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Prescriptive Process Models </a:t>
            </a:r>
            <a:r>
              <a:rPr lang="en-US" sz="1000" noProof="0" dirty="0"/>
              <a:t>1</a:t>
            </a:r>
            <a:endParaRPr lang="en-US" sz="1000" noProof="0" dirty="0"/>
          </a:p>
        </p:txBody>
      </p:sp>
      <p:sp>
        <p:nvSpPr>
          <p:cNvPr id="4" name="Content Placeholder 3"/>
          <p:cNvSpPr>
            <a:spLocks noGrp="1"/>
          </p:cNvSpPr>
          <p:nvPr>
            <p:ph sz="quarter" idx="11"/>
          </p:nvPr>
        </p:nvSpPr>
        <p:spPr>
          <a:xfrm>
            <a:off x="405044" y="1316210"/>
            <a:ext cx="8458200" cy="4183313"/>
          </a:xfrm>
        </p:spPr>
        <p:txBody>
          <a:bodyPr>
            <a:normAutofit fontScale="92500"/>
          </a:bodyPr>
          <a:lstStyle/>
          <a:p>
            <a:r>
              <a:rPr lang="en-US" altLang="en-US" sz="2600" noProof="0" dirty="0"/>
              <a:t>Prescriptive process models advocate an orderly approach to software engineering.</a:t>
            </a:r>
            <a:endParaRPr lang="en-US" altLang="en-US" sz="2600" noProof="0" dirty="0"/>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465" lvl="1" indent="-291465">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endParaRPr lang="en-US" altLang="en-US" sz="2600" noProof="0" dirty="0">
              <a:solidFill>
                <a:schemeClr val="tx1"/>
              </a:solidFill>
            </a:endParaRPr>
          </a:p>
          <a:p>
            <a:pPr marL="291465" lvl="1" indent="-291465">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endParaRPr lang="en-US" altLang="en-US" sz="26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Waterfall Process Model </a:t>
            </a:r>
            <a:r>
              <a:rPr lang="zh-CN" altLang="en-US" noProof="0" dirty="0"/>
              <a:t>瀑布</a:t>
            </a:r>
            <a:r>
              <a:rPr lang="en-US" altLang="zh-CN" noProof="0" dirty="0"/>
              <a:t> </a:t>
            </a:r>
            <a:r>
              <a:rPr lang="zh-CN" altLang="en-US" noProof="0" dirty="0"/>
              <a:t>不适合现在的软件</a:t>
            </a:r>
            <a:r>
              <a:rPr lang="zh-CN" altLang="en-US" noProof="0" dirty="0"/>
              <a:t>开发</a:t>
            </a:r>
            <a:endParaRPr lang="zh-CN" altLang="en-US" noProof="0" dirty="0"/>
          </a:p>
        </p:txBody>
      </p:sp>
      <p:pic>
        <p:nvPicPr>
          <p:cNvPr id="11" name="Picture 10" descr="The diagram displays the waterfall process model.&#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284" y="1146731"/>
            <a:ext cx="8152654" cy="1913614"/>
          </a:xfrm>
          <a:prstGeom prst="rect">
            <a:avLst/>
          </a:prstGeom>
        </p:spPr>
      </p:pic>
      <p:sp>
        <p:nvSpPr>
          <p:cNvPr id="4" name="Content Placeholder 3"/>
          <p:cNvSpPr>
            <a:spLocks noGrp="1"/>
          </p:cNvSpPr>
          <p:nvPr>
            <p:ph sz="quarter" idx="11"/>
          </p:nvPr>
        </p:nvSpPr>
        <p:spPr>
          <a:xfrm>
            <a:off x="2418457" y="3161945"/>
            <a:ext cx="4536749" cy="1470444"/>
          </a:xfrm>
        </p:spPr>
        <p:txBody>
          <a:bodyPr>
            <a:noAutofit/>
          </a:bodyPr>
          <a:lstStyle/>
          <a:p>
            <a:r>
              <a:rPr lang="en-US" sz="1800" b="1" noProof="0" dirty="0"/>
              <a:t>Pros </a:t>
            </a:r>
            <a:endParaRPr lang="en-US" sz="1800" b="1" noProof="0" dirty="0"/>
          </a:p>
          <a:p>
            <a:pPr marL="291465" indent="-291465">
              <a:spcBef>
                <a:spcPts val="500"/>
              </a:spcBef>
              <a:spcAft>
                <a:spcPts val="0"/>
              </a:spcAft>
              <a:buFont typeface="Arial" panose="020B0604020202020204" pitchFamily="34" charset="0"/>
              <a:buChar char="•"/>
            </a:pPr>
            <a:r>
              <a:rPr lang="en-US" sz="1800" noProof="0" dirty="0"/>
              <a:t>It is easy to understand and plan.</a:t>
            </a:r>
            <a:endParaRPr lang="en-US" sz="1800" noProof="0" dirty="0"/>
          </a:p>
          <a:p>
            <a:pPr marL="291465" indent="-291465">
              <a:spcBef>
                <a:spcPts val="500"/>
              </a:spcBef>
              <a:spcAft>
                <a:spcPts val="0"/>
              </a:spcAft>
              <a:buFont typeface="Arial" panose="020B0604020202020204" pitchFamily="34" charset="0"/>
              <a:buChar char="•"/>
            </a:pPr>
            <a:r>
              <a:rPr lang="en-US" sz="1800" noProof="0" dirty="0"/>
              <a:t>It works for well-understood small projects.</a:t>
            </a:r>
            <a:endParaRPr lang="en-US" sz="1800" noProof="0" dirty="0"/>
          </a:p>
          <a:p>
            <a:pPr marL="291465" indent="-291465">
              <a:spcBef>
                <a:spcPts val="500"/>
              </a:spcBef>
              <a:spcAft>
                <a:spcPts val="0"/>
              </a:spcAft>
              <a:buFont typeface="Arial" panose="020B0604020202020204" pitchFamily="34" charset="0"/>
              <a:buChar char="•"/>
            </a:pPr>
            <a:r>
              <a:rPr lang="en-US" sz="1800" noProof="0" dirty="0"/>
              <a:t>Analysis and testing are straightforward.</a:t>
            </a:r>
            <a:endParaRPr lang="en-US" sz="1800" noProof="0" dirty="0"/>
          </a:p>
        </p:txBody>
      </p:sp>
      <p:sp>
        <p:nvSpPr>
          <p:cNvPr id="6" name="Content Placeholder 5"/>
          <p:cNvSpPr>
            <a:spLocks noGrp="1"/>
          </p:cNvSpPr>
          <p:nvPr>
            <p:ph sz="quarter" idx="14"/>
          </p:nvPr>
        </p:nvSpPr>
        <p:spPr>
          <a:xfrm>
            <a:off x="2409911" y="4708733"/>
            <a:ext cx="4536750" cy="1511578"/>
          </a:xfrm>
        </p:spPr>
        <p:txBody>
          <a:bodyPr>
            <a:normAutofit fontScale="92500" lnSpcReduction="10000"/>
          </a:bodyPr>
          <a:lstStyle/>
          <a:p>
            <a:r>
              <a:rPr lang="en-US" sz="1800" b="1" noProof="0" dirty="0"/>
              <a:t>Cons </a:t>
            </a:r>
            <a:endParaRPr lang="en-US" sz="1800" b="1" noProof="0" dirty="0"/>
          </a:p>
          <a:p>
            <a:pPr marL="291465" indent="-291465">
              <a:lnSpc>
                <a:spcPct val="120000"/>
              </a:lnSpc>
              <a:spcBef>
                <a:spcPts val="500"/>
              </a:spcBef>
              <a:spcAft>
                <a:spcPts val="0"/>
              </a:spcAft>
              <a:buFont typeface="Arial" panose="020B0604020202020204" pitchFamily="34" charset="0"/>
              <a:buChar char="•"/>
            </a:pPr>
            <a:r>
              <a:rPr lang="en-US" sz="1800" noProof="0" dirty="0"/>
              <a:t>It does not accommodate change well.</a:t>
            </a:r>
            <a:r>
              <a:rPr lang="zh-CN" altLang="en-US" sz="1800" noProof="0" dirty="0"/>
              <a:t>不灵活</a:t>
            </a:r>
            <a:endParaRPr lang="en-US" sz="1800" noProof="0" dirty="0"/>
          </a:p>
          <a:p>
            <a:pPr marL="291465" indent="-291465">
              <a:lnSpc>
                <a:spcPct val="120000"/>
              </a:lnSpc>
              <a:spcBef>
                <a:spcPts val="500"/>
              </a:spcBef>
              <a:spcAft>
                <a:spcPts val="0"/>
              </a:spcAft>
              <a:buFont typeface="Arial" panose="020B0604020202020204" pitchFamily="34" charset="0"/>
              <a:buChar char="•"/>
            </a:pPr>
            <a:r>
              <a:rPr lang="en-US" sz="1800" noProof="0" dirty="0"/>
              <a:t>Testing occurs late in the process.</a:t>
            </a:r>
            <a:endParaRPr lang="en-US" sz="1800" noProof="0" dirty="0"/>
          </a:p>
          <a:p>
            <a:pPr marL="291465" indent="-291465">
              <a:lnSpc>
                <a:spcPct val="120000"/>
              </a:lnSpc>
              <a:spcBef>
                <a:spcPts val="500"/>
              </a:spcBef>
              <a:spcAft>
                <a:spcPts val="0"/>
              </a:spcAft>
              <a:buFont typeface="Arial" panose="020B0604020202020204" pitchFamily="34" charset="0"/>
              <a:buChar char="•"/>
            </a:pPr>
            <a:r>
              <a:rPr lang="en-US" sz="1800" noProof="0" dirty="0"/>
              <a:t>Customer approval is at the end.</a:t>
            </a:r>
            <a:endParaRPr lang="en-US" sz="1800" noProof="0" dirty="0"/>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Prototyping Process Model </a:t>
            </a:r>
            <a:r>
              <a:rPr lang="zh-CN" altLang="en-US" noProof="0" dirty="0"/>
              <a:t>原型</a:t>
            </a:r>
            <a:r>
              <a:rPr lang="en-US" altLang="zh-CN" noProof="0" dirty="0"/>
              <a:t> </a:t>
            </a:r>
            <a:r>
              <a:rPr lang="zh-CN" altLang="en-US" noProof="0" dirty="0"/>
              <a:t>快速</a:t>
            </a:r>
            <a:endParaRPr lang="zh-CN" altLang="en-US" noProof="0" dirty="0"/>
          </a:p>
        </p:txBody>
      </p:sp>
      <p:pic>
        <p:nvPicPr>
          <p:cNvPr id="11" name="Picture 10" descr="An illustration displays prototyping process model.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9530" y="1474663"/>
            <a:ext cx="3589104" cy="3824784"/>
          </a:xfrm>
          <a:prstGeom prst="rect">
            <a:avLst/>
          </a:prstGeom>
        </p:spPr>
      </p:pic>
      <p:sp>
        <p:nvSpPr>
          <p:cNvPr id="4" name="Content Placeholder 3"/>
          <p:cNvSpPr>
            <a:spLocks noGrp="1"/>
          </p:cNvSpPr>
          <p:nvPr>
            <p:ph sz="quarter" idx="11"/>
          </p:nvPr>
        </p:nvSpPr>
        <p:spPr>
          <a:xfrm>
            <a:off x="4443811" y="1474663"/>
            <a:ext cx="4357287" cy="2202815"/>
          </a:xfrm>
        </p:spPr>
        <p:txBody>
          <a:bodyPr>
            <a:normAutofit/>
          </a:bodyPr>
          <a:lstStyle/>
          <a:p>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Reduced impact of requirement changes.</a:t>
            </a:r>
            <a:endParaRPr lang="en-US" sz="1800" noProof="0" dirty="0"/>
          </a:p>
          <a:p>
            <a:pPr marL="291465" indent="-291465">
              <a:spcBef>
                <a:spcPts val="1000"/>
              </a:spcBef>
              <a:spcAft>
                <a:spcPts val="0"/>
              </a:spcAft>
              <a:buFont typeface="Arial" panose="020B0604020202020204" pitchFamily="34" charset="0"/>
              <a:buChar char="•"/>
            </a:pPr>
            <a:r>
              <a:rPr lang="en-US" sz="1800" noProof="0" dirty="0"/>
              <a:t>Customer is involved early and often.</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Works well for small projects.</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Reduced likelihood of product rejection.</a:t>
            </a:r>
            <a:endParaRPr lang="en-US" sz="1800" noProof="0" dirty="0"/>
          </a:p>
        </p:txBody>
      </p:sp>
      <p:sp>
        <p:nvSpPr>
          <p:cNvPr id="6" name="Content Placeholder 5"/>
          <p:cNvSpPr>
            <a:spLocks noGrp="1"/>
          </p:cNvSpPr>
          <p:nvPr>
            <p:ph sz="quarter" idx="14"/>
          </p:nvPr>
        </p:nvSpPr>
        <p:spPr>
          <a:xfrm>
            <a:off x="4443810" y="3747749"/>
            <a:ext cx="4357287" cy="2202815"/>
          </a:xfrm>
        </p:spPr>
        <p:txBody>
          <a:bodyPr>
            <a:noAutofit/>
          </a:bodyPr>
          <a:lstStyle/>
          <a:p>
            <a:r>
              <a:rPr lang="en-US" sz="1800" b="1" noProof="0" dirty="0"/>
              <a:t>Cons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Customer involvement may cause delays.</a:t>
            </a:r>
            <a:endParaRPr lang="en-US" sz="1800" noProof="0" dirty="0"/>
          </a:p>
          <a:p>
            <a:pPr marL="291465" indent="-291465">
              <a:spcBef>
                <a:spcPts val="1000"/>
              </a:spcBef>
              <a:spcAft>
                <a:spcPts val="0"/>
              </a:spcAft>
              <a:buFont typeface="Arial" panose="020B0604020202020204" pitchFamily="34" charset="0"/>
              <a:buChar char="•"/>
            </a:pPr>
            <a:r>
              <a:rPr lang="en-US" sz="1800" noProof="0" dirty="0"/>
              <a:t>Temptation to “ship” a prototype.</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 lost in a throwaway prototype.</a:t>
            </a:r>
            <a:endParaRPr lang="en-US" sz="1800" noProof="0" dirty="0"/>
          </a:p>
          <a:p>
            <a:pPr marL="291465" indent="-291465">
              <a:spcBef>
                <a:spcPts val="1000"/>
              </a:spcBef>
              <a:spcAft>
                <a:spcPts val="0"/>
              </a:spcAft>
              <a:buFont typeface="Arial" panose="020B0604020202020204" pitchFamily="34" charset="0"/>
              <a:buChar char="•"/>
            </a:pPr>
            <a:r>
              <a:rPr lang="en-US" sz="1800" noProof="0" dirty="0"/>
              <a:t>Hard to plan and manage.</a:t>
            </a:r>
            <a:endParaRPr lang="en-US" sz="1800" noProof="0" dirty="0"/>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Spiral Process Model </a:t>
            </a:r>
            <a:r>
              <a:rPr lang="zh-CN" altLang="en-US" noProof="0" dirty="0"/>
              <a:t>循环</a:t>
            </a:r>
            <a:r>
              <a:rPr lang="en-US" altLang="zh-CN" noProof="0" dirty="0"/>
              <a:t> </a:t>
            </a:r>
            <a:r>
              <a:rPr lang="zh-CN" altLang="en-US" noProof="0" dirty="0"/>
              <a:t>叠加</a:t>
            </a:r>
            <a:endParaRPr lang="zh-CN" altLang="en-US" noProof="0" dirty="0"/>
          </a:p>
        </p:txBody>
      </p:sp>
      <p:pic>
        <p:nvPicPr>
          <p:cNvPr id="10" name="Picture 9" descr="An illustration displays spiral process model.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3219" y="1488500"/>
            <a:ext cx="4181726" cy="3248924"/>
          </a:xfrm>
          <a:prstGeom prst="rect">
            <a:avLst/>
          </a:prstGeom>
        </p:spPr>
      </p:pic>
      <p:sp>
        <p:nvSpPr>
          <p:cNvPr id="4" name="Content Placeholder 3"/>
          <p:cNvSpPr>
            <a:spLocks noGrp="1"/>
          </p:cNvSpPr>
          <p:nvPr>
            <p:ph sz="quarter" idx="11"/>
          </p:nvPr>
        </p:nvSpPr>
        <p:spPr>
          <a:xfrm>
            <a:off x="4785644" y="1517384"/>
            <a:ext cx="4015455" cy="2198953"/>
          </a:xfrm>
        </p:spPr>
        <p:txBody>
          <a:bodyPr>
            <a:noAutofit/>
          </a:bodyPr>
          <a:lstStyle/>
          <a:p>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Continuous customer involvement.</a:t>
            </a:r>
            <a:endParaRPr lang="en-US" sz="1800" noProof="0" dirty="0"/>
          </a:p>
          <a:p>
            <a:pPr marL="291465" indent="-291465">
              <a:spcBef>
                <a:spcPts val="1000"/>
              </a:spcBef>
              <a:spcAft>
                <a:spcPts val="0"/>
              </a:spcAft>
              <a:buFont typeface="Arial" panose="020B0604020202020204" pitchFamily="34" charset="0"/>
              <a:buChar char="•"/>
            </a:pPr>
            <a:r>
              <a:rPr lang="en-US" sz="1800" noProof="0" dirty="0"/>
              <a:t>Development risks are managed.</a:t>
            </a:r>
            <a:endParaRPr lang="en-US" sz="1800" noProof="0" dirty="0"/>
          </a:p>
          <a:p>
            <a:pPr marL="291465" indent="-291465">
              <a:spcBef>
                <a:spcPts val="1000"/>
              </a:spcBef>
              <a:spcAft>
                <a:spcPts val="0"/>
              </a:spcAft>
              <a:buFont typeface="Arial" panose="020B0604020202020204" pitchFamily="34" charset="0"/>
              <a:buChar char="•"/>
            </a:pPr>
            <a:r>
              <a:rPr lang="en-US" sz="1800" noProof="0" dirty="0"/>
              <a:t>Suitable for large, complex projects.</a:t>
            </a:r>
            <a:endParaRPr lang="en-US" sz="1800" noProof="0" dirty="0"/>
          </a:p>
          <a:p>
            <a:pPr marL="291465" indent="-291465">
              <a:spcBef>
                <a:spcPts val="1000"/>
              </a:spcBef>
              <a:spcAft>
                <a:spcPts val="0"/>
              </a:spcAft>
              <a:buFont typeface="Arial" panose="020B0604020202020204" pitchFamily="34" charset="0"/>
              <a:buChar char="•"/>
            </a:pPr>
            <a:r>
              <a:rPr lang="en-US" sz="1800" noProof="0" dirty="0"/>
              <a:t>It works well for extensible products.</a:t>
            </a:r>
            <a:endParaRPr lang="en-US" sz="1800" noProof="0" dirty="0"/>
          </a:p>
        </p:txBody>
      </p:sp>
      <p:sp>
        <p:nvSpPr>
          <p:cNvPr id="6" name="Content Placeholder 5"/>
          <p:cNvSpPr>
            <a:spLocks noGrp="1"/>
          </p:cNvSpPr>
          <p:nvPr>
            <p:ph sz="quarter" idx="14"/>
          </p:nvPr>
        </p:nvSpPr>
        <p:spPr>
          <a:xfrm>
            <a:off x="4785644" y="3897420"/>
            <a:ext cx="4015455" cy="2075997"/>
          </a:xfrm>
        </p:spPr>
        <p:txBody>
          <a:bodyPr>
            <a:normAutofit/>
          </a:bodyPr>
          <a:lstStyle/>
          <a:p>
            <a:r>
              <a:rPr lang="en-US" sz="1800" b="1" noProof="0" dirty="0"/>
              <a:t>Cons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Risk analysis failures can doom the project.</a:t>
            </a:r>
            <a:endParaRPr lang="en-US" sz="1800" noProof="0" dirty="0"/>
          </a:p>
          <a:p>
            <a:pPr marL="291465" indent="-291465">
              <a:spcBef>
                <a:spcPts val="1000"/>
              </a:spcBef>
              <a:spcAft>
                <a:spcPts val="0"/>
              </a:spcAft>
              <a:buFont typeface="Arial" panose="020B0604020202020204" pitchFamily="34" charset="0"/>
              <a:buChar char="•"/>
            </a:pPr>
            <a:r>
              <a:rPr lang="en-US" sz="1800" noProof="0" dirty="0"/>
              <a:t>Project may be hard to manage.</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Requires an expert development team.</a:t>
            </a:r>
            <a:endParaRPr lang="en-US" sz="1800" noProof="0" dirty="0"/>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8141</Words>
  <Application>WPS 演示</Application>
  <PresentationFormat>全屏显示(4:3)</PresentationFormat>
  <Paragraphs>209</Paragraphs>
  <Slides>20</Slides>
  <Notes>0</Notes>
  <HiddenSlides>7</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20</vt:i4>
      </vt:variant>
    </vt:vector>
  </HeadingPairs>
  <TitlesOfParts>
    <vt:vector size="33" baseType="lpstr">
      <vt:lpstr>Arial</vt:lpstr>
      <vt:lpstr>宋体</vt:lpstr>
      <vt:lpstr>Wingdings</vt:lpstr>
      <vt:lpstr>Calibri</vt:lpstr>
      <vt:lpstr>Times New Roman</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2</vt:lpstr>
      <vt:lpstr>Generic Process Model</vt:lpstr>
      <vt:lpstr>- Process Flow</vt:lpstr>
      <vt:lpstr>Identifying a Task Set</vt:lpstr>
      <vt:lpstr>- Process Assessment and Improvement</vt:lpstr>
      <vt:lpstr>Prescriptive Process Models 1</vt:lpstr>
      <vt:lpstr>Waterfall Process Model</vt:lpstr>
      <vt:lpstr>- Prototyping Process Model</vt:lpstr>
      <vt:lpstr>Spiral Process Model</vt:lpstr>
      <vt:lpstr>Unified Process Model</vt:lpstr>
      <vt:lpstr>Prescriptive Process Models 2</vt:lpstr>
      <vt:lpstr>Homework</vt:lpstr>
      <vt:lpstr>End of Main Content</vt:lpstr>
      <vt:lpstr>Accessibility Content: Text Alternatives for Images</vt:lpstr>
      <vt:lpstr>Generic Process Model – Text Alternative</vt:lpstr>
      <vt:lpstr>Process Flow – Text Alternative</vt:lpstr>
      <vt:lpstr>Waterfall Process model – Text Alternative</vt:lpstr>
      <vt:lpstr>Prototyping Process Model – Text Alternative</vt:lpstr>
      <vt:lpstr>Spiral Process Model – Text Alternative</vt:lpstr>
      <vt:lpstr>Unified Process Model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62</cp:revision>
  <dcterms:created xsi:type="dcterms:W3CDTF">2019-01-22T22:04:00Z</dcterms:created>
  <dcterms:modified xsi:type="dcterms:W3CDTF">2023-12-20T02:40:58Z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F60AC4AEB23847B7942F68C371818EFE_12</vt:lpwstr>
  </property>
  <property fmtid="{D5CDD505-2E9C-101B-9397-08002B2CF9AE}" pid="3" name="KSOProductBuildVer">
    <vt:lpwstr>2052-12.1.0.15990</vt:lpwstr>
  </property>
</Properties>
</file>