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0" r:id="rId4"/>
    <p:sldMasterId id="2147483662" r:id="rId5"/>
    <p:sldMasterId id="2147483665" r:id="rId6"/>
  </p:sldMasterIdLst>
  <p:notesMasterIdLst>
    <p:notesMasterId r:id="rId11"/>
  </p:notesMasterIdLst>
  <p:sldIdLst>
    <p:sldId id="286" r:id="rId7"/>
    <p:sldId id="266" r:id="rId8"/>
    <p:sldId id="267" r:id="rId9"/>
    <p:sldId id="268" r:id="rId10"/>
    <p:sldId id="269" r:id="rId12"/>
    <p:sldId id="273" r:id="rId13"/>
    <p:sldId id="277" r:id="rId14"/>
    <p:sldId id="285" r:id="rId15"/>
    <p:sldId id="274" r:id="rId16"/>
    <p:sldId id="284" r:id="rId17"/>
    <p:sldId id="275" r:id="rId18"/>
    <p:sldId id="283" r:id="rId19"/>
    <p:sldId id="276" r:id="rId20"/>
    <p:sldId id="282" r:id="rId21"/>
    <p:sldId id="288" r:id="rId22"/>
    <p:sldId id="260" r:id="rId23"/>
    <p:sldId id="258" r:id="rId24"/>
    <p:sldId id="264" r:id="rId25"/>
    <p:sldId id="278" r:id="rId26"/>
    <p:sldId id="287" r:id="rId27"/>
    <p:sldId id="280" r:id="rId28"/>
    <p:sldId id="281" r:id="rId29"/>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6"/>
            <p14:sldId id="266"/>
            <p14:sldId id="267"/>
            <p14:sldId id="268"/>
            <p14:sldId id="269"/>
            <p14:sldId id="273"/>
            <p14:sldId id="277"/>
            <p14:sldId id="285"/>
            <p14:sldId id="274"/>
            <p14:sldId id="284"/>
            <p14:sldId id="275"/>
            <p14:sldId id="283"/>
            <p14:sldId id="276"/>
            <p14:sldId id="282"/>
            <p14:sldId id="288"/>
            <p14:sldId id="260"/>
          </p14:sldIdLst>
        </p14:section>
        <p14:section name="Appendix: Image Descriptions for Unsighted Students" id="{9E859B0B-078E-463E-89A6-21C20DD280C4}">
          <p14:sldIdLst>
            <p14:sldId id="258"/>
            <p14:sldId id="264"/>
            <p14:sldId id="278"/>
            <p14:sldId id="287"/>
            <p14:sldId id="280"/>
            <p14:sldId id="281"/>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375" autoAdjust="0"/>
  </p:normalViewPr>
  <p:slideViewPr>
    <p:cSldViewPr snapToGrid="0" showGuides="1">
      <p:cViewPr varScale="1">
        <p:scale>
          <a:sx n="79" d="100"/>
          <a:sy n="79" d="100"/>
        </p:scale>
        <p:origin x="852" y="68"/>
      </p:cViewPr>
      <p:guideLst>
        <p:guide pos="3264"/>
        <p:guide orient="horz" pos="2256"/>
        <p:guide pos="5658"/>
      </p:guideLst>
    </p:cSldViewPr>
  </p:slideViewPr>
  <p:outlineViewPr>
    <p:cViewPr>
      <p:scale>
        <a:sx n="33" d="100"/>
        <a:sy n="33" d="100"/>
      </p:scale>
      <p:origin x="0" y="-1575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tags" Target="tags/tag1.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notesMaster" Target="notesMasters/notesMaster1.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endParaRPr lang="en-US" sz="800" b="0" dirty="0">
              <a:solidFill>
                <a:schemeClr val="tx1">
                  <a:lumMod val="65000"/>
                  <a:lumOff val="35000"/>
                </a:schemeClr>
              </a:solidFill>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1.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2.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18.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19.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0.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3</a:t>
            </a:r>
            <a:endParaRPr lang="en-US" noProof="0" dirty="0">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1"/>
          </p:nvPr>
        </p:nvSpPr>
        <p:spPr/>
        <p:txBody>
          <a:bodyPr/>
          <a:lstStyle/>
          <a:p>
            <a:r>
              <a:rPr lang="en-US" noProof="0" dirty="0"/>
              <a:t>Agility and Process</a:t>
            </a:r>
            <a:endParaRPr lang="en-US" noProof="0" dirty="0"/>
          </a:p>
        </p:txBody>
      </p:sp>
      <p:sp>
        <p:nvSpPr>
          <p:cNvPr id="14" name="Text Placeholder 13"/>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1 - The Software Process</a:t>
            </a:r>
            <a:endParaRPr lang="en-US" noProof="0"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9e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XP Details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4199283" cy="5114152"/>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Planning</a:t>
            </a:r>
            <a:r>
              <a:rPr lang="en-US" sz="1800" kern="1200" noProof="0" dirty="0">
                <a:solidFill>
                  <a:schemeClr val="tx2"/>
                </a:solidFill>
                <a:effectLst/>
                <a:latin typeface="Times New Roman" panose="02020603050405020304" pitchFamily="18" charset="0"/>
                <a:cs typeface="Times New Roman" panose="02020603050405020304" pitchFamily="18" charset="0"/>
              </a:rPr>
              <a:t> – Begins with user stories, team estimates cost, stories grouped into increments, commitment made on delivery date, computer project velocity.</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Design</a:t>
            </a:r>
            <a:r>
              <a:rPr lang="en-US" sz="1800" kern="1200" noProof="0" dirty="0">
                <a:solidFill>
                  <a:schemeClr val="tx2"/>
                </a:solidFill>
                <a:effectLst/>
                <a:latin typeface="Times New Roman" panose="02020603050405020304" pitchFamily="18" charset="0"/>
                <a:cs typeface="Times New Roman" panose="02020603050405020304" pitchFamily="18" charset="0"/>
              </a:rPr>
              <a:t> – Follows KIS (Keep </a:t>
            </a:r>
            <a:r>
              <a:rPr lang="en-US" sz="1800" kern="1200" noProof="0">
                <a:solidFill>
                  <a:schemeClr val="tx2"/>
                </a:solidFill>
                <a:effectLst/>
                <a:latin typeface="Times New Roman" panose="02020603050405020304" pitchFamily="18" charset="0"/>
                <a:cs typeface="Times New Roman" panose="02020603050405020304" pitchFamily="18" charset="0"/>
              </a:rPr>
              <a:t>It Simple) </a:t>
            </a:r>
            <a:r>
              <a:rPr lang="en-US" sz="1800" kern="1200" noProof="0" dirty="0">
                <a:solidFill>
                  <a:schemeClr val="tx2"/>
                </a:solidFill>
                <a:effectLst/>
                <a:latin typeface="Times New Roman" panose="02020603050405020304" pitchFamily="18" charset="0"/>
                <a:cs typeface="Times New Roman" panose="02020603050405020304" pitchFamily="18" charset="0"/>
              </a:rPr>
              <a:t>principle, encourages use of CRC </a:t>
            </a:r>
            <a:r>
              <a:rPr lang="en-US" sz="1800" kern="1200" noProof="0">
                <a:solidFill>
                  <a:schemeClr val="tx2"/>
                </a:solidFill>
                <a:effectLst/>
                <a:latin typeface="Times New Roman" panose="02020603050405020304" pitchFamily="18" charset="0"/>
                <a:cs typeface="Times New Roman" panose="02020603050405020304" pitchFamily="18" charset="0"/>
              </a:rPr>
              <a:t>(Class-Responsibility-Collaborator) </a:t>
            </a:r>
            <a:r>
              <a:rPr lang="en-US" sz="1800" kern="1200" noProof="0" dirty="0">
                <a:solidFill>
                  <a:schemeClr val="tx2"/>
                </a:solidFill>
                <a:effectLst/>
                <a:latin typeface="Times New Roman" panose="02020603050405020304" pitchFamily="18" charset="0"/>
                <a:cs typeface="Times New Roman" panose="02020603050405020304" pitchFamily="18" charset="0"/>
              </a:rPr>
              <a:t>cards, design prototypes, and refactoring.</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Coding </a:t>
            </a:r>
            <a:r>
              <a:rPr lang="en-US" sz="1800" kern="1200" noProof="0" dirty="0">
                <a:solidFill>
                  <a:schemeClr val="tx2"/>
                </a:solidFill>
                <a:effectLst/>
                <a:latin typeface="Times New Roman" panose="02020603050405020304" pitchFamily="18" charset="0"/>
                <a:cs typeface="Times New Roman" panose="02020603050405020304" pitchFamily="18" charset="0"/>
              </a:rPr>
              <a:t>– construct unit tests before coding, uses pair.</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Testing </a:t>
            </a:r>
            <a:r>
              <a:rPr lang="en-US" sz="1800" kern="1200" noProof="0" dirty="0">
                <a:solidFill>
                  <a:schemeClr val="tx2"/>
                </a:solidFill>
                <a:effectLst/>
                <a:latin typeface="Times New Roman" panose="02020603050405020304" pitchFamily="18" charset="0"/>
                <a:cs typeface="Times New Roman" panose="02020603050405020304" pitchFamily="18" charset="0"/>
              </a:rPr>
              <a:t>– unit tests executed daily, acceptance tests define by customer.</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854513" y="1276709"/>
            <a:ext cx="3946586" cy="2674506"/>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endParaRPr lang="en-US" sz="1800" b="1"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Emphasizes customer involvement.</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Establishes rational plans and schedules.</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High developer commitment to the project.</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Reduced likelihood of product rejection.</a:t>
            </a:r>
            <a:endParaRPr lang="en-US" sz="1800"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5"/>
          </p:nvPr>
        </p:nvSpPr>
        <p:spPr>
          <a:xfrm>
            <a:off x="4854513" y="3984309"/>
            <a:ext cx="3946586" cy="2406552"/>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endParaRPr lang="en-US" sz="1800" b="1"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Temptation to “ship” a prototype.</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frequent meetings about increasing costs.</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Allows for excessive changes.</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Depends on highly skilled team members.</a:t>
            </a:r>
            <a:endParaRPr lang="en-US" sz="1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Kanban Framework</a:t>
            </a:r>
            <a:endParaRPr lang="en-US" sz="4000" noProof="0" dirty="0">
              <a:latin typeface="Times New Roman" panose="02020603050405020304" pitchFamily="18" charset="0"/>
              <a:cs typeface="Times New Roman" panose="02020603050405020304" pitchFamily="18" charset="0"/>
            </a:endParaRPr>
          </a:p>
        </p:txBody>
      </p:sp>
      <p:pic>
        <p:nvPicPr>
          <p:cNvPr id="12" name="Picture 11" descr="A Kanban framework consists of 6 verticals which, from left to right, are: backlog, selected, analysis, development, testing, and done.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1132" y="1400960"/>
            <a:ext cx="7678514" cy="4089636"/>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Kanban Details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3990561" cy="5044577"/>
          </a:xfrm>
        </p:spPr>
        <p:txBody>
          <a:bodyPr vert="horz" lIns="91440" tIns="45720" rIns="91440" bIns="45720" rtlCol="0">
            <a:noAutofit/>
          </a:bodyPr>
          <a:lstStyle/>
          <a:p>
            <a:pPr marL="291465" indent="-291465"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Visualizing workflow using a Kanban board.</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Limiting the amount of </a:t>
            </a:r>
            <a:r>
              <a:rPr lang="en-US" sz="1800" i="1" kern="1200" noProof="0" dirty="0">
                <a:solidFill>
                  <a:schemeClr val="tx2"/>
                </a:solidFill>
                <a:effectLst/>
                <a:latin typeface="Times New Roman" panose="02020603050405020304" pitchFamily="18" charset="0"/>
                <a:cs typeface="Times New Roman" panose="02020603050405020304" pitchFamily="18" charset="0"/>
              </a:rPr>
              <a:t>work in progress</a:t>
            </a:r>
            <a:r>
              <a:rPr lang="en-US" sz="1800" kern="1200" noProof="0" dirty="0">
                <a:solidFill>
                  <a:schemeClr val="tx2"/>
                </a:solidFill>
                <a:effectLst/>
                <a:latin typeface="Times New Roman" panose="02020603050405020304" pitchFamily="18" charset="0"/>
                <a:cs typeface="Times New Roman" panose="02020603050405020304" pitchFamily="18" charset="0"/>
              </a:rPr>
              <a:t> at any given time.</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Managing workflow to reduce waste by understanding the current value flow.</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Making process policies explicit and the criteria used to define “done”.</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Focusing on continuous improvement by creating feedback loops where changes are introduced.</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Make process changes collaboratively and involve all stakeholders as needed.</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631635" y="1276710"/>
            <a:ext cx="4169465" cy="1913752"/>
          </a:xfrm>
        </p:spPr>
        <p:txBody>
          <a:bodyPr>
            <a:normAutofit/>
          </a:bodyPr>
          <a:lstStyle/>
          <a:p>
            <a:r>
              <a:rPr lang="en-US" sz="1800" b="1" noProof="0" dirty="0">
                <a:latin typeface="Times New Roman" panose="02020603050405020304" pitchFamily="18" charset="0"/>
                <a:cs typeface="Times New Roman" panose="02020603050405020304" pitchFamily="18" charset="0"/>
              </a:rPr>
              <a:t>Pros</a:t>
            </a:r>
            <a:endParaRPr lang="en-US" sz="1800" b="1" noProof="0" dirty="0">
              <a:latin typeface="Times New Roman" panose="02020603050405020304" pitchFamily="18" charset="0"/>
              <a:cs typeface="Times New Roman" panose="02020603050405020304" pitchFamily="18" charset="0"/>
            </a:endParaRP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Lower budget and time requirements.</a:t>
            </a:r>
            <a:endParaRPr lang="en-US" sz="1800" noProof="0" dirty="0">
              <a:latin typeface="Times New Roman" panose="02020603050405020304" pitchFamily="18" charset="0"/>
              <a:cs typeface="Times New Roman" panose="02020603050405020304" pitchFamily="18" charset="0"/>
            </a:endParaRP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Allows early product delivery.</a:t>
            </a:r>
            <a:endParaRPr lang="en-US" sz="1800" noProof="0" dirty="0">
              <a:latin typeface="Times New Roman" panose="02020603050405020304" pitchFamily="18" charset="0"/>
              <a:cs typeface="Times New Roman" panose="02020603050405020304" pitchFamily="18" charset="0"/>
            </a:endParaRP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Process policies written down.</a:t>
            </a:r>
            <a:endParaRPr lang="en-US" sz="1800" noProof="0" dirty="0">
              <a:latin typeface="Times New Roman" panose="02020603050405020304" pitchFamily="18" charset="0"/>
              <a:cs typeface="Times New Roman" panose="02020603050405020304" pitchFamily="18" charset="0"/>
            </a:endParaRP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Continuous process improvement.</a:t>
            </a:r>
            <a:endParaRPr lang="en-US" sz="1800"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5"/>
          </p:nvPr>
        </p:nvSpPr>
        <p:spPr>
          <a:xfrm>
            <a:off x="4631635" y="3268694"/>
            <a:ext cx="4169465" cy="2973082"/>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endParaRPr lang="en-US" sz="1800" b="1" noProof="0" dirty="0">
              <a:latin typeface="Times New Roman" panose="02020603050405020304" pitchFamily="18" charset="0"/>
              <a:cs typeface="Times New Roman" panose="02020603050405020304" pitchFamily="18" charset="0"/>
            </a:endParaRP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collaboration skills determine success.</a:t>
            </a:r>
            <a:endParaRPr lang="en-US" sz="1800" noProof="0" dirty="0">
              <a:latin typeface="Times New Roman" panose="02020603050405020304" pitchFamily="18" charset="0"/>
              <a:cs typeface="Times New Roman" panose="02020603050405020304" pitchFamily="18" charset="0"/>
            </a:endParaRP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Poor business analysis can doom the project.</a:t>
            </a:r>
            <a:endParaRPr lang="en-US" sz="1800" noProof="0" dirty="0">
              <a:latin typeface="Times New Roman" panose="02020603050405020304" pitchFamily="18" charset="0"/>
              <a:cs typeface="Times New Roman" panose="02020603050405020304" pitchFamily="18" charset="0"/>
            </a:endParaRP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Flexibility can cause developers to lose focus.</a:t>
            </a:r>
            <a:endParaRPr lang="en-US" sz="1800" noProof="0" dirty="0">
              <a:latin typeface="Times New Roman" panose="02020603050405020304" pitchFamily="18" charset="0"/>
              <a:cs typeface="Times New Roman" panose="02020603050405020304" pitchFamily="18" charset="0"/>
            </a:endParaRP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Developer reluctance to use measurement.</a:t>
            </a:r>
            <a:endParaRPr lang="en-US" sz="1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19632"/>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DevOps</a:t>
            </a:r>
            <a:endParaRPr lang="en-US" sz="4000" noProof="0" dirty="0">
              <a:latin typeface="Times New Roman" panose="02020603050405020304" pitchFamily="18" charset="0"/>
              <a:cs typeface="Times New Roman" panose="02020603050405020304" pitchFamily="18" charset="0"/>
            </a:endParaRPr>
          </a:p>
        </p:txBody>
      </p:sp>
      <p:pic>
        <p:nvPicPr>
          <p:cNvPr id="10" name="Picture 9" descr="A flowchart displays Dev Op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738" y="1395174"/>
            <a:ext cx="7238414" cy="4117987"/>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14325"/>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DevOps Details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3851413" cy="5153908"/>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development. </a:t>
            </a:r>
            <a:r>
              <a:rPr lang="en-US" sz="1800" kern="1200" noProof="0" dirty="0">
                <a:solidFill>
                  <a:schemeClr val="tx2"/>
                </a:solidFill>
                <a:effectLst/>
                <a:latin typeface="Times New Roman" panose="02020603050405020304" pitchFamily="18" charset="0"/>
                <a:cs typeface="Times New Roman" panose="02020603050405020304" pitchFamily="18" charset="0"/>
              </a:rPr>
              <a:t>Software delivered in multiple sprints.</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testing. </a:t>
            </a:r>
            <a:r>
              <a:rPr lang="en-US" sz="1800" kern="1200" noProof="0" dirty="0">
                <a:solidFill>
                  <a:schemeClr val="tx2"/>
                </a:solidFill>
                <a:effectLst/>
                <a:latin typeface="Times New Roman" panose="02020603050405020304" pitchFamily="18" charset="0"/>
                <a:cs typeface="Times New Roman" panose="02020603050405020304" pitchFamily="18" charset="0"/>
              </a:rPr>
              <a:t>Automated testing tools used prior to integration.</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integration. </a:t>
            </a:r>
            <a:r>
              <a:rPr lang="en-US" sz="1800" kern="1200" noProof="0" dirty="0">
                <a:solidFill>
                  <a:schemeClr val="tx2"/>
                </a:solidFill>
                <a:effectLst/>
                <a:latin typeface="Times New Roman" panose="02020603050405020304" pitchFamily="18" charset="0"/>
                <a:cs typeface="Times New Roman" panose="02020603050405020304" pitchFamily="18" charset="0"/>
              </a:rPr>
              <a:t>Code pieces with new functionality added to existing code running code.</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deployment. </a:t>
            </a:r>
            <a:r>
              <a:rPr lang="en-US" sz="1800" kern="1200" noProof="0" dirty="0">
                <a:solidFill>
                  <a:schemeClr val="tx2"/>
                </a:solidFill>
                <a:effectLst/>
                <a:latin typeface="Times New Roman" panose="02020603050405020304" pitchFamily="18" charset="0"/>
                <a:cs typeface="Times New Roman" panose="02020603050405020304" pitchFamily="18" charset="0"/>
              </a:rPr>
              <a:t>Integrated code is deployed to the production environment.</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monitoring. </a:t>
            </a:r>
            <a:r>
              <a:rPr lang="en-US" sz="1800" kern="1200" noProof="0" dirty="0">
                <a:solidFill>
                  <a:schemeClr val="tx2"/>
                </a:solidFill>
                <a:effectLst/>
                <a:latin typeface="Times New Roman" panose="02020603050405020304" pitchFamily="18" charset="0"/>
                <a:cs typeface="Times New Roman" panose="02020603050405020304" pitchFamily="18" charset="0"/>
              </a:rPr>
              <a:t>Team operations staff members proactively monitor software performance in the production environment. </a:t>
            </a:r>
            <a:endParaRPr lang="en-US" sz="1800" noProof="0" dirty="0">
              <a:effectLst/>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581940" y="1276709"/>
            <a:ext cx="4219160" cy="2396392"/>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endParaRPr lang="en-US" sz="1800" b="1"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Reduced time to code deployment.</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has developers and operations staff.</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has end-to-end project ownership.</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Proactive monitoring of deployed product.</a:t>
            </a:r>
            <a:endParaRPr lang="en-US" sz="1800"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5"/>
          </p:nvPr>
        </p:nvSpPr>
        <p:spPr>
          <a:xfrm>
            <a:off x="4581940" y="3744224"/>
            <a:ext cx="4219159" cy="2673626"/>
          </a:xfrm>
        </p:spPr>
        <p:txBody>
          <a:bodyPr>
            <a:noAutofit/>
          </a:bodyPr>
          <a:lstStyle/>
          <a:p>
            <a:r>
              <a:rPr lang="en-US" sz="1800" b="1" noProof="0" dirty="0">
                <a:latin typeface="Times New Roman" panose="02020603050405020304" pitchFamily="18" charset="0"/>
                <a:cs typeface="Times New Roman" panose="02020603050405020304" pitchFamily="18" charset="0"/>
              </a:rPr>
              <a:t>Cons </a:t>
            </a:r>
            <a:endParaRPr lang="en-US" sz="1800" b="1"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Pressure to work on both old and new code.</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Heavy reliance on automated tools to be effective.</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Deployment may affect the production environment.</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an expert development team.</a:t>
            </a:r>
            <a:endParaRPr lang="en-US" sz="1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noProof="0" dirty="0">
                <a:latin typeface="Times New Roman" panose="02020603050405020304" pitchFamily="18" charset="0"/>
                <a:cs typeface="Times New Roman" panose="02020603050405020304" pitchFamily="18" charset="0"/>
              </a:rPr>
              <a:t>Homework</a:t>
            </a:r>
            <a:endParaRPr lang="en-US" sz="36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458200" cy="4183313"/>
          </a:xfrm>
        </p:spPr>
        <p:txBody>
          <a:bodyPr>
            <a:normAutofit/>
          </a:bodyPr>
          <a:lstStyle/>
          <a:p>
            <a:pPr marL="514350" indent="-514350">
              <a:buAutoNum type="arabicPeriod"/>
            </a:pPr>
            <a:r>
              <a:rPr lang="en-US" altLang="zh-CN" sz="2600" noProof="0" dirty="0"/>
              <a:t>Form teams of 4 students each team and name your teams</a:t>
            </a:r>
            <a:endParaRPr lang="en-US" altLang="zh-CN" sz="2600" noProof="0" dirty="0"/>
          </a:p>
          <a:p>
            <a:pPr marL="514350" indent="-514350">
              <a:buAutoNum type="arabicPeriod"/>
            </a:pPr>
            <a:r>
              <a:rPr lang="en-US" altLang="en-US" sz="2600" dirty="0"/>
              <a:t>Select a real problem your team wants to resolve </a:t>
            </a:r>
            <a:r>
              <a:rPr lang="en-US" altLang="en-US" sz="2600"/>
              <a:t>with software</a:t>
            </a:r>
            <a:endParaRPr lang="en-US" altLang="en-US" sz="2600" dirty="0"/>
          </a:p>
          <a:p>
            <a:pPr marL="514350" indent="-514350">
              <a:buAutoNum type="arabicPeriod"/>
            </a:pPr>
            <a:r>
              <a:rPr lang="en-US" altLang="en-US" sz="2600" noProof="0" dirty="0"/>
              <a:t>Start discussing the problem within your team</a:t>
            </a:r>
            <a:endParaRPr lang="en-US" altLang="en-US" sz="2600" noProof="0" dirty="0"/>
          </a:p>
          <a:p>
            <a:pPr marL="514350" indent="-514350">
              <a:buAutoNum type="arabicPeriod"/>
            </a:pPr>
            <a:r>
              <a:rPr lang="en-US" altLang="en-US" sz="2600" dirty="0"/>
              <a:t>Provide the name of your team, team members and the selected problem to Teaching Assistants</a:t>
            </a:r>
            <a:endParaRPr lang="en-US" altLang="en-US" sz="2600" dirty="0"/>
          </a:p>
          <a:p>
            <a:pPr marL="514350" indent="-514350">
              <a:buAutoNum type="arabicPeriod"/>
            </a:pPr>
            <a:r>
              <a:rPr lang="en-US" altLang="zh-CN" sz="2600" dirty="0"/>
              <a:t>Complete step 1 – 4 and submit your form to TA by 9/13 Wednesday</a:t>
            </a:r>
            <a:endParaRPr lang="en-US" altLang="en-US" sz="26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t>End of Main Content</a:t>
            </a:r>
            <a:endParaRPr lang="en-US" noProof="0" dirty="0"/>
          </a:p>
        </p:txBody>
      </p:sp>
      <p:sp>
        <p:nvSpPr>
          <p:cNvPr id="3" name="Footer Placeholder 2"/>
          <p:cNvSpPr>
            <a:spLocks noGrp="1"/>
          </p:cNvSpPr>
          <p:nvPr>
            <p:ph type="ftr" sz="quarter" idx="10"/>
          </p:nvPr>
        </p:nvSpPr>
        <p:spPr/>
        <p:txBody>
          <a:bodyPr/>
          <a:lstStyle/>
          <a:p>
            <a:pPr lvl="0"/>
            <a:r>
              <a:rPr lang="en-US" dirty="0">
                <a:latin typeface="Times New Roman" panose="02020603050405020304" pitchFamily="18" charset="0"/>
                <a:ea typeface="Tahoma" panose="020B0604030504040204" pitchFamily="34" charset="0"/>
                <a:cs typeface="Times New Roman" panose="02020603050405020304" pitchFamily="18" charset="0"/>
              </a:rPr>
              <a:t>© 2020 McGraw-Hill Education. All rights reserved. Authorized only for instructor use in the classroom.</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lvl="0"/>
            <a:r>
              <a:rPr lang="en-US" dirty="0">
                <a:latin typeface="Times New Roman" panose="02020603050405020304" pitchFamily="18" charset="0"/>
                <a:ea typeface="Tahoma" panose="020B0604030504040204" pitchFamily="34" charset="0"/>
                <a:cs typeface="Times New Roman" panose="02020603050405020304" pitchFamily="18" charset="0"/>
              </a:rPr>
              <a:t>No reproduction or further distribution permitted without the prior written consent of McGraw-Hill Education.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63688"/>
            <a:ext cx="8458200" cy="560835"/>
          </a:xfrm>
        </p:spPr>
        <p:txBody>
          <a:bodyPr>
            <a:noAutofit/>
          </a:bodyPr>
          <a:lstStyle/>
          <a:p>
            <a:r>
              <a:rPr lang="en-US" sz="3200" noProof="0" dirty="0">
                <a:latin typeface="Times New Roman" panose="02020603050405020304" pitchFamily="18" charset="0"/>
                <a:cs typeface="Times New Roman" panose="02020603050405020304" pitchFamily="18" charset="0"/>
              </a:rPr>
              <a:t>Agility and Cost of Change – Text Alternative</a:t>
            </a:r>
            <a:endParaRPr lang="en-US" sz="32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4"/>
          </p:nvPr>
        </p:nvSpPr>
        <p:spPr>
          <a:xfrm>
            <a:off x="3081587" y="1112624"/>
            <a:ext cx="2980826" cy="225425"/>
          </a:xfrm>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agility and cost of change graph. The graph plots development schedule progress on the x axis, and development cost on the y axis. It displays three graphs representing, the cost of change using agile process, cost of change using conventional software process, and idealized cost of change using agile process. The cost of change using agile process graph shows a slow and steady increase. The graph of idealized cost of change using agile process displays a slow beginning and a constant rate after that. The graph of cost of change using conventional software process shows a slow beginning and then displays a peak towards the end.</a:t>
            </a:r>
            <a:endParaRPr lang="en-US" sz="24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Scrum Framework </a:t>
            </a:r>
            <a:r>
              <a:rPr lang="en-US" sz="400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Text Alternative</a:t>
            </a:r>
            <a:endParaRPr lang="en-US" sz="40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4"/>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scrum framework. The products backlog contains prioritized product features desired by the customer. The sprint backlog contains the features assigned to sprint. The backlog items are expanded by team over 30 days. Every 24 hours scrum constitutes of a 15 minute daily meeting. Finally new functionality is demonstrated at end of sprint.</a:t>
            </a:r>
            <a:endParaRPr lang="en-US" sz="24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ea typeface="Tahoma" panose="020B0604030504040204" pitchFamily="34" charset="0"/>
                <a:cs typeface="Times New Roman" panose="02020603050405020304" pitchFamily="18" charset="0"/>
              </a:rPr>
              <a:t>- What is </a:t>
            </a:r>
            <a:r>
              <a:rPr lang="en-US" sz="4000" noProof="0" dirty="0">
                <a:highlight>
                  <a:srgbClr val="FFFF00"/>
                </a:highlight>
                <a:latin typeface="Times New Roman" panose="02020603050405020304" pitchFamily="18" charset="0"/>
                <a:ea typeface="Tahoma" panose="020B0604030504040204" pitchFamily="34" charset="0"/>
                <a:cs typeface="Times New Roman" panose="02020603050405020304" pitchFamily="18" charset="0"/>
              </a:rPr>
              <a:t>Agility</a:t>
            </a:r>
            <a:r>
              <a:rPr lang="en-US" sz="4000" noProof="0" dirty="0">
                <a:latin typeface="Times New Roman" panose="02020603050405020304" pitchFamily="18" charset="0"/>
                <a:ea typeface="Tahoma" panose="020B0604030504040204" pitchFamily="34" charset="0"/>
                <a:cs typeface="Times New Roman" panose="02020603050405020304" pitchFamily="18" charset="0"/>
              </a:rPr>
              <a:t>? </a:t>
            </a:r>
            <a:r>
              <a:rPr lang="zh-CN" altLang="en-US" sz="4000" noProof="0" dirty="0">
                <a:latin typeface="Times New Roman" panose="02020603050405020304" pitchFamily="18" charset="0"/>
                <a:ea typeface="Tahoma" panose="020B0604030504040204" pitchFamily="34" charset="0"/>
                <a:cs typeface="Times New Roman" panose="02020603050405020304" pitchFamily="18" charset="0"/>
              </a:rPr>
              <a:t>略讲</a:t>
            </a:r>
            <a:endParaRPr lang="zh-CN" altLang="en-US" sz="4000" noProof="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Content Placeholder 3"/>
          <p:cNvSpPr>
            <a:spLocks noGrp="1"/>
          </p:cNvSpPr>
          <p:nvPr>
            <p:ph sz="quarter" idx="11"/>
          </p:nvPr>
        </p:nvSpPr>
        <p:spPr>
          <a:xfrm>
            <a:off x="342900" y="1145135"/>
            <a:ext cx="8458200" cy="261723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Effective (rapid and adaptive) response to change.</a:t>
            </a:r>
            <a:endParaRPr lang="en-US" altLang="en-US" sz="2400" noProof="0" dirty="0">
              <a:latin typeface="Times New Roman" panose="02020603050405020304" pitchFamily="18" charset="0"/>
              <a:ea typeface="Tahoma" panose="020B0604030504040204" pitchFamily="34"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Effective communication among all stakeholders.</a:t>
            </a:r>
            <a:endParaRPr lang="en-US" altLang="en-US" sz="2400" noProof="0" dirty="0">
              <a:latin typeface="Times New Roman" panose="02020603050405020304" pitchFamily="18" charset="0"/>
              <a:ea typeface="Tahoma" panose="020B0604030504040204" pitchFamily="34"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Drawing the customer onto the team.</a:t>
            </a:r>
            <a:endParaRPr lang="en-US" altLang="en-US" sz="2400" noProof="0" dirty="0">
              <a:latin typeface="Times New Roman" panose="02020603050405020304" pitchFamily="18" charset="0"/>
              <a:ea typeface="Tahoma" panose="020B0604030504040204" pitchFamily="34"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Organizing a team so that it is in control of the work performed.</a:t>
            </a:r>
            <a:endParaRPr lang="en-US" altLang="en-US" sz="2400" noProof="0" dirty="0">
              <a:latin typeface="Times New Roman" panose="02020603050405020304" pitchFamily="18" charset="0"/>
              <a:ea typeface="Tahoma" panose="020B0604030504040204" pitchFamily="34"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Rapid, incremental delivery of software.</a:t>
            </a:r>
            <a:endParaRPr lang="en-US" altLang="en-US" sz="2400" noProof="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Tahoma" panose="020B0604030504040204" pitchFamily="34" charset="0"/>
                <a:cs typeface="Times New Roman" panose="02020603050405020304" pitchFamily="18" charset="0"/>
              </a:rPr>
            </a:fld>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458200" cy="903231"/>
          </a:xfrm>
        </p:spPr>
        <p:txBody>
          <a:bodyPr>
            <a:noAutofit/>
          </a:bodyPr>
          <a:lstStyle/>
          <a:p>
            <a:r>
              <a:rPr lang="en-US" sz="3200" noProof="0" dirty="0">
                <a:latin typeface="Times New Roman" panose="02020603050405020304" pitchFamily="18" charset="0"/>
                <a:cs typeface="Times New Roman" panose="02020603050405020304" pitchFamily="18" charset="0"/>
              </a:rPr>
              <a:t>Extreme Programming (XP) Framework </a:t>
            </a:r>
            <a:r>
              <a:rPr lang="en-US" sz="3200" dirty="0">
                <a:latin typeface="Times New Roman" panose="02020603050405020304" pitchFamily="18" charset="0"/>
                <a:cs typeface="Times New Roman" panose="02020603050405020304" pitchFamily="18" charset="0"/>
              </a:rPr>
              <a:t>– </a:t>
            </a:r>
            <a:r>
              <a:rPr lang="en-US" sz="3200" noProof="0" dirty="0">
                <a:latin typeface="Times New Roman" panose="02020603050405020304" pitchFamily="18" charset="0"/>
                <a:cs typeface="Times New Roman" panose="02020603050405020304" pitchFamily="18" charset="0"/>
              </a:rPr>
              <a:t>Text Alternative</a:t>
            </a:r>
            <a:endParaRPr lang="en-US" sz="3200" noProof="0" dirty="0"/>
          </a:p>
        </p:txBody>
      </p:sp>
      <p:sp>
        <p:nvSpPr>
          <p:cNvPr id="5" name="Text Placeholder 4"/>
          <p:cNvSpPr>
            <a:spLocks noGrp="1"/>
          </p:cNvSpPr>
          <p:nvPr>
            <p:ph type="body" sz="quarter" idx="14"/>
          </p:nvPr>
        </p:nvSpPr>
        <p:spPr>
          <a:xfrm>
            <a:off x="3081587" y="1121502"/>
            <a:ext cx="2980826" cy="225425"/>
          </a:xfrm>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extreme programming framework cycle. The components in the cycle left to right are planning, design, coding, and testing. The planning include user stories, values, acceptance test criteria, and iteration plan. The design include simple design and C</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C card; spike solutions and prototypes. Coding reads refactoring and pair programming. The testing and coding share unit test, and continuous integration. The testing reads acceptance testing. The testing releases software increment and project velocity computed.</a:t>
            </a:r>
            <a:endParaRPr lang="en-US" sz="24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35646"/>
            <a:ext cx="8458200" cy="616919"/>
          </a:xfrm>
        </p:spPr>
        <p:txBody>
          <a:bodyPr>
            <a:noAutofit/>
          </a:bodyPr>
          <a:lstStyle/>
          <a:p>
            <a:r>
              <a:rPr lang="en-US" sz="3600" noProof="0" dirty="0">
                <a:latin typeface="Times New Roman" panose="02020603050405020304" pitchFamily="18" charset="0"/>
                <a:cs typeface="Times New Roman" panose="02020603050405020304" pitchFamily="18" charset="0"/>
              </a:rPr>
              <a:t>Kanban Framework </a:t>
            </a:r>
            <a:r>
              <a:rPr lang="en-US" sz="360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Text Alternative</a:t>
            </a:r>
            <a:endParaRPr lang="en-US" sz="36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4"/>
          </p:nvPr>
        </p:nvSpPr>
        <p:spPr>
          <a:xfrm>
            <a:off x="3081587" y="1112624"/>
            <a:ext cx="2980826" cy="225425"/>
          </a:xfrm>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Kanban framework consists of 6 verticals which, from left to right, are: backlog, selected, analysis, development, testing, and done. The process moves from left to right. Between backlog and selected one can introduce an expedite lane.</a:t>
            </a:r>
            <a:endParaRPr lang="en-US" sz="24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DevOps </a:t>
            </a:r>
            <a:r>
              <a:rPr lang="en-US" sz="400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Text Alternative</a:t>
            </a:r>
            <a:endParaRPr lang="en-US" sz="40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4"/>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flowchart displays Dev Ops. The flowchart displays plan, code, build, and test on the left side from top to bottom and deploy, operate, and monitor from top to bottom on the right side. Test integrates with deploy, and monitor integrates with plan.</a:t>
            </a:r>
            <a:endParaRPr lang="en-US" sz="24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Agility and Cost of Change</a:t>
            </a:r>
            <a:endParaRPr lang="en-US" sz="4000" noProof="0" dirty="0">
              <a:latin typeface="Times New Roman" panose="02020603050405020304" pitchFamily="18" charset="0"/>
              <a:cs typeface="Times New Roman" panose="02020603050405020304" pitchFamily="18" charset="0"/>
            </a:endParaRPr>
          </a:p>
        </p:txBody>
      </p:sp>
      <p:pic>
        <p:nvPicPr>
          <p:cNvPr id="10" name="Picture 9" descr="An agility and cost of change graph. The graph plots development schedule progress on the x axis, and development cost on the y axi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25306" y="1203543"/>
            <a:ext cx="6226277" cy="4719362"/>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 </a:t>
            </a:r>
            <a:r>
              <a:rPr lang="en-US" sz="4000" noProof="0" dirty="0">
                <a:highlight>
                  <a:srgbClr val="FFFF00"/>
                </a:highlight>
                <a:latin typeface="Times New Roman" panose="02020603050405020304" pitchFamily="18" charset="0"/>
                <a:cs typeface="Times New Roman" panose="02020603050405020304" pitchFamily="18" charset="0"/>
              </a:rPr>
              <a:t>What is an Agile Process</a:t>
            </a:r>
            <a:r>
              <a:rPr lang="en-US" sz="4000" noProof="0" dirty="0">
                <a:latin typeface="Times New Roman" panose="02020603050405020304" pitchFamily="18" charset="0"/>
                <a:cs typeface="Times New Roman" panose="02020603050405020304" pitchFamily="18" charset="0"/>
              </a:rPr>
              <a:t>?</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62229"/>
            <a:ext cx="8458200" cy="473996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highlight>
                  <a:srgbClr val="FFFF00"/>
                </a:highlight>
                <a:latin typeface="Times New Roman" panose="02020603050405020304" pitchFamily="18" charset="0"/>
                <a:cs typeface="Times New Roman" panose="02020603050405020304" pitchFamily="18" charset="0"/>
              </a:rPr>
              <a:t>Driven </a:t>
            </a:r>
            <a:r>
              <a:rPr lang="en-US" altLang="en-US" sz="2400" noProof="0" dirty="0">
                <a:latin typeface="Times New Roman" panose="02020603050405020304" pitchFamily="18" charset="0"/>
                <a:cs typeface="Times New Roman" panose="02020603050405020304" pitchFamily="18" charset="0"/>
              </a:rPr>
              <a:t>by customer descriptions of what is required (scenarios).</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Customer </a:t>
            </a:r>
            <a:r>
              <a:rPr lang="en-US" altLang="en-US" sz="2400" noProof="0" dirty="0">
                <a:highlight>
                  <a:srgbClr val="FFFF00"/>
                </a:highlight>
                <a:latin typeface="Times New Roman" panose="02020603050405020304" pitchFamily="18" charset="0"/>
                <a:cs typeface="Times New Roman" panose="02020603050405020304" pitchFamily="18" charset="0"/>
              </a:rPr>
              <a:t>feedback </a:t>
            </a:r>
            <a:r>
              <a:rPr lang="en-US" altLang="en-US" sz="2400" noProof="0" dirty="0">
                <a:latin typeface="Times New Roman" panose="02020603050405020304" pitchFamily="18" charset="0"/>
                <a:cs typeface="Times New Roman" panose="02020603050405020304" pitchFamily="18" charset="0"/>
              </a:rPr>
              <a:t>is frequent and acted on.</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Recognizes that plans are </a:t>
            </a:r>
            <a:r>
              <a:rPr lang="en-US" altLang="en-US" sz="2400" noProof="0" dirty="0">
                <a:highlight>
                  <a:srgbClr val="FFFF00"/>
                </a:highlight>
                <a:latin typeface="Times New Roman" panose="02020603050405020304" pitchFamily="18" charset="0"/>
                <a:cs typeface="Times New Roman" panose="02020603050405020304" pitchFamily="18" charset="0"/>
              </a:rPr>
              <a:t>short-lived</a:t>
            </a:r>
            <a:r>
              <a:rPr lang="en-US" altLang="en-US" sz="2400" noProof="0" dirty="0">
                <a:latin typeface="Times New Roman" panose="02020603050405020304" pitchFamily="18" charset="0"/>
                <a:cs typeface="Times New Roman" panose="02020603050405020304" pitchFamily="18" charset="0"/>
              </a:rPr>
              <a:t>.</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Develops software iteratively with a heavy emphasis on </a:t>
            </a:r>
            <a:r>
              <a:rPr lang="en-US" altLang="en-US" sz="2400" noProof="0" dirty="0">
                <a:highlight>
                  <a:srgbClr val="FFFF00"/>
                </a:highlight>
                <a:latin typeface="Times New Roman" panose="02020603050405020304" pitchFamily="18" charset="0"/>
                <a:cs typeface="Times New Roman" panose="02020603050405020304" pitchFamily="18" charset="0"/>
              </a:rPr>
              <a:t>construction activities</a:t>
            </a:r>
            <a:r>
              <a:rPr lang="en-US" altLang="en-US" sz="2400" noProof="0" dirty="0">
                <a:latin typeface="Times New Roman" panose="02020603050405020304" pitchFamily="18" charset="0"/>
                <a:cs typeface="Times New Roman" panose="02020603050405020304" pitchFamily="18" charset="0"/>
              </a:rPr>
              <a:t>.</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Delivers multiple ‘software increments’ as executable </a:t>
            </a:r>
            <a:r>
              <a:rPr lang="en-US" altLang="en-US" sz="2400" noProof="0" dirty="0">
                <a:highlight>
                  <a:srgbClr val="FFFF00"/>
                </a:highlight>
                <a:latin typeface="Times New Roman" panose="02020603050405020304" pitchFamily="18" charset="0"/>
                <a:cs typeface="Times New Roman" panose="02020603050405020304" pitchFamily="18" charset="0"/>
              </a:rPr>
              <a:t>prototypes</a:t>
            </a:r>
            <a:r>
              <a:rPr lang="en-US" altLang="en-US" sz="2400" noProof="0" dirty="0">
                <a:latin typeface="Times New Roman" panose="02020603050405020304" pitchFamily="18" charset="0"/>
                <a:cs typeface="Times New Roman" panose="02020603050405020304" pitchFamily="18" charset="0"/>
              </a:rPr>
              <a:t>.</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Adapts as project or technical changes occur.</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 Agility Principles </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97197"/>
            <a:ext cx="8458200" cy="4971691"/>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Customer satisfaction is achieved by providing value through software that is delivered to the customer as rapidly as possible.</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Developers recognize that requirements will change and welcome changes.</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Deliver software increments frequently (weeks not months) to stakeholders to ensure feedback on their deliveries is meaningful.</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Agile team populated by motivated individuals using face-to-face communication to convey information.</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Team process encourages technical excellence, good design, simplicity, and avoids unnecessary work.</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Agility Principles </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92695"/>
            <a:ext cx="8458200" cy="4715075"/>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Working software that meets customer needs is the primary goal.</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Pace and direction of the team’s work must be “sustainable,” enabling them to work effectively for long periods of time.</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An agile team is a “self-organizing team”—one that can be trusted develop well-structured architectures that lead to solid designs and customer satisfaction.</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Part of the team culture is to consider its work introspectively with the intent of improving how to become more effective for its primary goal (customer satisfaction).</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noProof="0" dirty="0">
                <a:latin typeface="Times New Roman" panose="02020603050405020304" pitchFamily="18" charset="0"/>
                <a:cs typeface="Times New Roman" panose="02020603050405020304" pitchFamily="18" charset="0"/>
              </a:rPr>
              <a:t>- Scrum Framework </a:t>
            </a:r>
            <a:r>
              <a:rPr lang="zh-CN" altLang="en-US" sz="4000" noProof="0" dirty="0">
                <a:latin typeface="Times New Roman" panose="02020603050405020304" pitchFamily="18" charset="0"/>
                <a:cs typeface="Times New Roman" panose="02020603050405020304" pitchFamily="18" charset="0"/>
              </a:rPr>
              <a:t>敏捷开发的</a:t>
            </a:r>
            <a:r>
              <a:rPr lang="zh-CN" altLang="en-US" sz="4000" noProof="0" dirty="0">
                <a:latin typeface="Times New Roman" panose="02020603050405020304" pitchFamily="18" charset="0"/>
                <a:cs typeface="Times New Roman" panose="02020603050405020304" pitchFamily="18" charset="0"/>
              </a:rPr>
              <a:t>具体做法</a:t>
            </a:r>
            <a:endParaRPr lang="zh-CN" altLang="en-US" sz="4000" noProof="0" dirty="0">
              <a:latin typeface="Times New Roman" panose="02020603050405020304" pitchFamily="18" charset="0"/>
              <a:cs typeface="Times New Roman" panose="02020603050405020304" pitchFamily="18" charset="0"/>
            </a:endParaRPr>
          </a:p>
        </p:txBody>
      </p:sp>
      <p:pic>
        <p:nvPicPr>
          <p:cNvPr id="10" name="Picture 9" descr="An illustration displays scrum framework with product backlog and sprint backlog.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6632" y="1427869"/>
            <a:ext cx="7671404" cy="3951929"/>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 </a:t>
            </a:r>
            <a:r>
              <a:rPr lang="en-US" sz="4000" noProof="0" dirty="0">
                <a:highlight>
                  <a:srgbClr val="FFFF00"/>
                </a:highlight>
                <a:latin typeface="Times New Roman" panose="02020603050405020304" pitchFamily="18" charset="0"/>
                <a:cs typeface="Times New Roman" panose="02020603050405020304" pitchFamily="18" charset="0"/>
              </a:rPr>
              <a:t>Scrum Details</a:t>
            </a:r>
            <a:endParaRPr 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4610840" cy="4781191"/>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Backlog Refinement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Developers work with stakeholders to create product backlog.</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Planning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Backlog partitioned into “sprints” derived from backlog and next sprint defined.</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Daily Scrum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Team members synchronize their activities and plan work day (15 minutes max).</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Review </a:t>
            </a:r>
            <a:r>
              <a:rPr lang="en-US" sz="1800" kern="1200" noProof="0" dirty="0">
                <a:solidFill>
                  <a:schemeClr val="tx2"/>
                </a:solidFill>
                <a:effectLst/>
                <a:latin typeface="Times New Roman" panose="02020603050405020304" pitchFamily="18" charset="0"/>
                <a:cs typeface="Times New Roman" panose="02020603050405020304" pitchFamily="18" charset="0"/>
              </a:rPr>
              <a:t>Prototype “demos” are delivered to the stakeholders for approval or rejection.</a:t>
            </a:r>
            <a:endParaRPr lang="en-US" sz="1800" noProof="0" dirty="0">
              <a:effectLst/>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Retrospective </a:t>
            </a:r>
            <a:r>
              <a:rPr lang="en-US" sz="1800" kern="1200" noProof="0" dirty="0">
                <a:solidFill>
                  <a:schemeClr val="tx2"/>
                </a:solidFill>
                <a:effectLst/>
                <a:latin typeface="Times New Roman" panose="02020603050405020304" pitchFamily="18" charset="0"/>
                <a:cs typeface="Times New Roman" panose="02020603050405020304" pitchFamily="18" charset="0"/>
              </a:rPr>
              <a:t>After sprint is complete, team considers what went well and what needs improvement.</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5101330" y="1276708"/>
            <a:ext cx="3589909" cy="1919253"/>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endParaRPr lang="en-US" sz="1800" b="1"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Product owner sets priorities.</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owns decision making.</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Documentation is lightweight.</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Supports frequent updating.</a:t>
            </a:r>
            <a:endParaRPr lang="en-US" sz="1800"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5"/>
          </p:nvPr>
        </p:nvSpPr>
        <p:spPr>
          <a:xfrm>
            <a:off x="5101330" y="3338003"/>
            <a:ext cx="3589909" cy="2104007"/>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endParaRPr lang="en-US" sz="1800" b="1"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Difficult to control the cost of changes.</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May not be suitable for large teams.</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expert team members.</a:t>
            </a:r>
            <a:endParaRPr lang="en-US" sz="1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Extreme Programming (XP) Framework </a:t>
            </a:r>
            <a:r>
              <a:rPr lang="zh-CN" altLang="en-US" sz="3600" noProof="0" dirty="0">
                <a:latin typeface="Times New Roman" panose="02020603050405020304" pitchFamily="18" charset="0"/>
                <a:cs typeface="Times New Roman" panose="02020603050405020304" pitchFamily="18" charset="0"/>
              </a:rPr>
              <a:t>极度编程</a:t>
            </a:r>
            <a:endParaRPr lang="zh-CN" altLang="en-US" sz="3600" noProof="0" dirty="0">
              <a:latin typeface="Times New Roman" panose="02020603050405020304" pitchFamily="18" charset="0"/>
              <a:cs typeface="Times New Roman" panose="02020603050405020304" pitchFamily="18" charset="0"/>
            </a:endParaRPr>
          </a:p>
        </p:txBody>
      </p:sp>
      <p:pic>
        <p:nvPicPr>
          <p:cNvPr id="13" name="Picture 12" descr="An illustration displays extreme programming framework cycle. The components in the cycle are planning, design, coding, and testing.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5272" y="1236360"/>
            <a:ext cx="4693456" cy="4771175"/>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5">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8573</Words>
  <Application>WPS 演示</Application>
  <PresentationFormat>全屏显示(4:3)</PresentationFormat>
  <Paragraphs>235</Paragraphs>
  <Slides>22</Slides>
  <Notes>0</Notes>
  <HiddenSlides>6</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22</vt:i4>
      </vt:variant>
    </vt:vector>
  </HeadingPairs>
  <TitlesOfParts>
    <vt:vector size="36" baseType="lpstr">
      <vt:lpstr>Arial</vt:lpstr>
      <vt:lpstr>宋体</vt:lpstr>
      <vt:lpstr>Wingdings</vt:lpstr>
      <vt:lpstr>Calibri</vt:lpstr>
      <vt:lpstr>Times New Roman</vt:lpstr>
      <vt:lpstr>Tahoma</vt:lpstr>
      <vt:lpstr>微软雅黑</vt:lpstr>
      <vt:lpstr>Arial Unicode MS</vt:lpstr>
      <vt:lpstr>黑体</vt:lpstr>
      <vt:lpstr>Title Slides Master</vt:lpstr>
      <vt:lpstr>MainContentSlideMaster</vt:lpstr>
      <vt:lpstr>ClosingMaster</vt:lpstr>
      <vt:lpstr>DividerSlideMaster</vt:lpstr>
      <vt:lpstr>ImageDescriptionAppendixSlideMaster</vt:lpstr>
      <vt:lpstr>Chapter 3</vt:lpstr>
      <vt:lpstr>- What is Agility?</vt:lpstr>
      <vt:lpstr>Agility and Cost of Change</vt:lpstr>
      <vt:lpstr>- What is an Agile Process?</vt:lpstr>
      <vt:lpstr>- Agility Principles 1</vt:lpstr>
      <vt:lpstr>Agility Principles 2</vt:lpstr>
      <vt:lpstr>- Scrum Framework</vt:lpstr>
      <vt:lpstr>- Scrum Details</vt:lpstr>
      <vt:lpstr>Extreme Programming (XP) Framework</vt:lpstr>
      <vt:lpstr>XP Details</vt:lpstr>
      <vt:lpstr>Kanban Framework</vt:lpstr>
      <vt:lpstr>Kanban Details</vt:lpstr>
      <vt:lpstr>DevOps</vt:lpstr>
      <vt:lpstr>DevOps Details</vt:lpstr>
      <vt:lpstr>Homework</vt:lpstr>
      <vt:lpstr>End of Main Content</vt:lpstr>
      <vt:lpstr>Accessibility Content: Text Alternatives for Images</vt:lpstr>
      <vt:lpstr>Agility and Cost of Change – Text Alternative</vt:lpstr>
      <vt:lpstr>Scrum Framework – Text Alternative</vt:lpstr>
      <vt:lpstr>Extreme Programming (XP) Framework – Text Alternative</vt:lpstr>
      <vt:lpstr>Kanban Framework – Text Alternative</vt:lpstr>
      <vt:lpstr>DevOps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69</cp:revision>
  <dcterms:created xsi:type="dcterms:W3CDTF">2019-01-22T22:04:00Z</dcterms:created>
  <dcterms:modified xsi:type="dcterms:W3CDTF">2023-12-20T02:45:31Z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373DBC5B75EB4D78A55FA2AA75D9FC64_12</vt:lpwstr>
  </property>
  <property fmtid="{D5CDD505-2E9C-101B-9397-08002B2CF9AE}" pid="3" name="KSOProductBuildVer">
    <vt:lpwstr>2052-12.1.0.15990</vt:lpwstr>
  </property>
</Properties>
</file>