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3" r:id="rId3"/>
    <p:sldMasterId id="2147483660" r:id="rId4"/>
    <p:sldMasterId id="2147483662" r:id="rId5"/>
    <p:sldMasterId id="2147483665" r:id="rId6"/>
  </p:sldMasterIdLst>
  <p:sldIdLst>
    <p:sldId id="288" r:id="rId7"/>
    <p:sldId id="295" r:id="rId8"/>
    <p:sldId id="263" r:id="rId9"/>
    <p:sldId id="275" r:id="rId10"/>
    <p:sldId id="276" r:id="rId11"/>
    <p:sldId id="265" r:id="rId12"/>
    <p:sldId id="277" r:id="rId13"/>
    <p:sldId id="266" r:id="rId14"/>
    <p:sldId id="279" r:id="rId15"/>
    <p:sldId id="278" r:id="rId16"/>
    <p:sldId id="267" r:id="rId17"/>
    <p:sldId id="280" r:id="rId18"/>
    <p:sldId id="281" r:id="rId19"/>
    <p:sldId id="282" r:id="rId20"/>
    <p:sldId id="283" r:id="rId21"/>
    <p:sldId id="285" r:id="rId22"/>
    <p:sldId id="268" r:id="rId23"/>
    <p:sldId id="271" r:id="rId24"/>
    <p:sldId id="272" r:id="rId25"/>
    <p:sldId id="273" r:id="rId26"/>
    <p:sldId id="289" r:id="rId27"/>
    <p:sldId id="284" r:id="rId28"/>
    <p:sldId id="286" r:id="rId29"/>
    <p:sldId id="287" r:id="rId30"/>
    <p:sldId id="270" r:id="rId31"/>
    <p:sldId id="269" r:id="rId32"/>
    <p:sldId id="294" r:id="rId33"/>
    <p:sldId id="260" r:id="rId34"/>
    <p:sldId id="258" r:id="rId35"/>
    <p:sldId id="264" r:id="rId36"/>
    <p:sldId id="290" r:id="rId37"/>
    <p:sldId id="291" r:id="rId38"/>
    <p:sldId id="292" r:id="rId39"/>
    <p:sldId id="293" r:id="rId40"/>
  </p:sldIdLst>
  <p:sldSz cx="9144000" cy="6858000" type="screen4x3"/>
  <p:notesSz cx="6858000" cy="9144000"/>
  <p:custDataLst>
    <p:tags r:id="rId4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88"/>
            <p14:sldId id="295"/>
            <p14:sldId id="263"/>
            <p14:sldId id="275"/>
            <p14:sldId id="276"/>
            <p14:sldId id="265"/>
            <p14:sldId id="277"/>
            <p14:sldId id="266"/>
            <p14:sldId id="279"/>
            <p14:sldId id="278"/>
            <p14:sldId id="267"/>
            <p14:sldId id="280"/>
            <p14:sldId id="281"/>
            <p14:sldId id="282"/>
            <p14:sldId id="283"/>
            <p14:sldId id="285"/>
            <p14:sldId id="268"/>
            <p14:sldId id="271"/>
            <p14:sldId id="272"/>
            <p14:sldId id="273"/>
            <p14:sldId id="289"/>
            <p14:sldId id="284"/>
            <p14:sldId id="286"/>
            <p14:sldId id="287"/>
            <p14:sldId id="270"/>
            <p14:sldId id="269"/>
            <p14:sldId id="294"/>
            <p14:sldId id="260"/>
          </p14:sldIdLst>
        </p14:section>
        <p14:section name="Appendix: Image Descriptions for Unsighted Students" id="{9E859B0B-078E-463E-89A6-21C20DD280C4}">
          <p14:sldIdLst>
            <p14:sldId id="258"/>
            <p14:sldId id="264"/>
            <p14:sldId id="290"/>
            <p14:sldId id="291"/>
            <p14:sldId id="292"/>
            <p14:sldId id="293"/>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285" autoAdjust="0"/>
    <p:restoredTop sz="95244" autoAdjust="0"/>
  </p:normalViewPr>
  <p:slideViewPr>
    <p:cSldViewPr snapToGrid="0" showGuides="1">
      <p:cViewPr varScale="1">
        <p:scale>
          <a:sx n="88" d="100"/>
          <a:sy n="88" d="100"/>
        </p:scale>
        <p:origin x="1392" y="44"/>
      </p:cViewPr>
      <p:guideLst>
        <p:guide pos="3264"/>
        <p:guide orient="horz" pos="2256"/>
        <p:guide pos="5640"/>
      </p:guideLst>
    </p:cSldViewPr>
  </p:slideViewPr>
  <p:outlineViewPr>
    <p:cViewPr>
      <p:scale>
        <a:sx n="33" d="100"/>
        <a:sy n="33" d="100"/>
      </p:scale>
      <p:origin x="0" y="-25426"/>
    </p:cViewPr>
  </p:outlineViewPr>
  <p:notesTextViewPr>
    <p:cViewPr>
      <p:scale>
        <a:sx n="3" d="2"/>
        <a:sy n="3" d="2"/>
      </p:scale>
      <p:origin x="0" y="0"/>
    </p:cViewPr>
  </p:notesTextViewPr>
  <p:sorterViewPr>
    <p:cViewPr>
      <p:scale>
        <a:sx n="100" d="100"/>
        <a:sy n="100" d="100"/>
      </p:scale>
      <p:origin x="0" y="-7656"/>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slide" Target="slides/slide1.xml"/><Relationship Id="rId6" Type="http://schemas.openxmlformats.org/officeDocument/2006/relationships/slideMaster" Target="slideMasters/slideMaster5.xml"/><Relationship Id="rId5" Type="http://schemas.openxmlformats.org/officeDocument/2006/relationships/slideMaster" Target="slideMasters/slideMaster4.xml"/><Relationship Id="rId45" Type="http://schemas.openxmlformats.org/officeDocument/2006/relationships/tags" Target="tags/tag1.xml"/><Relationship Id="rId44" Type="http://schemas.openxmlformats.org/officeDocument/2006/relationships/commentAuthors" Target="commentAuthors.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slide" Target="slides/slide34.xml"/><Relationship Id="rId4" Type="http://schemas.openxmlformats.org/officeDocument/2006/relationships/slideMaster" Target="slideMasters/slideMaster3.xml"/><Relationship Id="rId39" Type="http://schemas.openxmlformats.org/officeDocument/2006/relationships/slide" Target="slides/slide33.xml"/><Relationship Id="rId38" Type="http://schemas.openxmlformats.org/officeDocument/2006/relationships/slide" Target="slides/slide32.xml"/><Relationship Id="rId37" Type="http://schemas.openxmlformats.org/officeDocument/2006/relationships/slide" Target="slides/slide31.xml"/><Relationship Id="rId36" Type="http://schemas.openxmlformats.org/officeDocument/2006/relationships/slide" Target="slides/slide30.xml"/><Relationship Id="rId35" Type="http://schemas.openxmlformats.org/officeDocument/2006/relationships/slide" Target="slides/slide29.xml"/><Relationship Id="rId34" Type="http://schemas.openxmlformats.org/officeDocument/2006/relationships/slide" Target="slides/slide28.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p:cNvGrpSpPr/>
          <p:nvPr userDrawn="1"/>
        </p:nvGrpSpPr>
        <p:grpSpPr>
          <a:xfrm>
            <a:off x="346105" y="2099014"/>
            <a:ext cx="3863458" cy="3863458"/>
            <a:chOff x="331115" y="2099014"/>
            <a:chExt cx="3863458" cy="3863458"/>
          </a:xfrm>
        </p:grpSpPr>
        <p:sp>
          <p:nvSpPr>
            <p:cNvPr id="13" name="Rectangle 12"/>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endParaRPr lang="en-US" dirty="0"/>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endParaRPr lang="en-US" dirty="0"/>
          </a:p>
        </p:txBody>
      </p:sp>
      <p:cxnSp>
        <p:nvCxnSpPr>
          <p:cNvPr id="9" name="MHE line separating subtitles from text"/>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endParaRPr lang="en-US" dirty="0"/>
          </a:p>
        </p:txBody>
      </p:sp>
      <p:sp>
        <p:nvSpPr>
          <p:cNvPr id="3" name="Cover Placeholde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endParaRPr lang="en-US" dirty="0"/>
          </a:p>
        </p:txBody>
      </p:sp>
      <p:sp>
        <p:nvSpPr>
          <p:cNvPr id="2" name="Long Copyright"/>
          <p:cNvSpPr>
            <a:spLocks noGrp="1"/>
          </p:cNvSpPr>
          <p:nvPr>
            <p:ph type="ftr" sz="quarter" idx="12"/>
          </p:nvPr>
        </p:nvSpPr>
        <p:spPr>
          <a:xfrm>
            <a:off x="0" y="6478438"/>
            <a:ext cx="9144000" cy="374266"/>
          </a:xfrm>
        </p:spPr>
        <p:txBody>
          <a:bodyPr/>
          <a:lstStyle>
            <a:lvl1pPr algn="ctr">
              <a:defRPr>
                <a:solidFill>
                  <a:schemeClr val="tx1">
                    <a:lumMod val="50000"/>
                    <a:lumOff val="50000"/>
                  </a:schemeClr>
                </a:solidFill>
              </a:defRPr>
            </a:lvl1pPr>
          </a:lstStyle>
          <a:p>
            <a:pPr defTabSz="457200">
              <a:spcBef>
                <a:spcPct val="20000"/>
              </a:spcBef>
              <a:defRPr/>
            </a:pPr>
            <a:r>
              <a:rPr lang="en-US" dirty="0"/>
              <a:t>© &lt; add the year&gt; McGraw-Hill Education. All rights reserved. Authorized only for instructor use in the classroom.</a:t>
            </a:r>
            <a:endParaRPr lang="en-US" dirty="0"/>
          </a:p>
          <a:p>
            <a:pPr defTabSz="457200">
              <a:spcBef>
                <a:spcPct val="20000"/>
              </a:spcBef>
              <a:defRPr/>
            </a:pPr>
            <a:r>
              <a:rPr lang="en-US" dirty="0"/>
              <a:t>No reproduction or further distribution permitted without the prior written consent of McGraw-Hill Education.</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6" name="Content Placeholder 2"/>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8" name="Content Placeholder 3"/>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endParaRPr lang="en-US" dirty="0"/>
          </a:p>
          <a:p>
            <a:pPr lvl="1"/>
            <a:r>
              <a:rPr lang="en-US" dirty="0"/>
              <a:t>Second level</a:t>
            </a:r>
            <a:endParaRPr lang="en-US" dirty="0"/>
          </a:p>
          <a:p>
            <a:pPr lvl="2"/>
            <a:r>
              <a:rPr lang="en-US" dirty="0"/>
              <a:t>Third level</a:t>
            </a:r>
            <a:endParaRPr lang="en-US" dirty="0"/>
          </a:p>
        </p:txBody>
      </p:sp>
      <p:sp>
        <p:nvSpPr>
          <p:cNvPr id="11" name="Content Placeholder 4"/>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endParaRPr lang="en-US" dirty="0"/>
          </a:p>
          <a:p>
            <a:pPr lvl="1"/>
            <a:r>
              <a:rPr lang="en-US" dirty="0"/>
              <a:t>Second level</a:t>
            </a:r>
            <a:endParaRPr lang="en-US" dirty="0"/>
          </a:p>
          <a:p>
            <a:pPr lvl="2"/>
            <a:r>
              <a:rPr lang="en-US" dirty="0"/>
              <a:t>Third level</a:t>
            </a:r>
            <a:endParaRPr lang="en-US" dirty="0"/>
          </a:p>
        </p:txBody>
      </p:sp>
      <p:sp>
        <p:nvSpPr>
          <p:cNvPr id="13" name="Content Placeholder 5"/>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endParaRPr lang="en-US" dirty="0"/>
          </a:p>
          <a:p>
            <a:pPr lvl="1"/>
            <a:r>
              <a:rPr lang="en-US" dirty="0"/>
              <a:t>Second level</a:t>
            </a:r>
            <a:endParaRPr lang="en-US" dirty="0"/>
          </a:p>
          <a:p>
            <a:pPr lvl="2"/>
            <a:r>
              <a:rPr lang="en-US" dirty="0"/>
              <a:t>Third level</a:t>
            </a:r>
            <a:endParaRPr lang="en-US" dirty="0"/>
          </a:p>
        </p:txBody>
      </p:sp>
      <p:sp>
        <p:nvSpPr>
          <p:cNvPr id="15" name="Content Placeholder 6"/>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endParaRPr lang="en-US" dirty="0"/>
          </a:p>
        </p:txBody>
      </p:sp>
      <p:pic>
        <p:nvPicPr>
          <p:cNvPr id="6" name="MGH Logo" descr="McGraw-Hill Education Logo"/>
          <p:cNvPicPr>
            <a:picLocks noChangeAspect="1"/>
          </p:cNvPicPr>
          <p:nvPr userDrawn="1"/>
        </p:nvPicPr>
        <p:blipFill>
          <a:blip r:embed="rId2" cstate="print"/>
          <a:stretch>
            <a:fillRect/>
          </a:stretch>
        </p:blipFill>
        <p:spPr>
          <a:xfrm>
            <a:off x="3350211" y="1005697"/>
            <a:ext cx="2443579" cy="2443579"/>
          </a:xfrm>
          <a:prstGeom prst="rect">
            <a:avLst/>
          </a:prstGeom>
        </p:spPr>
      </p:pic>
      <p:sp>
        <p:nvSpPr>
          <p:cNvPr id="3" name="Long Copyright"/>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endParaRPr lang="en-US" dirty="0"/>
          </a:p>
          <a:p>
            <a:pPr defTabSz="457200">
              <a:spcBef>
                <a:spcPct val="20000"/>
              </a:spcBef>
              <a:defRPr/>
            </a:pPr>
            <a:r>
              <a:rPr lang="en-US" dirty="0"/>
              <a:t>No reproduction or further distribution permitted without the prior written consent of McGraw-Hill Education.</a:t>
            </a:r>
            <a:endParaRPr lang="en-US" dirty="0"/>
          </a:p>
        </p:txBody>
      </p:sp>
      <p:sp>
        <p:nvSpPr>
          <p:cNvPr id="9" name="MGH Tagline"/>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endParaRPr lang="en-US" dirty="0"/>
          </a:p>
        </p:txBody>
      </p:sp>
      <p:sp>
        <p:nvSpPr>
          <p:cNvPr id="3" name="Slide Number Placeholder"/>
          <p:cNvSpPr>
            <a:spLocks noGrp="1"/>
          </p:cNvSpPr>
          <p:nvPr>
            <p:ph type="sldNum" sz="quarter" idx="10"/>
          </p:nvPr>
        </p:nvSpPr>
        <p:spPr>
          <a:xfrm>
            <a:off x="8637202" y="6682314"/>
            <a:ext cx="342900" cy="143831"/>
          </a:xfrm>
        </p:spPr>
        <p:txBody>
          <a:bodyPr/>
          <a:lstStyle/>
          <a:p>
            <a:fld id="{68151E55-6873-49E2-B8D5-2F265E6F1973}"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p:cNvSpPr>
            <a:spLocks noGrp="1"/>
          </p:cNvSpPr>
          <p:nvPr>
            <p:ph type="title"/>
          </p:nvPr>
        </p:nvSpPr>
        <p:spPr>
          <a:xfrm>
            <a:off x="339450" y="117244"/>
            <a:ext cx="6065851" cy="730970"/>
          </a:xfrm>
          <a:prstGeom prst="rect">
            <a:avLst/>
          </a:prstGeom>
        </p:spPr>
        <p:txBody>
          <a:bodyPr/>
          <a:lstStyle/>
          <a:p>
            <a:r>
              <a:rPr lang="en-US" dirty="0"/>
              <a:t>Click to edit Master title style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dirty="0"/>
          </a:p>
        </p:txBody>
      </p:sp>
      <p:sp>
        <p:nvSpPr>
          <p:cNvPr id="5" name="Content Placeholder"/>
          <p:cNvSpPr>
            <a:spLocks noGrp="1"/>
          </p:cNvSpPr>
          <p:nvPr>
            <p:ph sz="quarter" idx="11" hasCustomPrompt="1"/>
          </p:nvPr>
        </p:nvSpPr>
        <p:spPr>
          <a:xfrm>
            <a:off x="342900" y="1973249"/>
            <a:ext cx="6477000" cy="4343400"/>
          </a:xfrm>
        </p:spPr>
        <p:txBody>
          <a:bodyPr/>
          <a:lstStyle>
            <a:lvl1pPr>
              <a:defRPr/>
            </a:lvl1pPr>
            <a:lvl2pPr marL="344805" indent="-342900">
              <a:buFont typeface="Arial" panose="020B0604020202020204" pitchFamily="34" charset="0"/>
              <a:buChar char="•"/>
              <a:defRPr/>
            </a:lvl2pPr>
            <a:lvl3pPr>
              <a:defRPr/>
            </a:lvl3pPr>
            <a:lvl4pPr>
              <a:defRPr/>
            </a:lvl4pPr>
          </a:lstStyle>
          <a:p>
            <a:pPr lvl="0"/>
            <a:r>
              <a:rPr lang="en-US" dirty="0"/>
              <a:t>Slide Content</a:t>
            </a:r>
            <a:endParaRPr lang="en-US" dirty="0"/>
          </a:p>
          <a:p>
            <a:pPr lvl="2"/>
            <a:r>
              <a:rPr lang="en-US" dirty="0"/>
              <a:t>Second level</a:t>
            </a:r>
            <a:endParaRPr lang="en-US" dirty="0"/>
          </a:p>
          <a:p>
            <a:pPr lvl="3"/>
            <a:r>
              <a:rPr lang="en-US" dirty="0"/>
              <a:t>Third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endParaRPr lang="en-US" dirty="0"/>
          </a:p>
        </p:txBody>
      </p:sp>
      <p:sp>
        <p:nvSpPr>
          <p:cNvPr id="5" name="Content Placeholder 1"/>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10" name="Return to main slide Link 2"/>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endParaRPr lang="en-US" dirty="0"/>
          </a:p>
        </p:txBody>
      </p:sp>
      <p:sp>
        <p:nvSpPr>
          <p:cNvPr id="8" name="Image Identifier 1"/>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endParaRPr lang="en-US" dirty="0"/>
          </a:p>
        </p:txBody>
      </p:sp>
      <p:sp>
        <p:nvSpPr>
          <p:cNvPr id="5" name="Content Placeholder 1"/>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11" name="Image Identifier 2"/>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endParaRPr lang="en-US" dirty="0"/>
          </a:p>
        </p:txBody>
      </p:sp>
      <p:sp>
        <p:nvSpPr>
          <p:cNvPr id="6" name="Content Placeholder 2"/>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7" name="Return to main slide Link 2"/>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endParaRPr lang="en-US" dirty="0"/>
          </a:p>
        </p:txBody>
      </p:sp>
      <p:sp>
        <p:nvSpPr>
          <p:cNvPr id="3" name="Slide Number Placeholde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p:cNvGrpSpPr/>
          <p:nvPr userDrawn="1"/>
        </p:nvGrpSpPr>
        <p:grpSpPr>
          <a:xfrm>
            <a:off x="342900" y="2095500"/>
            <a:ext cx="3886199" cy="3886199"/>
            <a:chOff x="342900" y="2095500"/>
            <a:chExt cx="3886199" cy="3886199"/>
          </a:xfrm>
        </p:grpSpPr>
        <p:sp>
          <p:nvSpPr>
            <p:cNvPr id="14" name="Rectangle 13"/>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endParaRPr lang="en-US" dirty="0"/>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endParaRPr lang="en-US" dirty="0"/>
          </a:p>
        </p:txBody>
      </p:sp>
      <p:cxnSp>
        <p:nvCxnSpPr>
          <p:cNvPr id="9" name="MHE line separating subtitles from text"/>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endParaRPr lang="en-US" dirty="0"/>
          </a:p>
        </p:txBody>
      </p:sp>
      <p:sp>
        <p:nvSpPr>
          <p:cNvPr id="3" name="Cover Placeholde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endParaRPr lang="en-US" dirty="0"/>
          </a:p>
        </p:txBody>
      </p:sp>
      <p:sp>
        <p:nvSpPr>
          <p:cNvPr id="2" name="Long Copyright"/>
          <p:cNvSpPr>
            <a:spLocks noGrp="1"/>
          </p:cNvSpPr>
          <p:nvPr>
            <p:ph type="ftr" sz="quarter" idx="12"/>
          </p:nvPr>
        </p:nvSpPr>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endParaRPr lang="en-US" dirty="0"/>
          </a:p>
          <a:p>
            <a:pPr defTabSz="457200">
              <a:spcBef>
                <a:spcPct val="20000"/>
              </a:spcBef>
              <a:defRPr/>
            </a:pPr>
            <a:r>
              <a:rPr lang="en-US" dirty="0"/>
              <a:t>No reproduction or further distribution permitted without the prior written consent of McGraw-Hill Education.</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p:cNvGrpSpPr/>
          <p:nvPr userDrawn="1"/>
        </p:nvGrpSpPr>
        <p:grpSpPr>
          <a:xfrm>
            <a:off x="0" y="1452559"/>
            <a:ext cx="9144000" cy="4982750"/>
            <a:chOff x="0" y="1521567"/>
            <a:chExt cx="9144000" cy="4846438"/>
          </a:xfrm>
        </p:grpSpPr>
        <p:sp>
          <p:nvSpPr>
            <p:cNvPr id="11" name="Rectangle 10"/>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endParaRPr lang="en-US"/>
          </a:p>
        </p:txBody>
      </p:sp>
      <p:sp>
        <p:nvSpPr>
          <p:cNvPr id="4" name="Long Copyright"/>
          <p:cNvSpPr>
            <a:spLocks noGrp="1"/>
          </p:cNvSpPr>
          <p:nvPr>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endParaRPr lang="en-US" dirty="0"/>
          </a:p>
          <a:p>
            <a:pPr defTabSz="457200">
              <a:spcBef>
                <a:spcPct val="20000"/>
              </a:spcBef>
              <a:defRPr/>
            </a:pPr>
            <a:r>
              <a:rPr lang="en-US" dirty="0"/>
              <a:t>No reproduction or further distribution permitted without the prior written consent of McGraw-Hill Education.</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p:cNvGrpSpPr/>
          <p:nvPr userDrawn="1"/>
        </p:nvGrpSpPr>
        <p:grpSpPr>
          <a:xfrm>
            <a:off x="0" y="1446366"/>
            <a:ext cx="9143999" cy="4991100"/>
            <a:chOff x="0" y="1524000"/>
            <a:chExt cx="9143999" cy="4991100"/>
          </a:xfrm>
        </p:grpSpPr>
        <p:sp>
          <p:nvSpPr>
            <p:cNvPr id="12" name="Rectangle 11"/>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endParaRPr lang="en-US"/>
          </a:p>
        </p:txBody>
      </p:sp>
      <p:sp>
        <p:nvSpPr>
          <p:cNvPr id="4" name="Long Copyright"/>
          <p:cNvSpPr>
            <a:spLocks noGrp="1"/>
          </p:cNvSpPr>
          <p:nvPr userDrawn="1">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endParaRPr lang="en-US" dirty="0"/>
          </a:p>
          <a:p>
            <a:pPr defTabSz="457200">
              <a:spcBef>
                <a:spcPct val="20000"/>
              </a:spcBef>
              <a:defRPr/>
            </a:pPr>
            <a:r>
              <a:rPr lang="en-US" dirty="0"/>
              <a:t>No reproduction or further distribution permitted without the prior written consent of McGraw-Hill Education.</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6" name="Content Placeholder 2"/>
          <p:cNvSpPr>
            <a:spLocks noGrp="1"/>
          </p:cNvSpPr>
          <p:nvPr>
            <p:ph sz="quarter" idx="14" hasCustomPrompt="1"/>
          </p:nvPr>
        </p:nvSpPr>
        <p:spPr>
          <a:xfrm>
            <a:off x="342900" y="4343400"/>
            <a:ext cx="8458200" cy="1905000"/>
          </a:xfrm>
        </p:spPr>
        <p:txBody>
          <a:bodyPr/>
          <a:lstStyle>
            <a:lvl1pPr>
              <a:defRPr/>
            </a:lvl1pPr>
            <a:lvl4pPr marL="455930" indent="0">
              <a:buNone/>
              <a:defRPr/>
            </a:lvl4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6" name="Content Placeholder 2"/>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6" name="Content Placeholder 2"/>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6" name="Content Placeholder 2"/>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8" name="Content Placeholder 3"/>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1.pn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7" Type="http://schemas.openxmlformats.org/officeDocument/2006/relationships/theme" Target="../theme/theme2.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descr="McGraw-Hill Education Logo"/>
          <p:cNvPicPr>
            <a:picLocks noChangeAspect="1"/>
          </p:cNvPicPr>
          <p:nvPr userDrawn="1"/>
        </p:nvPicPr>
        <p:blipFill>
          <a:blip r:embed="rId5" cstate="print"/>
          <a:stretch>
            <a:fillRect/>
          </a:stretch>
        </p:blipFill>
        <p:spPr>
          <a:xfrm>
            <a:off x="294106" y="283845"/>
            <a:ext cx="999514" cy="999514"/>
          </a:xfrm>
          <a:prstGeom prst="rect">
            <a:avLst/>
          </a:prstGeom>
        </p:spPr>
      </p:pic>
      <p:sp>
        <p:nvSpPr>
          <p:cNvPr id="3" name="MGH Tagline"/>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dirty="0"/>
              <a:t>Add long copyright</a:t>
            </a:r>
            <a:endParaRPr lang="en-US" dirty="0"/>
          </a:p>
        </p:txBody>
      </p:sp>
      <p:sp>
        <p:nvSpPr>
          <p:cNvPr id="8" name="MGH Yellow Line"/>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defRPr sz="1400" kern="1200" baseline="0">
          <a:solidFill>
            <a:schemeClr val="tx2"/>
          </a:solidFill>
          <a:latin typeface="+mn-lt"/>
          <a:ea typeface="+mn-ea"/>
          <a:cs typeface="+mn-cs"/>
        </a:defRPr>
      </a:lvl1pPr>
      <a:lvl2pPr marL="230505"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93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endParaRPr lang="en-US" dirty="0"/>
          </a:p>
        </p:txBody>
      </p:sp>
      <p:sp>
        <p:nvSpPr>
          <p:cNvPr id="5" name="Text Placeholde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p:txBody>
      </p:sp>
      <p:sp>
        <p:nvSpPr>
          <p:cNvPr id="8" name="MGH Yellow Line"/>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McGraw-Hill</a:t>
            </a:r>
            <a:endParaRPr lang="en-US" sz="800" b="0" dirty="0">
              <a:solidFill>
                <a:schemeClr val="tx1">
                  <a:lumMod val="65000"/>
                  <a:lumOff val="35000"/>
                </a:schemeClr>
              </a:solidFill>
            </a:endParaRPr>
          </a:p>
        </p:txBody>
      </p:sp>
      <p:sp>
        <p:nvSpPr>
          <p:cNvPr id="12" name="Slide Number Placeholde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defRPr sz="2000" kern="1200">
          <a:solidFill>
            <a:schemeClr val="tx2"/>
          </a:solidFill>
          <a:latin typeface="+mn-lt"/>
          <a:ea typeface="+mn-ea"/>
          <a:cs typeface="+mn-cs"/>
        </a:defRPr>
      </a:lvl1pPr>
      <a:lvl2pPr marL="344805"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680"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r>
              <a:rPr lang="en-US" dirty="0"/>
              <a:t>Add long copyright line here</a:t>
            </a:r>
            <a:endParaRPr lang="en-US" dirty="0"/>
          </a:p>
        </p:txBody>
      </p:sp>
      <p:sp>
        <p:nvSpPr>
          <p:cNvPr id="6" name="MGH Yellow Line"/>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61"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defRPr sz="2000" kern="1200">
          <a:solidFill>
            <a:schemeClr val="tx2"/>
          </a:solidFill>
          <a:latin typeface="+mn-lt"/>
          <a:ea typeface="+mn-ea"/>
          <a:cs typeface="+mn-cs"/>
        </a:defRPr>
      </a:lvl1pPr>
      <a:lvl2pPr marL="230505"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93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endParaRPr lang="en-US" dirty="0"/>
          </a:p>
          <a:p>
            <a:pPr lvl="2"/>
            <a:r>
              <a:rPr lang="en-US" dirty="0"/>
              <a:t>Second level</a:t>
            </a:r>
            <a:endParaRPr lang="en-US" dirty="0"/>
          </a:p>
          <a:p>
            <a:pPr lvl="3"/>
            <a:r>
              <a:rPr lang="en-US" dirty="0"/>
              <a:t>Third level</a:t>
            </a:r>
            <a:endParaRPr lang="en-US" dirty="0"/>
          </a:p>
        </p:txBody>
      </p:sp>
      <p:sp>
        <p:nvSpPr>
          <p:cNvPr id="8" name="MGH Yellow Line"/>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p:cNvSpPr txBox="1"/>
          <p:nvPr userDrawn="1"/>
        </p:nvSpPr>
        <p:spPr>
          <a:xfrm>
            <a:off x="224279" y="6660234"/>
            <a:ext cx="1285344"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McGraw-Hill</a:t>
            </a:r>
            <a:endParaRPr lang="en-US" sz="800" b="0" dirty="0">
              <a:solidFill>
                <a:schemeClr val="tx1">
                  <a:lumMod val="65000"/>
                  <a:lumOff val="35000"/>
                </a:schemeClr>
              </a:solidFill>
            </a:endParaRPr>
          </a:p>
        </p:txBody>
      </p:sp>
      <p:sp>
        <p:nvSpPr>
          <p:cNvPr id="12" name="Slide Number Placeholde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lumMod val="65000"/>
                    <a:lumOff val="35000"/>
                  </a:schemeClr>
                </a:solidFill>
              </a:defRPr>
            </a:lvl1pPr>
          </a:lstStyle>
          <a:p>
            <a:fld id="{68151E55-6873-49E2-B8D5-2F265E6F1973}" type="slidenum">
              <a:rPr lang="en-US" smtClean="0"/>
            </a:fld>
            <a:endParaRPr lang="en-US" dirty="0"/>
          </a:p>
        </p:txBody>
      </p:sp>
      <p:grpSp>
        <p:nvGrpSpPr>
          <p:cNvPr id="6" name="MGH Shape"/>
          <p:cNvGrpSpPr/>
          <p:nvPr userDrawn="1"/>
        </p:nvGrpSpPr>
        <p:grpSpPr>
          <a:xfrm>
            <a:off x="6622742" y="0"/>
            <a:ext cx="2521258" cy="6623843"/>
            <a:chOff x="3491346" y="0"/>
            <a:chExt cx="2508933" cy="6367263"/>
          </a:xfrm>
        </p:grpSpPr>
        <p:sp>
          <p:nvSpPr>
            <p:cNvPr id="9" name="Freeform 11"/>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sz="2000" kern="1200">
          <a:solidFill>
            <a:schemeClr val="tx2"/>
          </a:solidFill>
          <a:latin typeface="+mn-lt"/>
          <a:ea typeface="+mn-ea"/>
          <a:cs typeface="+mn-cs"/>
        </a:defRPr>
      </a:lvl1pPr>
      <a:lvl2pPr marL="1905"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mn-lt"/>
          <a:ea typeface="+mn-ea"/>
          <a:cs typeface="+mn-cs"/>
        </a:defRPr>
      </a:lvl3pPr>
      <a:lvl4pPr marL="741680"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endParaRPr lang="en-US" dirty="0"/>
          </a:p>
        </p:txBody>
      </p:sp>
      <p:sp>
        <p:nvSpPr>
          <p:cNvPr id="5" name="Text Placeholde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p:txBody>
      </p:sp>
      <p:sp>
        <p:nvSpPr>
          <p:cNvPr id="8" name="MGH Yellow Line"/>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McGraw-Hill</a:t>
            </a:r>
            <a:endParaRPr lang="en-US" sz="800" b="0" dirty="0">
              <a:solidFill>
                <a:schemeClr val="tx1">
                  <a:lumMod val="65000"/>
                  <a:lumOff val="35000"/>
                </a:schemeClr>
              </a:solidFill>
            </a:endParaRPr>
          </a:p>
        </p:txBody>
      </p:sp>
      <p:sp>
        <p:nvSpPr>
          <p:cNvPr id="12" name="Slide Number Placeholde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defRPr sz="2000" kern="1200">
          <a:solidFill>
            <a:schemeClr val="tx2"/>
          </a:solidFill>
          <a:latin typeface="+mn-lt"/>
          <a:ea typeface="+mn-ea"/>
          <a:cs typeface="+mn-cs"/>
        </a:defRPr>
      </a:lvl1pPr>
      <a:lvl2pPr marL="344805"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680"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 Id="r_odt_hyperlink" Type="http://schemas.openxmlformats.org/officeDocument/2006/relationships/hyperlink" Target="https://www.onlinedoctranslator.com/zh-CN/?utm_source=onlinedoctranslator&amp;utm_medium=pptx&amp;utm_campaign=attribution" TargetMode="External"/><Relationship Id="r_odt_logo" Type="http://schemas.openxmlformats.org/officeDocument/2006/relationships/image" Target="../media/odt_attribution_logo.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 Target="slide32.xml"/><Relationship Id="rId1" Type="http://schemas.openxmlformats.org/officeDocument/2006/relationships/image" Target="../media/image5.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 Target="slide33.xml"/><Relationship Id="rId1" Type="http://schemas.openxmlformats.org/officeDocument/2006/relationships/image" Target="../media/image6.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 Target="slide34.xml"/><Relationship Id="rId1" Type="http://schemas.openxmlformats.org/officeDocument/2006/relationships/image" Target="../media/image7.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slide" Target="slide6.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slide" Target="slide8.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slide" Target="slide11.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slide" Target="slide17.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slide" Target="slide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 Target="slide30.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 Target="slide31.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ctrTitle"/>
          </p:nvPr>
        </p:nvSpPr>
        <p:spPr/>
        <p:txBody>
          <a:bodyPr/>
          <a:lstStyle/>
          <a:p>
            <a:pPr rtl="0" algn="l"/>
            <a:r>
              <a:rPr lang="en-US" noProof="0" dirty="0">
                <a:latin typeface="Times New Roman" panose="02020603050405020304" pitchFamily="18" charset="0"/>
                <a:cs typeface="Times New Roman" panose="02020603050405020304" pitchFamily="18" charset="0"/>
              </a:rPr>
              <a:t>第4章</a:t>
            </a:r>
            <a:endParaRPr lang="en-US" noProof="0" dirty="0">
              <a:latin typeface="Times New Roman" panose="02020603050405020304" pitchFamily="18" charset="0"/>
              <a:cs typeface="Times New Roman" panose="02020603050405020304" pitchFamily="18" charset="0"/>
            </a:endParaRPr>
          </a:p>
        </p:txBody>
      </p:sp>
      <p:sp>
        <p:nvSpPr>
          <p:cNvPr id="13" name="Subtitle 12"/>
          <p:cNvSpPr>
            <a:spLocks noGrp="1"/>
          </p:cNvSpPr>
          <p:nvPr>
            <p:ph type="subTitle" idx="1"/>
          </p:nvPr>
        </p:nvSpPr>
        <p:spPr/>
        <p:txBody>
          <a:bodyPr/>
          <a:lstStyle/>
          <a:p>
            <a:pPr rtl="0" algn="l"/>
            <a:r>
              <a:rPr lang="en-US" noProof="0" dirty="0">
                <a:latin typeface="Times New Roman" panose="02020603050405020304" pitchFamily="18" charset="0"/>
                <a:ea typeface="Tahoma" panose="020B0604030504040204" pitchFamily="34" charset="0"/>
                <a:cs typeface="Times New Roman" panose="02020603050405020304" pitchFamily="18" charset="0"/>
              </a:rPr>
              <a:t>推荐流程模型</a:t>
            </a:r>
            <a:endParaRPr lang="en-US" noProof="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14" name="Text Placeholder 13"/>
          <p:cNvSpPr>
            <a:spLocks noGrp="1"/>
          </p:cNvSpPr>
          <p:nvPr>
            <p:ph type="body" sz="quarter" idx="10"/>
          </p:nvPr>
        </p:nvSpPr>
        <p:spPr/>
        <p:txBody>
          <a:bodyPr/>
          <a:lstStyle/>
          <a:p>
            <a:pPr rtl="0" algn="l"/>
            <a:r>
              <a:rPr lang="en-US" noProof="0" dirty="0">
                <a:latin typeface="Times New Roman" panose="02020603050405020304" pitchFamily="18" charset="0"/>
                <a:cs typeface="Times New Roman" panose="02020603050405020304" pitchFamily="18" charset="0"/>
              </a:rPr>
              <a:t>第一部分 - 软件流程</a:t>
            </a:r>
            <a:endParaRPr lang="en-US" noProof="0" dirty="0">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2"/>
          </p:nvPr>
        </p:nvSpPr>
        <p:spPr>
          <a:xfrm>
            <a:off x="0" y="6478439"/>
            <a:ext cx="9144000" cy="379562"/>
          </a:xfrm>
        </p:spPr>
        <p:txBody>
          <a:bodyPr/>
          <a:lstStyle/>
          <a:p>
            <a:pPr defTabSz="457200" rtl="0" algn="l">
              <a:spcBef>
                <a:spcPct val="20000"/>
              </a:spcBef>
              <a:defRPr/>
            </a:pPr>
            <a:r>
              <a:rPr lang="en-US" dirty="0">
                <a:latin typeface="Times New Roman" panose="02020603050405020304" pitchFamily="18" charset="0"/>
                <a:cs typeface="Times New Roman" panose="02020603050405020304" pitchFamily="18" charset="0"/>
              </a:rPr>
              <a:t>© 2020 麦格劳·希尔。版权所有。仅授权教师在课堂上使用。</a:t>
            </a:r>
            <a:endParaRPr lang="en-US" dirty="0">
              <a:latin typeface="Times New Roman" panose="02020603050405020304" pitchFamily="18" charset="0"/>
              <a:cs typeface="Times New Roman" panose="02020603050405020304" pitchFamily="18" charset="0"/>
            </a:endParaRPr>
          </a:p>
          <a:p>
            <a:pPr defTabSz="457200" rtl="0" algn="l">
              <a:spcBef>
                <a:spcPct val="20000"/>
              </a:spcBef>
              <a:defRPr/>
            </a:pPr>
            <a:r>
              <a:rPr lang="en-US" dirty="0">
                <a:latin typeface="Times New Roman" panose="02020603050405020304" pitchFamily="18" charset="0"/>
                <a:cs typeface="Times New Roman" panose="02020603050405020304" pitchFamily="18" charset="0"/>
              </a:rPr>
              <a:t>未经 McGraw Hill 事先书面同意，不得复制或进一步分发。</a:t>
            </a:r>
            <a:endParaRPr lang="en-US" dirty="0">
              <a:latin typeface="Times New Roman" panose="02020603050405020304" pitchFamily="18" charset="0"/>
              <a:cs typeface="Times New Roman" panose="02020603050405020304" pitchFamily="18" charset="0"/>
            </a:endParaRPr>
          </a:p>
        </p:txBody>
      </p:sp>
      <p:pic>
        <p:nvPicPr>
          <p:cNvPr id="4" name="Picture Placeholder 3" descr="Software Engineering-A Practitioner's Approach, 9e by Roger S. Pressman and Bruce R. Maxim"/>
          <p:cNvPicPr>
            <a:picLocks noGrp="1" noChangeAspect="1"/>
          </p:cNvPicPr>
          <p:nvPr>
            <p:ph type="pic" sz="quarter" idx="11"/>
          </p:nvPr>
        </p:nvPicPr>
        <p:blipFill>
          <a:blip r:embed="rId1">
            <a:extLst>
              <a:ext uri="{28A0092B-C50C-407E-A947-70E740481C1C}">
                <a14:useLocalDpi xmlns:a14="http://schemas.microsoft.com/office/drawing/2010/main" val="0"/>
              </a:ext>
            </a:extLst>
          </a:blip>
          <a:srcRect t="2502" b="2502"/>
          <a:stretch>
            <a:fillRect/>
          </a:stretch>
        </p:blipFill>
        <p:spPr>
          <a:xfrm>
            <a:off x="4438835" y="1175021"/>
            <a:ext cx="4229100" cy="4976453"/>
          </a:xfrm>
        </p:spPr>
      </p:pic>
      <p:sp xmlns:a="http://schemas.openxmlformats.org/drawingml/2006/main" xmlns:r="http://schemas.openxmlformats.org/officeDocument/2006/relationships" xmlns:p="http://schemas.openxmlformats.org/presentationml/2006/main">
        <p:nvSpPr>
          <p:cNvPr id="100010001" name="ODT_ATTR_LBL_SHAPE">
            <a:extLst>
              <a:ext uri="{FF2B5EF4-FFF2-40B4-BE49-F238E27FC236}">
                <a16:creationId xmlns:a16="http://schemas.microsoft.com/office/drawing/2014/main" id="{ADCB8724-23CD-4EE8-B5B5-3CB2DDF8932E}"/>
              </a:ext>
            </a:extLst>
          </p:cNvPr>
          <p:cNvSpPr txBox="1"/>
          <p:nvPr/>
        </p:nvSpPr>
        <p:spPr>
          <a:xfrm>
            <a:off x="0" y="0"/>
            <a:ext cx="5000000" cy="276999"/>
          </a:xfrm>
          <a:prstGeom prst="rect">
            <a:avLst/>
          </a:prstGeom>
          <a:solidFill>
            <a:srgbClr val="FAFAFA"/>
          </a:solidFill>
        </p:spPr>
        <p:txBody>
          <a:bodyPr wrap="none" lIns="288000">
            <a:spAutoFit/>
          </a:bodyPr>
          <a:lstStyle/>
          <a:p>
            <a:pPr rtl="0"/>
            <a:r>
              <a:rPr lang="en-US" sz="1000" dirty="0">
                <a:solidFill>
                  <a:srgbClr val="0F2B46"/>
                </a:solidFill>
                <a:effectLst/>
                <a:latin typeface="Roboto" panose="02000000000000000000" pitchFamily="2" charset="0"/>
              </a:rPr>
              <a:t>从英语翻译成中文(简体) - </a:t>
            </a:r>
            <a:r>
              <a:rPr lang="en-US" sz="1000" u="sng" dirty="0">
                <a:solidFill>
                  <a:srgbClr val="0F2B46"/>
                </a:solidFill>
                <a:effectLst/>
                <a:latin typeface="Roboto" panose="02000000000000000000" pitchFamily="2" charset="0"/>
                <a:hlinkClick r:id="r_odt_hyperlink" tooltip="Doc Translator - www.onlinedoctranslator.com"/>
              </a:rPr>
              <a:t>www.onlinedoctranslator.com</a:t>
            </a:r>
            <a:endParaRPr lang="en-US" sz="1000" dirty="0"/>
          </a:p>
        </p:txBody>
      </p:sp>
      <p:pic>
        <p:nvPicPr>
          <p:cNvPr id="1000100002" name="ODT_ATTR_LBL_LOGO">
            <a:extLst>
              <a:ext uri="{FF2B5EF4-FFF2-40B4-BE49-F238E27FC236}">
                <a16:creationId xmlns:a16="http://schemas.microsoft.com/office/drawing/2014/main" id="{B066AC4A-9A1C-4C10-800A-DAF9F2764385}"/>
              </a:ext>
            </a:extLst>
          </p:cNvPr>
          <p:cNvPicPr/>
          <p:nvPr/>
        </p:nvPicPr>
        <p:blipFill>
          <a:blip r:embed="r_odt_logo" cstate="print">
            <a:extLst>
              <a:ext uri="{28A0092B-C50C-407E-A947-70E740481C1C}">
                <a14:useLocalDpi xmlns:a14="http://schemas.microsoft.com/office/drawing/2010/main" val="0"/>
              </a:ext>
            </a:extLst>
          </a:blip>
          <a:stretch>
            <a:fillRect/>
          </a:stretch>
        </p:blipFill>
        <p:spPr>
          <a:xfrm>
            <a:off x="0" y="36000"/>
            <a:ext cx="316230" cy="17970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0" algn="l"/>
            <a:r>
              <a:rPr lang="en-US" sz="4000" noProof="0" dirty="0">
                <a:latin typeface="Times New Roman" panose="02020603050405020304" pitchFamily="18" charset="0"/>
                <a:cs typeface="Times New Roman" panose="02020603050405020304" pitchFamily="18" charset="0"/>
              </a:rPr>
              <a:t>敏捷需求定义</a:t>
            </a:r>
            <a:r>
              <a:rPr lang="en-US" sz="1000" b="0" noProof="0" dirty="0">
                <a:latin typeface="Times New Roman" panose="02020603050405020304" pitchFamily="18" charset="0"/>
                <a:cs typeface="Times New Roman" panose="02020603050405020304" pitchFamily="18" charset="0"/>
              </a:rPr>
              <a:t>2</a:t>
            </a:r>
            <a:endParaRPr lang="en-US" sz="1000" b="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30988"/>
            <a:ext cx="8458200" cy="4630316"/>
          </a:xfrm>
        </p:spPr>
        <p:txBody>
          <a:bodyPr vert="horz" lIns="91440" tIns="45720" rIns="91440" bIns="45720" rtlCol="0">
            <a:noAutofit/>
          </a:bodyPr>
          <a:lstStyle/>
          <a:p>
            <a:pPr marL="403225" indent="-403225" rtl="0" algn="l">
              <a:spcBef>
                <a:spcPts val="1000"/>
              </a:spcBef>
              <a:spcAft>
                <a:spcPts val="0"/>
              </a:spcAft>
              <a:buFont typeface="+mj-lt"/>
              <a:buAutoNum type="arabicPeriod" startAt="6"/>
            </a:pPr>
            <a:r>
              <a:rPr lang="en-US" sz="2400" noProof="0" dirty="0">
                <a:latin typeface="Times New Roman" panose="02020603050405020304" pitchFamily="18" charset="0"/>
                <a:cs typeface="Times New Roman" panose="02020603050405020304" pitchFamily="18" charset="0"/>
              </a:rPr>
              <a:t>当用户故事准备好实施时，开发人员和利益相关者“及时”完善需求。</a:t>
            </a:r>
            <a:endParaRPr lang="en-US" sz="2400" noProof="0" dirty="0">
              <a:latin typeface="Times New Roman" panose="02020603050405020304" pitchFamily="18" charset="0"/>
              <a:cs typeface="Times New Roman" panose="02020603050405020304" pitchFamily="18" charset="0"/>
            </a:endParaRPr>
          </a:p>
          <a:p>
            <a:pPr marL="403225" indent="-403225" rtl="0" algn="l">
              <a:spcBef>
                <a:spcPts val="1000"/>
              </a:spcBef>
              <a:spcAft>
                <a:spcPts val="0"/>
              </a:spcAft>
              <a:buFont typeface="+mj-lt"/>
              <a:buAutoNum type="arabicPeriod" startAt="6"/>
            </a:pPr>
            <a:r>
              <a:rPr lang="en-US" sz="2400" noProof="0" dirty="0">
                <a:latin typeface="Times New Roman" panose="02020603050405020304" pitchFamily="18" charset="0"/>
                <a:cs typeface="Times New Roman" panose="02020603050405020304" pitchFamily="18" charset="0"/>
              </a:rPr>
              <a:t>将功能列表视为优先级列表，并首先实现最重要的用户故事。</a:t>
            </a:r>
            <a:endParaRPr lang="en-US" sz="2400" noProof="0" dirty="0">
              <a:latin typeface="Times New Roman" panose="02020603050405020304" pitchFamily="18" charset="0"/>
              <a:cs typeface="Times New Roman" panose="02020603050405020304" pitchFamily="18" charset="0"/>
            </a:endParaRPr>
          </a:p>
          <a:p>
            <a:pPr marL="403225" indent="-403225" rtl="0" algn="l">
              <a:spcBef>
                <a:spcPts val="1000"/>
              </a:spcBef>
              <a:spcAft>
                <a:spcPts val="0"/>
              </a:spcAft>
              <a:buFont typeface="+mj-lt"/>
              <a:buAutoNum type="arabicPeriod" startAt="6"/>
            </a:pPr>
            <a:r>
              <a:rPr lang="en-US" sz="2400" noProof="0" dirty="0">
                <a:latin typeface="Times New Roman" panose="02020603050405020304" pitchFamily="18" charset="0"/>
                <a:cs typeface="Times New Roman" panose="02020603050405020304" pitchFamily="18" charset="0"/>
              </a:rPr>
              <a:t>与利益相关者密切合作并记录需求，以便在创建下一个原型时它们对所有人都有用。</a:t>
            </a:r>
            <a:endParaRPr lang="en-US" sz="2400" noProof="0" dirty="0">
              <a:latin typeface="Times New Roman" panose="02020603050405020304" pitchFamily="18" charset="0"/>
              <a:cs typeface="Times New Roman" panose="02020603050405020304" pitchFamily="18" charset="0"/>
            </a:endParaRPr>
          </a:p>
          <a:p>
            <a:pPr marL="403225" indent="-403225" rtl="0" algn="l">
              <a:spcBef>
                <a:spcPts val="1000"/>
              </a:spcBef>
              <a:spcAft>
                <a:spcPts val="0"/>
              </a:spcAft>
              <a:buFont typeface="+mj-lt"/>
              <a:buAutoNum type="arabicPeriod" startAt="6"/>
            </a:pPr>
            <a:r>
              <a:rPr lang="en-US" sz="2400" noProof="0" dirty="0">
                <a:latin typeface="Times New Roman" panose="02020603050405020304" pitchFamily="18" charset="0"/>
                <a:cs typeface="Times New Roman" panose="02020603050405020304" pitchFamily="18" charset="0"/>
              </a:rPr>
              <a:t>质疑是否需要维护未来未提及的模型和文档。</a:t>
            </a:r>
            <a:endParaRPr lang="en-US" sz="2400" noProof="0" dirty="0">
              <a:latin typeface="Times New Roman" panose="02020603050405020304" pitchFamily="18" charset="0"/>
              <a:cs typeface="Times New Roman" panose="02020603050405020304" pitchFamily="18" charset="0"/>
            </a:endParaRPr>
          </a:p>
          <a:p>
            <a:pPr marL="403225" indent="-403225" rtl="0" algn="l">
              <a:spcBef>
                <a:spcPts val="1000"/>
              </a:spcBef>
              <a:spcAft>
                <a:spcPts val="0"/>
              </a:spcAft>
              <a:buFont typeface="+mj-lt"/>
              <a:buAutoNum type="arabicPeriod" startAt="6"/>
            </a:pPr>
            <a:r>
              <a:rPr lang="en-US" sz="2400" noProof="0" dirty="0">
                <a:latin typeface="Times New Roman" panose="02020603050405020304" pitchFamily="18" charset="0"/>
                <a:cs typeface="Times New Roman" panose="02020603050405020304" pitchFamily="18" charset="0"/>
              </a:rPr>
              <a:t>确保在需求定义期间对利益相关者和资源可用性的管理支持。</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pPr rtl="0" algn="l"/>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0" algn="l"/>
            <a:r>
              <a:rPr lang="en-US" sz="4000" noProof="0" dirty="0">
                <a:latin typeface="Times New Roman" panose="02020603050405020304" pitchFamily="18" charset="0"/>
                <a:cs typeface="Times New Roman" panose="02020603050405020304" pitchFamily="18" charset="0"/>
              </a:rPr>
              <a:t>普罗特</a:t>
            </a:r>
            <a:r>
              <a:rPr lang="en-US" altLang="zh-CN" sz="4000" noProof="0" dirty="0">
                <a:latin typeface="Times New Roman" panose="02020603050405020304" pitchFamily="18" charset="0"/>
                <a:cs typeface="Times New Roman" panose="02020603050405020304" pitchFamily="18" charset="0"/>
              </a:rPr>
              <a:t>奥特</a:t>
            </a:r>
            <a:r>
              <a:rPr lang="en-US" sz="4000" noProof="0" dirty="0">
                <a:latin typeface="Times New Roman" panose="02020603050405020304" pitchFamily="18" charset="0"/>
                <a:cs typeface="Times New Roman" panose="02020603050405020304" pitchFamily="18" charset="0"/>
              </a:rPr>
              <a:t>类型建筑设计</a:t>
            </a:r>
            <a:endParaRPr lang="en-US" sz="4000" noProof="0" dirty="0">
              <a:latin typeface="Times New Roman" panose="02020603050405020304" pitchFamily="18" charset="0"/>
              <a:cs typeface="Times New Roman" panose="02020603050405020304" pitchFamily="18" charset="0"/>
            </a:endParaRPr>
          </a:p>
        </p:txBody>
      </p:sp>
      <p:pic>
        <p:nvPicPr>
          <p:cNvPr id="5" name="Picture 4" descr="An illustration displays prototype architectural design. "/>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39862" y="1217085"/>
            <a:ext cx="4806890" cy="4759390"/>
          </a:xfrm>
          <a:prstGeom prst="rect">
            <a:avLst/>
          </a:prstGeom>
        </p:spPr>
      </p:pic>
      <p:sp>
        <p:nvSpPr>
          <p:cNvPr id="7" name="Text Placeholder 6"/>
          <p:cNvSpPr>
            <a:spLocks noGrp="1"/>
          </p:cNvSpPr>
          <p:nvPr>
            <p:ph type="body" sz="quarter" idx="12"/>
          </p:nvPr>
        </p:nvSpPr>
        <p:spPr>
          <a:xfrm>
            <a:off x="3117053" y="6324600"/>
            <a:ext cx="2909895" cy="190500"/>
          </a:xfrm>
        </p:spPr>
        <p:txBody>
          <a:bodyPr/>
          <a:lstStyle/>
          <a:p>
            <a:pPr rtl="0" algn="l"/>
            <a:r>
              <a:rPr lang="en-US" sz="1200" noProof="0" dirty="0">
                <a:latin typeface="Times New Roman" panose="02020603050405020304" pitchFamily="18" charset="0"/>
                <a:cs typeface="Times New Roman" panose="02020603050405020304" pitchFamily="18" charset="0"/>
                <a:hlinkClick r:id="rId2" action="ppaction://hlinksldjump"/>
              </a:rPr>
              <a:t>访问幻灯片图像的替代文本。</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pPr rtl="0" algn="l"/>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97651"/>
            <a:ext cx="8458200" cy="1092909"/>
          </a:xfrm>
        </p:spPr>
        <p:txBody>
          <a:bodyPr>
            <a:noAutofit/>
          </a:bodyPr>
          <a:lstStyle/>
          <a:p>
            <a:pPr rtl="0" algn="l"/>
            <a:r>
              <a:rPr lang="en-US" sz="4000" noProof="0" dirty="0">
                <a:latin typeface="Times New Roman" panose="02020603050405020304" pitchFamily="18" charset="0"/>
                <a:cs typeface="Times New Roman" panose="02020603050405020304" pitchFamily="18" charset="0"/>
              </a:rPr>
              <a:t>敏捷架构设计的要素</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30988"/>
            <a:ext cx="8458200" cy="4712612"/>
          </a:xfrm>
        </p:spPr>
        <p:txBody>
          <a:bodyPr vert="horz" lIns="91440" tIns="45720" rIns="91440" bIns="45720" rtlCol="0">
            <a:noAutofit/>
          </a:bodyPr>
          <a:lstStyle/>
          <a:p>
            <a:pPr marL="403225" indent="-403225" rtl="0" algn="l">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关注关键的质量属性，并在构建原型时将其纳入原型中。</a:t>
            </a:r>
            <a:endParaRPr lang="en-US" sz="2400" noProof="0" dirty="0">
              <a:latin typeface="Times New Roman" panose="02020603050405020304" pitchFamily="18" charset="0"/>
              <a:cs typeface="Times New Roman" panose="02020603050405020304" pitchFamily="18" charset="0"/>
            </a:endParaRPr>
          </a:p>
          <a:p>
            <a:pPr marL="403225" indent="-403225" rtl="0" algn="l">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请记住，成功的软件产品结合了客户可见的功能和实现这些功能所需的基础设施。</a:t>
            </a:r>
            <a:endParaRPr lang="en-US" sz="2400" noProof="0" dirty="0">
              <a:latin typeface="Times New Roman" panose="02020603050405020304" pitchFamily="18" charset="0"/>
              <a:cs typeface="Times New Roman" panose="02020603050405020304" pitchFamily="18" charset="0"/>
            </a:endParaRPr>
          </a:p>
          <a:p>
            <a:pPr marL="403225" indent="-403225" rtl="0" algn="l">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如果关注架构决策和质量问题，敏捷架构可以实现代码的可维护性和可演化性。</a:t>
            </a:r>
            <a:endParaRPr lang="en-US" sz="2400" noProof="0" dirty="0">
              <a:latin typeface="Times New Roman" panose="02020603050405020304" pitchFamily="18" charset="0"/>
              <a:cs typeface="Times New Roman" panose="02020603050405020304" pitchFamily="18" charset="0"/>
            </a:endParaRPr>
          </a:p>
          <a:p>
            <a:pPr marL="403225" indent="-403225" rtl="0" algn="l">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需要管理和同步功能和架构需求之间的依赖关系，以确保不断发展的架构为未来的增量做好准备。</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pPr rtl="0" algn="l"/>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47328"/>
            <a:ext cx="8458200" cy="993554"/>
          </a:xfrm>
        </p:spPr>
        <p:txBody>
          <a:bodyPr>
            <a:noAutofit/>
          </a:bodyPr>
          <a:lstStyle/>
          <a:p>
            <a:pPr rtl="0" algn="l"/>
            <a:r>
              <a:rPr lang="en-US" sz="4000" noProof="0" dirty="0">
                <a:latin typeface="Times New Roman" panose="02020603050405020304" pitchFamily="18" charset="0"/>
                <a:cs typeface="Times New Roman" panose="02020603050405020304" pitchFamily="18" charset="0"/>
              </a:rPr>
              <a:t>资源</a:t>
            </a:r>
            <a:r>
              <a:rPr lang="zh-CN" altLang="en-US" sz="4000" noProof="0" dirty="0">
                <a:latin typeface="Times New Roman" panose="02020603050405020304" pitchFamily="18" charset="0"/>
                <a:cs typeface="Times New Roman" panose="02020603050405020304" pitchFamily="18" charset="0"/>
              </a:rPr>
              <a:t>人力</a:t>
            </a:r>
            <a:r>
              <a:rPr lang="en-US" sz="4000" noProof="0" dirty="0">
                <a:latin typeface="Times New Roman" panose="02020603050405020304" pitchFamily="18" charset="0"/>
                <a:cs typeface="Times New Roman" panose="02020603050405020304" pitchFamily="18" charset="0"/>
              </a:rPr>
              <a:t>敏捷螺旋模型的估计</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30988"/>
            <a:ext cx="8458200" cy="4712612"/>
          </a:xfrm>
        </p:spPr>
        <p:txBody>
          <a:bodyPr vert="horz" lIns="91440" tIns="45720" rIns="91440" bIns="45720" rtlCol="0">
            <a:noAutofit/>
          </a:bodyPr>
          <a:lstStyle/>
          <a:p>
            <a:pPr marL="403225" indent="-403225" rtl="0" algn="l">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团队应使用历史数据来估计完成项目开始时已知的每个用户故事所需的天数。</a:t>
            </a:r>
            <a:endParaRPr lang="en-US" sz="2400" noProof="0" dirty="0">
              <a:latin typeface="Times New Roman" panose="02020603050405020304" pitchFamily="18" charset="0"/>
              <a:cs typeface="Times New Roman" panose="02020603050405020304" pitchFamily="18" charset="0"/>
            </a:endParaRPr>
          </a:p>
          <a:p>
            <a:pPr marL="403225" indent="-403225" rtl="0" algn="l">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将用户故事松散地组织成组，以构成计划完成原型的每个冲刺。</a:t>
            </a:r>
            <a:endParaRPr lang="en-US" sz="2400" noProof="0" dirty="0">
              <a:latin typeface="Times New Roman" panose="02020603050405020304" pitchFamily="18" charset="0"/>
              <a:cs typeface="Times New Roman" panose="02020603050405020304" pitchFamily="18" charset="0"/>
            </a:endParaRPr>
          </a:p>
          <a:p>
            <a:pPr marL="403225" indent="-403225" rtl="0" algn="l">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将完成每个冲刺的天数相加，以估算整个项目的持续时间。</a:t>
            </a:r>
            <a:endParaRPr lang="en-US" sz="2400" noProof="0" dirty="0">
              <a:latin typeface="Times New Roman" panose="02020603050405020304" pitchFamily="18" charset="0"/>
              <a:cs typeface="Times New Roman" panose="02020603050405020304" pitchFamily="18" charset="0"/>
            </a:endParaRPr>
          </a:p>
          <a:p>
            <a:pPr marL="403225" indent="-403225" rtl="0" algn="l">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当需求添加到项目中或原型交付并被利益相关者接受时，修改估算。</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pPr rtl="0" algn="l"/>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0" algn="l"/>
            <a:r>
              <a:rPr lang="en-US" sz="4000" noProof="0" dirty="0">
                <a:latin typeface="Times New Roman" panose="02020603050405020304" pitchFamily="18" charset="0"/>
                <a:cs typeface="Times New Roman" panose="02020603050405020304" pitchFamily="18" charset="0"/>
              </a:rPr>
              <a:t>- 第一个原型指南</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30988"/>
            <a:ext cx="8458200" cy="4712612"/>
          </a:xfrm>
        </p:spPr>
        <p:txBody>
          <a:bodyPr vert="horz" lIns="91440" tIns="45720" rIns="91440" bIns="45720" rtlCol="0">
            <a:noAutofit/>
          </a:bodyPr>
          <a:lstStyle/>
          <a:p>
            <a:pPr marL="403225" indent="-403225" rtl="0" algn="l">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从纸质原型过渡到软件设计。</a:t>
            </a:r>
            <a:endParaRPr lang="en-US" sz="2400" noProof="0" dirty="0">
              <a:latin typeface="Times New Roman" panose="02020603050405020304" pitchFamily="18" charset="0"/>
              <a:cs typeface="Times New Roman" panose="02020603050405020304" pitchFamily="18" charset="0"/>
            </a:endParaRPr>
          </a:p>
          <a:p>
            <a:pPr marL="403225" indent="-403225" rtl="0" algn="l">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设计一个用户界面原型。</a:t>
            </a:r>
            <a:endParaRPr lang="en-US" sz="2400" noProof="0" dirty="0">
              <a:latin typeface="Times New Roman" panose="02020603050405020304" pitchFamily="18" charset="0"/>
              <a:cs typeface="Times New Roman" panose="02020603050405020304" pitchFamily="18" charset="0"/>
            </a:endParaRPr>
          </a:p>
          <a:p>
            <a:pPr marL="403225" indent="-403225" rtl="0" algn="l">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创建虚拟原型。</a:t>
            </a:r>
            <a:endParaRPr lang="en-US" sz="2400" noProof="0" dirty="0">
              <a:latin typeface="Times New Roman" panose="02020603050405020304" pitchFamily="18" charset="0"/>
              <a:cs typeface="Times New Roman" panose="02020603050405020304" pitchFamily="18" charset="0"/>
            </a:endParaRPr>
          </a:p>
          <a:p>
            <a:pPr marL="403225" indent="-403225" rtl="0" algn="l">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将输入和输出添加到您的原型中。</a:t>
            </a:r>
            <a:endParaRPr lang="en-US" sz="2400" noProof="0" dirty="0">
              <a:latin typeface="Times New Roman" panose="02020603050405020304" pitchFamily="18" charset="0"/>
              <a:cs typeface="Times New Roman" panose="02020603050405020304" pitchFamily="18" charset="0"/>
            </a:endParaRPr>
          </a:p>
          <a:p>
            <a:pPr marL="403225" indent="-403225" rtl="0" algn="l">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设计你的算法。</a:t>
            </a:r>
            <a:endParaRPr lang="en-US" sz="2400" noProof="0" dirty="0">
              <a:latin typeface="Times New Roman" panose="02020603050405020304" pitchFamily="18" charset="0"/>
              <a:cs typeface="Times New Roman" panose="02020603050405020304" pitchFamily="18" charset="0"/>
            </a:endParaRPr>
          </a:p>
          <a:p>
            <a:pPr marL="403225" indent="-403225" rtl="0" algn="l">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测试你的原型。</a:t>
            </a:r>
            <a:endParaRPr lang="en-US" sz="2400" noProof="0" dirty="0">
              <a:latin typeface="Times New Roman" panose="02020603050405020304" pitchFamily="18" charset="0"/>
              <a:cs typeface="Times New Roman" panose="02020603050405020304" pitchFamily="18" charset="0"/>
            </a:endParaRPr>
          </a:p>
          <a:p>
            <a:pPr marL="403225" indent="-403225" rtl="0" algn="l">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考虑到部署的原型。</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pPr rtl="0" algn="l"/>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0" algn="l"/>
            <a:r>
              <a:rPr lang="en-US" sz="4000" noProof="0" dirty="0">
                <a:latin typeface="Times New Roman" panose="02020603050405020304" pitchFamily="18" charset="0"/>
                <a:cs typeface="Times New Roman" panose="02020603050405020304" pitchFamily="18" charset="0"/>
              </a:rPr>
              <a:t>- 原型评估</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1832" y="1230988"/>
            <a:ext cx="8459268" cy="4712612"/>
          </a:xfrm>
        </p:spPr>
        <p:txBody>
          <a:bodyPr vert="horz" lIns="91440" tIns="45720" rIns="91440" bIns="45720" rtlCol="0">
            <a:noAutofit/>
          </a:bodyPr>
          <a:lstStyle/>
          <a:p>
            <a:pPr marL="403225" indent="-403225" rtl="0" algn="l">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在寻求原型反馈时提供脚手架。</a:t>
            </a:r>
            <a:endParaRPr lang="en-US" sz="2400" noProof="0" dirty="0">
              <a:latin typeface="Times New Roman" panose="02020603050405020304" pitchFamily="18" charset="0"/>
              <a:cs typeface="Times New Roman" panose="02020603050405020304" pitchFamily="18" charset="0"/>
            </a:endParaRPr>
          </a:p>
          <a:p>
            <a:pPr marL="403225" indent="-403225" rtl="0" algn="l">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在合适的人身上测试你的原型。</a:t>
            </a:r>
            <a:endParaRPr lang="en-US" sz="2400" noProof="0" dirty="0">
              <a:latin typeface="Times New Roman" panose="02020603050405020304" pitchFamily="18" charset="0"/>
              <a:cs typeface="Times New Roman" panose="02020603050405020304" pitchFamily="18" charset="0"/>
            </a:endParaRPr>
          </a:p>
          <a:p>
            <a:pPr marL="403225" indent="-403225" rtl="0" algn="l">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提出正确的问题。</a:t>
            </a:r>
            <a:endParaRPr lang="en-US" sz="2400" noProof="0" dirty="0">
              <a:latin typeface="Times New Roman" panose="02020603050405020304" pitchFamily="18" charset="0"/>
              <a:cs typeface="Times New Roman" panose="02020603050405020304" pitchFamily="18" charset="0"/>
            </a:endParaRPr>
          </a:p>
          <a:p>
            <a:pPr marL="403225" indent="-403225" rtl="0" algn="l">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向用户提供替代方案时要保持中立。</a:t>
            </a:r>
            <a:endParaRPr lang="en-US" sz="2400" noProof="0" dirty="0">
              <a:latin typeface="Times New Roman" panose="02020603050405020304" pitchFamily="18" charset="0"/>
              <a:cs typeface="Times New Roman" panose="02020603050405020304" pitchFamily="18" charset="0"/>
            </a:endParaRPr>
          </a:p>
          <a:p>
            <a:pPr marL="403225" indent="-403225" rtl="0" algn="l">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在测试时进行调整。</a:t>
            </a:r>
            <a:endParaRPr lang="en-US" sz="2400" noProof="0" dirty="0">
              <a:latin typeface="Times New Roman" panose="02020603050405020304" pitchFamily="18" charset="0"/>
              <a:cs typeface="Times New Roman" panose="02020603050405020304" pitchFamily="18" charset="0"/>
            </a:endParaRPr>
          </a:p>
          <a:p>
            <a:pPr marL="403225" indent="-403225" rtl="0" algn="l">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允许用户贡献想法。</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pPr rtl="0" algn="l"/>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04800"/>
            <a:ext cx="8458200" cy="635237"/>
          </a:xfrm>
        </p:spPr>
        <p:txBody>
          <a:bodyPr>
            <a:noAutofit/>
          </a:bodyPr>
          <a:lstStyle/>
          <a:p>
            <a:pPr rtl="0" algn="l"/>
            <a:r>
              <a:rPr lang="en-US" sz="4000" noProof="0" dirty="0">
                <a:latin typeface="Times New Roman" panose="02020603050405020304" pitchFamily="18" charset="0"/>
                <a:cs typeface="Times New Roman" panose="02020603050405020304" pitchFamily="18" charset="0"/>
              </a:rPr>
              <a:t>- 不去决定</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64783"/>
            <a:ext cx="8458200" cy="5289846"/>
          </a:xfrm>
        </p:spPr>
        <p:txBody>
          <a:bodyPr vert="horz" lIns="91440" tIns="45720" rIns="91440" bIns="45720" rtlCol="0">
            <a:noAutofit/>
          </a:bodyPr>
          <a:lstStyle/>
          <a:p>
            <a:pPr marL="291465" indent="-291465" rtl="0" algn="l">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评估过程之后会经过规划区域。</a:t>
            </a:r>
            <a:endParaRPr lang="en-US" sz="2400" noProof="0" dirty="0">
              <a:latin typeface="Times New Roman" panose="02020603050405020304" pitchFamily="18" charset="0"/>
              <a:cs typeface="Times New Roman" panose="02020603050405020304" pitchFamily="18" charset="0"/>
            </a:endParaRPr>
          </a:p>
          <a:p>
            <a:pPr marL="291465" indent="-291465" rtl="0" algn="l">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根据评估当前原型时提出的变更请求，提出了修订后的成本估算和时间表变更。</a:t>
            </a:r>
            <a:endParaRPr lang="en-US" sz="2400" noProof="0" dirty="0">
              <a:latin typeface="Times New Roman" panose="02020603050405020304" pitchFamily="18" charset="0"/>
              <a:cs typeface="Times New Roman" panose="02020603050405020304" pitchFamily="18" charset="0"/>
            </a:endParaRPr>
          </a:p>
          <a:p>
            <a:pPr marL="291465" indent="-291465" rtl="0" algn="l">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评估超出预算和错过项目交付日期的风险。</a:t>
            </a:r>
            <a:endParaRPr lang="en-US" sz="2400" noProof="0" dirty="0">
              <a:latin typeface="Times New Roman" panose="02020603050405020304" pitchFamily="18" charset="0"/>
              <a:cs typeface="Times New Roman" panose="02020603050405020304" pitchFamily="18" charset="0"/>
            </a:endParaRPr>
          </a:p>
          <a:p>
            <a:pPr marL="291465" indent="-291465" rtl="0" algn="l">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未能满足用户期望的风险也会与利益相关者（有时甚至是高级管理层）一起考虑和讨论。</a:t>
            </a:r>
            <a:endParaRPr lang="en-US" sz="2400" noProof="0" dirty="0">
              <a:latin typeface="Times New Roman" panose="02020603050405020304" pitchFamily="18" charset="0"/>
              <a:cs typeface="Times New Roman" panose="02020603050405020304" pitchFamily="18" charset="0"/>
            </a:endParaRPr>
          </a:p>
          <a:p>
            <a:pPr marL="291465" indent="-291465" rtl="0" algn="l">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风险评估的目标是获得利益相关者和管理层的承诺，以提供创建下一个原型所需的资源。</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pPr rtl="0" algn="l"/>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97651"/>
            <a:ext cx="8458200" cy="1092909"/>
          </a:xfrm>
        </p:spPr>
        <p:txBody>
          <a:bodyPr>
            <a:noAutofit/>
          </a:bodyPr>
          <a:lstStyle/>
          <a:p>
            <a:pPr rtl="0" algn="l"/>
            <a:r>
              <a:rPr lang="en-US" sz="4000" noProof="0" dirty="0">
                <a:latin typeface="Times New Roman" panose="02020603050405020304" pitchFamily="18" charset="0"/>
                <a:cs typeface="Times New Roman" panose="02020603050405020304" pitchFamily="18" charset="0"/>
              </a:rPr>
              <a:t>- 推荐原型进化过程</a:t>
            </a:r>
            <a:endParaRPr lang="en-US" sz="4000" noProof="0" dirty="0">
              <a:latin typeface="Times New Roman" panose="02020603050405020304" pitchFamily="18" charset="0"/>
              <a:cs typeface="Times New Roman" panose="02020603050405020304" pitchFamily="18" charset="0"/>
            </a:endParaRPr>
          </a:p>
        </p:txBody>
      </p:sp>
      <p:pic>
        <p:nvPicPr>
          <p:cNvPr id="5" name="Picture 4" descr="An illustration displays the recommended prototype evolutionary process. "/>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28961" y="1583791"/>
            <a:ext cx="5936413" cy="4691614"/>
          </a:xfrm>
          <a:prstGeom prst="rect">
            <a:avLst/>
          </a:prstGeom>
        </p:spPr>
      </p:pic>
      <p:sp>
        <p:nvSpPr>
          <p:cNvPr id="7" name="Text Placeholder 6"/>
          <p:cNvSpPr>
            <a:spLocks noGrp="1"/>
          </p:cNvSpPr>
          <p:nvPr>
            <p:ph type="body" sz="quarter" idx="12"/>
          </p:nvPr>
        </p:nvSpPr>
        <p:spPr>
          <a:xfrm>
            <a:off x="3117053" y="6324600"/>
            <a:ext cx="2909895" cy="190500"/>
          </a:xfrm>
        </p:spPr>
        <p:txBody>
          <a:bodyPr/>
          <a:lstStyle/>
          <a:p>
            <a:pPr rtl="0" algn="l"/>
            <a:r>
              <a:rPr lang="en-US" sz="1200" noProof="0" dirty="0">
                <a:latin typeface="Times New Roman" panose="02020603050405020304" pitchFamily="18" charset="0"/>
                <a:cs typeface="Times New Roman" panose="02020603050405020304" pitchFamily="18" charset="0"/>
                <a:hlinkClick r:id="rId2" action="ppaction://hlinksldjump"/>
              </a:rPr>
              <a:t>访问幻灯片图像的替代文本。</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pPr rtl="0" algn="l"/>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0" algn="l"/>
            <a:r>
              <a:rPr lang="en-US" sz="4000" noProof="0" dirty="0">
                <a:latin typeface="Times New Roman" panose="02020603050405020304" pitchFamily="18" charset="0"/>
                <a:cs typeface="Times New Roman" panose="02020603050405020304" pitchFamily="18" charset="0"/>
              </a:rPr>
              <a:t>推荐的流程步骤</a:t>
            </a:r>
            <a:r>
              <a:rPr lang="en-US" sz="1000" b="0" noProof="0" dirty="0">
                <a:latin typeface="Times New Roman" panose="02020603050405020304" pitchFamily="18" charset="0"/>
                <a:cs typeface="Times New Roman" panose="02020603050405020304" pitchFamily="18" charset="0"/>
              </a:rPr>
              <a:t>1</a:t>
            </a:r>
            <a:endParaRPr lang="en-US" sz="1000" b="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76710"/>
            <a:ext cx="8458200" cy="458086"/>
          </a:xfrm>
        </p:spPr>
        <p:txBody>
          <a:bodyPr vert="horz" lIns="91440" tIns="45720" rIns="91440" bIns="45720" rtlCol="0">
            <a:noAutofit/>
          </a:bodyPr>
          <a:lstStyle/>
          <a:p>
            <a:pPr marL="403225" indent="-403225" rtl="0" algn="l">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需求工程。</a:t>
            </a:r>
            <a:endParaRPr lang="en-US" noProof="0" dirty="0">
              <a:latin typeface="Times New Roman" panose="02020603050405020304" pitchFamily="18" charset="0"/>
              <a:cs typeface="Times New Roman" panose="02020603050405020304" pitchFamily="18" charset="0"/>
            </a:endParaRPr>
          </a:p>
        </p:txBody>
      </p:sp>
      <p:sp>
        <p:nvSpPr>
          <p:cNvPr id="9" name="Content Placeholder 8"/>
          <p:cNvSpPr>
            <a:spLocks noGrp="1"/>
          </p:cNvSpPr>
          <p:nvPr>
            <p:ph sz="quarter" idx="14"/>
          </p:nvPr>
        </p:nvSpPr>
        <p:spPr>
          <a:xfrm>
            <a:off x="342900" y="1777526"/>
            <a:ext cx="8458200" cy="874390"/>
          </a:xfrm>
        </p:spPr>
        <p:txBody>
          <a:bodyPr>
            <a:normAutofit/>
          </a:bodyPr>
          <a:lstStyle/>
          <a:p>
            <a:pPr marL="622935" lvl="1" indent="-320675" rtl="0" algn="l">
              <a:spcBef>
                <a:spcPts val="1000"/>
              </a:spcBef>
              <a:spcAft>
                <a:spcPts val="0"/>
              </a:spcAft>
            </a:pPr>
            <a:r>
              <a:rPr lang="en-US" noProof="0" dirty="0">
                <a:latin typeface="Times New Roman" panose="02020603050405020304" pitchFamily="18" charset="0"/>
                <a:cs typeface="Times New Roman" panose="02020603050405020304" pitchFamily="18" charset="0"/>
              </a:rPr>
              <a:t>收集所有利益相关者的用户故事。</a:t>
            </a:r>
            <a:endParaRPr lang="en-US" noProof="0" dirty="0">
              <a:latin typeface="Times New Roman" panose="02020603050405020304" pitchFamily="18" charset="0"/>
              <a:cs typeface="Times New Roman" panose="02020603050405020304" pitchFamily="18" charset="0"/>
            </a:endParaRPr>
          </a:p>
          <a:p>
            <a:pPr marL="622935" lvl="1" indent="-320675" rtl="0" algn="l">
              <a:spcBef>
                <a:spcPts val="1000"/>
              </a:spcBef>
              <a:spcAft>
                <a:spcPts val="0"/>
              </a:spcAft>
            </a:pPr>
            <a:r>
              <a:rPr lang="en-US" noProof="0" dirty="0">
                <a:latin typeface="Times New Roman" panose="02020603050405020304" pitchFamily="18" charset="0"/>
                <a:cs typeface="Times New Roman" panose="02020603050405020304" pitchFamily="18" charset="0"/>
              </a:rPr>
              <a:t>让利益相关者描述用户故事的接受标准。</a:t>
            </a:r>
            <a:endParaRPr lang="en-US" noProof="0" dirty="0">
              <a:latin typeface="Times New Roman" panose="02020603050405020304" pitchFamily="18" charset="0"/>
              <a:cs typeface="Times New Roman" panose="02020603050405020304" pitchFamily="18" charset="0"/>
            </a:endParaRPr>
          </a:p>
        </p:txBody>
      </p:sp>
      <p:sp>
        <p:nvSpPr>
          <p:cNvPr id="12" name="Content Placeholder 11"/>
          <p:cNvSpPr>
            <a:spLocks noGrp="1"/>
          </p:cNvSpPr>
          <p:nvPr>
            <p:ph sz="quarter" idx="17"/>
          </p:nvPr>
        </p:nvSpPr>
        <p:spPr>
          <a:xfrm>
            <a:off x="342900" y="2701586"/>
            <a:ext cx="8458200" cy="391837"/>
          </a:xfrm>
        </p:spPr>
        <p:txBody>
          <a:bodyPr>
            <a:noAutofit/>
          </a:bodyPr>
          <a:lstStyle/>
          <a:p>
            <a:pPr marL="403225" indent="-403225" rtl="0" algn="l">
              <a:spcBef>
                <a:spcPts val="1000"/>
              </a:spcBef>
              <a:spcAft>
                <a:spcPts val="0"/>
              </a:spcAft>
              <a:buFont typeface="+mj-lt"/>
              <a:buAutoNum type="arabicPeriod" startAt="2"/>
            </a:pPr>
            <a:r>
              <a:rPr lang="en-US" noProof="0" dirty="0">
                <a:latin typeface="Times New Roman" panose="02020603050405020304" pitchFamily="18" charset="0"/>
                <a:cs typeface="Times New Roman" panose="02020603050405020304" pitchFamily="18" charset="0"/>
              </a:rPr>
              <a:t>初步建筑设计。</a:t>
            </a:r>
            <a:endParaRPr lang="en-US" noProof="0" dirty="0">
              <a:latin typeface="Times New Roman" panose="02020603050405020304" pitchFamily="18" charset="0"/>
              <a:cs typeface="Times New Roman" panose="02020603050405020304" pitchFamily="18" charset="0"/>
            </a:endParaRPr>
          </a:p>
        </p:txBody>
      </p:sp>
      <p:sp>
        <p:nvSpPr>
          <p:cNvPr id="10" name="Content Placeholder 9"/>
          <p:cNvSpPr>
            <a:spLocks noGrp="1"/>
          </p:cNvSpPr>
          <p:nvPr>
            <p:ph sz="quarter" idx="15"/>
          </p:nvPr>
        </p:nvSpPr>
        <p:spPr>
          <a:xfrm>
            <a:off x="342900" y="3164166"/>
            <a:ext cx="8458200" cy="1217157"/>
          </a:xfrm>
        </p:spPr>
        <p:txBody>
          <a:bodyPr>
            <a:normAutofit lnSpcReduction="10000"/>
          </a:bodyPr>
          <a:lstStyle/>
          <a:p>
            <a:pPr marL="622935" indent="-320675" rtl="0" algn="l">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利用纸质原型和模型。</a:t>
            </a:r>
            <a:endParaRPr lang="en-US" noProof="0" dirty="0">
              <a:latin typeface="Times New Roman" panose="02020603050405020304" pitchFamily="18" charset="0"/>
              <a:cs typeface="Times New Roman" panose="02020603050405020304" pitchFamily="18" charset="0"/>
            </a:endParaRPr>
          </a:p>
          <a:p>
            <a:pPr marL="622935" indent="-320675" rtl="0" algn="l">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使用非功能性需求评估替代方案。</a:t>
            </a:r>
            <a:endParaRPr lang="en-US" noProof="0" dirty="0">
              <a:latin typeface="Times New Roman" panose="02020603050405020304" pitchFamily="18" charset="0"/>
              <a:cs typeface="Times New Roman" panose="02020603050405020304" pitchFamily="18" charset="0"/>
            </a:endParaRPr>
          </a:p>
          <a:p>
            <a:pPr marL="622935" indent="-320675" rtl="0" algn="l">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记录架构设计决策。</a:t>
            </a:r>
            <a:endParaRPr lang="en-US" noProof="0" dirty="0">
              <a:latin typeface="Times New Roman" panose="02020603050405020304" pitchFamily="18" charset="0"/>
              <a:cs typeface="Times New Roman" panose="02020603050405020304" pitchFamily="18" charset="0"/>
            </a:endParaRPr>
          </a:p>
        </p:txBody>
      </p:sp>
      <p:sp>
        <p:nvSpPr>
          <p:cNvPr id="13" name="Content Placeholder 12"/>
          <p:cNvSpPr>
            <a:spLocks noGrp="1"/>
          </p:cNvSpPr>
          <p:nvPr>
            <p:ph sz="quarter" idx="18"/>
          </p:nvPr>
        </p:nvSpPr>
        <p:spPr>
          <a:xfrm>
            <a:off x="342900" y="4445499"/>
            <a:ext cx="8458200" cy="464277"/>
          </a:xfrm>
        </p:spPr>
        <p:txBody>
          <a:bodyPr/>
          <a:lstStyle/>
          <a:p>
            <a:pPr marL="403225" indent="-403225" rtl="0" algn="l">
              <a:buFont typeface="+mj-lt"/>
              <a:buAutoNum type="arabicPeriod" startAt="3"/>
            </a:pPr>
            <a:r>
              <a:rPr lang="en-US" noProof="0" dirty="0">
                <a:latin typeface="Times New Roman" panose="02020603050405020304" pitchFamily="18" charset="0"/>
                <a:cs typeface="Times New Roman" panose="02020603050405020304" pitchFamily="18" charset="0"/>
              </a:rPr>
              <a:t>估计所需的项目资源。</a:t>
            </a:r>
            <a:endParaRPr lang="en-US" noProof="0" dirty="0">
              <a:latin typeface="Times New Roman" panose="02020603050405020304" pitchFamily="18" charset="0"/>
              <a:cs typeface="Times New Roman" panose="02020603050405020304" pitchFamily="18" charset="0"/>
            </a:endParaRPr>
          </a:p>
        </p:txBody>
      </p:sp>
      <p:sp>
        <p:nvSpPr>
          <p:cNvPr id="11" name="Content Placeholder 10"/>
          <p:cNvSpPr>
            <a:spLocks noGrp="1"/>
          </p:cNvSpPr>
          <p:nvPr>
            <p:ph sz="quarter" idx="16"/>
          </p:nvPr>
        </p:nvSpPr>
        <p:spPr>
          <a:xfrm>
            <a:off x="342900" y="4939768"/>
            <a:ext cx="8458200" cy="1613432"/>
          </a:xfrm>
        </p:spPr>
        <p:txBody>
          <a:bodyPr>
            <a:noAutofit/>
          </a:bodyPr>
          <a:lstStyle/>
          <a:p>
            <a:pPr marL="622935" indent="-320675" rtl="0" algn="l">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使用历史数据来估计完成每个用户故事的时间。</a:t>
            </a:r>
            <a:endParaRPr lang="en-US" noProof="0" dirty="0">
              <a:latin typeface="Times New Roman" panose="02020603050405020304" pitchFamily="18" charset="0"/>
              <a:cs typeface="Times New Roman" panose="02020603050405020304" pitchFamily="18" charset="0"/>
            </a:endParaRPr>
          </a:p>
          <a:p>
            <a:pPr marL="622935" indent="-320675" rtl="0" algn="l">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将用户故事组织成冲刺。</a:t>
            </a:r>
            <a:endParaRPr lang="en-US" noProof="0" dirty="0">
              <a:latin typeface="Times New Roman" panose="02020603050405020304" pitchFamily="18" charset="0"/>
              <a:cs typeface="Times New Roman" panose="02020603050405020304" pitchFamily="18" charset="0"/>
            </a:endParaRPr>
          </a:p>
          <a:p>
            <a:pPr marL="622935" indent="-320675" rtl="0" algn="l">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确定完成产品所需的冲刺次数。</a:t>
            </a:r>
            <a:endParaRPr lang="en-US" noProof="0" dirty="0">
              <a:latin typeface="Times New Roman" panose="02020603050405020304" pitchFamily="18" charset="0"/>
              <a:cs typeface="Times New Roman" panose="02020603050405020304" pitchFamily="18" charset="0"/>
            </a:endParaRPr>
          </a:p>
          <a:p>
            <a:pPr marL="622935" indent="-320675" rtl="0" algn="l">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添加或删除使用故事时修改时间估计。</a:t>
            </a:r>
            <a:endParaRPr lang="en-US"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pPr rtl="0" algn="l"/>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0" algn="l"/>
            <a:r>
              <a:rPr lang="en-US" sz="4000" noProof="0" dirty="0">
                <a:latin typeface="Times New Roman" panose="02020603050405020304" pitchFamily="18" charset="0"/>
                <a:cs typeface="Times New Roman" panose="02020603050405020304" pitchFamily="18" charset="0"/>
              </a:rPr>
              <a:t>推荐的流程步骤</a:t>
            </a:r>
            <a:r>
              <a:rPr lang="en-US" sz="1000" b="0" noProof="0" dirty="0">
                <a:latin typeface="Times New Roman" panose="02020603050405020304" pitchFamily="18" charset="0"/>
                <a:cs typeface="Times New Roman" panose="02020603050405020304" pitchFamily="18" charset="0"/>
              </a:rPr>
              <a:t>2</a:t>
            </a:r>
            <a:endParaRPr lang="en-US" sz="1000" b="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76710"/>
            <a:ext cx="8458200" cy="423903"/>
          </a:xfrm>
        </p:spPr>
        <p:txBody>
          <a:bodyPr vert="horz" lIns="91440" tIns="45720" rIns="91440" bIns="45720" rtlCol="0">
            <a:noAutofit/>
          </a:bodyPr>
          <a:lstStyle/>
          <a:p>
            <a:pPr marL="403225" indent="-403225" rtl="0" algn="l">
              <a:spcBef>
                <a:spcPts val="1000"/>
              </a:spcBef>
              <a:spcAft>
                <a:spcPts val="0"/>
              </a:spcAft>
              <a:buFont typeface="+mj-lt"/>
              <a:buAutoNum type="arabicPeriod" startAt="4"/>
            </a:pPr>
            <a:r>
              <a:rPr lang="en-US" noProof="0" dirty="0">
                <a:latin typeface="Times New Roman" panose="02020603050405020304" pitchFamily="18" charset="0"/>
                <a:cs typeface="Times New Roman" panose="02020603050405020304" pitchFamily="18" charset="0"/>
              </a:rPr>
              <a:t>构建第一个原型。</a:t>
            </a:r>
            <a:endParaRPr lang="en-US" noProof="0" dirty="0">
              <a:latin typeface="Times New Roman" panose="02020603050405020304" pitchFamily="18" charset="0"/>
              <a:cs typeface="Times New Roman" panose="02020603050405020304" pitchFamily="18" charset="0"/>
            </a:endParaRPr>
          </a:p>
        </p:txBody>
      </p:sp>
      <p:sp>
        <p:nvSpPr>
          <p:cNvPr id="9" name="Content Placeholder 8"/>
          <p:cNvSpPr>
            <a:spLocks noGrp="1"/>
          </p:cNvSpPr>
          <p:nvPr>
            <p:ph sz="quarter" idx="14"/>
          </p:nvPr>
        </p:nvSpPr>
        <p:spPr>
          <a:xfrm>
            <a:off x="342900" y="1734793"/>
            <a:ext cx="8458200" cy="2108143"/>
          </a:xfrm>
        </p:spPr>
        <p:txBody>
          <a:bodyPr>
            <a:noAutofit/>
          </a:bodyPr>
          <a:lstStyle/>
          <a:p>
            <a:pPr marL="622935" indent="-320675" rtl="0" algn="l">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选择对利益相关者最重要的用户故事子集。</a:t>
            </a:r>
            <a:endParaRPr lang="en-US" noProof="0" dirty="0">
              <a:latin typeface="Times New Roman" panose="02020603050405020304" pitchFamily="18" charset="0"/>
              <a:cs typeface="Times New Roman" panose="02020603050405020304" pitchFamily="18" charset="0"/>
            </a:endParaRPr>
          </a:p>
          <a:p>
            <a:pPr marL="622935" indent="-320675" rtl="0" algn="l">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创建纸质原型作为设计过程的一部分。</a:t>
            </a:r>
            <a:endParaRPr lang="en-US" noProof="0" dirty="0">
              <a:latin typeface="Times New Roman" panose="02020603050405020304" pitchFamily="18" charset="0"/>
              <a:cs typeface="Times New Roman" panose="02020603050405020304" pitchFamily="18" charset="0"/>
            </a:endParaRPr>
          </a:p>
          <a:p>
            <a:pPr marL="622935" indent="-320675" rtl="0" algn="l">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设计具有输入和输出的用户界面原型。</a:t>
            </a:r>
            <a:endParaRPr lang="en-US" noProof="0" dirty="0">
              <a:latin typeface="Times New Roman" panose="02020603050405020304" pitchFamily="18" charset="0"/>
              <a:cs typeface="Times New Roman" panose="02020603050405020304" pitchFamily="18" charset="0"/>
            </a:endParaRPr>
          </a:p>
          <a:p>
            <a:pPr marL="622935" indent="-320675" rtl="0" algn="l">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设计第一个原型所需的算法。</a:t>
            </a:r>
            <a:endParaRPr lang="en-US" noProof="0" dirty="0">
              <a:latin typeface="Times New Roman" panose="02020603050405020304" pitchFamily="18" charset="0"/>
              <a:cs typeface="Times New Roman" panose="02020603050405020304" pitchFamily="18" charset="0"/>
            </a:endParaRPr>
          </a:p>
          <a:p>
            <a:pPr marL="622935" indent="-320675" rtl="0" algn="l">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考虑到部署的原型。</a:t>
            </a:r>
            <a:endParaRPr lang="en-US" noProof="0" dirty="0">
              <a:latin typeface="Times New Roman" panose="02020603050405020304" pitchFamily="18" charset="0"/>
              <a:cs typeface="Times New Roman" panose="02020603050405020304" pitchFamily="18" charset="0"/>
            </a:endParaRPr>
          </a:p>
        </p:txBody>
      </p:sp>
      <p:sp>
        <p:nvSpPr>
          <p:cNvPr id="10" name="Content Placeholder 9"/>
          <p:cNvSpPr>
            <a:spLocks noGrp="1"/>
          </p:cNvSpPr>
          <p:nvPr>
            <p:ph sz="quarter" idx="15"/>
          </p:nvPr>
        </p:nvSpPr>
        <p:spPr>
          <a:xfrm>
            <a:off x="342900" y="3926295"/>
            <a:ext cx="8458200" cy="414260"/>
          </a:xfrm>
        </p:spPr>
        <p:txBody>
          <a:bodyPr/>
          <a:lstStyle/>
          <a:p>
            <a:pPr marL="403225" indent="-403225" rtl="0" algn="l">
              <a:spcBef>
                <a:spcPts val="1000"/>
              </a:spcBef>
              <a:spcAft>
                <a:spcPts val="0"/>
              </a:spcAft>
              <a:buFont typeface="+mj-lt"/>
              <a:buAutoNum type="arabicPeriod" startAt="5"/>
            </a:pPr>
            <a:r>
              <a:rPr lang="en-US" noProof="0" dirty="0">
                <a:latin typeface="Times New Roman" panose="02020603050405020304" pitchFamily="18" charset="0"/>
                <a:cs typeface="Times New Roman" panose="02020603050405020304" pitchFamily="18" charset="0"/>
              </a:rPr>
              <a:t>评估原型。</a:t>
            </a:r>
            <a:endParaRPr lang="en-US" noProof="0" dirty="0">
              <a:latin typeface="Times New Roman" panose="02020603050405020304" pitchFamily="18" charset="0"/>
              <a:cs typeface="Times New Roman" panose="02020603050405020304" pitchFamily="18" charset="0"/>
            </a:endParaRPr>
          </a:p>
        </p:txBody>
      </p:sp>
      <p:sp>
        <p:nvSpPr>
          <p:cNvPr id="11" name="Content Placeholder 10"/>
          <p:cNvSpPr>
            <a:spLocks noGrp="1"/>
          </p:cNvSpPr>
          <p:nvPr>
            <p:ph sz="quarter" idx="16"/>
          </p:nvPr>
        </p:nvSpPr>
        <p:spPr>
          <a:xfrm>
            <a:off x="342900" y="4423914"/>
            <a:ext cx="8458200" cy="1285924"/>
          </a:xfrm>
        </p:spPr>
        <p:txBody>
          <a:bodyPr>
            <a:normAutofit/>
          </a:bodyPr>
          <a:lstStyle/>
          <a:p>
            <a:pPr marL="622935" indent="-320675" rtl="0" algn="l">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在设计原型时创建测试用例。</a:t>
            </a:r>
            <a:endParaRPr lang="en-US" noProof="0" dirty="0">
              <a:latin typeface="Times New Roman" panose="02020603050405020304" pitchFamily="18" charset="0"/>
              <a:cs typeface="Times New Roman" panose="02020603050405020304" pitchFamily="18" charset="0"/>
            </a:endParaRPr>
          </a:p>
          <a:p>
            <a:pPr marL="622935" indent="-320675" rtl="0" algn="l">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使用适当的用户测试原型。</a:t>
            </a:r>
            <a:endParaRPr lang="en-US" noProof="0" dirty="0">
              <a:latin typeface="Times New Roman" panose="02020603050405020304" pitchFamily="18" charset="0"/>
              <a:cs typeface="Times New Roman" panose="02020603050405020304" pitchFamily="18" charset="0"/>
            </a:endParaRPr>
          </a:p>
          <a:p>
            <a:pPr marL="622935" indent="-320675" rtl="0" algn="l">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收集利益相关者的反馈以用于修订过程。</a:t>
            </a:r>
            <a:endParaRPr lang="en-US" sz="16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pPr rtl="0" algn="l"/>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0" algn="l"/>
            <a:r>
              <a:rPr lang="en-US" altLang="zh-CN" sz="4000" noProof="0" dirty="0">
                <a:latin typeface="Times New Roman" panose="02020603050405020304" pitchFamily="18" charset="0"/>
                <a:cs typeface="Times New Roman" panose="02020603050405020304" pitchFamily="18" charset="0"/>
              </a:rPr>
              <a:t>评分</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2547256"/>
            <a:ext cx="8458200" cy="3305501"/>
          </a:xfrm>
        </p:spPr>
        <p:txBody>
          <a:bodyPr vert="horz" lIns="91440" tIns="45720" rIns="91440" bIns="45720" rtlCol="0">
            <a:noAutofit/>
          </a:bodyPr>
          <a:lstStyle/>
          <a:p>
            <a:pPr marL="291465" indent="-291465" rtl="0" algn="l">
              <a:spcBef>
                <a:spcPts val="1000"/>
              </a:spcBef>
              <a:spcAft>
                <a:spcPts val="0"/>
              </a:spcAft>
              <a:buFont typeface="Arial" panose="020B0604020202020204" pitchFamily="34" charset="0"/>
              <a:buChar char="•"/>
            </a:pPr>
            <a:r>
              <a:rPr lang="en-US" altLang="zh-CN" sz="2400" noProof="0" dirty="0">
                <a:latin typeface="Times New Roman" panose="02020603050405020304" pitchFamily="18" charset="0"/>
                <a:cs typeface="Times New Roman" panose="02020603050405020304" pitchFamily="18" charset="0"/>
              </a:rPr>
              <a:t>项目任务：40%</a:t>
            </a:r>
            <a:endParaRPr lang="en-US" sz="2400" noProof="0" dirty="0">
              <a:latin typeface="Times New Roman" panose="02020603050405020304" pitchFamily="18" charset="0"/>
              <a:cs typeface="Times New Roman" panose="02020603050405020304" pitchFamily="18" charset="0"/>
            </a:endParaRPr>
          </a:p>
          <a:p>
            <a:pPr marL="291465" indent="-291465" rtl="0" algn="l">
              <a:spcBef>
                <a:spcPts val="1000"/>
              </a:spcBef>
              <a:spcAft>
                <a:spcPts val="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期末考试：60%</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pPr rtl="0" algn="l"/>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0" algn="l"/>
            <a:r>
              <a:rPr lang="en-US" sz="4000" noProof="0" dirty="0">
                <a:latin typeface="Times New Roman" panose="02020603050405020304" pitchFamily="18" charset="0"/>
                <a:cs typeface="Times New Roman" panose="02020603050405020304" pitchFamily="18" charset="0"/>
              </a:rPr>
              <a:t>推荐的流程步骤</a:t>
            </a:r>
            <a:r>
              <a:rPr lang="en-US" sz="1000" b="0" noProof="0" dirty="0">
                <a:latin typeface="Times New Roman" panose="02020603050405020304" pitchFamily="18" charset="0"/>
                <a:cs typeface="Times New Roman" panose="02020603050405020304" pitchFamily="18" charset="0"/>
              </a:rPr>
              <a:t>3</a:t>
            </a:r>
            <a:endParaRPr lang="en-US" sz="1000" b="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76710"/>
            <a:ext cx="8458200" cy="406811"/>
          </a:xfrm>
        </p:spPr>
        <p:txBody>
          <a:bodyPr vert="horz" lIns="91440" tIns="45720" rIns="91440" bIns="45720" rtlCol="0">
            <a:noAutofit/>
          </a:bodyPr>
          <a:lstStyle/>
          <a:p>
            <a:pPr marL="403225" indent="-403225" rtl="0" algn="l">
              <a:spcBef>
                <a:spcPts val="1000"/>
              </a:spcBef>
              <a:spcAft>
                <a:spcPts val="0"/>
              </a:spcAft>
              <a:buFont typeface="+mj-lt"/>
              <a:buAutoNum type="arabicPeriod" startAt="6"/>
            </a:pPr>
            <a:r>
              <a:rPr lang="en-US" noProof="0" dirty="0">
                <a:latin typeface="Times New Roman" panose="02020603050405020304" pitchFamily="18" charset="0"/>
                <a:cs typeface="Times New Roman" panose="02020603050405020304" pitchFamily="18" charset="0"/>
              </a:rPr>
              <a:t>去，不去的决定。</a:t>
            </a:r>
            <a:endParaRPr lang="en-US" noProof="0" dirty="0">
              <a:latin typeface="Times New Roman" panose="02020603050405020304" pitchFamily="18" charset="0"/>
              <a:cs typeface="Times New Roman" panose="02020603050405020304" pitchFamily="18" charset="0"/>
            </a:endParaRPr>
          </a:p>
        </p:txBody>
      </p:sp>
      <p:sp>
        <p:nvSpPr>
          <p:cNvPr id="9" name="Content Placeholder 8"/>
          <p:cNvSpPr>
            <a:spLocks noGrp="1"/>
          </p:cNvSpPr>
          <p:nvPr>
            <p:ph sz="quarter" idx="14"/>
          </p:nvPr>
        </p:nvSpPr>
        <p:spPr>
          <a:xfrm>
            <a:off x="342900" y="1751887"/>
            <a:ext cx="8458200" cy="1696554"/>
          </a:xfrm>
        </p:spPr>
        <p:txBody>
          <a:bodyPr>
            <a:normAutofit/>
          </a:bodyPr>
          <a:lstStyle/>
          <a:p>
            <a:pPr marL="622935" indent="-320675" rtl="0" algn="l">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确定当前原型的质量。</a:t>
            </a:r>
            <a:endParaRPr lang="en-US" noProof="0" dirty="0">
              <a:latin typeface="Times New Roman" panose="02020603050405020304" pitchFamily="18" charset="0"/>
              <a:cs typeface="Times New Roman" panose="02020603050405020304" pitchFamily="18" charset="0"/>
            </a:endParaRPr>
          </a:p>
          <a:p>
            <a:pPr marL="622935" indent="-320675" rtl="0" algn="l">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修改完成开发的时间和成本估算。</a:t>
            </a:r>
            <a:endParaRPr lang="en-US" noProof="0" dirty="0">
              <a:latin typeface="Times New Roman" panose="02020603050405020304" pitchFamily="18" charset="0"/>
              <a:cs typeface="Times New Roman" panose="02020603050405020304" pitchFamily="18" charset="0"/>
            </a:endParaRPr>
          </a:p>
          <a:p>
            <a:pPr marL="622935" indent="-320675" rtl="0" algn="l">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确定未能满足利益相关者期望的风险。</a:t>
            </a:r>
            <a:endParaRPr lang="en-US" noProof="0" dirty="0">
              <a:latin typeface="Times New Roman" panose="02020603050405020304" pitchFamily="18" charset="0"/>
              <a:cs typeface="Times New Roman" panose="02020603050405020304" pitchFamily="18" charset="0"/>
            </a:endParaRPr>
          </a:p>
          <a:p>
            <a:pPr marL="622935" indent="-320675" rtl="0" algn="l">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获得持续发展的承诺。</a:t>
            </a:r>
            <a:endParaRPr lang="en-US" noProof="0" dirty="0">
              <a:latin typeface="Times New Roman" panose="02020603050405020304" pitchFamily="18" charset="0"/>
              <a:cs typeface="Times New Roman" panose="02020603050405020304" pitchFamily="18" charset="0"/>
            </a:endParaRPr>
          </a:p>
        </p:txBody>
      </p:sp>
      <p:sp>
        <p:nvSpPr>
          <p:cNvPr id="10" name="Content Placeholder 9"/>
          <p:cNvSpPr>
            <a:spLocks noGrp="1"/>
          </p:cNvSpPr>
          <p:nvPr>
            <p:ph sz="quarter" idx="15"/>
          </p:nvPr>
        </p:nvSpPr>
        <p:spPr>
          <a:xfrm>
            <a:off x="342900" y="3486683"/>
            <a:ext cx="8458200" cy="437737"/>
          </a:xfrm>
        </p:spPr>
        <p:txBody>
          <a:bodyPr/>
          <a:lstStyle/>
          <a:p>
            <a:pPr marL="403225" indent="-403225" rtl="0" algn="l">
              <a:spcBef>
                <a:spcPts val="1000"/>
              </a:spcBef>
              <a:spcAft>
                <a:spcPts val="0"/>
              </a:spcAft>
              <a:buFont typeface="+mj-lt"/>
              <a:buAutoNum type="arabicPeriod" startAt="7"/>
            </a:pPr>
            <a:r>
              <a:rPr lang="en-US" noProof="0" dirty="0">
                <a:latin typeface="Times New Roman" panose="02020603050405020304" pitchFamily="18" charset="0"/>
                <a:cs typeface="Times New Roman" panose="02020603050405020304" pitchFamily="18" charset="0"/>
              </a:rPr>
              <a:t>进化系统。</a:t>
            </a:r>
            <a:endParaRPr lang="en-US" noProof="0" dirty="0">
              <a:latin typeface="Times New Roman" panose="02020603050405020304" pitchFamily="18" charset="0"/>
              <a:cs typeface="Times New Roman" panose="02020603050405020304" pitchFamily="18" charset="0"/>
            </a:endParaRPr>
          </a:p>
        </p:txBody>
      </p:sp>
      <p:sp>
        <p:nvSpPr>
          <p:cNvPr id="11" name="Content Placeholder 10"/>
          <p:cNvSpPr>
            <a:spLocks noGrp="1"/>
          </p:cNvSpPr>
          <p:nvPr>
            <p:ph sz="quarter" idx="16"/>
          </p:nvPr>
        </p:nvSpPr>
        <p:spPr>
          <a:xfrm>
            <a:off x="342900" y="3977544"/>
            <a:ext cx="8458200" cy="1713954"/>
          </a:xfrm>
        </p:spPr>
        <p:txBody>
          <a:bodyPr>
            <a:normAutofit/>
          </a:bodyPr>
          <a:lstStyle/>
          <a:p>
            <a:pPr marL="622935" indent="-320675" rtl="0" algn="l">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定义新的原型范围。</a:t>
            </a:r>
            <a:endParaRPr lang="en-US" noProof="0" dirty="0">
              <a:latin typeface="Times New Roman" panose="02020603050405020304" pitchFamily="18" charset="0"/>
              <a:cs typeface="Times New Roman" panose="02020603050405020304" pitchFamily="18" charset="0"/>
            </a:endParaRPr>
          </a:p>
          <a:p>
            <a:pPr marL="622935" indent="-320675" rtl="0" algn="l">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构建新的原型。</a:t>
            </a:r>
            <a:endParaRPr lang="en-US" noProof="0" dirty="0">
              <a:latin typeface="Times New Roman" panose="02020603050405020304" pitchFamily="18" charset="0"/>
              <a:cs typeface="Times New Roman" panose="02020603050405020304" pitchFamily="18" charset="0"/>
            </a:endParaRPr>
          </a:p>
          <a:p>
            <a:pPr marL="622935" indent="-320675" rtl="0" algn="l">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评估新原型并包括回归测试。</a:t>
            </a:r>
            <a:endParaRPr lang="en-US" noProof="0" dirty="0">
              <a:latin typeface="Times New Roman" panose="02020603050405020304" pitchFamily="18" charset="0"/>
              <a:cs typeface="Times New Roman" panose="02020603050405020304" pitchFamily="18" charset="0"/>
            </a:endParaRPr>
          </a:p>
          <a:p>
            <a:pPr marL="622935" indent="-320675" rtl="0" algn="l">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评估与持续发展相关的风险。</a:t>
            </a:r>
            <a:endParaRPr lang="en-US" sz="16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pPr rtl="0" algn="l"/>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0" algn="l"/>
            <a:r>
              <a:rPr lang="en-US" sz="4000" noProof="0" dirty="0">
                <a:latin typeface="Times New Roman" panose="02020603050405020304" pitchFamily="18" charset="0"/>
                <a:cs typeface="Times New Roman" panose="02020603050405020304" pitchFamily="18" charset="0"/>
              </a:rPr>
              <a:t>推荐的流程步骤</a:t>
            </a:r>
            <a:r>
              <a:rPr lang="en-US" sz="1000" b="0" noProof="0" dirty="0">
                <a:latin typeface="Times New Roman" panose="02020603050405020304" pitchFamily="18" charset="0"/>
                <a:cs typeface="Times New Roman" panose="02020603050405020304" pitchFamily="18" charset="0"/>
              </a:rPr>
              <a:t>4</a:t>
            </a:r>
            <a:endParaRPr lang="en-US" sz="1000" b="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76710"/>
            <a:ext cx="8458200" cy="406811"/>
          </a:xfrm>
        </p:spPr>
        <p:txBody>
          <a:bodyPr vert="horz" lIns="91440" tIns="45720" rIns="91440" bIns="45720" rtlCol="0">
            <a:noAutofit/>
          </a:bodyPr>
          <a:lstStyle/>
          <a:p>
            <a:pPr marL="403225" indent="-403225" rtl="0" algn="l">
              <a:spcBef>
                <a:spcPts val="1000"/>
              </a:spcBef>
              <a:spcAft>
                <a:spcPts val="0"/>
              </a:spcAft>
              <a:buFont typeface="+mj-lt"/>
              <a:buAutoNum type="arabicPeriod" startAt="8"/>
            </a:pPr>
            <a:r>
              <a:rPr lang="en-US" noProof="0" dirty="0">
                <a:latin typeface="Times New Roman" panose="02020603050405020304" pitchFamily="18" charset="0"/>
                <a:cs typeface="Times New Roman" panose="02020603050405020304" pitchFamily="18" charset="0"/>
              </a:rPr>
              <a:t>发布原型。</a:t>
            </a:r>
            <a:endParaRPr lang="en-US" noProof="0" dirty="0">
              <a:latin typeface="Times New Roman" panose="02020603050405020304" pitchFamily="18" charset="0"/>
              <a:cs typeface="Times New Roman" panose="02020603050405020304" pitchFamily="18" charset="0"/>
            </a:endParaRPr>
          </a:p>
        </p:txBody>
      </p:sp>
      <p:sp>
        <p:nvSpPr>
          <p:cNvPr id="9" name="Content Placeholder 8"/>
          <p:cNvSpPr>
            <a:spLocks noGrp="1"/>
          </p:cNvSpPr>
          <p:nvPr>
            <p:ph sz="quarter" idx="14"/>
          </p:nvPr>
        </p:nvSpPr>
        <p:spPr>
          <a:xfrm>
            <a:off x="342900" y="1751887"/>
            <a:ext cx="8458200" cy="1243624"/>
          </a:xfrm>
        </p:spPr>
        <p:txBody>
          <a:bodyPr>
            <a:normAutofit lnSpcReduction="10000"/>
          </a:bodyPr>
          <a:lstStyle/>
          <a:p>
            <a:pPr marL="622935" indent="-320675" rtl="0" algn="l">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执行验收测试。</a:t>
            </a:r>
            <a:endParaRPr lang="en-US" noProof="0" dirty="0">
              <a:latin typeface="Times New Roman" panose="02020603050405020304" pitchFamily="18" charset="0"/>
              <a:cs typeface="Times New Roman" panose="02020603050405020304" pitchFamily="18" charset="0"/>
            </a:endParaRPr>
          </a:p>
          <a:p>
            <a:pPr marL="622935" indent="-320675" rtl="0" algn="l">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记录已发现的缺陷。</a:t>
            </a:r>
            <a:endParaRPr lang="en-US" noProof="0" dirty="0">
              <a:latin typeface="Times New Roman" panose="02020603050405020304" pitchFamily="18" charset="0"/>
              <a:cs typeface="Times New Roman" panose="02020603050405020304" pitchFamily="18" charset="0"/>
            </a:endParaRPr>
          </a:p>
          <a:p>
            <a:pPr marL="622935" indent="-320675" rtl="0" algn="l">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与管理层分担质量风险。</a:t>
            </a:r>
            <a:endParaRPr lang="en-US" noProof="0" dirty="0">
              <a:latin typeface="Times New Roman" panose="02020603050405020304" pitchFamily="18" charset="0"/>
              <a:cs typeface="Times New Roman" panose="02020603050405020304" pitchFamily="18" charset="0"/>
            </a:endParaRPr>
          </a:p>
        </p:txBody>
      </p:sp>
      <p:sp>
        <p:nvSpPr>
          <p:cNvPr id="10" name="Content Placeholder 9"/>
          <p:cNvSpPr>
            <a:spLocks noGrp="1"/>
          </p:cNvSpPr>
          <p:nvPr>
            <p:ph sz="quarter" idx="15"/>
          </p:nvPr>
        </p:nvSpPr>
        <p:spPr>
          <a:xfrm>
            <a:off x="342900" y="3042297"/>
            <a:ext cx="8458200" cy="437737"/>
          </a:xfrm>
        </p:spPr>
        <p:txBody>
          <a:bodyPr/>
          <a:lstStyle/>
          <a:p>
            <a:pPr marL="403225" indent="-403225" rtl="0" algn="l">
              <a:spcBef>
                <a:spcPts val="1000"/>
              </a:spcBef>
              <a:spcAft>
                <a:spcPts val="0"/>
              </a:spcAft>
              <a:buFont typeface="+mj-lt"/>
              <a:buAutoNum type="arabicPeriod" startAt="9"/>
            </a:pPr>
            <a:r>
              <a:rPr lang="en-US" noProof="0" dirty="0">
                <a:latin typeface="Times New Roman" panose="02020603050405020304" pitchFamily="18" charset="0"/>
                <a:cs typeface="Times New Roman" panose="02020603050405020304" pitchFamily="18" charset="0"/>
              </a:rPr>
              <a:t>维护软件。</a:t>
            </a:r>
            <a:endParaRPr lang="en-US" noProof="0" dirty="0">
              <a:latin typeface="Times New Roman" panose="02020603050405020304" pitchFamily="18" charset="0"/>
              <a:cs typeface="Times New Roman" panose="02020603050405020304" pitchFamily="18" charset="0"/>
            </a:endParaRPr>
          </a:p>
        </p:txBody>
      </p:sp>
      <p:sp>
        <p:nvSpPr>
          <p:cNvPr id="11" name="Content Placeholder 10"/>
          <p:cNvSpPr>
            <a:spLocks noGrp="1"/>
          </p:cNvSpPr>
          <p:nvPr>
            <p:ph sz="quarter" idx="16"/>
          </p:nvPr>
        </p:nvSpPr>
        <p:spPr>
          <a:xfrm>
            <a:off x="342900" y="3533159"/>
            <a:ext cx="8458200" cy="1713954"/>
          </a:xfrm>
        </p:spPr>
        <p:txBody>
          <a:bodyPr>
            <a:normAutofit/>
          </a:bodyPr>
          <a:lstStyle/>
          <a:p>
            <a:pPr marL="622935" indent="-320675" rtl="0" algn="l">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在进行更改之前先了解代码。</a:t>
            </a:r>
            <a:endParaRPr lang="en-US" noProof="0" dirty="0">
              <a:latin typeface="Times New Roman" panose="02020603050405020304" pitchFamily="18" charset="0"/>
              <a:cs typeface="Times New Roman" panose="02020603050405020304" pitchFamily="18" charset="0"/>
            </a:endParaRPr>
          </a:p>
          <a:p>
            <a:pPr marL="622935" indent="-320675" rtl="0" algn="l">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更改后测试软件。</a:t>
            </a:r>
            <a:endParaRPr lang="en-US" noProof="0" dirty="0">
              <a:latin typeface="Times New Roman" panose="02020603050405020304" pitchFamily="18" charset="0"/>
              <a:cs typeface="Times New Roman" panose="02020603050405020304" pitchFamily="18" charset="0"/>
            </a:endParaRPr>
          </a:p>
          <a:p>
            <a:pPr marL="622935" indent="-320675" rtl="0" algn="l">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记录变更。</a:t>
            </a:r>
            <a:endParaRPr lang="en-US" noProof="0" dirty="0">
              <a:latin typeface="Times New Roman" panose="02020603050405020304" pitchFamily="18" charset="0"/>
              <a:cs typeface="Times New Roman" panose="02020603050405020304" pitchFamily="18" charset="0"/>
            </a:endParaRPr>
          </a:p>
          <a:p>
            <a:pPr marL="622935" indent="-320675" rtl="0" algn="l">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向所有利益相关者传达已知的缺陷和风险。</a:t>
            </a:r>
            <a:endParaRPr lang="en-US" sz="16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pPr rtl="0" algn="l"/>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0" algn="l"/>
            <a:r>
              <a:rPr lang="en-US" sz="4000" noProof="0" dirty="0">
                <a:latin typeface="Times New Roman" panose="02020603050405020304" pitchFamily="18" charset="0"/>
                <a:cs typeface="Times New Roman" panose="02020603050405020304" pitchFamily="18" charset="0"/>
              </a:rPr>
              <a:t>- 测试新原型</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81463"/>
            <a:ext cx="8292656" cy="4460453"/>
          </a:xfrm>
        </p:spPr>
        <p:txBody>
          <a:bodyPr vert="horz" lIns="91440" tIns="45720" rIns="91440" bIns="45720" rtlCol="0">
            <a:noAutofit/>
          </a:bodyPr>
          <a:lstStyle/>
          <a:p>
            <a:pPr marL="291465" indent="-291465" rtl="0" algn="l">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测试应由开发人员在编程完成之前使用在设计过程中创建的测试用例来执行。</a:t>
            </a:r>
            <a:endParaRPr lang="en-US" sz="2400" noProof="0" dirty="0">
              <a:latin typeface="Times New Roman" panose="02020603050405020304" pitchFamily="18" charset="0"/>
              <a:cs typeface="Times New Roman" panose="02020603050405020304" pitchFamily="18" charset="0"/>
            </a:endParaRPr>
          </a:p>
          <a:p>
            <a:pPr marL="291465" indent="-291465" rtl="0" algn="l">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每个用户故事都有一个验收标准，它应该指导测试用例的创建，以确保原型满足客户需求。</a:t>
            </a:r>
            <a:endParaRPr lang="en-US" sz="2400" noProof="0" dirty="0">
              <a:latin typeface="Times New Roman" panose="02020603050405020304" pitchFamily="18" charset="0"/>
              <a:cs typeface="Times New Roman" panose="02020603050405020304" pitchFamily="18" charset="0"/>
            </a:endParaRPr>
          </a:p>
          <a:p>
            <a:pPr marL="291465" indent="-291465" rtl="0" algn="l">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需要测试原型是否存在缺陷和性能问题。</a:t>
            </a:r>
            <a:endParaRPr lang="en-US" sz="2400" noProof="0" dirty="0">
              <a:latin typeface="Times New Roman" panose="02020603050405020304" pitchFamily="18" charset="0"/>
              <a:cs typeface="Times New Roman" panose="02020603050405020304" pitchFamily="18" charset="0"/>
            </a:endParaRPr>
          </a:p>
          <a:p>
            <a:pPr marL="291465" indent="-291465" rtl="0" algn="l">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确保向进化原型添加新功能不会意外破坏先前原型中正常工作的功能（</a:t>
            </a:r>
            <a:r>
              <a:rPr lang="en-US" sz="2400" b="1" i="1" noProof="0" dirty="0">
                <a:latin typeface="Times New Roman" panose="02020603050405020304" pitchFamily="18" charset="0"/>
                <a:cs typeface="Times New Roman" panose="02020603050405020304" pitchFamily="18" charset="0"/>
              </a:rPr>
              <a:t>回归测试</a:t>
            </a:r>
            <a:r>
              <a:rPr lang="en-US" sz="2400" i="1" noProof="0" dirty="0">
                <a:latin typeface="Times New Roman" panose="02020603050405020304" pitchFamily="18" charset="0"/>
                <a:cs typeface="Times New Roman" panose="02020603050405020304" pitchFamily="18" charset="0"/>
              </a:rPr>
              <a:t>）。</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pPr rtl="0" algn="l"/>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0" algn="l"/>
            <a:r>
              <a:rPr lang="en-US" sz="4000" noProof="0" dirty="0">
                <a:latin typeface="Times New Roman" panose="02020603050405020304" pitchFamily="18" charset="0"/>
                <a:cs typeface="Times New Roman" panose="02020603050405020304" pitchFamily="18" charset="0"/>
              </a:rPr>
              <a:t>- 发布候选者</a:t>
            </a:r>
            <a:r>
              <a:rPr lang="en-US" sz="1000" b="0" noProof="0" dirty="0">
                <a:latin typeface="Times New Roman" panose="02020603050405020304" pitchFamily="18" charset="0"/>
                <a:cs typeface="Times New Roman" panose="02020603050405020304" pitchFamily="18" charset="0"/>
              </a:rPr>
              <a:t>1</a:t>
            </a:r>
            <a:endParaRPr lang="en-US" sz="1000" b="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47686"/>
            <a:ext cx="8292656" cy="4576443"/>
          </a:xfrm>
        </p:spPr>
        <p:txBody>
          <a:bodyPr vert="horz" lIns="91440" tIns="45720" rIns="91440" bIns="45720" rtlCol="0">
            <a:noAutofit/>
          </a:bodyPr>
          <a:lstStyle/>
          <a:p>
            <a:pPr marL="291465" indent="-291465" rtl="0" algn="l">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除了在原型构建期间进行的测试之外，被视为发布候选版本的原型还要接受用户验收测试。</a:t>
            </a:r>
            <a:endParaRPr lang="en-US" sz="2400" noProof="0" dirty="0">
              <a:latin typeface="Times New Roman" panose="02020603050405020304" pitchFamily="18" charset="0"/>
              <a:cs typeface="Times New Roman" panose="02020603050405020304" pitchFamily="18" charset="0"/>
            </a:endParaRPr>
          </a:p>
          <a:p>
            <a:pPr marL="291465" indent="-291465" rtl="0" algn="l">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用户验收测试基于在创建每个用户故事并将其添加到产品待办事项列表时记录的验收标准。</a:t>
            </a:r>
            <a:endParaRPr lang="en-US" sz="2400" noProof="0" dirty="0">
              <a:latin typeface="Times New Roman" panose="02020603050405020304" pitchFamily="18" charset="0"/>
              <a:cs typeface="Times New Roman" panose="02020603050405020304" pitchFamily="18" charset="0"/>
            </a:endParaRPr>
          </a:p>
          <a:p>
            <a:pPr marL="291465" indent="-291465" rtl="0" algn="l">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验收测试期间的用户反馈应按用户界面描绘的用户可见功能进行组织。</a:t>
            </a:r>
            <a:endParaRPr lang="en-US" sz="2400" noProof="0" dirty="0">
              <a:latin typeface="Times New Roman" panose="02020603050405020304" pitchFamily="18" charset="0"/>
              <a:cs typeface="Times New Roman" panose="02020603050405020304" pitchFamily="18" charset="0"/>
            </a:endParaRPr>
          </a:p>
          <a:p>
            <a:pPr marL="291465" indent="-291465" rtl="0" algn="l">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仅当这些更改不会延迟原型的发布时，开发人员才应进行更改。</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pPr rtl="0" algn="l"/>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0" algn="l"/>
            <a:r>
              <a:rPr lang="en-US" sz="4000" noProof="0" dirty="0">
                <a:latin typeface="Times New Roman" panose="02020603050405020304" pitchFamily="18" charset="0"/>
                <a:cs typeface="Times New Roman" panose="02020603050405020304" pitchFamily="18" charset="0"/>
              </a:rPr>
              <a:t>发布候选版本</a:t>
            </a:r>
            <a:r>
              <a:rPr lang="en-US" sz="1000" b="0" noProof="0" dirty="0">
                <a:latin typeface="Times New Roman" panose="02020603050405020304" pitchFamily="18" charset="0"/>
                <a:cs typeface="Times New Roman" panose="02020603050405020304" pitchFamily="18" charset="0"/>
              </a:rPr>
              <a:t>2</a:t>
            </a:r>
            <a:endParaRPr lang="en-US" sz="1000" b="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56232"/>
            <a:ext cx="8292656" cy="4576443"/>
          </a:xfrm>
        </p:spPr>
        <p:txBody>
          <a:bodyPr vert="horz" lIns="91440" tIns="45720" rIns="91440" bIns="45720" rtlCol="0">
            <a:noAutofit/>
          </a:bodyPr>
          <a:lstStyle/>
          <a:p>
            <a:pPr marL="291465" indent="-291465" rtl="0" algn="l">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如果进行更改，则需要在第二轮验收测试中进行验证，然后才能继续。</a:t>
            </a:r>
            <a:endParaRPr lang="en-US" sz="2400" noProof="0" dirty="0">
              <a:latin typeface="Times New Roman" panose="02020603050405020304" pitchFamily="18" charset="0"/>
              <a:cs typeface="Times New Roman" panose="02020603050405020304" pitchFamily="18" charset="0"/>
            </a:endParaRPr>
          </a:p>
          <a:p>
            <a:pPr marL="291465" indent="-291465" rtl="0" algn="l">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作为项目事后分析的一部分，开发人员和利益相关者应记录并考虑从创建候选版本中获得的问题和经验教训。</a:t>
            </a:r>
            <a:endParaRPr lang="en-US" sz="2400" noProof="0" dirty="0">
              <a:latin typeface="Times New Roman" panose="02020603050405020304" pitchFamily="18" charset="0"/>
              <a:cs typeface="Times New Roman" panose="02020603050405020304" pitchFamily="18" charset="0"/>
            </a:endParaRPr>
          </a:p>
          <a:p>
            <a:pPr marL="291465" indent="-291465" rtl="0" algn="l">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在决定进行软件产品的未来开发之前应考虑此信息。</a:t>
            </a:r>
            <a:endParaRPr lang="en-US" sz="2400" noProof="0" dirty="0">
              <a:latin typeface="Times New Roman" panose="02020603050405020304" pitchFamily="18" charset="0"/>
              <a:cs typeface="Times New Roman" panose="02020603050405020304" pitchFamily="18" charset="0"/>
            </a:endParaRPr>
          </a:p>
          <a:p>
            <a:pPr marL="291465" indent="-291465" rtl="0" algn="l">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从当前产品中吸取的经验教训可以帮助开发人员对未来的类似项目做出更好的成本和时间估计。</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pPr rtl="0" algn="l"/>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0" algn="l"/>
            <a:r>
              <a:rPr lang="en-US" sz="4000" noProof="0" dirty="0">
                <a:latin typeface="Times New Roman" panose="02020603050405020304" pitchFamily="18" charset="0"/>
                <a:cs typeface="Times New Roman" panose="02020603050405020304" pitchFamily="18" charset="0"/>
              </a:rPr>
              <a:t>软件版本维护</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307902"/>
            <a:ext cx="8219504" cy="4711898"/>
          </a:xfrm>
        </p:spPr>
        <p:txBody>
          <a:bodyPr vert="horz" lIns="91440" tIns="45720" rIns="91440" bIns="45720" rtlCol="0">
            <a:noAutofit/>
          </a:bodyPr>
          <a:lstStyle/>
          <a:p>
            <a:pPr marL="291465" indent="-291465" rtl="0" algn="l">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维护</a:t>
            </a:r>
            <a:r>
              <a:rPr lang="en-US" i="1" noProof="0" dirty="0">
                <a:latin typeface="Times New Roman" panose="02020603050405020304" pitchFamily="18" charset="0"/>
                <a:cs typeface="Times New Roman" panose="02020603050405020304" pitchFamily="18" charset="0"/>
              </a:rPr>
              <a:t>-</a:t>
            </a:r>
            <a:r>
              <a:rPr lang="en-US" noProof="0" dirty="0">
                <a:latin typeface="Times New Roman" panose="02020603050405020304" pitchFamily="18" charset="0"/>
                <a:cs typeface="Times New Roman" panose="02020603050405020304" pitchFamily="18" charset="0"/>
              </a:rPr>
              <a:t>在最终用户环境中接受并发布软件后保持软件可运行所需的活动。</a:t>
            </a:r>
            <a:endParaRPr lang="en-US" noProof="0" dirty="0">
              <a:latin typeface="Times New Roman" panose="02020603050405020304" pitchFamily="18" charset="0"/>
              <a:cs typeface="Times New Roman" panose="02020603050405020304" pitchFamily="18" charset="0"/>
            </a:endParaRPr>
          </a:p>
          <a:p>
            <a:pPr marL="291465" indent="-291465" rtl="0" algn="l">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修复性维修</a:t>
            </a:r>
            <a:r>
              <a:rPr lang="en-US" noProof="0" dirty="0">
                <a:latin typeface="Times New Roman" panose="02020603050405020304" pitchFamily="18" charset="0"/>
                <a:cs typeface="Times New Roman" panose="02020603050405020304" pitchFamily="18" charset="0"/>
              </a:rPr>
              <a:t>- 对软件进行反应性修改，以修复软件交付后发现的问题。</a:t>
            </a:r>
            <a:endParaRPr lang="en-US" noProof="0" dirty="0">
              <a:latin typeface="Times New Roman" panose="02020603050405020304" pitchFamily="18" charset="0"/>
              <a:cs typeface="Times New Roman" panose="02020603050405020304" pitchFamily="18" charset="0"/>
            </a:endParaRPr>
          </a:p>
          <a:p>
            <a:pPr marL="291465" indent="-291465" rtl="0" algn="l">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适应性维护</a:t>
            </a:r>
            <a:r>
              <a:rPr lang="en-US" noProof="0" dirty="0">
                <a:latin typeface="Times New Roman" panose="02020603050405020304" pitchFamily="18" charset="0"/>
                <a:cs typeface="Times New Roman" panose="02020603050405020304" pitchFamily="18" charset="0"/>
              </a:rPr>
              <a:t>- 软件交付后进行反应性修改，以保持软件在不断变化的环境中可用。</a:t>
            </a:r>
            <a:endParaRPr lang="en-US" noProof="0" dirty="0">
              <a:latin typeface="Times New Roman" panose="02020603050405020304" pitchFamily="18" charset="0"/>
              <a:cs typeface="Times New Roman" panose="02020603050405020304" pitchFamily="18" charset="0"/>
            </a:endParaRPr>
          </a:p>
          <a:p>
            <a:pPr marL="291465" indent="-291465" rtl="0" algn="l">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完善的维护</a:t>
            </a:r>
            <a:r>
              <a:rPr lang="en-US" noProof="0" dirty="0">
                <a:latin typeface="Times New Roman" panose="02020603050405020304" pitchFamily="18" charset="0"/>
                <a:cs typeface="Times New Roman" panose="02020603050405020304" pitchFamily="18" charset="0"/>
              </a:rPr>
              <a:t>- 交付后主动修改软件，以提供新的用户功能、更好的程序代码结构或改进的文档。</a:t>
            </a:r>
            <a:endParaRPr lang="en-US" noProof="0" dirty="0">
              <a:latin typeface="Times New Roman" panose="02020603050405020304" pitchFamily="18" charset="0"/>
              <a:cs typeface="Times New Roman" panose="02020603050405020304" pitchFamily="18" charset="0"/>
            </a:endParaRPr>
          </a:p>
          <a:p>
            <a:pPr marL="291465" indent="-291465" rtl="0" algn="l">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预防性的维护</a:t>
            </a:r>
            <a:r>
              <a:rPr lang="en-US" noProof="0" dirty="0">
                <a:latin typeface="Times New Roman" panose="02020603050405020304" pitchFamily="18" charset="0"/>
                <a:cs typeface="Times New Roman" panose="02020603050405020304" pitchFamily="18" charset="0"/>
              </a:rPr>
              <a:t>– 交付后主动修改软件，在用户发现之前纠正产品故障。</a:t>
            </a:r>
            <a:endParaRPr lang="en-US" noProof="0" dirty="0">
              <a:latin typeface="Times New Roman" panose="02020603050405020304" pitchFamily="18" charset="0"/>
              <a:cs typeface="Times New Roman" panose="02020603050405020304" pitchFamily="18" charset="0"/>
            </a:endParaRPr>
          </a:p>
          <a:p>
            <a:pPr marL="291465" indent="-291465" rtl="0" algn="l">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在敏捷流程模型中，随着新功能的添加，许多（但不是全部）维护工作都是预防性或完善性的。</a:t>
            </a:r>
            <a:endParaRPr lang="en-US" sz="16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pPr rtl="0" algn="l"/>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0" algn="l"/>
            <a:r>
              <a:rPr lang="en-US" sz="4000" noProof="0" dirty="0">
                <a:latin typeface="Times New Roman" panose="02020603050405020304" pitchFamily="18" charset="0"/>
                <a:cs typeface="Times New Roman" panose="02020603050405020304" pitchFamily="18" charset="0"/>
              </a:rPr>
              <a:t>维护工作量分配</a:t>
            </a:r>
            <a:endParaRPr lang="en-US" sz="4000" noProof="0" dirty="0">
              <a:latin typeface="Times New Roman" panose="02020603050405020304" pitchFamily="18" charset="0"/>
              <a:cs typeface="Times New Roman" panose="02020603050405020304" pitchFamily="18" charset="0"/>
            </a:endParaRPr>
          </a:p>
        </p:txBody>
      </p:sp>
      <p:pic>
        <p:nvPicPr>
          <p:cNvPr id="5" name="Picture 4" descr="A pie chart displays maintenance effort distribution."/>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035367" y="1167660"/>
            <a:ext cx="5055604" cy="4724017"/>
          </a:xfrm>
          <a:prstGeom prst="rect">
            <a:avLst/>
          </a:prstGeom>
        </p:spPr>
      </p:pic>
      <p:sp>
        <p:nvSpPr>
          <p:cNvPr id="7" name="Text Placeholder 6"/>
          <p:cNvSpPr>
            <a:spLocks noGrp="1"/>
          </p:cNvSpPr>
          <p:nvPr>
            <p:ph type="body" sz="quarter" idx="12"/>
          </p:nvPr>
        </p:nvSpPr>
        <p:spPr>
          <a:xfrm>
            <a:off x="3117053" y="6324600"/>
            <a:ext cx="2909895" cy="190500"/>
          </a:xfrm>
        </p:spPr>
        <p:txBody>
          <a:bodyPr/>
          <a:lstStyle/>
          <a:p>
            <a:pPr rtl="0" algn="l"/>
            <a:r>
              <a:rPr lang="en-US" sz="1200" noProof="0" dirty="0">
                <a:latin typeface="Times New Roman" panose="02020603050405020304" pitchFamily="18" charset="0"/>
                <a:cs typeface="Times New Roman" panose="02020603050405020304" pitchFamily="18" charset="0"/>
                <a:hlinkClick r:id="rId2" action="ppaction://hlinksldjump"/>
              </a:rPr>
              <a:t>访问幻灯片图像的替代文本。</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pPr rtl="0" algn="l"/>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0" algn="l"/>
            <a:r>
              <a:rPr lang="en-US" altLang="zh-CN" sz="4000" noProof="0" dirty="0">
                <a:latin typeface="Times New Roman" panose="02020603050405020304" pitchFamily="18" charset="0"/>
                <a:cs typeface="Times New Roman" panose="02020603050405020304" pitchFamily="18" charset="0"/>
              </a:rPr>
              <a:t>家庭作业</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307902"/>
            <a:ext cx="8219504" cy="4711898"/>
          </a:xfrm>
        </p:spPr>
        <p:txBody>
          <a:bodyPr vert="horz" lIns="91440" tIns="45720" rIns="91440" bIns="45720" rtlCol="0">
            <a:noAutofit/>
          </a:bodyPr>
          <a:lstStyle/>
          <a:p>
            <a:pPr marL="291465" indent="-291465" rtl="0" algn="l">
              <a:spcBef>
                <a:spcPts val="1000"/>
              </a:spcBef>
              <a:spcAft>
                <a:spcPts val="0"/>
              </a:spcAft>
              <a:buFont typeface="Arial" panose="020B0604020202020204" pitchFamily="34" charset="0"/>
              <a:buChar char="•"/>
            </a:pPr>
            <a:r>
              <a:rPr lang="en-US" altLang="zh-CN" sz="2800" dirty="0">
                <a:latin typeface="Times New Roman" panose="02020603050405020304" pitchFamily="18" charset="0"/>
                <a:cs typeface="Times New Roman" panose="02020603050405020304" pitchFamily="18" charset="0"/>
              </a:rPr>
              <a:t>发展</a:t>
            </a:r>
            <a:r>
              <a:rPr lang="en-US" altLang="zh-CN" sz="2800" noProof="0" dirty="0">
                <a:latin typeface="Times New Roman" panose="02020603050405020304" pitchFamily="18" charset="0"/>
                <a:cs typeface="Times New Roman" panose="02020603050405020304" pitchFamily="18" charset="0"/>
              </a:rPr>
              <a:t>你的第一个原型</a:t>
            </a:r>
            <a:endParaRPr lang="en-US" altLang="zh-CN" sz="2800" noProof="0" dirty="0">
              <a:latin typeface="Times New Roman" panose="02020603050405020304" pitchFamily="18" charset="0"/>
              <a:cs typeface="Times New Roman" panose="02020603050405020304" pitchFamily="18" charset="0"/>
            </a:endParaRPr>
          </a:p>
          <a:p>
            <a:pPr marL="636270" lvl="1" indent="-291465" rtl="0" algn="l">
              <a:spcBef>
                <a:spcPts val="1000"/>
              </a:spcBef>
              <a:spcAft>
                <a:spcPts val="0"/>
              </a:spcAft>
            </a:pPr>
            <a:r>
              <a:rPr lang="en-US" altLang="zh-CN" sz="2800" dirty="0">
                <a:latin typeface="Times New Roman" panose="02020603050405020304" pitchFamily="18" charset="0"/>
                <a:cs typeface="Times New Roman" panose="02020603050405020304" pitchFamily="18" charset="0"/>
              </a:rPr>
              <a:t>角色分配：1 位用户、2 位编码员（结对编程）、1 位测试员</a:t>
            </a:r>
            <a:endParaRPr lang="en-US" altLang="zh-CN" sz="2800" dirty="0">
              <a:latin typeface="Times New Roman" panose="02020603050405020304" pitchFamily="18" charset="0"/>
              <a:cs typeface="Times New Roman" panose="02020603050405020304" pitchFamily="18" charset="0"/>
            </a:endParaRPr>
          </a:p>
          <a:p>
            <a:pPr marL="636270" lvl="1" indent="-291465" rtl="0" algn="l">
              <a:spcBef>
                <a:spcPts val="1000"/>
              </a:spcBef>
              <a:spcAft>
                <a:spcPts val="0"/>
              </a:spcAft>
            </a:pPr>
            <a:r>
              <a:rPr lang="en-US" altLang="zh-CN" sz="2800" noProof="0" dirty="0">
                <a:latin typeface="Times New Roman" panose="02020603050405020304" pitchFamily="18" charset="0"/>
                <a:cs typeface="Times New Roman" panose="02020603050405020304" pitchFamily="18" charset="0"/>
              </a:rPr>
              <a:t>持续时间：4周</a:t>
            </a:r>
            <a:endParaRPr lang="en-US" altLang="zh-CN" sz="2800" noProof="0" dirty="0">
              <a:latin typeface="Times New Roman" panose="02020603050405020304" pitchFamily="18" charset="0"/>
              <a:cs typeface="Times New Roman" panose="02020603050405020304" pitchFamily="18" charset="0"/>
            </a:endParaRPr>
          </a:p>
          <a:p>
            <a:pPr marL="636270" lvl="1" indent="-291465" rtl="0" algn="l">
              <a:spcBef>
                <a:spcPts val="1000"/>
              </a:spcBef>
              <a:spcAft>
                <a:spcPts val="0"/>
              </a:spcAft>
            </a:pPr>
            <a:r>
              <a:rPr lang="en-US" altLang="zh-CN" sz="2800" noProof="0" dirty="0">
                <a:latin typeface="Times New Roman" panose="02020603050405020304" pitchFamily="18" charset="0"/>
                <a:cs typeface="Times New Roman" panose="02020603050405020304" pitchFamily="18" charset="0"/>
              </a:rPr>
              <a:t>任务：UI 原型和一项主要功能</a:t>
            </a:r>
            <a:endParaRPr lang="en-US" altLang="zh-CN" sz="2800" noProof="0" dirty="0">
              <a:latin typeface="Times New Roman" panose="02020603050405020304" pitchFamily="18" charset="0"/>
              <a:cs typeface="Times New Roman" panose="02020603050405020304" pitchFamily="18" charset="0"/>
            </a:endParaRPr>
          </a:p>
          <a:p>
            <a:pPr marL="636270" lvl="1" indent="-291465" rtl="0" algn="l">
              <a:spcBef>
                <a:spcPts val="1000"/>
              </a:spcBef>
              <a:spcAft>
                <a:spcPts val="0"/>
              </a:spcAft>
            </a:pPr>
            <a:r>
              <a:rPr lang="en-US" altLang="zh-CN" sz="2800" dirty="0">
                <a:latin typeface="Times New Roman" panose="02020603050405020304" pitchFamily="18" charset="0"/>
                <a:cs typeface="Times New Roman" panose="02020603050405020304" pitchFamily="18" charset="0"/>
              </a:rPr>
              <a:t>可交付成果：需求文档、架构设计文档、源代码</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和</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可执行文件，</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测试</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案件文件、验收标准文件。</a:t>
            </a:r>
            <a:endParaRPr lang="en-US" altLang="zh-CN" sz="2800" dirty="0">
              <a:latin typeface="Times New Roman" panose="02020603050405020304" pitchFamily="18" charset="0"/>
              <a:cs typeface="Times New Roman" panose="02020603050405020304" pitchFamily="18" charset="0"/>
            </a:endParaRPr>
          </a:p>
          <a:p>
            <a:pPr marL="636270" lvl="1" indent="-291465" rtl="0" algn="l">
              <a:spcBef>
                <a:spcPts val="1000"/>
              </a:spcBef>
              <a:spcAft>
                <a:spcPts val="0"/>
              </a:spcAft>
            </a:pPr>
            <a:r>
              <a:rPr lang="en-US" altLang="zh-CN" sz="2800" noProof="0" dirty="0">
                <a:latin typeface="Times New Roman" panose="02020603050405020304" pitchFamily="18" charset="0"/>
                <a:cs typeface="Times New Roman" panose="02020603050405020304" pitchFamily="18" charset="0"/>
              </a:rPr>
              <a:t>流程：敏捷/Scrum（每日 Scrum 会议）</a:t>
            </a:r>
            <a:endParaRPr lang="en-US" altLang="zh-CN" sz="2800" noProof="0" dirty="0">
              <a:latin typeface="Times New Roman" panose="02020603050405020304" pitchFamily="18" charset="0"/>
              <a:cs typeface="Times New Roman" panose="02020603050405020304" pitchFamily="18" charset="0"/>
            </a:endParaRPr>
          </a:p>
          <a:p>
            <a:pPr marL="291465" indent="-291465" rtl="0" algn="l">
              <a:spcBef>
                <a:spcPts val="1000"/>
              </a:spcBef>
              <a:spcAft>
                <a:spcPts val="0"/>
              </a:spcAft>
              <a:buFont typeface="Arial" panose="020B0604020202020204" pitchFamily="34" charset="0"/>
              <a:buChar char="•"/>
            </a:pPr>
            <a:endParaRPr lang="en-US" sz="16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pPr rtl="0" algn="l"/>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rtl="0" algn="l"/>
            <a:r>
              <a:rPr lang="en-US" noProof="0" dirty="0"/>
              <a:t>主要内容结束</a:t>
            </a:r>
            <a:endParaRPr lang="en-US" noProof="0" dirty="0"/>
          </a:p>
        </p:txBody>
      </p:sp>
      <p:sp>
        <p:nvSpPr>
          <p:cNvPr id="3" name="Footer Placeholder 2"/>
          <p:cNvSpPr>
            <a:spLocks noGrp="1"/>
          </p:cNvSpPr>
          <p:nvPr>
            <p:ph type="ftr" sz="quarter" idx="10"/>
          </p:nvPr>
        </p:nvSpPr>
        <p:spPr/>
        <p:txBody>
          <a:bodyPr/>
          <a:lstStyle/>
          <a:p>
            <a:pPr lvl="0" rtl="0" algn="l"/>
            <a:r>
              <a:rPr lang="en-US" dirty="0">
                <a:latin typeface="Times New Roman" panose="02020603050405020304" pitchFamily="18" charset="0"/>
                <a:cs typeface="Times New Roman" panose="02020603050405020304" pitchFamily="18" charset="0"/>
              </a:rPr>
              <a:t>© 2020 麦格劳-希尔教育。版权所有。仅授权教师在课堂上使用。</a:t>
            </a:r>
            <a:endParaRPr lang="en-US" dirty="0">
              <a:latin typeface="Times New Roman" panose="02020603050405020304" pitchFamily="18" charset="0"/>
              <a:cs typeface="Times New Roman" panose="02020603050405020304" pitchFamily="18" charset="0"/>
            </a:endParaRPr>
          </a:p>
          <a:p>
            <a:pPr lvl="0" rtl="0" algn="l"/>
            <a:r>
              <a:rPr lang="en-US" dirty="0">
                <a:latin typeface="Times New Roman" panose="02020603050405020304" pitchFamily="18" charset="0"/>
                <a:cs typeface="Times New Roman" panose="02020603050405020304" pitchFamily="18" charset="0"/>
              </a:rPr>
              <a:t>未经麦格劳-希尔教育集团事先书面同意，不得复制或进一步分发。</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lgn="l"/>
            <a:r>
              <a:rPr lang="en-US" noProof="0" dirty="0">
                <a:latin typeface="Times New Roman" panose="02020603050405020304" pitchFamily="18" charset="0"/>
                <a:cs typeface="Times New Roman" panose="02020603050405020304" pitchFamily="18" charset="0"/>
              </a:rPr>
              <a:t>无障碍内容：图像的文本替代品</a:t>
            </a:r>
            <a:endParaRPr lang="en-US"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pPr rtl="0" algn="l"/>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0" algn="l"/>
            <a:r>
              <a:rPr lang="en-US" sz="4000" noProof="0" dirty="0">
                <a:latin typeface="Times New Roman" panose="02020603050405020304" pitchFamily="18" charset="0"/>
                <a:cs typeface="Times New Roman" panose="02020603050405020304" pitchFamily="18" charset="0"/>
              </a:rPr>
              <a:t>调整流程模型</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22442"/>
            <a:ext cx="8458200" cy="4630316"/>
          </a:xfrm>
        </p:spPr>
        <p:txBody>
          <a:bodyPr vert="horz" lIns="91440" tIns="45720" rIns="91440" bIns="45720" rtlCol="0">
            <a:noAutofit/>
          </a:bodyPr>
          <a:lstStyle/>
          <a:p>
            <a:pPr marL="291465" indent="-291465" rtl="0" algn="l">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每个软件项目都需要某种“路线图”或“通用软件流程”。</a:t>
            </a:r>
            <a:endParaRPr lang="en-US" sz="2400" noProof="0" dirty="0">
              <a:latin typeface="Times New Roman" panose="02020603050405020304" pitchFamily="18" charset="0"/>
              <a:cs typeface="Times New Roman" panose="02020603050405020304" pitchFamily="18" charset="0"/>
            </a:endParaRPr>
          </a:p>
          <a:p>
            <a:pPr marL="291465" indent="-291465" rtl="0" algn="l">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每个项目都是不同的，每个团队都是不同的。</a:t>
            </a:r>
            <a:endParaRPr lang="en-US" sz="2400" noProof="0" dirty="0">
              <a:latin typeface="Times New Roman" panose="02020603050405020304" pitchFamily="18" charset="0"/>
              <a:cs typeface="Times New Roman" panose="02020603050405020304" pitchFamily="18" charset="0"/>
            </a:endParaRPr>
          </a:p>
          <a:p>
            <a:pPr marL="291465" indent="-291465" rtl="0" algn="l">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没有一个软件工程框架适合所有软件产品。</a:t>
            </a:r>
            <a:endParaRPr lang="en-US" sz="2400" noProof="0" dirty="0">
              <a:latin typeface="Times New Roman" panose="02020603050405020304" pitchFamily="18" charset="0"/>
              <a:cs typeface="Times New Roman" panose="02020603050405020304" pitchFamily="18" charset="0"/>
            </a:endParaRPr>
          </a:p>
          <a:p>
            <a:pPr marL="291465" indent="-291465" rtl="0" algn="l">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任何路线图或通用流程都应基于最佳行业实践。</a:t>
            </a:r>
            <a:endParaRPr lang="en-US" sz="2400" noProof="0" dirty="0">
              <a:latin typeface="Times New Roman" panose="02020603050405020304" pitchFamily="18" charset="0"/>
              <a:cs typeface="Times New Roman" panose="02020603050405020304" pitchFamily="18" charset="0"/>
            </a:endParaRPr>
          </a:p>
          <a:p>
            <a:pPr marL="291465" indent="-291465" rtl="0" algn="l">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开发人员和利益相关者调整通用流程模型并对其进行定制，以适应当前项目、团队成员的技能和用户需求。</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pPr rtl="0" algn="l"/>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270869"/>
            <a:ext cx="8458200" cy="746472"/>
          </a:xfrm>
        </p:spPr>
        <p:txBody>
          <a:bodyPr>
            <a:noAutofit/>
          </a:bodyPr>
          <a:lstStyle/>
          <a:p>
            <a:pPr rtl="0" algn="l"/>
            <a:r>
              <a:rPr lang="en-US" sz="3200" noProof="0" dirty="0">
                <a:latin typeface="Times New Roman" panose="02020603050405020304" pitchFamily="18" charset="0"/>
                <a:cs typeface="Times New Roman" panose="02020603050405020304" pitchFamily="18" charset="0"/>
              </a:rPr>
              <a:t>原型设计的增量模型——文本替代</a:t>
            </a:r>
            <a:endParaRPr lang="en-US" sz="3200" noProof="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4"/>
          </p:nvPr>
        </p:nvSpPr>
        <p:spPr/>
        <p:txBody>
          <a:bodyPr/>
          <a:lstStyle/>
          <a:p>
            <a:pPr rtl="0" algn="l"/>
            <a:r>
              <a:rPr lang="en-US" noProof="0" dirty="0">
                <a:latin typeface="Times New Roman" panose="02020603050405020304" pitchFamily="18" charset="0"/>
                <a:cs typeface="Times New Roman" panose="02020603050405020304" pitchFamily="18" charset="0"/>
                <a:hlinkClick r:id="rId1" action="ppaction://hlinksldjump"/>
              </a:rPr>
              <a:t>返回包含图像的父幻灯片。</a:t>
            </a:r>
            <a:endParaRPr lang="en-US"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p:txBody>
          <a:bodyPr>
            <a:normAutofit/>
          </a:bodyPr>
          <a:lstStyle/>
          <a:p>
            <a:pPr rtl="0" algn="l"/>
            <a:r>
              <a:rPr lang="en-US" sz="2400" noProof="0" dirty="0">
                <a:solidFill>
                  <a:srgbClr val="000000"/>
                </a:solidFill>
                <a:latin typeface="Times New Roman" panose="02020603050405020304" pitchFamily="18" charset="0"/>
                <a:cs typeface="Times New Roman" panose="02020603050405020304" pitchFamily="18" charset="0"/>
              </a:rPr>
              <a:t>插图显示了原型设计的增量模型。圆形图中的组成部分是规划、需求、分析和设计、实施、测试和评估。该循环进一步继续进行规划。根据该模型，初始规划添加到规划中，实施导致部署。</a:t>
            </a:r>
            <a:endParaRPr lang="en-US" sz="2400" noProof="0"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15"/>
          </p:nvPr>
        </p:nvSpPr>
        <p:spPr/>
        <p:txBody>
          <a:bodyPr/>
          <a:lstStyle/>
          <a:p>
            <a:pPr algn="ctr" rtl="0"/>
            <a:r>
              <a:rPr lang="en-US" noProof="0" dirty="0">
                <a:latin typeface="Times New Roman" panose="02020603050405020304" pitchFamily="18" charset="0"/>
                <a:cs typeface="Times New Roman" panose="02020603050405020304" pitchFamily="18" charset="0"/>
                <a:hlinkClick r:id="rId1" action="ppaction://hlinksldjump"/>
              </a:rPr>
              <a:t>返回包含图像的父幻灯片。</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0"/>
          </p:nvPr>
        </p:nvSpPr>
        <p:spPr/>
        <p:txBody>
          <a:bodyPr/>
          <a:lstStyle/>
          <a:p>
            <a:pPr rtl="0" algn="l"/>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270869"/>
            <a:ext cx="8458200" cy="746472"/>
          </a:xfrm>
        </p:spPr>
        <p:txBody>
          <a:bodyPr>
            <a:noAutofit/>
          </a:bodyPr>
          <a:lstStyle/>
          <a:p>
            <a:pPr rtl="0" algn="l"/>
            <a:r>
              <a:rPr lang="en-US" sz="3200" noProof="0" dirty="0">
                <a:latin typeface="Times New Roman" panose="02020603050405020304" pitchFamily="18" charset="0"/>
                <a:cs typeface="Times New Roman" panose="02020603050405020304" pitchFamily="18" charset="0"/>
              </a:rPr>
              <a:t>原型设计的螺旋模型 – 文本替代</a:t>
            </a:r>
            <a:endParaRPr lang="en-US" sz="3200" noProof="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4"/>
          </p:nvPr>
        </p:nvSpPr>
        <p:spPr/>
        <p:txBody>
          <a:bodyPr/>
          <a:lstStyle/>
          <a:p>
            <a:pPr rtl="0" algn="l"/>
            <a:r>
              <a:rPr lang="en-US" noProof="0" dirty="0">
                <a:latin typeface="Times New Roman" panose="02020603050405020304" pitchFamily="18" charset="0"/>
                <a:cs typeface="Times New Roman" panose="02020603050405020304" pitchFamily="18" charset="0"/>
                <a:hlinkClick r:id="rId1" action="ppaction://hlinksldjump"/>
              </a:rPr>
              <a:t>返回包含图像的父幻灯片。</a:t>
            </a:r>
            <a:endParaRPr lang="en-US"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p:txBody>
          <a:bodyPr>
            <a:normAutofit/>
          </a:bodyPr>
          <a:lstStyle/>
          <a:p>
            <a:pPr rtl="0" algn="l"/>
            <a:r>
              <a:rPr lang="en-US" sz="2400" noProof="0" dirty="0">
                <a:solidFill>
                  <a:srgbClr val="000000"/>
                </a:solidFill>
                <a:latin typeface="Times New Roman" panose="02020603050405020304" pitchFamily="18" charset="0"/>
                <a:cs typeface="Times New Roman" panose="02020603050405020304" pitchFamily="18" charset="0"/>
              </a:rPr>
              <a:t>插图显示原型设计的螺旋模型。螺旋的每一层分别代表原型 1、原型 2 和原型 3。设计的左上角显示确定目标。右上角的内容是识别风险。左下角显示开发和测试。右下角显示计划和迭代。</a:t>
            </a:r>
            <a:r>
              <a:rPr lang="en-US" sz="2400" noProof="0" dirty="0">
                <a:latin typeface="Times New Roman" panose="02020603050405020304" pitchFamily="18" charset="0"/>
                <a:cs typeface="Times New Roman" panose="02020603050405020304" pitchFamily="18" charset="0"/>
              </a:rPr>
              <a:t> </a:t>
            </a:r>
            <a:endParaRPr lang="en-US" sz="2400" noProof="0"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15"/>
          </p:nvPr>
        </p:nvSpPr>
        <p:spPr/>
        <p:txBody>
          <a:bodyPr/>
          <a:lstStyle/>
          <a:p>
            <a:pPr algn="ctr" rtl="0"/>
            <a:r>
              <a:rPr lang="en-US" noProof="0" dirty="0">
                <a:latin typeface="Times New Roman" panose="02020603050405020304" pitchFamily="18" charset="0"/>
                <a:cs typeface="Times New Roman" panose="02020603050405020304" pitchFamily="18" charset="0"/>
                <a:hlinkClick r:id="rId1" action="ppaction://hlinksldjump"/>
              </a:rPr>
              <a:t>返回包含图像的父幻灯片。</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0"/>
          </p:nvPr>
        </p:nvSpPr>
        <p:spPr/>
        <p:txBody>
          <a:bodyPr/>
          <a:lstStyle/>
          <a:p>
            <a:pPr rtl="0" algn="l"/>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rtl="0" algn="l"/>
            <a:r>
              <a:rPr lang="en-US" sz="3600" noProof="0" dirty="0">
                <a:latin typeface="Times New Roman" panose="02020603050405020304" pitchFamily="18" charset="0"/>
                <a:cs typeface="Times New Roman" panose="02020603050405020304" pitchFamily="18" charset="0"/>
              </a:rPr>
              <a:t>原型建筑设计 – 文本替代</a:t>
            </a:r>
            <a:endParaRPr lang="en-US" sz="3600" noProof="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4"/>
          </p:nvPr>
        </p:nvSpPr>
        <p:spPr/>
        <p:txBody>
          <a:bodyPr/>
          <a:lstStyle/>
          <a:p>
            <a:pPr rtl="0" algn="l"/>
            <a:r>
              <a:rPr lang="en-US" noProof="0" dirty="0">
                <a:latin typeface="Times New Roman" panose="02020603050405020304" pitchFamily="18" charset="0"/>
                <a:cs typeface="Times New Roman" panose="02020603050405020304" pitchFamily="18" charset="0"/>
                <a:hlinkClick r:id="rId1" action="ppaction://hlinksldjump"/>
              </a:rPr>
              <a:t>返回包含图像的父幻灯片。</a:t>
            </a:r>
            <a:endParaRPr lang="en-US"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p:txBody>
          <a:bodyPr>
            <a:normAutofit/>
          </a:bodyPr>
          <a:lstStyle/>
          <a:p>
            <a:pPr rtl="0" algn="l"/>
            <a:r>
              <a:rPr lang="en-US" sz="2400" noProof="0" dirty="0">
                <a:solidFill>
                  <a:srgbClr val="000000"/>
                </a:solidFill>
                <a:latin typeface="Times New Roman" panose="02020603050405020304" pitchFamily="18" charset="0"/>
                <a:cs typeface="Times New Roman" panose="02020603050405020304" pitchFamily="18" charset="0"/>
              </a:rPr>
              <a:t>插图显示了原型建筑设计。第一步是确定架构目标。该设计从第二步到第五步形成一个圆形模型。第二步是确定关键场景。第三步是创建应用程序概述。第四步，找出关键问题。第五步是定义候选解决方案。</a:t>
            </a:r>
            <a:endParaRPr lang="en-US" sz="2400" noProof="0"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15"/>
          </p:nvPr>
        </p:nvSpPr>
        <p:spPr/>
        <p:txBody>
          <a:bodyPr/>
          <a:lstStyle/>
          <a:p>
            <a:pPr algn="ctr" rtl="0"/>
            <a:r>
              <a:rPr lang="en-US" noProof="0" dirty="0">
                <a:latin typeface="Times New Roman" panose="02020603050405020304" pitchFamily="18" charset="0"/>
                <a:cs typeface="Times New Roman" panose="02020603050405020304" pitchFamily="18" charset="0"/>
                <a:hlinkClick r:id="rId1" action="ppaction://hlinksldjump"/>
              </a:rPr>
              <a:t>返回包含图像的父幻灯片。</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0"/>
          </p:nvPr>
        </p:nvSpPr>
        <p:spPr/>
        <p:txBody>
          <a:bodyPr/>
          <a:lstStyle/>
          <a:p>
            <a:pPr rtl="0" algn="l"/>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270869"/>
            <a:ext cx="8458200" cy="746472"/>
          </a:xfrm>
        </p:spPr>
        <p:txBody>
          <a:bodyPr>
            <a:noAutofit/>
          </a:bodyPr>
          <a:lstStyle/>
          <a:p>
            <a:pPr rtl="0" algn="l"/>
            <a:r>
              <a:rPr lang="en-US" sz="3200" noProof="0" dirty="0">
                <a:latin typeface="Times New Roman" panose="02020603050405020304" pitchFamily="18" charset="0"/>
                <a:cs typeface="Times New Roman" panose="02020603050405020304" pitchFamily="18" charset="0"/>
              </a:rPr>
              <a:t>推荐的原型进化过程——文本替代</a:t>
            </a:r>
            <a:endParaRPr lang="en-US" sz="3200" noProof="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4"/>
          </p:nvPr>
        </p:nvSpPr>
        <p:spPr/>
        <p:txBody>
          <a:bodyPr/>
          <a:lstStyle/>
          <a:p>
            <a:pPr rtl="0" algn="l"/>
            <a:r>
              <a:rPr lang="en-US" noProof="0" dirty="0">
                <a:latin typeface="Times New Roman" panose="02020603050405020304" pitchFamily="18" charset="0"/>
                <a:cs typeface="Times New Roman" panose="02020603050405020304" pitchFamily="18" charset="0"/>
                <a:hlinkClick r:id="rId1" action="ppaction://hlinksldjump"/>
              </a:rPr>
              <a:t>返回包含图像的父幻灯片。</a:t>
            </a:r>
            <a:endParaRPr lang="en-US"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p:txBody>
          <a:bodyPr>
            <a:normAutofit/>
          </a:bodyPr>
          <a:lstStyle/>
          <a:p>
            <a:pPr rtl="0" algn="l"/>
            <a:r>
              <a:rPr lang="en-US" sz="2400" noProof="0" dirty="0">
                <a:solidFill>
                  <a:srgbClr val="000000"/>
                </a:solidFill>
                <a:latin typeface="Times New Roman" panose="02020603050405020304" pitchFamily="18" charset="0"/>
                <a:cs typeface="Times New Roman" panose="02020603050405020304" pitchFamily="18" charset="0"/>
              </a:rPr>
              <a:t>插图显示了推荐的原型进化过程。该过程的初始程序是项目构思、需求工程、初步架构设计、估计所需的项目资源并构建第一个原型。从原型的评估来看，该过程采用循环模型。对原型进行评估后，需要做出是否继续的决定，项目可以在此之后结束，也可以继续使用演进的系统。系统演化后，将重新定义范围，构建下一个原型。在对原型进行评估之后，可以按照以下步骤来实现演化系统：原型变成软件发布，并维护软件，然后演化系统。</a:t>
            </a:r>
            <a:endParaRPr lang="en-US" sz="2400" noProof="0"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15"/>
          </p:nvPr>
        </p:nvSpPr>
        <p:spPr/>
        <p:txBody>
          <a:bodyPr/>
          <a:lstStyle/>
          <a:p>
            <a:pPr algn="ctr" rtl="0"/>
            <a:r>
              <a:rPr lang="en-US" noProof="0" dirty="0">
                <a:latin typeface="Times New Roman" panose="02020603050405020304" pitchFamily="18" charset="0"/>
                <a:cs typeface="Times New Roman" panose="02020603050405020304" pitchFamily="18" charset="0"/>
                <a:hlinkClick r:id="rId1" action="ppaction://hlinksldjump"/>
              </a:rPr>
              <a:t>返回包含图像的父幻灯片。</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0"/>
          </p:nvPr>
        </p:nvSpPr>
        <p:spPr/>
        <p:txBody>
          <a:bodyPr/>
          <a:lstStyle/>
          <a:p>
            <a:pPr rtl="0" algn="l"/>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270869"/>
            <a:ext cx="8458200" cy="746472"/>
          </a:xfrm>
        </p:spPr>
        <p:txBody>
          <a:bodyPr>
            <a:noAutofit/>
          </a:bodyPr>
          <a:lstStyle/>
          <a:p>
            <a:pPr rtl="0" algn="l"/>
            <a:r>
              <a:rPr lang="en-US" sz="3200" noProof="0" dirty="0">
                <a:latin typeface="Times New Roman" panose="02020603050405020304" pitchFamily="18" charset="0"/>
                <a:cs typeface="Times New Roman" panose="02020603050405020304" pitchFamily="18" charset="0"/>
              </a:rPr>
              <a:t>维护工作量分布 – 文本替代</a:t>
            </a:r>
            <a:endParaRPr lang="en-US" sz="3200" noProof="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4"/>
          </p:nvPr>
        </p:nvSpPr>
        <p:spPr/>
        <p:txBody>
          <a:bodyPr/>
          <a:lstStyle/>
          <a:p>
            <a:pPr rtl="0" algn="l"/>
            <a:r>
              <a:rPr lang="en-US" noProof="0" dirty="0">
                <a:latin typeface="Times New Roman" panose="02020603050405020304" pitchFamily="18" charset="0"/>
                <a:cs typeface="Times New Roman" panose="02020603050405020304" pitchFamily="18" charset="0"/>
                <a:hlinkClick r:id="rId1" action="ppaction://hlinksldjump"/>
              </a:rPr>
              <a:t>返回包含图像的父幻灯片。</a:t>
            </a:r>
            <a:endParaRPr lang="en-US"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p:txBody>
          <a:bodyPr>
            <a:normAutofit/>
          </a:bodyPr>
          <a:lstStyle/>
          <a:p>
            <a:pPr rtl="0" algn="l"/>
            <a:r>
              <a:rPr lang="en-US" sz="2400" noProof="0" dirty="0">
                <a:solidFill>
                  <a:srgbClr val="000000"/>
                </a:solidFill>
                <a:latin typeface="Times New Roman" panose="02020603050405020304" pitchFamily="18" charset="0"/>
                <a:cs typeface="Times New Roman" panose="02020603050405020304" pitchFamily="18" charset="0"/>
              </a:rPr>
              <a:t>饼图显示维护工作量分布。维护分配如下：完美性 50%、适应性 25%、纠正性 21% 和预防性 4%。</a:t>
            </a:r>
            <a:endParaRPr lang="en-US" sz="2400" noProof="0"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15"/>
          </p:nvPr>
        </p:nvSpPr>
        <p:spPr/>
        <p:txBody>
          <a:bodyPr/>
          <a:lstStyle/>
          <a:p>
            <a:pPr algn="ctr" rtl="0"/>
            <a:r>
              <a:rPr lang="en-US" noProof="0" dirty="0">
                <a:latin typeface="Times New Roman" panose="02020603050405020304" pitchFamily="18" charset="0"/>
                <a:cs typeface="Times New Roman" panose="02020603050405020304" pitchFamily="18" charset="0"/>
                <a:hlinkClick r:id="rId1" action="ppaction://hlinksldjump"/>
              </a:rPr>
              <a:t>返回包含图像的父幻灯片。</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0"/>
          </p:nvPr>
        </p:nvSpPr>
        <p:spPr/>
        <p:txBody>
          <a:bodyPr/>
          <a:lstStyle/>
          <a:p>
            <a:pPr rtl="0" algn="l"/>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47328"/>
            <a:ext cx="8458200" cy="993554"/>
          </a:xfrm>
        </p:spPr>
        <p:txBody>
          <a:bodyPr>
            <a:noAutofit/>
          </a:bodyPr>
          <a:lstStyle/>
          <a:p>
            <a:pPr rtl="0" algn="l"/>
            <a:r>
              <a:rPr lang="en-US" sz="3600" noProof="0" dirty="0">
                <a:latin typeface="Times New Roman" panose="02020603050405020304" pitchFamily="18" charset="0"/>
                <a:cs typeface="Times New Roman" panose="02020603050405020304" pitchFamily="18" charset="0"/>
              </a:rPr>
              <a:t>- 组织软件项目的原则</a:t>
            </a:r>
            <a:endParaRPr lang="en-US" sz="36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05350"/>
            <a:ext cx="8458200" cy="4630316"/>
          </a:xfrm>
        </p:spPr>
        <p:txBody>
          <a:bodyPr vert="horz" lIns="91440" tIns="45720" rIns="91440" bIns="45720" rtlCol="0">
            <a:noAutofit/>
          </a:bodyPr>
          <a:lstStyle/>
          <a:p>
            <a:pPr marL="403225" indent="-403225" rtl="0" algn="l">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在没有足够反馈的情况下使用线性过程模型是有风险的。</a:t>
            </a:r>
            <a:endParaRPr lang="en-US" noProof="0" dirty="0">
              <a:latin typeface="Times New Roman" panose="02020603050405020304" pitchFamily="18" charset="0"/>
              <a:cs typeface="Times New Roman" panose="02020603050405020304" pitchFamily="18" charset="0"/>
            </a:endParaRPr>
          </a:p>
          <a:p>
            <a:pPr marL="403225" indent="-403225" rtl="0" algn="l">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计划大量的预先需求收集是不可能也不可取的。</a:t>
            </a:r>
            <a:endParaRPr lang="en-US" noProof="0" dirty="0">
              <a:latin typeface="Times New Roman" panose="02020603050405020304" pitchFamily="18" charset="0"/>
              <a:cs typeface="Times New Roman" panose="02020603050405020304" pitchFamily="18" charset="0"/>
            </a:endParaRPr>
          </a:p>
          <a:p>
            <a:pPr marL="403225" indent="-403225" rtl="0" algn="l">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预先收集需求可能不会降低成本或防止时间延误。</a:t>
            </a:r>
            <a:endParaRPr lang="en-US" noProof="0" dirty="0">
              <a:latin typeface="Times New Roman" panose="02020603050405020304" pitchFamily="18" charset="0"/>
              <a:cs typeface="Times New Roman" panose="02020603050405020304" pitchFamily="18" charset="0"/>
            </a:endParaRPr>
          </a:p>
          <a:p>
            <a:pPr marL="403225" indent="-403225" rtl="0" algn="l">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适当的项目管理是软件开发不可或缺的一部分。</a:t>
            </a:r>
            <a:endParaRPr lang="en-US" noProof="0" dirty="0">
              <a:latin typeface="Times New Roman" panose="02020603050405020304" pitchFamily="18" charset="0"/>
              <a:cs typeface="Times New Roman" panose="02020603050405020304" pitchFamily="18" charset="0"/>
            </a:endParaRPr>
          </a:p>
          <a:p>
            <a:pPr marL="403225" indent="-403225" rtl="0" algn="l">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文档应该随着软件的发展而发展，并且不应该延迟构建的开始。</a:t>
            </a:r>
            <a:endParaRPr lang="en-US" noProof="0" dirty="0">
              <a:latin typeface="Times New Roman" panose="02020603050405020304" pitchFamily="18" charset="0"/>
              <a:cs typeface="Times New Roman" panose="02020603050405020304" pitchFamily="18" charset="0"/>
            </a:endParaRPr>
          </a:p>
          <a:p>
            <a:pPr marL="403225" indent="-403225" rtl="0" algn="l">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让利益相关者尽早并频繁地参与开发过程。</a:t>
            </a:r>
            <a:endParaRPr lang="en-US" noProof="0" dirty="0">
              <a:latin typeface="Times New Roman" panose="02020603050405020304" pitchFamily="18" charset="0"/>
              <a:cs typeface="Times New Roman" panose="02020603050405020304" pitchFamily="18" charset="0"/>
            </a:endParaRPr>
          </a:p>
          <a:p>
            <a:pPr marL="403225" indent="-403225" rtl="0" algn="l">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测试人员需要参与软件构建之前的过程。</a:t>
            </a:r>
            <a:endParaRPr lang="en-US"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pPr rtl="0" algn="l"/>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47328"/>
            <a:ext cx="8458200" cy="993554"/>
          </a:xfrm>
        </p:spPr>
        <p:txBody>
          <a:bodyPr>
            <a:noAutofit/>
          </a:bodyPr>
          <a:lstStyle/>
          <a:p>
            <a:pPr rtl="0" algn="l"/>
            <a:r>
              <a:rPr lang="en-US" sz="4000" noProof="0" dirty="0">
                <a:latin typeface="Times New Roman" panose="02020603050405020304" pitchFamily="18" charset="0"/>
                <a:cs typeface="Times New Roman" panose="02020603050405020304" pitchFamily="18" charset="0"/>
              </a:rPr>
              <a:t>- 敏捷过程模型的特点</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30988"/>
            <a:ext cx="8458200" cy="4630316"/>
          </a:xfrm>
        </p:spPr>
        <p:txBody>
          <a:bodyPr vert="horz" lIns="91440" tIns="45720" rIns="91440" bIns="45720" rtlCol="0">
            <a:noAutofit/>
          </a:bodyPr>
          <a:lstStyle/>
          <a:p>
            <a:pPr marL="403225" indent="-403225" rtl="0" algn="l">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不适合大型高风险或关键任务项目。</a:t>
            </a:r>
            <a:endParaRPr lang="en-US" noProof="0" dirty="0">
              <a:latin typeface="Times New Roman" panose="02020603050405020304" pitchFamily="18" charset="0"/>
              <a:cs typeface="Times New Roman" panose="02020603050405020304" pitchFamily="18" charset="0"/>
            </a:endParaRPr>
          </a:p>
          <a:p>
            <a:pPr marL="403225" indent="-403225" rtl="0" algn="l">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最少的规则和最少的文档。</a:t>
            </a:r>
            <a:endParaRPr lang="en-US" noProof="0" dirty="0">
              <a:latin typeface="Times New Roman" panose="02020603050405020304" pitchFamily="18" charset="0"/>
              <a:cs typeface="Times New Roman" panose="02020603050405020304" pitchFamily="18" charset="0"/>
            </a:endParaRPr>
          </a:p>
          <a:p>
            <a:pPr marL="403225" indent="-403225" rtl="0" algn="l">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测试人员的持续参与。</a:t>
            </a:r>
            <a:endParaRPr lang="en-US" noProof="0" dirty="0">
              <a:latin typeface="Times New Roman" panose="02020603050405020304" pitchFamily="18" charset="0"/>
              <a:cs typeface="Times New Roman" panose="02020603050405020304" pitchFamily="18" charset="0"/>
            </a:endParaRPr>
          </a:p>
          <a:p>
            <a:pPr marL="403225" indent="-403225" rtl="0" algn="l">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易于适应产品变化。</a:t>
            </a:r>
            <a:endParaRPr lang="en-US" noProof="0" dirty="0">
              <a:latin typeface="Times New Roman" panose="02020603050405020304" pitchFamily="18" charset="0"/>
              <a:cs typeface="Times New Roman" panose="02020603050405020304" pitchFamily="18" charset="0"/>
            </a:endParaRPr>
          </a:p>
          <a:p>
            <a:pPr marL="403225" indent="-403225" rtl="0" algn="l">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很大程度上取决于利益相关者的互动。</a:t>
            </a:r>
            <a:endParaRPr lang="en-US" noProof="0" dirty="0">
              <a:latin typeface="Times New Roman" panose="02020603050405020304" pitchFamily="18" charset="0"/>
              <a:cs typeface="Times New Roman" panose="02020603050405020304" pitchFamily="18" charset="0"/>
            </a:endParaRPr>
          </a:p>
          <a:p>
            <a:pPr marL="403225" indent="-403225" rtl="0" algn="l">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易于管理。</a:t>
            </a:r>
            <a:endParaRPr lang="en-US" noProof="0" dirty="0">
              <a:latin typeface="Times New Roman" panose="02020603050405020304" pitchFamily="18" charset="0"/>
              <a:cs typeface="Times New Roman" panose="02020603050405020304" pitchFamily="18" charset="0"/>
            </a:endParaRPr>
          </a:p>
          <a:p>
            <a:pPr marL="403225" indent="-403225" rtl="0" algn="l">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及早交付部分解决方案。</a:t>
            </a:r>
            <a:endParaRPr lang="en-US" noProof="0" dirty="0">
              <a:latin typeface="Times New Roman" panose="02020603050405020304" pitchFamily="18" charset="0"/>
              <a:cs typeface="Times New Roman" panose="02020603050405020304" pitchFamily="18" charset="0"/>
            </a:endParaRPr>
          </a:p>
          <a:p>
            <a:pPr marL="403225" indent="-403225" rtl="0" algn="l">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非正式的风险管理。</a:t>
            </a:r>
            <a:endParaRPr lang="en-US" noProof="0" dirty="0">
              <a:latin typeface="Times New Roman" panose="02020603050405020304" pitchFamily="18" charset="0"/>
              <a:cs typeface="Times New Roman" panose="02020603050405020304" pitchFamily="18" charset="0"/>
            </a:endParaRPr>
          </a:p>
          <a:p>
            <a:pPr marL="403225" indent="-403225" rtl="0" algn="l">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内置持续流程改进。</a:t>
            </a:r>
            <a:endParaRPr lang="en-US"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pPr rtl="0" algn="l"/>
            <a:fld id="{68151E55-6873-49E2-B8D5-2F265E6F1973}" type="slidenum">
              <a:rPr lang="en-US" smtClean="0">
                <a:latin typeface="Times New Roman" panose="02020603050405020304" pitchFamily="18" charset="0"/>
                <a:cs typeface="Times New Roman" panose="02020603050405020304" pitchFamily="18" charset="0"/>
              </a:rPr>
            </a:fld>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97651"/>
            <a:ext cx="8458200" cy="1092909"/>
          </a:xfrm>
        </p:spPr>
        <p:txBody>
          <a:bodyPr>
            <a:noAutofit/>
          </a:bodyPr>
          <a:lstStyle/>
          <a:p>
            <a:pPr rtl="0" algn="l"/>
            <a:r>
              <a:rPr lang="en-US" sz="4000" noProof="0" dirty="0">
                <a:latin typeface="Times New Roman" panose="02020603050405020304" pitchFamily="18" charset="0"/>
                <a:cs typeface="Times New Roman" panose="02020603050405020304" pitchFamily="18" charset="0"/>
              </a:rPr>
              <a:t>原型设计的增量模型</a:t>
            </a:r>
            <a:endParaRPr lang="en-US" sz="4000" noProof="0" dirty="0">
              <a:latin typeface="Times New Roman" panose="02020603050405020304" pitchFamily="18" charset="0"/>
              <a:cs typeface="Times New Roman" panose="02020603050405020304" pitchFamily="18" charset="0"/>
            </a:endParaRPr>
          </a:p>
        </p:txBody>
      </p:sp>
      <p:pic>
        <p:nvPicPr>
          <p:cNvPr id="5" name="Picture 4" descr="An illustration displays incremental model for prototype design. "/>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47769" y="1403610"/>
            <a:ext cx="5482018" cy="4436675"/>
          </a:xfrm>
          <a:prstGeom prst="rect">
            <a:avLst/>
          </a:prstGeom>
        </p:spPr>
      </p:pic>
      <p:sp>
        <p:nvSpPr>
          <p:cNvPr id="7" name="Text Placeholder 6"/>
          <p:cNvSpPr>
            <a:spLocks noGrp="1"/>
          </p:cNvSpPr>
          <p:nvPr>
            <p:ph type="body" sz="quarter" idx="12"/>
          </p:nvPr>
        </p:nvSpPr>
        <p:spPr>
          <a:xfrm>
            <a:off x="3117053" y="6324600"/>
            <a:ext cx="2909895" cy="190500"/>
          </a:xfrm>
        </p:spPr>
        <p:txBody>
          <a:bodyPr/>
          <a:lstStyle/>
          <a:p>
            <a:pPr rtl="0" algn="l"/>
            <a:r>
              <a:rPr lang="en-US" sz="1200" noProof="0" dirty="0">
                <a:latin typeface="Times New Roman" panose="02020603050405020304" pitchFamily="18" charset="0"/>
                <a:cs typeface="Times New Roman" panose="02020603050405020304" pitchFamily="18" charset="0"/>
                <a:hlinkClick r:id="rId2" action="ppaction://hlinksldjump"/>
              </a:rPr>
              <a:t>访问幻灯片图像的替代文本。</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pPr rtl="0" algn="l"/>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47328"/>
            <a:ext cx="8458200" cy="993554"/>
          </a:xfrm>
        </p:spPr>
        <p:txBody>
          <a:bodyPr>
            <a:noAutofit/>
          </a:bodyPr>
          <a:lstStyle/>
          <a:p>
            <a:pPr rtl="0" algn="l"/>
            <a:r>
              <a:rPr lang="en-US" sz="4000" noProof="0" dirty="0">
                <a:latin typeface="Times New Roman" panose="02020603050405020304" pitchFamily="18" charset="0"/>
                <a:cs typeface="Times New Roman" panose="02020603050405020304" pitchFamily="18" charset="0"/>
              </a:rPr>
              <a:t>螺旋过程模型的特点</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30988"/>
            <a:ext cx="8458200" cy="4630316"/>
          </a:xfrm>
        </p:spPr>
        <p:txBody>
          <a:bodyPr vert="horz" lIns="91440" tIns="45720" rIns="91440" bIns="45720" rtlCol="0">
            <a:noAutofit/>
          </a:bodyPr>
          <a:lstStyle/>
          <a:p>
            <a:pPr marL="403225" indent="-403225" rtl="0" algn="l">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不适合小型、低风险的项目。</a:t>
            </a:r>
            <a:endParaRPr lang="en-US" noProof="0" dirty="0">
              <a:latin typeface="Times New Roman" panose="02020603050405020304" pitchFamily="18" charset="0"/>
              <a:cs typeface="Times New Roman" panose="02020603050405020304" pitchFamily="18" charset="0"/>
            </a:endParaRPr>
          </a:p>
          <a:p>
            <a:pPr marL="403225" indent="-403225" rtl="0" algn="l">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需要几个步骤，以及预先完成的文档。</a:t>
            </a:r>
            <a:endParaRPr lang="en-US" noProof="0" dirty="0">
              <a:latin typeface="Times New Roman" panose="02020603050405020304" pitchFamily="18" charset="0"/>
              <a:cs typeface="Times New Roman" panose="02020603050405020304" pitchFamily="18" charset="0"/>
            </a:endParaRPr>
          </a:p>
          <a:p>
            <a:pPr marL="403225" indent="-403225" rtl="0" algn="l">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测试人员的早期参与（可能由外部团队完成）。</a:t>
            </a:r>
            <a:endParaRPr lang="en-US" noProof="0" dirty="0">
              <a:latin typeface="Times New Roman" panose="02020603050405020304" pitchFamily="18" charset="0"/>
              <a:cs typeface="Times New Roman" panose="02020603050405020304" pitchFamily="18" charset="0"/>
            </a:endParaRPr>
          </a:p>
          <a:p>
            <a:pPr marL="403225" indent="-403225" rtl="0" algn="l">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在原型完成之前很难适应产品变更。</a:t>
            </a:r>
            <a:endParaRPr lang="en-US" noProof="0" dirty="0">
              <a:latin typeface="Times New Roman" panose="02020603050405020304" pitchFamily="18" charset="0"/>
              <a:cs typeface="Times New Roman" panose="02020603050405020304" pitchFamily="18" charset="0"/>
            </a:endParaRPr>
          </a:p>
          <a:p>
            <a:pPr marL="403225" indent="-403225" rtl="0" algn="l">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利益相关者持续参与规划和风险评估。</a:t>
            </a:r>
            <a:endParaRPr lang="en-US" noProof="0" dirty="0">
              <a:latin typeface="Times New Roman" panose="02020603050405020304" pitchFamily="18" charset="0"/>
              <a:cs typeface="Times New Roman" panose="02020603050405020304" pitchFamily="18" charset="0"/>
            </a:endParaRPr>
          </a:p>
          <a:p>
            <a:pPr marL="403225" indent="-403225" rtl="0" algn="l">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需要正式的项目管理和协调。</a:t>
            </a:r>
            <a:endParaRPr lang="en-US" noProof="0" dirty="0">
              <a:latin typeface="Times New Roman" panose="02020603050405020304" pitchFamily="18" charset="0"/>
              <a:cs typeface="Times New Roman" panose="02020603050405020304" pitchFamily="18" charset="0"/>
            </a:endParaRPr>
          </a:p>
          <a:p>
            <a:pPr marL="403225" indent="-403225" rtl="0" algn="l">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项目结束并不总是显而易见的。</a:t>
            </a:r>
            <a:endParaRPr lang="en-US" noProof="0" dirty="0">
              <a:latin typeface="Times New Roman" panose="02020603050405020304" pitchFamily="18" charset="0"/>
              <a:cs typeface="Times New Roman" panose="02020603050405020304" pitchFamily="18" charset="0"/>
            </a:endParaRPr>
          </a:p>
          <a:p>
            <a:pPr marL="403225" indent="-403225" rtl="0" algn="l">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良好的风险管理。</a:t>
            </a:r>
            <a:endParaRPr lang="en-US" noProof="0" dirty="0">
              <a:latin typeface="Times New Roman" panose="02020603050405020304" pitchFamily="18" charset="0"/>
              <a:cs typeface="Times New Roman" panose="02020603050405020304" pitchFamily="18" charset="0"/>
            </a:endParaRPr>
          </a:p>
          <a:p>
            <a:pPr marL="403225" indent="-403225" rtl="0" algn="l">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流程改进在项目结束时处理。</a:t>
            </a:r>
            <a:endParaRPr lang="en-US"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pPr rtl="0" algn="l"/>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0" algn="l"/>
            <a:r>
              <a:rPr lang="en-US" sz="4000" noProof="0" dirty="0">
                <a:latin typeface="Times New Roman" panose="02020603050405020304" pitchFamily="18" charset="0"/>
                <a:cs typeface="Times New Roman" panose="02020603050405020304" pitchFamily="18" charset="0"/>
              </a:rPr>
              <a:t>用于原型设计的螺旋模型</a:t>
            </a:r>
            <a:endParaRPr lang="en-US" sz="4000" noProof="0" dirty="0">
              <a:latin typeface="Times New Roman" panose="02020603050405020304" pitchFamily="18" charset="0"/>
              <a:cs typeface="Times New Roman" panose="02020603050405020304" pitchFamily="18" charset="0"/>
            </a:endParaRPr>
          </a:p>
        </p:txBody>
      </p:sp>
      <p:pic>
        <p:nvPicPr>
          <p:cNvPr id="6" name="Picture 5" descr="An illustration displays spiral model of prototype design. "/>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56835" y="1202432"/>
            <a:ext cx="5863886" cy="4704807"/>
          </a:xfrm>
          <a:prstGeom prst="rect">
            <a:avLst/>
          </a:prstGeom>
        </p:spPr>
      </p:pic>
      <p:sp>
        <p:nvSpPr>
          <p:cNvPr id="7" name="Text Placeholder 6"/>
          <p:cNvSpPr>
            <a:spLocks noGrp="1"/>
          </p:cNvSpPr>
          <p:nvPr>
            <p:ph type="body" sz="quarter" idx="12"/>
          </p:nvPr>
        </p:nvSpPr>
        <p:spPr>
          <a:xfrm>
            <a:off x="3117053" y="6324600"/>
            <a:ext cx="2909895" cy="190500"/>
          </a:xfrm>
        </p:spPr>
        <p:txBody>
          <a:bodyPr/>
          <a:lstStyle/>
          <a:p>
            <a:pPr rtl="0" algn="l"/>
            <a:r>
              <a:rPr lang="en-US" sz="1200" noProof="0" dirty="0">
                <a:latin typeface="Times New Roman" panose="02020603050405020304" pitchFamily="18" charset="0"/>
                <a:cs typeface="Times New Roman" panose="02020603050405020304" pitchFamily="18" charset="0"/>
                <a:hlinkClick r:id="rId2" action="ppaction://hlinksldjump"/>
              </a:rPr>
              <a:t>访问幻灯片图像的替代文本。</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pPr rtl="0" algn="l"/>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0" algn="l"/>
            <a:r>
              <a:rPr lang="en-US" sz="4000" noProof="0" dirty="0">
                <a:latin typeface="Times New Roman" panose="02020603050405020304" pitchFamily="18" charset="0"/>
                <a:cs typeface="Times New Roman" panose="02020603050405020304" pitchFamily="18" charset="0"/>
              </a:rPr>
              <a:t>敏捷需求定义</a:t>
            </a:r>
            <a:r>
              <a:rPr lang="en-US" sz="1000" b="0" noProof="0" dirty="0">
                <a:latin typeface="Times New Roman" panose="02020603050405020304" pitchFamily="18" charset="0"/>
                <a:cs typeface="Times New Roman" panose="02020603050405020304" pitchFamily="18" charset="0"/>
              </a:rPr>
              <a:t>1</a:t>
            </a:r>
            <a:endParaRPr lang="en-US" sz="1000" b="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30988"/>
            <a:ext cx="8458200" cy="4630316"/>
          </a:xfrm>
        </p:spPr>
        <p:txBody>
          <a:bodyPr vert="horz" lIns="91440" tIns="45720" rIns="91440" bIns="45720" rtlCol="0">
            <a:noAutofit/>
          </a:bodyPr>
          <a:lstStyle/>
          <a:p>
            <a:pPr marL="403225" indent="-403225" rtl="0" algn="l">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通过匹配利益相关者的可用性并重视他们的投入，鼓励利益相关者积极参与。</a:t>
            </a:r>
            <a:endParaRPr lang="en-US" sz="2400" noProof="0" dirty="0">
              <a:latin typeface="Times New Roman" panose="02020603050405020304" pitchFamily="18" charset="0"/>
              <a:cs typeface="Times New Roman" panose="02020603050405020304" pitchFamily="18" charset="0"/>
            </a:endParaRPr>
          </a:p>
          <a:p>
            <a:pPr marL="403225" indent="-403225" rtl="0" algn="l">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使用简单的模型（例如便利贴、快速草图、用户故事）来减少参与障碍。</a:t>
            </a:r>
            <a:endParaRPr lang="en-US" sz="2400" noProof="0" dirty="0">
              <a:latin typeface="Times New Roman" panose="02020603050405020304" pitchFamily="18" charset="0"/>
              <a:cs typeface="Times New Roman" panose="02020603050405020304" pitchFamily="18" charset="0"/>
            </a:endParaRPr>
          </a:p>
          <a:p>
            <a:pPr marL="403225" indent="-403225" rtl="0" algn="l">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在使用需求表示技术之前，花点时间解释一下它们。</a:t>
            </a:r>
            <a:endParaRPr lang="en-US" sz="2400" noProof="0" dirty="0">
              <a:latin typeface="Times New Roman" panose="02020603050405020304" pitchFamily="18" charset="0"/>
              <a:cs typeface="Times New Roman" panose="02020603050405020304" pitchFamily="18" charset="0"/>
            </a:endParaRPr>
          </a:p>
          <a:p>
            <a:pPr marL="403225" indent="-403225" rtl="0" algn="l">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采用利益相关者术语并尽可能避免使用技术术语。</a:t>
            </a:r>
            <a:endParaRPr lang="en-US" sz="2400" noProof="0" dirty="0">
              <a:latin typeface="Times New Roman" panose="02020603050405020304" pitchFamily="18" charset="0"/>
              <a:cs typeface="Times New Roman" panose="02020603050405020304" pitchFamily="18" charset="0"/>
            </a:endParaRPr>
          </a:p>
          <a:p>
            <a:pPr marL="403225" indent="-403225" rtl="0" algn="l">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使用广度优先的方法来了解项目的整体情况，然后再陷入细节之中。</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pPr rtl="0" algn="l"/>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tags/tag1.xml><?xml version="1.0" encoding="utf-8"?>
<p:tagLst xmlns:p="http://schemas.openxmlformats.org/presentationml/2006/main">
  <p:tag name="COMMONDATA" val="eyJoZGlkIjoiYjNiMjFmMjgzOWFkZmI5ZDgxZjNjYTg0ZWMyM2QyZGUifQ=="/>
</p:tagLst>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inContentSlideMaster">
  <a:themeElements>
    <a:clrScheme name="Custom 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ividerSlideMaster">
  <a:themeElements>
    <a:clrScheme name="Custom 7">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ImageDescriptionAppendixSlideMaster">
  <a:themeElements>
    <a:clrScheme name="Custom 7">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Template_Editorial_v8_2018</Template>
  <TotalTime>0</TotalTime>
  <Words>13284</Words>
  <Application>WPS 演示</Application>
  <PresentationFormat>全屏显示(4:3)</PresentationFormat>
  <Paragraphs>351</Paragraphs>
  <Slides>34</Slides>
  <Notes>0</Notes>
  <HiddenSlides>6</HiddenSlides>
  <MMClips>0</MMClips>
  <ScaleCrop>false</ScaleCrop>
  <HeadingPairs>
    <vt:vector size="6" baseType="variant">
      <vt:variant>
        <vt:lpstr>已用的字体</vt:lpstr>
      </vt:variant>
      <vt:variant>
        <vt:i4>9</vt:i4>
      </vt:variant>
      <vt:variant>
        <vt:lpstr>主题</vt:lpstr>
      </vt:variant>
      <vt:variant>
        <vt:i4>5</vt:i4>
      </vt:variant>
      <vt:variant>
        <vt:lpstr>幻灯片标题</vt:lpstr>
      </vt:variant>
      <vt:variant>
        <vt:i4>34</vt:i4>
      </vt:variant>
    </vt:vector>
  </HeadingPairs>
  <TitlesOfParts>
    <vt:vector size="48" baseType="lpstr">
      <vt:lpstr>Arial</vt:lpstr>
      <vt:lpstr>宋体</vt:lpstr>
      <vt:lpstr>Wingdings</vt:lpstr>
      <vt:lpstr>Calibri</vt:lpstr>
      <vt:lpstr>Times New Roman</vt:lpstr>
      <vt:lpstr>Tahoma</vt:lpstr>
      <vt:lpstr>微软雅黑</vt:lpstr>
      <vt:lpstr>Arial Unicode MS</vt:lpstr>
      <vt:lpstr>黑体</vt:lpstr>
      <vt:lpstr>Title Slides Master</vt:lpstr>
      <vt:lpstr>MainContentSlideMaster</vt:lpstr>
      <vt:lpstr>ClosingMaster</vt:lpstr>
      <vt:lpstr>DividerSlideMaster</vt:lpstr>
      <vt:lpstr>ImageDescriptionAppendixSlideMaster</vt:lpstr>
      <vt:lpstr>Chapter 4</vt:lpstr>
      <vt:lpstr>Scoring</vt:lpstr>
      <vt:lpstr>Adapting Process Models</vt:lpstr>
      <vt:lpstr>Principles for Organizing Software Projects</vt:lpstr>
      <vt:lpstr>Characteristics of Agile Process Models</vt:lpstr>
      <vt:lpstr>Incremental Model for Prototype Design</vt:lpstr>
      <vt:lpstr>Characteristics of Spiral Process Models</vt:lpstr>
      <vt:lpstr>Spiral Model for Prototype Design</vt:lpstr>
      <vt:lpstr>Agile Requirements Definition 1</vt:lpstr>
      <vt:lpstr>Agile Requirements Definition 2</vt:lpstr>
      <vt:lpstr>Prototype Architectural Design</vt:lpstr>
      <vt:lpstr>Elements of Agile Architectural Design</vt:lpstr>
      <vt:lpstr>Resource Estimation for Agile Spiral Model</vt:lpstr>
      <vt:lpstr>First Prototype Guidelines</vt:lpstr>
      <vt:lpstr>Prototype Evaluation</vt:lpstr>
      <vt:lpstr>Go No Go Decision</vt:lpstr>
      <vt:lpstr>Recommended Prototype Evolutionary Process</vt:lpstr>
      <vt:lpstr>Recommended Process Steps 1</vt:lpstr>
      <vt:lpstr>Recommended Process Steps 2</vt:lpstr>
      <vt:lpstr>Recommended Process Steps 3</vt:lpstr>
      <vt:lpstr>Recommended Process Steps 4</vt:lpstr>
      <vt:lpstr>Testing New Prototypes</vt:lpstr>
      <vt:lpstr>Release Candidates 1</vt:lpstr>
      <vt:lpstr>Release Candidates 2</vt:lpstr>
      <vt:lpstr>Software Release Maintenance</vt:lpstr>
      <vt:lpstr>Maintenance Effort Distribution</vt:lpstr>
      <vt:lpstr>Homework</vt:lpstr>
      <vt:lpstr>End of Main Content</vt:lpstr>
      <vt:lpstr>Accessibility Content: Text Alternatives for Images</vt:lpstr>
      <vt:lpstr>Incremental Model for Prototype Design – Text Alternative</vt:lpstr>
      <vt:lpstr>Spiral Model for Prototype Design – Text Alternative</vt:lpstr>
      <vt:lpstr>Protype Architectural Design – Text Alternative</vt:lpstr>
      <vt:lpstr>Recommended Prototype Evolutionary Process – Text Alternative</vt:lpstr>
      <vt:lpstr>Maintenance Effort Distribution – Text Alternative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of Four Title Slide Options</dc:title>
  <dc:creator>Ervolino, Heather</dc:creator>
  <cp:keywords>PPT</cp:keywords>
  <cp:lastModifiedBy>李鹏</cp:lastModifiedBy>
  <cp:revision>71</cp:revision>
  <dcterms:created xsi:type="dcterms:W3CDTF">2019-01-22T22:04:00Z</dcterms:created>
  <dcterms:modified xsi:type="dcterms:W3CDTF">2023-09-27T03:40:16Z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B4D53E7CB59547FA8F9A598FEB572AD4_12</vt:lpwstr>
  </property>
  <property fmtid="{D5CDD505-2E9C-101B-9397-08002B2CF9AE}" pid="3" name="KSOProductBuildVer">
    <vt:lpwstr>2052-12.1.0.15120</vt:lpwstr>
  </property>
</Properties>
</file>