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3"/>
    <p:sldMasterId id="2147483660" r:id="rId4"/>
    <p:sldMasterId id="2147483662" r:id="rId5"/>
    <p:sldMasterId id="2147483665" r:id="rId6"/>
  </p:sldMasterIdLst>
  <p:sldIdLst>
    <p:sldId id="288" r:id="rId7"/>
    <p:sldId id="295" r:id="rId8"/>
    <p:sldId id="263" r:id="rId9"/>
    <p:sldId id="275" r:id="rId10"/>
    <p:sldId id="276" r:id="rId11"/>
    <p:sldId id="265" r:id="rId12"/>
    <p:sldId id="277" r:id="rId13"/>
    <p:sldId id="266" r:id="rId14"/>
    <p:sldId id="279" r:id="rId15"/>
    <p:sldId id="278" r:id="rId16"/>
    <p:sldId id="267" r:id="rId17"/>
    <p:sldId id="280" r:id="rId18"/>
    <p:sldId id="281" r:id="rId19"/>
    <p:sldId id="282" r:id="rId20"/>
    <p:sldId id="283" r:id="rId21"/>
    <p:sldId id="285" r:id="rId22"/>
    <p:sldId id="268" r:id="rId23"/>
    <p:sldId id="271" r:id="rId24"/>
    <p:sldId id="272" r:id="rId25"/>
    <p:sldId id="273" r:id="rId26"/>
    <p:sldId id="289" r:id="rId27"/>
    <p:sldId id="284" r:id="rId28"/>
    <p:sldId id="286" r:id="rId29"/>
    <p:sldId id="287" r:id="rId30"/>
    <p:sldId id="270" r:id="rId31"/>
    <p:sldId id="269" r:id="rId32"/>
    <p:sldId id="294" r:id="rId33"/>
    <p:sldId id="260" r:id="rId34"/>
    <p:sldId id="258" r:id="rId35"/>
    <p:sldId id="264" r:id="rId36"/>
    <p:sldId id="290" r:id="rId37"/>
    <p:sldId id="291" r:id="rId38"/>
    <p:sldId id="292" r:id="rId39"/>
    <p:sldId id="293" r:id="rId40"/>
  </p:sldIdLst>
  <p:sldSz cx="9144000" cy="6858000" type="screen4x3"/>
  <p:notesSz cx="6858000" cy="91440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8"/>
            <p14:sldId id="295"/>
            <p14:sldId id="263"/>
            <p14:sldId id="275"/>
            <p14:sldId id="276"/>
            <p14:sldId id="265"/>
            <p14:sldId id="277"/>
            <p14:sldId id="266"/>
            <p14:sldId id="279"/>
            <p14:sldId id="278"/>
            <p14:sldId id="267"/>
            <p14:sldId id="280"/>
            <p14:sldId id="281"/>
            <p14:sldId id="282"/>
            <p14:sldId id="283"/>
            <p14:sldId id="285"/>
            <p14:sldId id="268"/>
            <p14:sldId id="271"/>
            <p14:sldId id="272"/>
            <p14:sldId id="273"/>
            <p14:sldId id="289"/>
            <p14:sldId id="284"/>
            <p14:sldId id="286"/>
            <p14:sldId id="287"/>
            <p14:sldId id="270"/>
            <p14:sldId id="269"/>
            <p14:sldId id="294"/>
            <p14:sldId id="260"/>
          </p14:sldIdLst>
        </p14:section>
        <p14:section name="Appendix: Image Descriptions for Unsighted Students" id="{9E859B0B-078E-463E-89A6-21C20DD280C4}">
          <p14:sldIdLst>
            <p14:sldId id="258"/>
            <p14:sldId id="264"/>
            <p14:sldId id="290"/>
            <p14:sldId id="291"/>
            <p14:sldId id="292"/>
            <p14:sldId id="293"/>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85" autoAdjust="0"/>
    <p:restoredTop sz="95244" autoAdjust="0"/>
  </p:normalViewPr>
  <p:slideViewPr>
    <p:cSldViewPr snapToGrid="0" showGuides="1">
      <p:cViewPr varScale="1">
        <p:scale>
          <a:sx n="88" d="100"/>
          <a:sy n="88" d="100"/>
        </p:scale>
        <p:origin x="1392" y="44"/>
      </p:cViewPr>
      <p:guideLst>
        <p:guide pos="3264"/>
        <p:guide orient="horz" pos="2256"/>
        <p:guide pos="5640"/>
      </p:guideLst>
    </p:cSldViewPr>
  </p:slideViewPr>
  <p:outlineViewPr>
    <p:cViewPr>
      <p:scale>
        <a:sx n="33" d="100"/>
        <a:sy n="33" d="100"/>
      </p:scale>
      <p:origin x="0" y="-25426"/>
    </p:cViewPr>
  </p:outlineViewPr>
  <p:notesTextViewPr>
    <p:cViewPr>
      <p:scale>
        <a:sx n="3" d="2"/>
        <a:sy n="3" d="2"/>
      </p:scale>
      <p:origin x="0" y="0"/>
    </p:cViewPr>
  </p:notesTextViewPr>
  <p:sorterViewPr>
    <p:cViewPr>
      <p:scale>
        <a:sx n="100" d="100"/>
        <a:sy n="100" d="100"/>
      </p:scale>
      <p:origin x="0" y="-7656"/>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5" Type="http://schemas.openxmlformats.org/officeDocument/2006/relationships/tags" Target="tags/tag1.xml"/><Relationship Id="rId44" Type="http://schemas.openxmlformats.org/officeDocument/2006/relationships/commentAuthors" Target="commentAuthors.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p:cNvGrpSpPr/>
          <p:nvPr userDrawn="1"/>
        </p:nvGrpSpPr>
        <p:grpSpPr>
          <a:xfrm>
            <a:off x="346105" y="2099014"/>
            <a:ext cx="3863458" cy="3863458"/>
            <a:chOff x="331115" y="2099014"/>
            <a:chExt cx="3863458" cy="3863458"/>
          </a:xfrm>
        </p:grpSpPr>
        <p:sp>
          <p:nvSpPr>
            <p:cNvPr id="13" name="Rectangle 12"/>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endParaRPr lang="en-US" dirty="0"/>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endParaRPr lang="en-US" dirty="0"/>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endParaRPr lang="en-US" dirty="0"/>
          </a:p>
        </p:txBody>
      </p:sp>
      <p:sp>
        <p:nvSpPr>
          <p:cNvPr id="3" name="Cover Placeholde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endParaRPr lang="en-US" dirty="0"/>
          </a:p>
        </p:txBody>
      </p:sp>
      <p:sp>
        <p:nvSpPr>
          <p:cNvPr id="2" name="Long Copyright"/>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8" name="Content Placeholder 3"/>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endParaRPr lang="en-US" dirty="0"/>
          </a:p>
          <a:p>
            <a:pPr lvl="1"/>
            <a:r>
              <a:rPr lang="en-US" dirty="0"/>
              <a:t>Second level</a:t>
            </a:r>
            <a:endParaRPr lang="en-US" dirty="0"/>
          </a:p>
          <a:p>
            <a:pPr lvl="2"/>
            <a:r>
              <a:rPr lang="en-US" dirty="0"/>
              <a:t>Third level</a:t>
            </a:r>
            <a:endParaRPr lang="en-US" dirty="0"/>
          </a:p>
        </p:txBody>
      </p:sp>
      <p:sp>
        <p:nvSpPr>
          <p:cNvPr id="11" name="Content Placeholder 4"/>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endParaRPr lang="en-US" dirty="0"/>
          </a:p>
          <a:p>
            <a:pPr lvl="1"/>
            <a:r>
              <a:rPr lang="en-US" dirty="0"/>
              <a:t>Second level</a:t>
            </a:r>
            <a:endParaRPr lang="en-US" dirty="0"/>
          </a:p>
          <a:p>
            <a:pPr lvl="2"/>
            <a:r>
              <a:rPr lang="en-US" dirty="0"/>
              <a:t>Third level</a:t>
            </a:r>
            <a:endParaRPr lang="en-US" dirty="0"/>
          </a:p>
        </p:txBody>
      </p:sp>
      <p:sp>
        <p:nvSpPr>
          <p:cNvPr id="13" name="Content Placeholder 5"/>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endParaRPr lang="en-US" dirty="0"/>
          </a:p>
          <a:p>
            <a:pPr lvl="1"/>
            <a:r>
              <a:rPr lang="en-US" dirty="0"/>
              <a:t>Second level</a:t>
            </a:r>
            <a:endParaRPr lang="en-US" dirty="0"/>
          </a:p>
          <a:p>
            <a:pPr lvl="2"/>
            <a:r>
              <a:rPr lang="en-US" dirty="0"/>
              <a:t>Third level</a:t>
            </a:r>
            <a:endParaRPr lang="en-US" dirty="0"/>
          </a:p>
        </p:txBody>
      </p:sp>
      <p:sp>
        <p:nvSpPr>
          <p:cNvPr id="15" name="Content Placeholder 6"/>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endParaRPr lang="en-US" dirty="0"/>
          </a:p>
        </p:txBody>
      </p:sp>
      <p:pic>
        <p:nvPicPr>
          <p:cNvPr id="6" name="MGH Logo" descr="McGraw-Hill Education Logo"/>
          <p:cNvPicPr>
            <a:picLocks noChangeAspect="1"/>
          </p:cNvPicPr>
          <p:nvPr userDrawn="1"/>
        </p:nvPicPr>
        <p:blipFill>
          <a:blip r:embed="rId2" cstate="print"/>
          <a:stretch>
            <a:fillRect/>
          </a:stretch>
        </p:blipFill>
        <p:spPr>
          <a:xfrm>
            <a:off x="3350211" y="1005697"/>
            <a:ext cx="2443579" cy="2443579"/>
          </a:xfrm>
          <a:prstGeom prst="rect">
            <a:avLst/>
          </a:prstGeom>
        </p:spPr>
      </p:pic>
      <p:sp>
        <p:nvSpPr>
          <p:cNvPr id="3" name="Long Copyright"/>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
        <p:nvSpPr>
          <p:cNvPr id="9" name="MGH Tagline"/>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endParaRPr lang="en-US" dirty="0"/>
          </a:p>
        </p:txBody>
      </p:sp>
      <p:sp>
        <p:nvSpPr>
          <p:cNvPr id="3" name="Slide Number Placeholder"/>
          <p:cNvSpPr>
            <a:spLocks noGrp="1"/>
          </p:cNvSpPr>
          <p:nvPr>
            <p:ph type="sldNum" sz="quarter" idx="10"/>
          </p:nvPr>
        </p:nvSpPr>
        <p:spPr>
          <a:xfrm>
            <a:off x="8637202" y="6682314"/>
            <a:ext cx="342900" cy="143831"/>
          </a:xfrm>
        </p:spPr>
        <p:txBody>
          <a:bodyPr/>
          <a:lstStyle/>
          <a:p>
            <a:fld id="{68151E55-6873-49E2-B8D5-2F265E6F1973}"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p:cNvSpPr>
            <a:spLocks noGrp="1"/>
          </p:cNvSpPr>
          <p:nvPr>
            <p:ph type="title"/>
          </p:nvPr>
        </p:nvSpPr>
        <p:spPr>
          <a:xfrm>
            <a:off x="339450" y="117244"/>
            <a:ext cx="6065851" cy="730970"/>
          </a:xfrm>
          <a:prstGeom prst="rect">
            <a:avLst/>
          </a:prstGeom>
        </p:spPr>
        <p:txBody>
          <a:bodyPr/>
          <a:lstStyle/>
          <a:p>
            <a:r>
              <a:rPr lang="en-US" dirty="0"/>
              <a:t>Click to edit Master title style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
        <p:nvSpPr>
          <p:cNvPr id="5" name="Content Placeholder"/>
          <p:cNvSpPr>
            <a:spLocks noGrp="1"/>
          </p:cNvSpPr>
          <p:nvPr>
            <p:ph sz="quarter" idx="11" hasCustomPrompt="1"/>
          </p:nvPr>
        </p:nvSpPr>
        <p:spPr>
          <a:xfrm>
            <a:off x="342900" y="1973249"/>
            <a:ext cx="6477000" cy="4343400"/>
          </a:xfrm>
        </p:spPr>
        <p:txBody>
          <a:bodyPr/>
          <a:lstStyle>
            <a:lvl1pPr>
              <a:defRPr/>
            </a:lvl1pPr>
            <a:lvl2pPr marL="344805" indent="-342900">
              <a:buFont typeface="Arial" panose="020B0604020202020204" pitchFamily="34" charset="0"/>
              <a:buChar char="•"/>
              <a:defRPr/>
            </a:lvl2pPr>
            <a:lvl3pPr>
              <a:defRPr/>
            </a:lvl3pPr>
            <a:lvl4pPr>
              <a:defRPr/>
            </a:lvl4pPr>
          </a:lstStyle>
          <a:p>
            <a:pPr lvl="0"/>
            <a:r>
              <a:rPr lang="en-US" dirty="0"/>
              <a:t>Slide Content</a:t>
            </a:r>
            <a:endParaRPr lang="en-US" dirty="0"/>
          </a:p>
          <a:p>
            <a:pPr lvl="2"/>
            <a:r>
              <a:rPr lang="en-US" dirty="0"/>
              <a:t>Second level</a:t>
            </a:r>
            <a:endParaRPr lang="en-US" dirty="0"/>
          </a:p>
          <a:p>
            <a:pPr lvl="3"/>
            <a:r>
              <a:rPr lang="en-US" dirty="0"/>
              <a:t>Third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endParaRPr lang="en-US" dirty="0"/>
          </a:p>
        </p:txBody>
      </p:sp>
      <p:sp>
        <p:nvSpPr>
          <p:cNvPr id="5" name="Content Placeholder 1"/>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10" name="Return to main slide Link 2"/>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8" name="Image Identifier 1"/>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endParaRPr lang="en-US" dirty="0"/>
          </a:p>
        </p:txBody>
      </p:sp>
      <p:sp>
        <p:nvSpPr>
          <p:cNvPr id="5" name="Content Placeholder 1"/>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11" name="Image Identifier 2"/>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endParaRPr lang="en-US" dirty="0"/>
          </a:p>
        </p:txBody>
      </p:sp>
      <p:sp>
        <p:nvSpPr>
          <p:cNvPr id="6" name="Content Placeholder 2"/>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Return to main slide Link 2"/>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3" name="Slide Number Placeholde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p:cNvGrpSpPr/>
          <p:nvPr userDrawn="1"/>
        </p:nvGrpSpPr>
        <p:grpSpPr>
          <a:xfrm>
            <a:off x="342900" y="2095500"/>
            <a:ext cx="3886199" cy="3886199"/>
            <a:chOff x="342900" y="2095500"/>
            <a:chExt cx="3886199" cy="3886199"/>
          </a:xfrm>
        </p:grpSpPr>
        <p:sp>
          <p:nvSpPr>
            <p:cNvPr id="14" name="Rectangle 13"/>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endParaRPr lang="en-US" dirty="0"/>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endParaRPr lang="en-US" dirty="0"/>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endParaRPr lang="en-US" dirty="0"/>
          </a:p>
        </p:txBody>
      </p:sp>
      <p:sp>
        <p:nvSpPr>
          <p:cNvPr id="3" name="Cover Placeholde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endParaRPr lang="en-US" dirty="0"/>
          </a:p>
        </p:txBody>
      </p:sp>
      <p:sp>
        <p:nvSpPr>
          <p:cNvPr id="2" name="Long Copyright"/>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p:cNvGrpSpPr/>
          <p:nvPr userDrawn="1"/>
        </p:nvGrpSpPr>
        <p:grpSpPr>
          <a:xfrm>
            <a:off x="0" y="1452559"/>
            <a:ext cx="9144000" cy="4982750"/>
            <a:chOff x="0" y="1521567"/>
            <a:chExt cx="9144000" cy="4846438"/>
          </a:xfrm>
        </p:grpSpPr>
        <p:sp>
          <p:nvSpPr>
            <p:cNvPr id="11" name="Rectangle 10"/>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endParaRPr lang="en-US"/>
          </a:p>
        </p:txBody>
      </p:sp>
      <p:sp>
        <p:nvSpPr>
          <p:cNvPr id="4" name="Long Copyright"/>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p:cNvGrpSpPr/>
          <p:nvPr userDrawn="1"/>
        </p:nvGrpSpPr>
        <p:grpSpPr>
          <a:xfrm>
            <a:off x="0" y="1446366"/>
            <a:ext cx="9143999" cy="4991100"/>
            <a:chOff x="0" y="1524000"/>
            <a:chExt cx="9143999" cy="4991100"/>
          </a:xfrm>
        </p:grpSpPr>
        <p:sp>
          <p:nvSpPr>
            <p:cNvPr id="12" name="Rectangle 11"/>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endParaRPr lang="en-US"/>
          </a:p>
        </p:txBody>
      </p:sp>
      <p:sp>
        <p:nvSpPr>
          <p:cNvPr id="4" name="Long Copyright"/>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0" y="4343400"/>
            <a:ext cx="8458200" cy="1905000"/>
          </a:xfrm>
        </p:spPr>
        <p:txBody>
          <a:bodyPr/>
          <a:lstStyle>
            <a:lvl1pPr>
              <a:defRPr/>
            </a:lvl1pPr>
            <a:lvl4pPr marL="455930" indent="0">
              <a:buNone/>
              <a:defRPr/>
            </a:lvl4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8" name="Content Placeholder 3"/>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p:cNvPicPr>
            <a:picLocks noChangeAspect="1"/>
          </p:cNvPicPr>
          <p:nvPr userDrawn="1"/>
        </p:nvPicPr>
        <p:blipFill>
          <a:blip r:embed="rId5" cstate="print"/>
          <a:stretch>
            <a:fillRect/>
          </a:stretch>
        </p:blipFill>
        <p:spPr>
          <a:xfrm>
            <a:off x="294106" y="283845"/>
            <a:ext cx="999514" cy="999514"/>
          </a:xfrm>
          <a:prstGeom prst="rect">
            <a:avLst/>
          </a:prstGeom>
        </p:spPr>
      </p:pic>
      <p:sp>
        <p:nvSpPr>
          <p:cNvPr id="3" name="MGH Tagline"/>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endParaRPr lang="en-US" dirty="0"/>
          </a:p>
        </p:txBody>
      </p:sp>
      <p:sp>
        <p:nvSpPr>
          <p:cNvPr id="8"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defRPr sz="1400" kern="1200" baseline="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endParaRPr lang="en-US" dirty="0"/>
          </a:p>
        </p:txBody>
      </p:sp>
      <p:sp>
        <p:nvSpPr>
          <p:cNvPr id="5" name="Text Placeholde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endParaRPr lang="en-US" sz="800" b="0" dirty="0">
              <a:solidFill>
                <a:schemeClr val="tx1">
                  <a:lumMod val="65000"/>
                  <a:lumOff val="35000"/>
                </a:schemeClr>
              </a:solidFill>
            </a:endParaRP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endParaRPr lang="en-US" dirty="0"/>
          </a:p>
        </p:txBody>
      </p:sp>
      <p:sp>
        <p:nvSpPr>
          <p:cNvPr id="6"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defRPr sz="2000" kern="120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endParaRPr lang="en-US" dirty="0"/>
          </a:p>
          <a:p>
            <a:pPr lvl="2"/>
            <a:r>
              <a:rPr lang="en-US" dirty="0"/>
              <a:t>Second level</a:t>
            </a:r>
            <a:endParaRPr lang="en-US" dirty="0"/>
          </a:p>
          <a:p>
            <a:pPr lvl="3"/>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endParaRPr lang="en-US" sz="800" b="0" dirty="0">
              <a:solidFill>
                <a:schemeClr val="tx1">
                  <a:lumMod val="65000"/>
                  <a:lumOff val="35000"/>
                </a:schemeClr>
              </a:solidFill>
            </a:endParaRPr>
          </a:p>
        </p:txBody>
      </p:sp>
      <p:sp>
        <p:nvSpPr>
          <p:cNvPr id="12" name="Slide Number Placeholde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fld>
            <a:endParaRPr lang="en-US" dirty="0"/>
          </a:p>
        </p:txBody>
      </p:sp>
      <p:grpSp>
        <p:nvGrpSpPr>
          <p:cNvPr id="6" name="MGH Shape"/>
          <p:cNvGrpSpPr/>
          <p:nvPr userDrawn="1"/>
        </p:nvGrpSpPr>
        <p:grpSpPr>
          <a:xfrm>
            <a:off x="6622742" y="0"/>
            <a:ext cx="2521258" cy="6623843"/>
            <a:chOff x="3491346" y="0"/>
            <a:chExt cx="2508933" cy="6367263"/>
          </a:xfrm>
        </p:grpSpPr>
        <p:sp>
          <p:nvSpPr>
            <p:cNvPr id="9" name="Freeform 11"/>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2000" kern="1200">
          <a:solidFill>
            <a:schemeClr val="tx2"/>
          </a:solidFill>
          <a:latin typeface="+mn-lt"/>
          <a:ea typeface="+mn-ea"/>
          <a:cs typeface="+mn-cs"/>
        </a:defRPr>
      </a:lvl1pPr>
      <a:lvl2pPr marL="1905"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endParaRPr lang="en-US" dirty="0"/>
          </a:p>
        </p:txBody>
      </p:sp>
      <p:sp>
        <p:nvSpPr>
          <p:cNvPr id="5" name="Text Placeholde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endParaRPr lang="en-US" sz="800" b="0" dirty="0">
              <a:solidFill>
                <a:schemeClr val="tx1">
                  <a:lumMod val="65000"/>
                  <a:lumOff val="35000"/>
                </a:schemeClr>
              </a:solidFill>
            </a:endParaRP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32.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33.xml"/><Relationship Id="rId1" Type="http://schemas.openxmlformats.org/officeDocument/2006/relationships/image" Target="../media/image6.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34.xml"/><Relationship Id="rId1" Type="http://schemas.openxmlformats.org/officeDocument/2006/relationships/image" Target="../media/image7.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6.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8.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1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1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30.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31.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4</a:t>
            </a:r>
            <a:endParaRPr lang="en-US" noProof="0" dirty="0">
              <a:latin typeface="Times New Roman" panose="02020603050405020304" pitchFamily="18" charset="0"/>
              <a:cs typeface="Times New Roman" panose="02020603050405020304" pitchFamily="18" charset="0"/>
            </a:endParaRPr>
          </a:p>
        </p:txBody>
      </p:sp>
      <p:sp>
        <p:nvSpPr>
          <p:cNvPr id="13" name="Subtitle 12"/>
          <p:cNvSpPr>
            <a:spLocks noGrp="1"/>
          </p:cNvSpPr>
          <p:nvPr>
            <p:ph type="subTitle" idx="1"/>
          </p:nvPr>
        </p:nvSpPr>
        <p:spPr/>
        <p:txBody>
          <a:bodyPr/>
          <a:lstStyle/>
          <a:p>
            <a:r>
              <a:rPr lang="en-US" noProof="0" dirty="0">
                <a:latin typeface="Times New Roman" panose="02020603050405020304" pitchFamily="18" charset="0"/>
                <a:ea typeface="Tahoma" panose="020B0604030504040204" pitchFamily="34" charset="0"/>
                <a:cs typeface="Times New Roman" panose="02020603050405020304" pitchFamily="18" charset="0"/>
              </a:rPr>
              <a:t>Recommended Process Model</a:t>
            </a:r>
            <a:endParaRPr lang="en-US" noProof="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4" name="Text Placeholder 13"/>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One - The Software Process</a:t>
            </a:r>
            <a:endParaRPr lang="en-US" noProof="0"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endParaRPr lang="en-US" dirty="0">
              <a:latin typeface="Times New Roman" panose="02020603050405020304" pitchFamily="18" charset="0"/>
              <a:cs typeface="Times New Roman" panose="02020603050405020304" pitchFamily="18" charset="0"/>
            </a:endParaRP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endParaRPr lang="en-US" dirty="0">
              <a:latin typeface="Times New Roman" panose="02020603050405020304" pitchFamily="18" charset="0"/>
              <a:cs typeface="Times New Roman" panose="02020603050405020304" pitchFamily="18" charset="0"/>
            </a:endParaRPr>
          </a:p>
        </p:txBody>
      </p:sp>
      <p:pic>
        <p:nvPicPr>
          <p:cNvPr id="4" name="Picture Placeholder 3" descr="Software Engineering-A Practitioner's Approach, 9e by Roger S. Pressman and Bruce R. Maxim"/>
          <p:cNvPicPr>
            <a:picLocks noGrp="1" noChangeAspect="1"/>
          </p:cNvPicPr>
          <p:nvPr>
            <p:ph type="pic" sz="quarter" idx="11"/>
          </p:nvPr>
        </p:nvPicPr>
        <p:blipFill>
          <a:blip r:embed="rId1">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Agile Requirements Definition </a:t>
            </a:r>
            <a:r>
              <a:rPr lang="en-US" sz="1000" b="0" noProof="0" dirty="0">
                <a:latin typeface="Times New Roman" panose="02020603050405020304" pitchFamily="18" charset="0"/>
                <a:cs typeface="Times New Roman" panose="02020603050405020304" pitchFamily="18" charset="0"/>
              </a:rPr>
              <a:t>2</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458200" cy="4630316"/>
          </a:xfrm>
        </p:spPr>
        <p:txBody>
          <a:bodyPr vert="horz" lIns="91440" tIns="45720" rIns="91440" bIns="45720" rtlCol="0">
            <a:noAutofit/>
          </a:bodyPr>
          <a:lstStyle/>
          <a:p>
            <a:pPr marL="403225" indent="-403225">
              <a:spcBef>
                <a:spcPts val="1000"/>
              </a:spcBef>
              <a:spcAft>
                <a:spcPts val="0"/>
              </a:spcAft>
              <a:buFont typeface="+mj-lt"/>
              <a:buAutoNum type="arabicPeriod" startAt="6"/>
            </a:pPr>
            <a:r>
              <a:rPr lang="en-US" sz="2400" noProof="0" dirty="0">
                <a:latin typeface="Times New Roman" panose="02020603050405020304" pitchFamily="18" charset="0"/>
                <a:cs typeface="Times New Roman" panose="02020603050405020304" pitchFamily="18" charset="0"/>
              </a:rPr>
              <a:t>Developer and stakeholders refine requirements “just in time” as user stories are ready to be implemented.</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startAt="6"/>
            </a:pPr>
            <a:r>
              <a:rPr lang="en-US" sz="2400" noProof="0" dirty="0">
                <a:latin typeface="Times New Roman" panose="02020603050405020304" pitchFamily="18" charset="0"/>
                <a:cs typeface="Times New Roman" panose="02020603050405020304" pitchFamily="18" charset="0"/>
              </a:rPr>
              <a:t>Treat list of features like a prioritized list and implement the most important user stories first.</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startAt="6"/>
            </a:pPr>
            <a:r>
              <a:rPr lang="en-US" sz="2400" noProof="0" dirty="0">
                <a:latin typeface="Times New Roman" panose="02020603050405020304" pitchFamily="18" charset="0"/>
                <a:cs typeface="Times New Roman" panose="02020603050405020304" pitchFamily="18" charset="0"/>
              </a:rPr>
              <a:t>Collaborate closely with stakeholders and document requirements so they are useful to all when creating the next prototype.</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startAt="6"/>
            </a:pPr>
            <a:r>
              <a:rPr lang="en-US" sz="2400" noProof="0" dirty="0">
                <a:latin typeface="Times New Roman" panose="02020603050405020304" pitchFamily="18" charset="0"/>
                <a:cs typeface="Times New Roman" panose="02020603050405020304" pitchFamily="18" charset="0"/>
              </a:rPr>
              <a:t>Question the need to maintain models and documents not referred to in the future.</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startAt="6"/>
            </a:pPr>
            <a:r>
              <a:rPr lang="en-US" sz="2400" noProof="0" dirty="0">
                <a:latin typeface="Times New Roman" panose="02020603050405020304" pitchFamily="18" charset="0"/>
                <a:cs typeface="Times New Roman" panose="02020603050405020304" pitchFamily="18" charset="0"/>
              </a:rPr>
              <a:t>Ensure management support for stakeholder and resource availability during requirements definition.</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Prot</a:t>
            </a:r>
            <a:r>
              <a:rPr lang="en-US" altLang="zh-CN" sz="4000" noProof="0" dirty="0">
                <a:latin typeface="Times New Roman" panose="02020603050405020304" pitchFamily="18" charset="0"/>
                <a:cs typeface="Times New Roman" panose="02020603050405020304" pitchFamily="18" charset="0"/>
              </a:rPr>
              <a:t>ot</a:t>
            </a:r>
            <a:r>
              <a:rPr lang="en-US" sz="4000" noProof="0" dirty="0">
                <a:latin typeface="Times New Roman" panose="02020603050405020304" pitchFamily="18" charset="0"/>
                <a:cs typeface="Times New Roman" panose="02020603050405020304" pitchFamily="18" charset="0"/>
              </a:rPr>
              <a:t>ype Architectural Design</a:t>
            </a:r>
            <a:endParaRPr lang="en-US" sz="4000" noProof="0" dirty="0">
              <a:latin typeface="Times New Roman" panose="02020603050405020304" pitchFamily="18" charset="0"/>
              <a:cs typeface="Times New Roman" panose="02020603050405020304" pitchFamily="18" charset="0"/>
            </a:endParaRPr>
          </a:p>
        </p:txBody>
      </p:sp>
      <p:pic>
        <p:nvPicPr>
          <p:cNvPr id="5" name="Picture 4" descr="An illustration displays prototype architectural design.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39862" y="1217085"/>
            <a:ext cx="4806890" cy="4759390"/>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97651"/>
            <a:ext cx="8458200" cy="1092909"/>
          </a:xfrm>
        </p:spPr>
        <p:txBody>
          <a:bodyPr>
            <a:noAutofit/>
          </a:bodyPr>
          <a:lstStyle/>
          <a:p>
            <a:r>
              <a:rPr lang="en-US" sz="4000" noProof="0" dirty="0">
                <a:latin typeface="Times New Roman" panose="02020603050405020304" pitchFamily="18" charset="0"/>
                <a:cs typeface="Times New Roman" panose="02020603050405020304" pitchFamily="18" charset="0"/>
              </a:rPr>
              <a:t>Elements of Agile Architectural Design</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458200" cy="4712612"/>
          </a:xfrm>
        </p:spPr>
        <p:txBody>
          <a:bodyPr vert="horz" lIns="91440" tIns="45720" rIns="91440" bIns="45720" rtlCol="0">
            <a:noAutofit/>
          </a:bodyPr>
          <a:lstStyle/>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Focus on key quality attributes and incorporate them into prototypes as they are constructed.</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Keep in mind that successful software products combine customer-visible features and the infrastructure needed to enable them.</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Agile architectures enable code maintainability and evolvability if attention is paid to architectural decisions and quality issues.</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Managing and synchronizing dependencies among functional and architectural requirements is needed to ensure evolving architecture will be ready for future increments.</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47328"/>
            <a:ext cx="8458200" cy="993554"/>
          </a:xfrm>
        </p:spPr>
        <p:txBody>
          <a:bodyPr>
            <a:noAutofit/>
          </a:bodyPr>
          <a:lstStyle/>
          <a:p>
            <a:r>
              <a:rPr lang="en-US" sz="4000" noProof="0" dirty="0">
                <a:latin typeface="Times New Roman" panose="02020603050405020304" pitchFamily="18" charset="0"/>
                <a:cs typeface="Times New Roman" panose="02020603050405020304" pitchFamily="18" charset="0"/>
              </a:rPr>
              <a:t>Resource</a:t>
            </a:r>
            <a:r>
              <a:rPr lang="zh-CN" altLang="en-US" sz="4000" noProof="0" dirty="0">
                <a:latin typeface="Times New Roman" panose="02020603050405020304" pitchFamily="18" charset="0"/>
                <a:cs typeface="Times New Roman" panose="02020603050405020304" pitchFamily="18" charset="0"/>
              </a:rPr>
              <a:t>人力</a:t>
            </a:r>
            <a:r>
              <a:rPr lang="en-US" sz="4000" noProof="0" dirty="0">
                <a:latin typeface="Times New Roman" panose="02020603050405020304" pitchFamily="18" charset="0"/>
                <a:cs typeface="Times New Roman" panose="02020603050405020304" pitchFamily="18" charset="0"/>
              </a:rPr>
              <a:t> Estimation for Agile Spiral Model</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458200" cy="4712612"/>
          </a:xfrm>
        </p:spPr>
        <p:txBody>
          <a:bodyPr vert="horz" lIns="91440" tIns="45720" rIns="91440" bIns="45720" rtlCol="0">
            <a:noAutofit/>
          </a:bodyPr>
          <a:lstStyle/>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Team should use historic data to develop an estimate of number of days needed to complete each of user stories known at the start of the project.</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Loosely organize the user stories into sets that will make up each sprint planned to complete a prototype.</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Sum the number of days to complete each sprint to provide an estimate for the duration of the total project.</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Revise the estimate as requirements are added to the project or prototypes are delivered and accepted by the stakeholders.</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 </a:t>
            </a:r>
            <a:r>
              <a:rPr lang="en-US" sz="4000" noProof="0" dirty="0">
                <a:highlight>
                  <a:srgbClr val="FFFF00"/>
                </a:highlight>
                <a:latin typeface="Times New Roman" panose="02020603050405020304" pitchFamily="18" charset="0"/>
                <a:cs typeface="Times New Roman" panose="02020603050405020304" pitchFamily="18" charset="0"/>
              </a:rPr>
              <a:t>First Prototype Guidelines  </a:t>
            </a:r>
            <a:r>
              <a:rPr lang="zh-CN" altLang="en-US" sz="4000" noProof="0" dirty="0">
                <a:highlight>
                  <a:srgbClr val="FFFF00"/>
                </a:highlight>
                <a:latin typeface="Times New Roman" panose="02020603050405020304" pitchFamily="18" charset="0"/>
                <a:cs typeface="Times New Roman" panose="02020603050405020304" pitchFamily="18" charset="0"/>
              </a:rPr>
              <a:t>指导原则</a:t>
            </a:r>
            <a:r>
              <a:rPr lang="en-US" altLang="zh-CN" sz="4000" noProof="0" dirty="0">
                <a:highlight>
                  <a:srgbClr val="FFFF00"/>
                </a:highlight>
                <a:latin typeface="Times New Roman" panose="02020603050405020304" pitchFamily="18" charset="0"/>
                <a:cs typeface="Times New Roman" panose="02020603050405020304" pitchFamily="18" charset="0"/>
              </a:rPr>
              <a:t> </a:t>
            </a:r>
            <a:r>
              <a:rPr lang="zh-CN" altLang="en-US" sz="4000" noProof="0" dirty="0">
                <a:highlight>
                  <a:srgbClr val="FFFF00"/>
                </a:highlight>
                <a:latin typeface="Times New Roman" panose="02020603050405020304" pitchFamily="18" charset="0"/>
                <a:cs typeface="Times New Roman" panose="02020603050405020304" pitchFamily="18" charset="0"/>
              </a:rPr>
              <a:t>没必要按这个</a:t>
            </a:r>
            <a:r>
              <a:rPr lang="zh-CN" altLang="en-US" sz="4000" noProof="0" dirty="0">
                <a:highlight>
                  <a:srgbClr val="FFFF00"/>
                </a:highlight>
                <a:latin typeface="Times New Roman" panose="02020603050405020304" pitchFamily="18" charset="0"/>
                <a:cs typeface="Times New Roman" panose="02020603050405020304" pitchFamily="18" charset="0"/>
              </a:rPr>
              <a:t>做</a:t>
            </a:r>
            <a:endParaRPr lang="zh-CN" altLang="en-US" sz="4000" noProof="0" dirty="0">
              <a:highlight>
                <a:srgbClr val="FFFF00"/>
              </a:highligh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458200" cy="4712612"/>
          </a:xfrm>
        </p:spPr>
        <p:txBody>
          <a:bodyPr vert="horz" lIns="91440" tIns="45720" rIns="91440" bIns="45720" rtlCol="0">
            <a:noAutofit/>
          </a:bodyPr>
          <a:lstStyle/>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Transition from paper </a:t>
            </a:r>
            <a:r>
              <a:rPr lang="en-US" sz="2400" noProof="0" dirty="0">
                <a:highlight>
                  <a:srgbClr val="FFFF00"/>
                </a:highlight>
                <a:latin typeface="Times New Roman" panose="02020603050405020304" pitchFamily="18" charset="0"/>
                <a:cs typeface="Times New Roman" panose="02020603050405020304" pitchFamily="18" charset="0"/>
              </a:rPr>
              <a:t>prototype </a:t>
            </a:r>
            <a:r>
              <a:rPr lang="en-US" sz="2400" noProof="0" dirty="0">
                <a:latin typeface="Times New Roman" panose="02020603050405020304" pitchFamily="18" charset="0"/>
                <a:cs typeface="Times New Roman" panose="02020603050405020304" pitchFamily="18" charset="0"/>
              </a:rPr>
              <a:t>to software design.</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Prototype a user </a:t>
            </a:r>
            <a:r>
              <a:rPr lang="en-US" sz="2400" noProof="0" dirty="0">
                <a:highlight>
                  <a:srgbClr val="FFFF00"/>
                </a:highlight>
                <a:latin typeface="Times New Roman" panose="02020603050405020304" pitchFamily="18" charset="0"/>
                <a:cs typeface="Times New Roman" panose="02020603050405020304" pitchFamily="18" charset="0"/>
              </a:rPr>
              <a:t>interface</a:t>
            </a:r>
            <a:r>
              <a:rPr lang="en-US" sz="2400" noProof="0" dirty="0">
                <a:latin typeface="Times New Roman" panose="02020603050405020304" pitchFamily="18" charset="0"/>
                <a:cs typeface="Times New Roman" panose="02020603050405020304" pitchFamily="18" charset="0"/>
              </a:rPr>
              <a:t>.</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Create a </a:t>
            </a:r>
            <a:r>
              <a:rPr lang="en-US" sz="2400" noProof="0" dirty="0">
                <a:highlight>
                  <a:srgbClr val="FFFF00"/>
                </a:highlight>
                <a:latin typeface="Times New Roman" panose="02020603050405020304" pitchFamily="18" charset="0"/>
                <a:cs typeface="Times New Roman" panose="02020603050405020304" pitchFamily="18" charset="0"/>
              </a:rPr>
              <a:t>virtual </a:t>
            </a:r>
            <a:r>
              <a:rPr lang="en-US" sz="2400" noProof="0" dirty="0">
                <a:latin typeface="Times New Roman" panose="02020603050405020304" pitchFamily="18" charset="0"/>
                <a:cs typeface="Times New Roman" panose="02020603050405020304" pitchFamily="18" charset="0"/>
              </a:rPr>
              <a:t>prototype.</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Add </a:t>
            </a:r>
            <a:r>
              <a:rPr lang="en-US" sz="2400" noProof="0" dirty="0">
                <a:highlight>
                  <a:srgbClr val="FFFF00"/>
                </a:highlight>
                <a:latin typeface="Times New Roman" panose="02020603050405020304" pitchFamily="18" charset="0"/>
                <a:cs typeface="Times New Roman" panose="02020603050405020304" pitchFamily="18" charset="0"/>
              </a:rPr>
              <a:t>input </a:t>
            </a:r>
            <a:r>
              <a:rPr lang="en-US" sz="2400" noProof="0" dirty="0">
                <a:latin typeface="Times New Roman" panose="02020603050405020304" pitchFamily="18" charset="0"/>
                <a:cs typeface="Times New Roman" panose="02020603050405020304" pitchFamily="18" charset="0"/>
              </a:rPr>
              <a:t>and </a:t>
            </a:r>
            <a:r>
              <a:rPr lang="en-US" sz="2400" noProof="0" dirty="0">
                <a:highlight>
                  <a:srgbClr val="FFFF00"/>
                </a:highlight>
                <a:latin typeface="Times New Roman" panose="02020603050405020304" pitchFamily="18" charset="0"/>
                <a:cs typeface="Times New Roman" panose="02020603050405020304" pitchFamily="18" charset="0"/>
              </a:rPr>
              <a:t>output </a:t>
            </a:r>
            <a:r>
              <a:rPr lang="en-US" sz="2400" noProof="0" dirty="0">
                <a:latin typeface="Times New Roman" panose="02020603050405020304" pitchFamily="18" charset="0"/>
                <a:cs typeface="Times New Roman" panose="02020603050405020304" pitchFamily="18" charset="0"/>
              </a:rPr>
              <a:t>to your prototype.</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Engineer your </a:t>
            </a:r>
            <a:r>
              <a:rPr lang="en-US" sz="2400" noProof="0" dirty="0">
                <a:highlight>
                  <a:srgbClr val="FFFF00"/>
                </a:highlight>
                <a:latin typeface="Times New Roman" panose="02020603050405020304" pitchFamily="18" charset="0"/>
                <a:cs typeface="Times New Roman" panose="02020603050405020304" pitchFamily="18" charset="0"/>
              </a:rPr>
              <a:t>algorithms</a:t>
            </a:r>
            <a:r>
              <a:rPr lang="en-US" sz="2400" noProof="0" dirty="0">
                <a:latin typeface="Times New Roman" panose="02020603050405020304" pitchFamily="18" charset="0"/>
                <a:cs typeface="Times New Roman" panose="02020603050405020304" pitchFamily="18" charset="0"/>
              </a:rPr>
              <a:t>.</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Test your prototype.</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Prototype with deployment in mind.</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 Prototype Evaluation</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1832" y="1230988"/>
            <a:ext cx="8459268" cy="4712612"/>
          </a:xfrm>
        </p:spPr>
        <p:txBody>
          <a:bodyPr vert="horz" lIns="91440" tIns="45720" rIns="91440" bIns="45720" rtlCol="0">
            <a:noAutofit/>
          </a:bodyPr>
          <a:lstStyle/>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Provide scaffolding when asking for prototype feedback.</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Test your prototype on the right people.</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Ask the right questions.</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Be neutral when presenting alternatives to users.</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Adapt while testing.</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Allow the user to contribute ideas.</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458200" cy="635237"/>
          </a:xfrm>
        </p:spPr>
        <p:txBody>
          <a:bodyPr>
            <a:noAutofit/>
          </a:bodyPr>
          <a:lstStyle/>
          <a:p>
            <a:r>
              <a:rPr lang="en-US" sz="4000" noProof="0" dirty="0">
                <a:latin typeface="Times New Roman" panose="02020603050405020304" pitchFamily="18" charset="0"/>
                <a:cs typeface="Times New Roman" panose="02020603050405020304" pitchFamily="18" charset="0"/>
              </a:rPr>
              <a:t>- Go No Go Decision</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64783"/>
            <a:ext cx="8458200" cy="5289846"/>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pass through the planning region follows the evaluation process.</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Revised cost estimates and schedule changes are proposed based on changes were requested when evaluating the current prototype. </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Risk of exceeding the budget and missing the project delivery date is assessed. </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Risk of failing to satisfy user expectations is also considered and discussed with the stakeholders and sometimes senior management.</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Goal of risk assessment is to get commitment from stakeholders and management to provide the resources needed to create the next prototype.</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97651"/>
            <a:ext cx="8458200" cy="1092909"/>
          </a:xfrm>
        </p:spPr>
        <p:txBody>
          <a:bodyPr>
            <a:noAutofit/>
          </a:bodyPr>
          <a:lstStyle/>
          <a:p>
            <a:r>
              <a:rPr lang="en-US" sz="4000" noProof="0" dirty="0">
                <a:latin typeface="Times New Roman" panose="02020603050405020304" pitchFamily="18" charset="0"/>
                <a:cs typeface="Times New Roman" panose="02020603050405020304" pitchFamily="18" charset="0"/>
              </a:rPr>
              <a:t>- Recommended Prototype Evolutionary Process</a:t>
            </a:r>
            <a:endParaRPr lang="en-US" sz="4000" noProof="0" dirty="0">
              <a:latin typeface="Times New Roman" panose="02020603050405020304" pitchFamily="18" charset="0"/>
              <a:cs typeface="Times New Roman" panose="02020603050405020304" pitchFamily="18" charset="0"/>
            </a:endParaRPr>
          </a:p>
        </p:txBody>
      </p:sp>
      <p:pic>
        <p:nvPicPr>
          <p:cNvPr id="5" name="Picture 4" descr="An illustration displays the recommended prototype evolutionary process.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28961" y="1583791"/>
            <a:ext cx="5936413" cy="4691614"/>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Recommended Process Steps </a:t>
            </a:r>
            <a:r>
              <a:rPr lang="en-US" sz="1000" b="0" noProof="0" dirty="0">
                <a:latin typeface="Times New Roman" panose="02020603050405020304" pitchFamily="18" charset="0"/>
                <a:cs typeface="Times New Roman" panose="02020603050405020304" pitchFamily="18" charset="0"/>
              </a:rPr>
              <a:t>1</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10"/>
            <a:ext cx="8458200" cy="458086"/>
          </a:xfrm>
        </p:spPr>
        <p:txBody>
          <a:bodyPr vert="horz" lIns="91440" tIns="45720" rIns="91440" bIns="45720" rtlCol="0">
            <a:noAutofit/>
          </a:bodyPr>
          <a:lstStyle/>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Requirements engineering.</a:t>
            </a:r>
            <a:endParaRPr lang="en-US" noProof="0"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sz="quarter" idx="14"/>
          </p:nvPr>
        </p:nvSpPr>
        <p:spPr>
          <a:xfrm>
            <a:off x="342900" y="1777526"/>
            <a:ext cx="8458200" cy="874390"/>
          </a:xfrm>
        </p:spPr>
        <p:txBody>
          <a:bodyPr>
            <a:normAutofit/>
          </a:bodyPr>
          <a:lstStyle/>
          <a:p>
            <a:pPr marL="622935" lvl="1" indent="-320675">
              <a:spcBef>
                <a:spcPts val="1000"/>
              </a:spcBef>
              <a:spcAft>
                <a:spcPts val="0"/>
              </a:spcAft>
            </a:pPr>
            <a:r>
              <a:rPr lang="en-US" noProof="0" dirty="0">
                <a:latin typeface="Times New Roman" panose="02020603050405020304" pitchFamily="18" charset="0"/>
                <a:cs typeface="Times New Roman" panose="02020603050405020304" pitchFamily="18" charset="0"/>
              </a:rPr>
              <a:t>Gather user stories from all stakeholders.</a:t>
            </a:r>
            <a:endParaRPr lang="en-US" noProof="0" dirty="0">
              <a:latin typeface="Times New Roman" panose="02020603050405020304" pitchFamily="18" charset="0"/>
              <a:cs typeface="Times New Roman" panose="02020603050405020304" pitchFamily="18" charset="0"/>
            </a:endParaRPr>
          </a:p>
          <a:p>
            <a:pPr marL="622935" lvl="1" indent="-320675">
              <a:spcBef>
                <a:spcPts val="1000"/>
              </a:spcBef>
              <a:spcAft>
                <a:spcPts val="0"/>
              </a:spcAft>
            </a:pPr>
            <a:r>
              <a:rPr lang="en-US" noProof="0" dirty="0">
                <a:latin typeface="Times New Roman" panose="02020603050405020304" pitchFamily="18" charset="0"/>
                <a:cs typeface="Times New Roman" panose="02020603050405020304" pitchFamily="18" charset="0"/>
              </a:rPr>
              <a:t>Have stakeholders describe acceptance criteria user stories.</a:t>
            </a:r>
            <a:endParaRPr lang="en-US" noProof="0" dirty="0">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7"/>
          </p:nvPr>
        </p:nvSpPr>
        <p:spPr>
          <a:xfrm>
            <a:off x="342900" y="2701586"/>
            <a:ext cx="8458200" cy="391837"/>
          </a:xfrm>
        </p:spPr>
        <p:txBody>
          <a:bodyPr>
            <a:noAutofit/>
          </a:bodyPr>
          <a:lstStyle/>
          <a:p>
            <a:pPr marL="403225" indent="-403225">
              <a:spcBef>
                <a:spcPts val="1000"/>
              </a:spcBef>
              <a:spcAft>
                <a:spcPts val="0"/>
              </a:spcAft>
              <a:buFont typeface="+mj-lt"/>
              <a:buAutoNum type="arabicPeriod" startAt="2"/>
            </a:pPr>
            <a:r>
              <a:rPr lang="en-US" noProof="0" dirty="0">
                <a:latin typeface="Times New Roman" panose="02020603050405020304" pitchFamily="18" charset="0"/>
                <a:cs typeface="Times New Roman" panose="02020603050405020304" pitchFamily="18" charset="0"/>
              </a:rPr>
              <a:t>Preliminary architectural design.</a:t>
            </a:r>
            <a:endParaRPr lang="en-US" noProof="0" dirty="0">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sz="quarter" idx="15"/>
          </p:nvPr>
        </p:nvSpPr>
        <p:spPr>
          <a:xfrm>
            <a:off x="342900" y="3164166"/>
            <a:ext cx="8458200" cy="1217157"/>
          </a:xfrm>
        </p:spPr>
        <p:txBody>
          <a:bodyPr>
            <a:normAutofit lnSpcReduction="10000"/>
          </a:bodyPr>
          <a:lstStyle/>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Make use of paper prototypes and models.</a:t>
            </a:r>
            <a:endParaRPr lang="en-US" noProof="0" dirty="0">
              <a:latin typeface="Times New Roman" panose="02020603050405020304" pitchFamily="18" charset="0"/>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Assess alternatives using nonfunctional requirements.</a:t>
            </a:r>
            <a:endParaRPr lang="en-US" noProof="0" dirty="0">
              <a:latin typeface="Times New Roman" panose="02020603050405020304" pitchFamily="18" charset="0"/>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Document architecture design decisions.</a:t>
            </a:r>
            <a:endParaRPr lang="en-US" noProof="0" dirty="0">
              <a:latin typeface="Times New Roman" panose="02020603050405020304" pitchFamily="18" charset="0"/>
              <a:cs typeface="Times New Roman" panose="02020603050405020304" pitchFamily="18" charset="0"/>
            </a:endParaRPr>
          </a:p>
        </p:txBody>
      </p:sp>
      <p:sp>
        <p:nvSpPr>
          <p:cNvPr id="13" name="Content Placeholder 12"/>
          <p:cNvSpPr>
            <a:spLocks noGrp="1"/>
          </p:cNvSpPr>
          <p:nvPr>
            <p:ph sz="quarter" idx="18"/>
          </p:nvPr>
        </p:nvSpPr>
        <p:spPr>
          <a:xfrm>
            <a:off x="342900" y="4445499"/>
            <a:ext cx="8458200" cy="464277"/>
          </a:xfrm>
        </p:spPr>
        <p:txBody>
          <a:bodyPr/>
          <a:lstStyle/>
          <a:p>
            <a:pPr marL="403225" indent="-403225">
              <a:buFont typeface="+mj-lt"/>
              <a:buAutoNum type="arabicPeriod" startAt="3"/>
            </a:pPr>
            <a:r>
              <a:rPr lang="en-US" noProof="0" dirty="0">
                <a:latin typeface="Times New Roman" panose="02020603050405020304" pitchFamily="18" charset="0"/>
                <a:cs typeface="Times New Roman" panose="02020603050405020304" pitchFamily="18" charset="0"/>
              </a:rPr>
              <a:t>Estimate required project resources.</a:t>
            </a:r>
            <a:endParaRPr lang="en-US" noProof="0" dirty="0">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quarter" idx="16"/>
          </p:nvPr>
        </p:nvSpPr>
        <p:spPr>
          <a:xfrm>
            <a:off x="342900" y="4939768"/>
            <a:ext cx="8458200" cy="1613432"/>
          </a:xfrm>
        </p:spPr>
        <p:txBody>
          <a:bodyPr>
            <a:noAutofit/>
          </a:bodyPr>
          <a:lstStyle/>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Use historic data to estimate time to complete each user story.</a:t>
            </a:r>
            <a:endParaRPr lang="en-US" noProof="0" dirty="0">
              <a:latin typeface="Times New Roman" panose="02020603050405020304" pitchFamily="18" charset="0"/>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Organize the user stories into sprints.</a:t>
            </a:r>
            <a:endParaRPr lang="en-US" noProof="0" dirty="0">
              <a:latin typeface="Times New Roman" panose="02020603050405020304" pitchFamily="18" charset="0"/>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Determine the number of sprints needed to complete the product.</a:t>
            </a:r>
            <a:endParaRPr lang="en-US" noProof="0" dirty="0">
              <a:latin typeface="Times New Roman" panose="02020603050405020304" pitchFamily="18" charset="0"/>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Revise the time estimates as use stories are added or deleted.</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Recommended Process Steps </a:t>
            </a:r>
            <a:r>
              <a:rPr lang="en-US" sz="1000" b="0" noProof="0" dirty="0">
                <a:latin typeface="Times New Roman" panose="02020603050405020304" pitchFamily="18" charset="0"/>
                <a:cs typeface="Times New Roman" panose="02020603050405020304" pitchFamily="18" charset="0"/>
              </a:rPr>
              <a:t>2</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10"/>
            <a:ext cx="8458200" cy="423903"/>
          </a:xfrm>
        </p:spPr>
        <p:txBody>
          <a:bodyPr vert="horz" lIns="91440" tIns="45720" rIns="91440" bIns="45720" rtlCol="0">
            <a:noAutofit/>
          </a:bodyPr>
          <a:lstStyle/>
          <a:p>
            <a:pPr marL="403225" indent="-403225">
              <a:spcBef>
                <a:spcPts val="1000"/>
              </a:spcBef>
              <a:spcAft>
                <a:spcPts val="0"/>
              </a:spcAft>
              <a:buFont typeface="+mj-lt"/>
              <a:buAutoNum type="arabicPeriod" startAt="4"/>
            </a:pPr>
            <a:r>
              <a:rPr lang="en-US" noProof="0" dirty="0">
                <a:latin typeface="Times New Roman" panose="02020603050405020304" pitchFamily="18" charset="0"/>
                <a:cs typeface="Times New Roman" panose="02020603050405020304" pitchFamily="18" charset="0"/>
              </a:rPr>
              <a:t>Construct first prototype.</a:t>
            </a:r>
            <a:endParaRPr lang="en-US" noProof="0"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sz="quarter" idx="14"/>
          </p:nvPr>
        </p:nvSpPr>
        <p:spPr>
          <a:xfrm>
            <a:off x="342900" y="1734793"/>
            <a:ext cx="8458200" cy="2108143"/>
          </a:xfrm>
        </p:spPr>
        <p:txBody>
          <a:bodyPr>
            <a:noAutofit/>
          </a:bodyPr>
          <a:lstStyle/>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Select subset of user stories most important to stakeholders.</a:t>
            </a:r>
            <a:endParaRPr lang="en-US" noProof="0" dirty="0">
              <a:latin typeface="Times New Roman" panose="02020603050405020304" pitchFamily="18" charset="0"/>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Create paper prototype as part of the design process.</a:t>
            </a:r>
            <a:endParaRPr lang="en-US" noProof="0" dirty="0">
              <a:latin typeface="Times New Roman" panose="02020603050405020304" pitchFamily="18" charset="0"/>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Design a user interface prototype with inputs and outputs.</a:t>
            </a:r>
            <a:endParaRPr lang="en-US" noProof="0" dirty="0">
              <a:latin typeface="Times New Roman" panose="02020603050405020304" pitchFamily="18" charset="0"/>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Engineer the algorithms needed for first prototypes.</a:t>
            </a:r>
            <a:endParaRPr lang="en-US" noProof="0" dirty="0">
              <a:latin typeface="Times New Roman" panose="02020603050405020304" pitchFamily="18" charset="0"/>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Prototype with deployment in mind.</a:t>
            </a:r>
            <a:endParaRPr lang="en-US" noProof="0" dirty="0">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sz="quarter" idx="15"/>
          </p:nvPr>
        </p:nvSpPr>
        <p:spPr>
          <a:xfrm>
            <a:off x="342900" y="3926295"/>
            <a:ext cx="8458200" cy="414260"/>
          </a:xfrm>
        </p:spPr>
        <p:txBody>
          <a:bodyPr/>
          <a:lstStyle/>
          <a:p>
            <a:pPr marL="403225" indent="-403225">
              <a:spcBef>
                <a:spcPts val="1000"/>
              </a:spcBef>
              <a:spcAft>
                <a:spcPts val="0"/>
              </a:spcAft>
              <a:buFont typeface="+mj-lt"/>
              <a:buAutoNum type="arabicPeriod" startAt="5"/>
            </a:pPr>
            <a:r>
              <a:rPr lang="en-US" noProof="0" dirty="0">
                <a:latin typeface="Times New Roman" panose="02020603050405020304" pitchFamily="18" charset="0"/>
                <a:cs typeface="Times New Roman" panose="02020603050405020304" pitchFamily="18" charset="0"/>
              </a:rPr>
              <a:t>Evaluate prototype.</a:t>
            </a:r>
            <a:endParaRPr lang="en-US" noProof="0" dirty="0">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quarter" idx="16"/>
          </p:nvPr>
        </p:nvSpPr>
        <p:spPr>
          <a:xfrm>
            <a:off x="342900" y="4423914"/>
            <a:ext cx="8458200" cy="1285924"/>
          </a:xfrm>
        </p:spPr>
        <p:txBody>
          <a:bodyPr>
            <a:normAutofit/>
          </a:bodyPr>
          <a:lstStyle/>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Create test cases while prototype is being designed.</a:t>
            </a:r>
            <a:endParaRPr lang="en-US" noProof="0" dirty="0">
              <a:latin typeface="Times New Roman" panose="02020603050405020304" pitchFamily="18" charset="0"/>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Test prototype using appropriate users.</a:t>
            </a:r>
            <a:endParaRPr lang="en-US" noProof="0" dirty="0">
              <a:latin typeface="Times New Roman" panose="02020603050405020304" pitchFamily="18" charset="0"/>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Capture stakeholder feedback for use in revision process.</a:t>
            </a: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4000" noProof="0" dirty="0">
                <a:latin typeface="Times New Roman" panose="02020603050405020304" pitchFamily="18" charset="0"/>
                <a:cs typeface="Times New Roman" panose="02020603050405020304" pitchFamily="18" charset="0"/>
              </a:rPr>
              <a:t>Scoring</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2547256"/>
            <a:ext cx="8458200" cy="3305501"/>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zh-CN" sz="2400" noProof="0" dirty="0">
                <a:latin typeface="Times New Roman" panose="02020603050405020304" pitchFamily="18" charset="0"/>
                <a:cs typeface="Times New Roman" panose="02020603050405020304" pitchFamily="18" charset="0"/>
              </a:rPr>
              <a:t>Project assignment: 40%</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Final Exam: 60%</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Recommended Process Steps </a:t>
            </a:r>
            <a:r>
              <a:rPr lang="en-US" sz="1000" b="0" noProof="0" dirty="0">
                <a:latin typeface="Times New Roman" panose="02020603050405020304" pitchFamily="18" charset="0"/>
                <a:cs typeface="Times New Roman" panose="02020603050405020304" pitchFamily="18" charset="0"/>
              </a:rPr>
              <a:t>3</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10"/>
            <a:ext cx="8458200" cy="406811"/>
          </a:xfrm>
        </p:spPr>
        <p:txBody>
          <a:bodyPr vert="horz" lIns="91440" tIns="45720" rIns="91440" bIns="45720" rtlCol="0">
            <a:noAutofit/>
          </a:bodyPr>
          <a:lstStyle/>
          <a:p>
            <a:pPr marL="403225" indent="-403225">
              <a:spcBef>
                <a:spcPts val="1000"/>
              </a:spcBef>
              <a:spcAft>
                <a:spcPts val="0"/>
              </a:spcAft>
              <a:buFont typeface="+mj-lt"/>
              <a:buAutoNum type="arabicPeriod" startAt="6"/>
            </a:pPr>
            <a:r>
              <a:rPr lang="en-US" noProof="0" dirty="0">
                <a:latin typeface="Times New Roman" panose="02020603050405020304" pitchFamily="18" charset="0"/>
                <a:cs typeface="Times New Roman" panose="02020603050405020304" pitchFamily="18" charset="0"/>
              </a:rPr>
              <a:t>Go, No-Go decision.</a:t>
            </a:r>
            <a:endParaRPr lang="en-US" noProof="0"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sz="quarter" idx="14"/>
          </p:nvPr>
        </p:nvSpPr>
        <p:spPr>
          <a:xfrm>
            <a:off x="342900" y="1751887"/>
            <a:ext cx="8458200" cy="1696554"/>
          </a:xfrm>
        </p:spPr>
        <p:txBody>
          <a:bodyPr>
            <a:normAutofit/>
          </a:bodyPr>
          <a:lstStyle/>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Determine the quality of the current prototype.</a:t>
            </a:r>
            <a:endParaRPr lang="en-US" noProof="0" dirty="0">
              <a:latin typeface="Times New Roman" panose="02020603050405020304" pitchFamily="18" charset="0"/>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Revise time and cost estimates for completing development.</a:t>
            </a:r>
            <a:endParaRPr lang="en-US" noProof="0" dirty="0">
              <a:latin typeface="Times New Roman" panose="02020603050405020304" pitchFamily="18" charset="0"/>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Determine the risk of failing to meet stakeholder expectations.</a:t>
            </a:r>
            <a:endParaRPr lang="en-US" noProof="0" dirty="0">
              <a:latin typeface="Times New Roman" panose="02020603050405020304" pitchFamily="18" charset="0"/>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Get commitment to continue development.</a:t>
            </a:r>
            <a:endParaRPr lang="en-US" noProof="0" dirty="0">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sz="quarter" idx="15"/>
          </p:nvPr>
        </p:nvSpPr>
        <p:spPr>
          <a:xfrm>
            <a:off x="342900" y="3486683"/>
            <a:ext cx="8458200" cy="437737"/>
          </a:xfrm>
        </p:spPr>
        <p:txBody>
          <a:bodyPr/>
          <a:lstStyle/>
          <a:p>
            <a:pPr marL="403225" indent="-403225">
              <a:spcBef>
                <a:spcPts val="1000"/>
              </a:spcBef>
              <a:spcAft>
                <a:spcPts val="0"/>
              </a:spcAft>
              <a:buFont typeface="+mj-lt"/>
              <a:buAutoNum type="arabicPeriod" startAt="7"/>
            </a:pPr>
            <a:r>
              <a:rPr lang="en-US" noProof="0" dirty="0">
                <a:latin typeface="Times New Roman" panose="02020603050405020304" pitchFamily="18" charset="0"/>
                <a:cs typeface="Times New Roman" panose="02020603050405020304" pitchFamily="18" charset="0"/>
              </a:rPr>
              <a:t>Evolve system.</a:t>
            </a:r>
            <a:endParaRPr lang="en-US" noProof="0" dirty="0">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quarter" idx="16"/>
          </p:nvPr>
        </p:nvSpPr>
        <p:spPr>
          <a:xfrm>
            <a:off x="342900" y="3977544"/>
            <a:ext cx="8458200" cy="1713954"/>
          </a:xfrm>
        </p:spPr>
        <p:txBody>
          <a:bodyPr>
            <a:normAutofit/>
          </a:bodyPr>
          <a:lstStyle/>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Define new prototype scope.</a:t>
            </a:r>
            <a:endParaRPr lang="en-US" noProof="0" dirty="0">
              <a:latin typeface="Times New Roman" panose="02020603050405020304" pitchFamily="18" charset="0"/>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Construct new prototype.</a:t>
            </a:r>
            <a:endParaRPr lang="en-US" noProof="0" dirty="0">
              <a:latin typeface="Times New Roman" panose="02020603050405020304" pitchFamily="18" charset="0"/>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Evaluate new prototype and include regression testing.</a:t>
            </a:r>
            <a:endParaRPr lang="en-US" noProof="0" dirty="0">
              <a:latin typeface="Times New Roman" panose="02020603050405020304" pitchFamily="18" charset="0"/>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Assess risks associated with continuing evolution.</a:t>
            </a: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Recommended Process Steps </a:t>
            </a:r>
            <a:r>
              <a:rPr lang="en-US" sz="1000" b="0" noProof="0" dirty="0">
                <a:latin typeface="Times New Roman" panose="02020603050405020304" pitchFamily="18" charset="0"/>
                <a:cs typeface="Times New Roman" panose="02020603050405020304" pitchFamily="18" charset="0"/>
              </a:rPr>
              <a:t>4</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10"/>
            <a:ext cx="8458200" cy="406811"/>
          </a:xfrm>
        </p:spPr>
        <p:txBody>
          <a:bodyPr vert="horz" lIns="91440" tIns="45720" rIns="91440" bIns="45720" rtlCol="0">
            <a:noAutofit/>
          </a:bodyPr>
          <a:lstStyle/>
          <a:p>
            <a:pPr marL="403225" indent="-403225">
              <a:spcBef>
                <a:spcPts val="1000"/>
              </a:spcBef>
              <a:spcAft>
                <a:spcPts val="0"/>
              </a:spcAft>
              <a:buFont typeface="+mj-lt"/>
              <a:buAutoNum type="arabicPeriod" startAt="8"/>
            </a:pPr>
            <a:r>
              <a:rPr lang="en-US" noProof="0" dirty="0">
                <a:latin typeface="Times New Roman" panose="02020603050405020304" pitchFamily="18" charset="0"/>
                <a:cs typeface="Times New Roman" panose="02020603050405020304" pitchFamily="18" charset="0"/>
              </a:rPr>
              <a:t>Release prototype.</a:t>
            </a:r>
            <a:endParaRPr lang="en-US" noProof="0"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sz="quarter" idx="14"/>
          </p:nvPr>
        </p:nvSpPr>
        <p:spPr>
          <a:xfrm>
            <a:off x="342900" y="1751887"/>
            <a:ext cx="8458200" cy="1243624"/>
          </a:xfrm>
        </p:spPr>
        <p:txBody>
          <a:bodyPr>
            <a:normAutofit lnSpcReduction="10000"/>
          </a:bodyPr>
          <a:lstStyle/>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Perform acceptance testing.</a:t>
            </a:r>
            <a:endParaRPr lang="en-US" noProof="0" dirty="0">
              <a:latin typeface="Times New Roman" panose="02020603050405020304" pitchFamily="18" charset="0"/>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Document defects identified.</a:t>
            </a:r>
            <a:endParaRPr lang="en-US" noProof="0" dirty="0">
              <a:latin typeface="Times New Roman" panose="02020603050405020304" pitchFamily="18" charset="0"/>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Share quality risks with management.</a:t>
            </a:r>
            <a:endParaRPr lang="en-US" noProof="0" dirty="0">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sz="quarter" idx="15"/>
          </p:nvPr>
        </p:nvSpPr>
        <p:spPr>
          <a:xfrm>
            <a:off x="342900" y="3042297"/>
            <a:ext cx="8458200" cy="437737"/>
          </a:xfrm>
        </p:spPr>
        <p:txBody>
          <a:bodyPr/>
          <a:lstStyle/>
          <a:p>
            <a:pPr marL="403225" indent="-403225">
              <a:spcBef>
                <a:spcPts val="1000"/>
              </a:spcBef>
              <a:spcAft>
                <a:spcPts val="0"/>
              </a:spcAft>
              <a:buFont typeface="+mj-lt"/>
              <a:buAutoNum type="arabicPeriod" startAt="9"/>
            </a:pPr>
            <a:r>
              <a:rPr lang="en-US" noProof="0" dirty="0">
                <a:latin typeface="Times New Roman" panose="02020603050405020304" pitchFamily="18" charset="0"/>
                <a:cs typeface="Times New Roman" panose="02020603050405020304" pitchFamily="18" charset="0"/>
              </a:rPr>
              <a:t>Maintain software.</a:t>
            </a:r>
            <a:endParaRPr lang="en-US" noProof="0" dirty="0">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quarter" idx="16"/>
          </p:nvPr>
        </p:nvSpPr>
        <p:spPr>
          <a:xfrm>
            <a:off x="342900" y="3533159"/>
            <a:ext cx="8458200" cy="1713954"/>
          </a:xfrm>
        </p:spPr>
        <p:txBody>
          <a:bodyPr>
            <a:normAutofit/>
          </a:bodyPr>
          <a:lstStyle/>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Understand code before making changes.</a:t>
            </a:r>
            <a:endParaRPr lang="en-US" noProof="0" dirty="0">
              <a:latin typeface="Times New Roman" panose="02020603050405020304" pitchFamily="18" charset="0"/>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Test software after making changes.</a:t>
            </a:r>
            <a:endParaRPr lang="en-US" noProof="0" dirty="0">
              <a:latin typeface="Times New Roman" panose="02020603050405020304" pitchFamily="18" charset="0"/>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Document changes.</a:t>
            </a:r>
            <a:endParaRPr lang="en-US" noProof="0" dirty="0">
              <a:latin typeface="Times New Roman" panose="02020603050405020304" pitchFamily="18" charset="0"/>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Communicate known defects and risks to all stakeholders.</a:t>
            </a: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 Testing New Prototypes</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81463"/>
            <a:ext cx="8292656" cy="4460453"/>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Testing should be performed by developers using test cases created during the design process before programming was completed.</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Each user story has an acceptance criteria attached to it and it should guide the creation of the test cases to ensure the prototype meets customer needs. </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Prototypes need to be tested for defects and performance issues.</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Ensure that adding new features to evolutionary prototypes does not accidentally break features working correctly in the previous prototype (</a:t>
            </a:r>
            <a:r>
              <a:rPr lang="en-US" sz="2400" b="1" i="1" noProof="0" dirty="0">
                <a:latin typeface="Times New Roman" panose="02020603050405020304" pitchFamily="18" charset="0"/>
                <a:cs typeface="Times New Roman" panose="02020603050405020304" pitchFamily="18" charset="0"/>
              </a:rPr>
              <a:t>regression testing</a:t>
            </a:r>
            <a:r>
              <a:rPr lang="en-US" sz="2400" i="1" noProof="0" dirty="0">
                <a:latin typeface="Times New Roman" panose="02020603050405020304" pitchFamily="18" charset="0"/>
                <a:cs typeface="Times New Roman" panose="02020603050405020304" pitchFamily="18" charset="0"/>
              </a:rPr>
              <a:t>). </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 Release Candidates </a:t>
            </a:r>
            <a:r>
              <a:rPr lang="en-US" sz="1000" b="0" noProof="0" dirty="0">
                <a:latin typeface="Times New Roman" panose="02020603050405020304" pitchFamily="18" charset="0"/>
                <a:cs typeface="Times New Roman" panose="02020603050405020304" pitchFamily="18" charset="0"/>
              </a:rPr>
              <a:t>1</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47686"/>
            <a:ext cx="8292656" cy="4576443"/>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prototype considered as a release candidate is subjected to user acceptance testing in addition to testing conducted during prototype construction.</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User acceptance tests are based on acceptance criteria that were recorded as each user story was created and added to the product backlog.</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User feedback during acceptance testing should be organized by user-visible functions as portrayed via the user interface.</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Developers should make changes only if these changes will not delay the release of the prototype. </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Release Candidates </a:t>
            </a:r>
            <a:r>
              <a:rPr lang="en-US" sz="1000" b="0" noProof="0" dirty="0">
                <a:latin typeface="Times New Roman" panose="02020603050405020304" pitchFamily="18" charset="0"/>
                <a:cs typeface="Times New Roman" panose="02020603050405020304" pitchFamily="18" charset="0"/>
              </a:rPr>
              <a:t>2</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56232"/>
            <a:ext cx="8292656" cy="4576443"/>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If changes are made, they need to be verified in a second round of acceptance testing before moving on.</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issues and lessons learned from creating the release candidate should be documented and considered by the developers and stakeholders as part of the project postmortem.</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This information should be considered before deciding to undertake future development of a software product.</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Lessons learned from the current product can help developers make better cost and time estimates for similar projects in the future.</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Software Release Maintenance</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307902"/>
            <a:ext cx="8219504" cy="4711898"/>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Maintenance</a:t>
            </a:r>
            <a:r>
              <a:rPr lang="en-US" i="1" noProof="0" dirty="0">
                <a:latin typeface="Times New Roman" panose="02020603050405020304" pitchFamily="18" charset="0"/>
                <a:cs typeface="Times New Roman" panose="02020603050405020304" pitchFamily="18" charset="0"/>
              </a:rPr>
              <a:t> - </a:t>
            </a:r>
            <a:r>
              <a:rPr lang="en-US" noProof="0" dirty="0">
                <a:latin typeface="Times New Roman" panose="02020603050405020304" pitchFamily="18" charset="0"/>
                <a:cs typeface="Times New Roman" panose="02020603050405020304" pitchFamily="18" charset="0"/>
              </a:rPr>
              <a:t>activities needed to keep software operational after it has been accepted and released in the end-user environment.</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Corrective maintenance </a:t>
            </a:r>
            <a:r>
              <a:rPr lang="en-US" noProof="0" dirty="0">
                <a:latin typeface="Times New Roman" panose="02020603050405020304" pitchFamily="18" charset="0"/>
                <a:cs typeface="Times New Roman" panose="02020603050405020304" pitchFamily="18" charset="0"/>
              </a:rPr>
              <a:t>- reactive modification of software to repair problems discovered after the software has been delivered.</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Adaptive maintenance </a:t>
            </a:r>
            <a:r>
              <a:rPr lang="en-US" noProof="0" dirty="0">
                <a:latin typeface="Times New Roman" panose="02020603050405020304" pitchFamily="18" charset="0"/>
                <a:cs typeface="Times New Roman" panose="02020603050405020304" pitchFamily="18" charset="0"/>
              </a:rPr>
              <a:t>- reactive modification of software after delivery to keep the software usable in a changing environment. </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Perfective maintenance </a:t>
            </a:r>
            <a:r>
              <a:rPr lang="en-US" noProof="0" dirty="0">
                <a:latin typeface="Times New Roman" panose="02020603050405020304" pitchFamily="18" charset="0"/>
                <a:cs typeface="Times New Roman" panose="02020603050405020304" pitchFamily="18" charset="0"/>
              </a:rPr>
              <a:t>-  proactive modification of the software after delivery to provide new user features, better program code structure, or improved documentation. </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Preventive maintenance </a:t>
            </a:r>
            <a:r>
              <a:rPr lang="en-US" noProof="0" dirty="0">
                <a:latin typeface="Times New Roman" panose="02020603050405020304" pitchFamily="18" charset="0"/>
                <a:cs typeface="Times New Roman" panose="02020603050405020304" pitchFamily="18" charset="0"/>
              </a:rPr>
              <a:t>– proactive modification software after delivery to correct product faults before discovery by users.</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In agile process models much (but not all) of the maintenance work is preventive or perfective as new features are added.</a:t>
            </a: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Maintenance Effort Distribution</a:t>
            </a:r>
            <a:endParaRPr lang="en-US" sz="4000" noProof="0" dirty="0">
              <a:latin typeface="Times New Roman" panose="02020603050405020304" pitchFamily="18" charset="0"/>
              <a:cs typeface="Times New Roman" panose="02020603050405020304" pitchFamily="18" charset="0"/>
            </a:endParaRPr>
          </a:p>
        </p:txBody>
      </p:sp>
      <p:pic>
        <p:nvPicPr>
          <p:cNvPr id="5" name="Picture 4" descr="A pie chart displays maintenance effort distribution."/>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35367" y="1167660"/>
            <a:ext cx="5055604" cy="4724017"/>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4000" noProof="0" dirty="0">
                <a:latin typeface="Times New Roman" panose="02020603050405020304" pitchFamily="18" charset="0"/>
                <a:cs typeface="Times New Roman" panose="02020603050405020304" pitchFamily="18" charset="0"/>
              </a:rPr>
              <a:t>Homework</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307902"/>
            <a:ext cx="8219504" cy="4711898"/>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Develop</a:t>
            </a:r>
            <a:r>
              <a:rPr lang="en-US" altLang="zh-CN" sz="2800" noProof="0" dirty="0">
                <a:latin typeface="Times New Roman" panose="02020603050405020304" pitchFamily="18" charset="0"/>
                <a:cs typeface="Times New Roman" panose="02020603050405020304" pitchFamily="18" charset="0"/>
              </a:rPr>
              <a:t> your first prototype</a:t>
            </a:r>
            <a:endParaRPr lang="en-US" altLang="zh-CN" sz="2800" noProof="0" dirty="0">
              <a:latin typeface="Times New Roman" panose="02020603050405020304" pitchFamily="18" charset="0"/>
              <a:cs typeface="Times New Roman" panose="02020603050405020304" pitchFamily="18" charset="0"/>
            </a:endParaRPr>
          </a:p>
          <a:p>
            <a:pPr marL="636270" lvl="1" indent="-291465">
              <a:spcBef>
                <a:spcPts val="1000"/>
              </a:spcBef>
              <a:spcAft>
                <a:spcPts val="0"/>
              </a:spcAft>
            </a:pPr>
            <a:r>
              <a:rPr lang="en-US" altLang="zh-CN" sz="2800" dirty="0">
                <a:latin typeface="Times New Roman" panose="02020603050405020304" pitchFamily="18" charset="0"/>
                <a:cs typeface="Times New Roman" panose="02020603050405020304" pitchFamily="18" charset="0"/>
              </a:rPr>
              <a:t>Role assignment: 1 User, 2 Coders (Pair Programming), 1 Tester</a:t>
            </a:r>
            <a:endParaRPr lang="en-US" altLang="zh-CN" sz="2800" dirty="0">
              <a:latin typeface="Times New Roman" panose="02020603050405020304" pitchFamily="18" charset="0"/>
              <a:cs typeface="Times New Roman" panose="02020603050405020304" pitchFamily="18" charset="0"/>
            </a:endParaRPr>
          </a:p>
          <a:p>
            <a:pPr marL="636270" lvl="1" indent="-291465">
              <a:spcBef>
                <a:spcPts val="1000"/>
              </a:spcBef>
              <a:spcAft>
                <a:spcPts val="0"/>
              </a:spcAft>
            </a:pPr>
            <a:r>
              <a:rPr lang="en-US" altLang="zh-CN" sz="2800" noProof="0" dirty="0">
                <a:latin typeface="Times New Roman" panose="02020603050405020304" pitchFamily="18" charset="0"/>
                <a:cs typeface="Times New Roman" panose="02020603050405020304" pitchFamily="18" charset="0"/>
              </a:rPr>
              <a:t>Duration: 4 weeks</a:t>
            </a:r>
            <a:endParaRPr lang="en-US" altLang="zh-CN" sz="2800" noProof="0" dirty="0">
              <a:latin typeface="Times New Roman" panose="02020603050405020304" pitchFamily="18" charset="0"/>
              <a:cs typeface="Times New Roman" panose="02020603050405020304" pitchFamily="18" charset="0"/>
            </a:endParaRPr>
          </a:p>
          <a:p>
            <a:pPr marL="636270" lvl="1" indent="-291465">
              <a:spcBef>
                <a:spcPts val="1000"/>
              </a:spcBef>
              <a:spcAft>
                <a:spcPts val="0"/>
              </a:spcAft>
            </a:pPr>
            <a:r>
              <a:rPr lang="en-US" altLang="zh-CN" sz="2800" noProof="0" dirty="0">
                <a:latin typeface="Times New Roman" panose="02020603050405020304" pitchFamily="18" charset="0"/>
                <a:cs typeface="Times New Roman" panose="02020603050405020304" pitchFamily="18" charset="0"/>
              </a:rPr>
              <a:t>Task: Prototype UI and one major function</a:t>
            </a:r>
            <a:endParaRPr lang="en-US" altLang="zh-CN" sz="2800" noProof="0" dirty="0">
              <a:latin typeface="Times New Roman" panose="02020603050405020304" pitchFamily="18" charset="0"/>
              <a:cs typeface="Times New Roman" panose="02020603050405020304" pitchFamily="18" charset="0"/>
            </a:endParaRPr>
          </a:p>
          <a:p>
            <a:pPr marL="636270" lvl="1" indent="-291465">
              <a:spcBef>
                <a:spcPts val="1000"/>
              </a:spcBef>
              <a:spcAft>
                <a:spcPts val="0"/>
              </a:spcAft>
            </a:pPr>
            <a:r>
              <a:rPr lang="en-US" altLang="zh-CN" sz="2800" dirty="0">
                <a:latin typeface="Times New Roman" panose="02020603050405020304" pitchFamily="18" charset="0"/>
                <a:cs typeface="Times New Roman" panose="02020603050405020304" pitchFamily="18" charset="0"/>
              </a:rPr>
              <a:t>Deliverables: Requirements Document, Architecture Design Document, Source Code</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and</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Executable,</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Test</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Cases Document, Acceptance Criteria Document.</a:t>
            </a:r>
            <a:endParaRPr lang="en-US" altLang="zh-CN" sz="2800" dirty="0">
              <a:latin typeface="Times New Roman" panose="02020603050405020304" pitchFamily="18" charset="0"/>
              <a:cs typeface="Times New Roman" panose="02020603050405020304" pitchFamily="18" charset="0"/>
            </a:endParaRPr>
          </a:p>
          <a:p>
            <a:pPr marL="636270" lvl="1" indent="-291465">
              <a:spcBef>
                <a:spcPts val="1000"/>
              </a:spcBef>
              <a:spcAft>
                <a:spcPts val="0"/>
              </a:spcAft>
            </a:pPr>
            <a:r>
              <a:rPr lang="en-US" altLang="zh-CN" sz="2800" noProof="0" dirty="0">
                <a:latin typeface="Times New Roman" panose="02020603050405020304" pitchFamily="18" charset="0"/>
                <a:cs typeface="Times New Roman" panose="02020603050405020304" pitchFamily="18" charset="0"/>
              </a:rPr>
              <a:t>Process: Agile/Scrum (Daily Scrum Meeting)</a:t>
            </a:r>
            <a:endParaRPr lang="en-US" altLang="zh-CN" sz="28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noProof="0" dirty="0"/>
              <a:t>End of Main Content</a:t>
            </a:r>
            <a:endParaRPr lang="en-US" noProof="0" dirty="0"/>
          </a:p>
        </p:txBody>
      </p:sp>
      <p:sp>
        <p:nvSpPr>
          <p:cNvPr id="3" name="Footer Placeholder 2"/>
          <p:cNvSpPr>
            <a:spLocks noGrp="1"/>
          </p:cNvSpPr>
          <p:nvPr>
            <p:ph type="ftr" sz="quarter" idx="10"/>
          </p:nvPr>
        </p:nvSpPr>
        <p:spPr/>
        <p:txBody>
          <a:bodyPr/>
          <a:lstStyle/>
          <a:p>
            <a:pPr lvl="0"/>
            <a:r>
              <a:rPr lang="en-US" dirty="0">
                <a:latin typeface="Times New Roman" panose="02020603050405020304" pitchFamily="18" charset="0"/>
                <a:cs typeface="Times New Roman" panose="02020603050405020304" pitchFamily="18" charset="0"/>
              </a:rPr>
              <a:t>© 2020 McGraw-Hill Education. All rights reserved. Authorized only for instructor use in the classroom.</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McGraw-Hill Education.</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Adapting Process Models</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22442"/>
            <a:ext cx="8458200" cy="4630316"/>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Every software project needs a “road map” or “generic software process” of some kind.</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Every project is different, and every team is different.</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No single software engineering framework is appropriate for every software product.</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Any road map or generic process should be based on best industry practices. </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Developers and stakeholders adapt generic process models and tailor them to fit the current project, the skills of the team members, and the user needs.</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70869"/>
            <a:ext cx="8458200" cy="746472"/>
          </a:xfrm>
        </p:spPr>
        <p:txBody>
          <a:bodyPr>
            <a:noAutofit/>
          </a:bodyPr>
          <a:lstStyle/>
          <a:p>
            <a:r>
              <a:rPr lang="en-US" sz="3200" noProof="0" dirty="0">
                <a:latin typeface="Times New Roman" panose="02020603050405020304" pitchFamily="18" charset="0"/>
                <a:cs typeface="Times New Roman" panose="02020603050405020304" pitchFamily="18" charset="0"/>
              </a:rPr>
              <a:t>Incremental Model for Prototype Design – Text Alternative</a:t>
            </a:r>
            <a:endParaRPr lang="en-US" sz="32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solidFill>
                  <a:srgbClr val="000000"/>
                </a:solidFill>
                <a:latin typeface="Times New Roman" panose="02020603050405020304" pitchFamily="18" charset="0"/>
                <a:cs typeface="Times New Roman" panose="02020603050405020304" pitchFamily="18" charset="0"/>
              </a:rPr>
              <a:t>An illustration displays incremental model for prototype design. The components in the circular diagram are planning, requirements, analysis and design, implementation, testing, and evaluation. The cycle further continues with planning. According to the model, initial planning adds to the planning and implementation leads to deployment. </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70869"/>
            <a:ext cx="8458200" cy="746472"/>
          </a:xfrm>
        </p:spPr>
        <p:txBody>
          <a:bodyPr>
            <a:noAutofit/>
          </a:bodyPr>
          <a:lstStyle/>
          <a:p>
            <a:r>
              <a:rPr lang="en-US" sz="3200" noProof="0" dirty="0">
                <a:latin typeface="Times New Roman" panose="02020603050405020304" pitchFamily="18" charset="0"/>
                <a:cs typeface="Times New Roman" panose="02020603050405020304" pitchFamily="18" charset="0"/>
              </a:rPr>
              <a:t>Spiral Model for Prototype Design – Text Alternative</a:t>
            </a:r>
            <a:endParaRPr lang="en-US" sz="32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solidFill>
                  <a:srgbClr val="000000"/>
                </a:solidFill>
                <a:latin typeface="Times New Roman" panose="02020603050405020304" pitchFamily="18" charset="0"/>
                <a:cs typeface="Times New Roman" panose="02020603050405020304" pitchFamily="18" charset="0"/>
              </a:rPr>
              <a:t>An illustration displays spiral model of prototype design. Each level of the spiral stands for prototype 1, prototype 2, and prototype 3 respectively. The top left of the design reads determine objectives. The top right reads identify risks. The bottom left reads development and testing. The bottom right reads plan and iteration.</a:t>
            </a:r>
            <a:r>
              <a:rPr lang="en-US" sz="2400" noProof="0" dirty="0">
                <a:latin typeface="Times New Roman" panose="02020603050405020304" pitchFamily="18" charset="0"/>
                <a:cs typeface="Times New Roman" panose="02020603050405020304" pitchFamily="18" charset="0"/>
              </a:rPr>
              <a:t> </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noProof="0" dirty="0">
                <a:latin typeface="Times New Roman" panose="02020603050405020304" pitchFamily="18" charset="0"/>
                <a:cs typeface="Times New Roman" panose="02020603050405020304" pitchFamily="18" charset="0"/>
              </a:rPr>
              <a:t>Protype Architectural Design – Text Alternative</a:t>
            </a:r>
            <a:endParaRPr lang="en-US" sz="36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solidFill>
                  <a:srgbClr val="000000"/>
                </a:solidFill>
                <a:latin typeface="Times New Roman" panose="02020603050405020304" pitchFamily="18" charset="0"/>
                <a:cs typeface="Times New Roman" panose="02020603050405020304" pitchFamily="18" charset="0"/>
              </a:rPr>
              <a:t>An illustration displays prototype architectural design. The first step is to identify architecture objectives. The design forms a circular model from step two to five. The second step is to identify key scenarios. The third step is to create application overview. The fourth step is to identify key issues. The fifth step is to define candidate solutions. </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70869"/>
            <a:ext cx="8458200" cy="746472"/>
          </a:xfrm>
        </p:spPr>
        <p:txBody>
          <a:bodyPr>
            <a:noAutofit/>
          </a:bodyPr>
          <a:lstStyle/>
          <a:p>
            <a:r>
              <a:rPr lang="en-US" sz="3200" noProof="0" dirty="0">
                <a:latin typeface="Times New Roman" panose="02020603050405020304" pitchFamily="18" charset="0"/>
                <a:cs typeface="Times New Roman" panose="02020603050405020304" pitchFamily="18" charset="0"/>
              </a:rPr>
              <a:t>Recommended Prototype Evolutionary Process – Text Alternative</a:t>
            </a:r>
            <a:endParaRPr lang="en-US" sz="32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solidFill>
                  <a:srgbClr val="000000"/>
                </a:solidFill>
                <a:latin typeface="Times New Roman" panose="02020603050405020304" pitchFamily="18" charset="0"/>
                <a:cs typeface="Times New Roman" panose="02020603050405020304" pitchFamily="18" charset="0"/>
              </a:rPr>
              <a:t>An illustration displays the recommended prototype evolutionary process. The initial procedures in the process are, project conception, requirements engineering, preliminary architectural design, estimate required project resource, and construct 1st prototype. From the evaluation of the prototype the process takes a circular model. After the evaluation of the prototype, it takes  a go- no go decision, the project can end after this or continue with an evolved system. After evolve system, it will redefine the scope, and construct next prototype. After the evaluation of the prototype the process can follow these steps to reach at an evolve system: prototype becomes software release, and maintain software, and then evolve system. </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70869"/>
            <a:ext cx="8458200" cy="746472"/>
          </a:xfrm>
        </p:spPr>
        <p:txBody>
          <a:bodyPr>
            <a:noAutofit/>
          </a:bodyPr>
          <a:lstStyle/>
          <a:p>
            <a:r>
              <a:rPr lang="en-US" sz="3200" noProof="0" dirty="0">
                <a:latin typeface="Times New Roman" panose="02020603050405020304" pitchFamily="18" charset="0"/>
                <a:cs typeface="Times New Roman" panose="02020603050405020304" pitchFamily="18" charset="0"/>
              </a:rPr>
              <a:t>Maintenance Effort Distribution – Text Alternative</a:t>
            </a:r>
            <a:endParaRPr lang="en-US" sz="32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solidFill>
                  <a:srgbClr val="000000"/>
                </a:solidFill>
                <a:latin typeface="Times New Roman" panose="02020603050405020304" pitchFamily="18" charset="0"/>
                <a:cs typeface="Times New Roman" panose="02020603050405020304" pitchFamily="18" charset="0"/>
              </a:rPr>
              <a:t>A pie chart displays maintenance effort distribution. The maintenance distribution is as follows:  perfective 50 percent, adaptive 25 percent, corrective 21 percent, and preventive 4 percent. </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47328"/>
            <a:ext cx="8458200" cy="993554"/>
          </a:xfrm>
        </p:spPr>
        <p:txBody>
          <a:bodyPr>
            <a:noAutofit/>
          </a:bodyPr>
          <a:lstStyle/>
          <a:p>
            <a:r>
              <a:rPr lang="en-US" sz="3600" noProof="0" dirty="0">
                <a:latin typeface="Times New Roman" panose="02020603050405020304" pitchFamily="18" charset="0"/>
                <a:cs typeface="Times New Roman" panose="02020603050405020304" pitchFamily="18" charset="0"/>
              </a:rPr>
              <a:t>- Principles for Organizing Software Projects</a:t>
            </a:r>
            <a:endParaRPr lang="en-US" sz="36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05350"/>
            <a:ext cx="8458200" cy="4630316"/>
          </a:xfrm>
        </p:spPr>
        <p:txBody>
          <a:bodyPr vert="horz" lIns="91440" tIns="45720" rIns="91440" bIns="45720" rtlCol="0">
            <a:noAutofit/>
          </a:bodyPr>
          <a:lstStyle/>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It is risky to use a linear process model without ample feedback.</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It is never possible nor desirable to plan big up-front requirements gathering.</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Up-front requirements gathering may not reduce costs or prevent time slippage.</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Appropriate project management is integral to software development.</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Documents should evolve with the software and should not delay the start of construction.</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Involve stakeholders early and frequently in the development process.</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Testers need to become involved in the process prior to software construction.</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47328"/>
            <a:ext cx="8458200" cy="993554"/>
          </a:xfrm>
        </p:spPr>
        <p:txBody>
          <a:bodyPr>
            <a:noAutofit/>
          </a:bodyPr>
          <a:lstStyle/>
          <a:p>
            <a:r>
              <a:rPr lang="en-US" sz="4000" noProof="0" dirty="0">
                <a:latin typeface="Times New Roman" panose="02020603050405020304" pitchFamily="18" charset="0"/>
                <a:cs typeface="Times New Roman" panose="02020603050405020304" pitchFamily="18" charset="0"/>
              </a:rPr>
              <a:t>- </a:t>
            </a:r>
            <a:r>
              <a:rPr lang="en-US" sz="4000" noProof="0" dirty="0">
                <a:highlight>
                  <a:srgbClr val="FFFF00"/>
                </a:highlight>
                <a:latin typeface="Times New Roman" panose="02020603050405020304" pitchFamily="18" charset="0"/>
                <a:cs typeface="Times New Roman" panose="02020603050405020304" pitchFamily="18" charset="0"/>
              </a:rPr>
              <a:t>Characteristics of Agile Process Models</a:t>
            </a:r>
            <a:endParaRPr lang="en-US" sz="4000" noProof="0" dirty="0">
              <a:highlight>
                <a:srgbClr val="FFFF00"/>
              </a:highligh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458200" cy="4630316"/>
          </a:xfrm>
        </p:spPr>
        <p:txBody>
          <a:bodyPr vert="horz" lIns="91440" tIns="45720" rIns="91440" bIns="45720" rtlCol="0">
            <a:noAutofit/>
          </a:bodyPr>
          <a:lstStyle/>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Not suitable for large </a:t>
            </a:r>
            <a:r>
              <a:rPr lang="en-US" noProof="0" dirty="0">
                <a:highlight>
                  <a:srgbClr val="FFFF00"/>
                </a:highlight>
                <a:latin typeface="Times New Roman" panose="02020603050405020304" pitchFamily="18" charset="0"/>
                <a:cs typeface="Times New Roman" panose="02020603050405020304" pitchFamily="18" charset="0"/>
              </a:rPr>
              <a:t>high-risk</a:t>
            </a:r>
            <a:r>
              <a:rPr lang="en-US" noProof="0" dirty="0">
                <a:latin typeface="Times New Roman" panose="02020603050405020304" pitchFamily="18" charset="0"/>
                <a:cs typeface="Times New Roman" panose="02020603050405020304" pitchFamily="18" charset="0"/>
              </a:rPr>
              <a:t> or mission critical projects.</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Minimal rules and </a:t>
            </a:r>
            <a:r>
              <a:rPr lang="en-US" noProof="0" dirty="0">
                <a:highlight>
                  <a:srgbClr val="FFFF00"/>
                </a:highlight>
                <a:latin typeface="Times New Roman" panose="02020603050405020304" pitchFamily="18" charset="0"/>
                <a:cs typeface="Times New Roman" panose="02020603050405020304" pitchFamily="18" charset="0"/>
              </a:rPr>
              <a:t>minimal</a:t>
            </a:r>
            <a:r>
              <a:rPr lang="en-US" noProof="0" dirty="0">
                <a:latin typeface="Times New Roman" panose="02020603050405020304" pitchFamily="18" charset="0"/>
                <a:cs typeface="Times New Roman" panose="02020603050405020304" pitchFamily="18" charset="0"/>
              </a:rPr>
              <a:t> documentation.</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Continuous </a:t>
            </a:r>
            <a:r>
              <a:rPr lang="en-US" noProof="0" dirty="0">
                <a:highlight>
                  <a:srgbClr val="FFFF00"/>
                </a:highlight>
                <a:latin typeface="Times New Roman" panose="02020603050405020304" pitchFamily="18" charset="0"/>
                <a:cs typeface="Times New Roman" panose="02020603050405020304" pitchFamily="18" charset="0"/>
              </a:rPr>
              <a:t>involvement</a:t>
            </a:r>
            <a:r>
              <a:rPr lang="en-US" noProof="0" dirty="0">
                <a:latin typeface="Times New Roman" panose="02020603050405020304" pitchFamily="18" charset="0"/>
                <a:cs typeface="Times New Roman" panose="02020603050405020304" pitchFamily="18" charset="0"/>
              </a:rPr>
              <a:t> of testers.</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Easy to accommodate product changes.</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Depends heavily on stakeholder interaction.</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Easy to </a:t>
            </a:r>
            <a:r>
              <a:rPr lang="en-US" noProof="0" dirty="0">
                <a:highlight>
                  <a:srgbClr val="FFFF00"/>
                </a:highlight>
                <a:latin typeface="Times New Roman" panose="02020603050405020304" pitchFamily="18" charset="0"/>
                <a:cs typeface="Times New Roman" panose="02020603050405020304" pitchFamily="18" charset="0"/>
              </a:rPr>
              <a:t>manage</a:t>
            </a:r>
            <a:r>
              <a:rPr lang="en-US" noProof="0" dirty="0">
                <a:latin typeface="Times New Roman" panose="02020603050405020304" pitchFamily="18" charset="0"/>
                <a:cs typeface="Times New Roman" panose="02020603050405020304" pitchFamily="18" charset="0"/>
              </a:rPr>
              <a:t>.</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Early delivery of partial solutions.</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Informal </a:t>
            </a:r>
            <a:r>
              <a:rPr lang="en-US" noProof="0" dirty="0">
                <a:highlight>
                  <a:srgbClr val="FFFF00"/>
                </a:highlight>
                <a:latin typeface="Times New Roman" panose="02020603050405020304" pitchFamily="18" charset="0"/>
                <a:cs typeface="Times New Roman" panose="02020603050405020304" pitchFamily="18" charset="0"/>
              </a:rPr>
              <a:t>risk</a:t>
            </a:r>
            <a:r>
              <a:rPr lang="en-US" noProof="0" dirty="0">
                <a:latin typeface="Times New Roman" panose="02020603050405020304" pitchFamily="18" charset="0"/>
                <a:cs typeface="Times New Roman" panose="02020603050405020304" pitchFamily="18" charset="0"/>
              </a:rPr>
              <a:t> management.</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Built-in continuous process improvement.</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97651"/>
            <a:ext cx="8458200" cy="1092909"/>
          </a:xfrm>
        </p:spPr>
        <p:txBody>
          <a:bodyPr>
            <a:noAutofit/>
          </a:bodyPr>
          <a:lstStyle/>
          <a:p>
            <a:r>
              <a:rPr lang="en-US" sz="4000" noProof="0" dirty="0">
                <a:latin typeface="Times New Roman" panose="02020603050405020304" pitchFamily="18" charset="0"/>
                <a:cs typeface="Times New Roman" panose="02020603050405020304" pitchFamily="18" charset="0"/>
              </a:rPr>
              <a:t>Incremental Model for Prototype Design </a:t>
            </a:r>
            <a:r>
              <a:rPr lang="zh-CN" altLang="en-US" sz="4000" noProof="0" dirty="0">
                <a:latin typeface="Times New Roman" panose="02020603050405020304" pitchFamily="18" charset="0"/>
                <a:cs typeface="Times New Roman" panose="02020603050405020304" pitchFamily="18" charset="0"/>
              </a:rPr>
              <a:t>原型</a:t>
            </a:r>
            <a:r>
              <a:rPr lang="zh-CN" altLang="en-US" sz="4000" noProof="0" dirty="0">
                <a:latin typeface="Times New Roman" panose="02020603050405020304" pitchFamily="18" charset="0"/>
                <a:cs typeface="Times New Roman" panose="02020603050405020304" pitchFamily="18" charset="0"/>
              </a:rPr>
              <a:t>迭代</a:t>
            </a:r>
            <a:endParaRPr lang="zh-CN" altLang="en-US" sz="4000" noProof="0" dirty="0">
              <a:latin typeface="Times New Roman" panose="02020603050405020304" pitchFamily="18" charset="0"/>
              <a:cs typeface="Times New Roman" panose="02020603050405020304" pitchFamily="18" charset="0"/>
            </a:endParaRPr>
          </a:p>
        </p:txBody>
      </p:sp>
      <p:pic>
        <p:nvPicPr>
          <p:cNvPr id="5" name="Picture 4" descr="An illustration displays incremental model for prototype design.&#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47769" y="1403610"/>
            <a:ext cx="5482018" cy="4436675"/>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47328"/>
            <a:ext cx="8458200" cy="993554"/>
          </a:xfrm>
        </p:spPr>
        <p:txBody>
          <a:bodyPr>
            <a:noAutofit/>
          </a:bodyPr>
          <a:lstStyle/>
          <a:p>
            <a:r>
              <a:rPr lang="en-US" sz="4000" noProof="0" dirty="0">
                <a:latin typeface="Times New Roman" panose="02020603050405020304" pitchFamily="18" charset="0"/>
                <a:cs typeface="Times New Roman" panose="02020603050405020304" pitchFamily="18" charset="0"/>
              </a:rPr>
              <a:t>Characteristics of Spiral Process Models</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458200" cy="4630316"/>
          </a:xfrm>
        </p:spPr>
        <p:txBody>
          <a:bodyPr vert="horz" lIns="91440" tIns="45720" rIns="91440" bIns="45720" rtlCol="0">
            <a:noAutofit/>
          </a:bodyPr>
          <a:lstStyle/>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Not suitable for small, low-risk projects.</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Several steps required, along with documentation done up front.</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Early involvement of testers (might be done by outside team).</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Hard to accommodate product changes until prototype completed.</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Continuous stakeholder involvement in planning and risk assessment.</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Requires formal project management and coordination.</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Project end not always obvious.</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Good risk management.</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Process improvement handled at end of project.</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Spiral Model for Prototype Design </a:t>
            </a:r>
            <a:r>
              <a:rPr lang="zh-CN" altLang="en-US" sz="4000" noProof="0" dirty="0">
                <a:latin typeface="Times New Roman" panose="02020603050405020304" pitchFamily="18" charset="0"/>
                <a:cs typeface="Times New Roman" panose="02020603050405020304" pitchFamily="18" charset="0"/>
              </a:rPr>
              <a:t>原型</a:t>
            </a:r>
            <a:r>
              <a:rPr lang="en-US" altLang="zh-CN" sz="4000" noProof="0" dirty="0">
                <a:latin typeface="Times New Roman" panose="02020603050405020304" pitchFamily="18" charset="0"/>
                <a:cs typeface="Times New Roman" panose="02020603050405020304" pitchFamily="18" charset="0"/>
              </a:rPr>
              <a:t> </a:t>
            </a:r>
            <a:r>
              <a:rPr lang="zh-CN" altLang="en-US" sz="4000" noProof="0" dirty="0">
                <a:latin typeface="Times New Roman" panose="02020603050405020304" pitchFamily="18" charset="0"/>
                <a:cs typeface="Times New Roman" panose="02020603050405020304" pitchFamily="18" charset="0"/>
              </a:rPr>
              <a:t>循环的</a:t>
            </a:r>
            <a:r>
              <a:rPr lang="zh-CN" altLang="en-US" sz="4000" noProof="0" dirty="0">
                <a:latin typeface="Times New Roman" panose="02020603050405020304" pitchFamily="18" charset="0"/>
                <a:cs typeface="Times New Roman" panose="02020603050405020304" pitchFamily="18" charset="0"/>
              </a:rPr>
              <a:t>叠加</a:t>
            </a:r>
            <a:endParaRPr lang="zh-CN" altLang="en-US" sz="4000" noProof="0" dirty="0">
              <a:latin typeface="Times New Roman" panose="02020603050405020304" pitchFamily="18" charset="0"/>
              <a:cs typeface="Times New Roman" panose="02020603050405020304" pitchFamily="18" charset="0"/>
            </a:endParaRPr>
          </a:p>
        </p:txBody>
      </p:sp>
      <p:pic>
        <p:nvPicPr>
          <p:cNvPr id="6" name="Picture 5" descr="An illustration displays spiral model of prototype design.&#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56835" y="1202432"/>
            <a:ext cx="5863886" cy="4704807"/>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Agile Requirements Definition </a:t>
            </a:r>
            <a:r>
              <a:rPr lang="en-US" sz="1000" b="0" noProof="0" dirty="0">
                <a:latin typeface="Times New Roman" panose="02020603050405020304" pitchFamily="18" charset="0"/>
                <a:cs typeface="Times New Roman" panose="02020603050405020304" pitchFamily="18" charset="0"/>
              </a:rPr>
              <a:t>1</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458200" cy="4630316"/>
          </a:xfrm>
        </p:spPr>
        <p:txBody>
          <a:bodyPr vert="horz" lIns="91440" tIns="45720" rIns="91440" bIns="45720" rtlCol="0">
            <a:noAutofit/>
          </a:bodyPr>
          <a:lstStyle/>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Encourage active stakeholder participation by matching their availability and valuing their input.</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Use simple models (for example, Post-it notes, fast sketches, user stories) to reduce barriers to participation.</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Take time to explain your requirement representation techniques before using them.</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Adopt stakeholder terminology and avoid technical jargon whenever possible.</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Use a breadth-first approach to get the big picture of the project done before getting bogged down in details.</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COMMONDATA" val="eyJoZGlkIjoiYjNiMjFmMjgzOWFkZmI5ZDgxZjNjYTg0ZWMyM2QyZGUifQ=="/>
</p:tagLst>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ContentSlideMaster">
  <a:themeElements>
    <a:clrScheme name="Custom 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SlideMaster">
  <a:themeElements>
    <a:clrScheme name="Custom 7">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mageDescriptionAppendixSlideMaster">
  <a:themeElements>
    <a:clrScheme name="Custom 7">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0</TotalTime>
  <Words>13312</Words>
  <Application>WPS 演示</Application>
  <PresentationFormat>全屏显示(4:3)</PresentationFormat>
  <Paragraphs>351</Paragraphs>
  <Slides>34</Slides>
  <Notes>0</Notes>
  <HiddenSlides>6</HiddenSlides>
  <MMClips>0</MMClips>
  <ScaleCrop>false</ScaleCrop>
  <HeadingPairs>
    <vt:vector size="6" baseType="variant">
      <vt:variant>
        <vt:lpstr>已用的字体</vt:lpstr>
      </vt:variant>
      <vt:variant>
        <vt:i4>9</vt:i4>
      </vt:variant>
      <vt:variant>
        <vt:lpstr>主题</vt:lpstr>
      </vt:variant>
      <vt:variant>
        <vt:i4>5</vt:i4>
      </vt:variant>
      <vt:variant>
        <vt:lpstr>幻灯片标题</vt:lpstr>
      </vt:variant>
      <vt:variant>
        <vt:i4>34</vt:i4>
      </vt:variant>
    </vt:vector>
  </HeadingPairs>
  <TitlesOfParts>
    <vt:vector size="48" baseType="lpstr">
      <vt:lpstr>Arial</vt:lpstr>
      <vt:lpstr>宋体</vt:lpstr>
      <vt:lpstr>Wingdings</vt:lpstr>
      <vt:lpstr>Calibri</vt:lpstr>
      <vt:lpstr>Times New Roman</vt:lpstr>
      <vt:lpstr>Tahoma</vt:lpstr>
      <vt:lpstr>微软雅黑</vt:lpstr>
      <vt:lpstr>Arial Unicode MS</vt:lpstr>
      <vt:lpstr>黑体</vt:lpstr>
      <vt:lpstr>Title Slides Master</vt:lpstr>
      <vt:lpstr>MainContentSlideMaster</vt:lpstr>
      <vt:lpstr>ClosingMaster</vt:lpstr>
      <vt:lpstr>DividerSlideMaster</vt:lpstr>
      <vt:lpstr>ImageDescriptionAppendixSlideMaster</vt:lpstr>
      <vt:lpstr>Chapter 4</vt:lpstr>
      <vt:lpstr>Scoring</vt:lpstr>
      <vt:lpstr>Adapting Process Models</vt:lpstr>
      <vt:lpstr>- Principles for Organizing Software Projects</vt:lpstr>
      <vt:lpstr>- Characteristics of Agile Process Models</vt:lpstr>
      <vt:lpstr>Incremental Model for Prototype Design</vt:lpstr>
      <vt:lpstr>Characteristics of Spiral Process Models</vt:lpstr>
      <vt:lpstr>Spiral Model for Prototype Design</vt:lpstr>
      <vt:lpstr>Agile Requirements Definition 1</vt:lpstr>
      <vt:lpstr>Agile Requirements Definition 2</vt:lpstr>
      <vt:lpstr>Prototype Architectural Design</vt:lpstr>
      <vt:lpstr>Elements of Agile Architectural Design</vt:lpstr>
      <vt:lpstr>Resource人力 Estimation for Agile Spiral Model</vt:lpstr>
      <vt:lpstr>- First Prototype Guidelines</vt:lpstr>
      <vt:lpstr>- Prototype Evaluation</vt:lpstr>
      <vt:lpstr>- Go No Go Decision</vt:lpstr>
      <vt:lpstr>- Recommended Prototype Evolutionary Process</vt:lpstr>
      <vt:lpstr>Recommended Process Steps 1</vt:lpstr>
      <vt:lpstr>Recommended Process Steps 2</vt:lpstr>
      <vt:lpstr>Recommended Process Steps 3</vt:lpstr>
      <vt:lpstr>Recommended Process Steps 4</vt:lpstr>
      <vt:lpstr>- Testing New Prototypes</vt:lpstr>
      <vt:lpstr>- Release Candidates 1</vt:lpstr>
      <vt:lpstr>Release Candidates 2</vt:lpstr>
      <vt:lpstr>Software Release Maintenance</vt:lpstr>
      <vt:lpstr>Maintenance Effort Distribution</vt:lpstr>
      <vt:lpstr>Homework</vt:lpstr>
      <vt:lpstr>End of Main Content</vt:lpstr>
      <vt:lpstr>Accessibility Content: Text Alternatives for Images</vt:lpstr>
      <vt:lpstr>Incremental Model for Prototype Design – Text Alternative</vt:lpstr>
      <vt:lpstr>Spiral Model for Prototype Design – Text Alternative</vt:lpstr>
      <vt:lpstr>Protype Architectural Design – Text Alternative</vt:lpstr>
      <vt:lpstr>Recommended Prototype Evolutionary Process – Text Alternative</vt:lpstr>
      <vt:lpstr>Maintenance Effort Distribution – Text Alternative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李鹏</cp:lastModifiedBy>
  <cp:revision>72</cp:revision>
  <dcterms:created xsi:type="dcterms:W3CDTF">2019-01-22T22:04:00Z</dcterms:created>
  <dcterms:modified xsi:type="dcterms:W3CDTF">2023-12-20T03:01:10Z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B4D53E7CB59547FA8F9A598FEB572AD4_12</vt:lpwstr>
  </property>
  <property fmtid="{D5CDD505-2E9C-101B-9397-08002B2CF9AE}" pid="3" name="KSOProductBuildVer">
    <vt:lpwstr>2052-12.1.0.15990</vt:lpwstr>
  </property>
</Properties>
</file>