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75" r:id="rId7"/>
    <p:sldId id="266" r:id="rId8"/>
    <p:sldId id="267" r:id="rId9"/>
    <p:sldId id="268" r:id="rId10"/>
    <p:sldId id="269" r:id="rId11"/>
    <p:sldId id="270" r:id="rId12"/>
    <p:sldId id="271" r:id="rId13"/>
    <p:sldId id="272" r:id="rId14"/>
    <p:sldId id="273" r:id="rId15"/>
    <p:sldId id="274" r:id="rId16"/>
    <p:sldId id="260" r:id="rId17"/>
    <p:sldId id="258" r:id="rId18"/>
    <p:sldId id="264" r:id="rId19"/>
    <p:sldId id="276" r:id="rId20"/>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75"/>
            <p14:sldId id="266"/>
            <p14:sldId id="267"/>
            <p14:sldId id="268"/>
            <p14:sldId id="269"/>
            <p14:sldId id="270"/>
            <p14:sldId id="271"/>
            <p14:sldId id="272"/>
            <p14:sldId id="273"/>
            <p14:sldId id="274"/>
            <p14:sldId id="260"/>
          </p14:sldIdLst>
        </p14:section>
        <p14:section name="Appendix: Image Descriptions for Unsighted Students" id="{9E859B0B-078E-463E-89A6-21C20DD280C4}">
          <p14:sldIdLst>
            <p14:sldId id="258"/>
            <p14:sldId id="264"/>
            <p14:sldId id="27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howGuides="1">
      <p:cViewPr varScale="1">
        <p:scale>
          <a:sx n="79" d="100"/>
          <a:sy n="79" d="100"/>
        </p:scale>
        <p:origin x="852" y="68"/>
      </p:cViewPr>
      <p:guideLst>
        <p:guide pos="3264"/>
        <p:guide orient="horz" pos="2256"/>
        <p:guide pos="5640"/>
      </p:guideLst>
    </p:cSldViewPr>
  </p:slideViewPr>
  <p:outlineViewPr>
    <p:cViewPr>
      <p:scale>
        <a:sx n="66" d="100"/>
        <a:sy n="66" d="100"/>
      </p:scale>
      <p:origin x="0" y="-427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4.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1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5</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Human Aspects of Software Engineering</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Factors Affecting </a:t>
            </a:r>
            <a:r>
              <a:rPr lang="en-US" sz="3600" noProof="0" dirty="0">
                <a:highlight>
                  <a:srgbClr val="FFFF00"/>
                </a:highlight>
                <a:latin typeface="Times New Roman" panose="02020603050405020304" pitchFamily="18" charset="0"/>
                <a:cs typeface="Times New Roman" panose="02020603050405020304" pitchFamily="18" charset="0"/>
              </a:rPr>
              <a:t>Global</a:t>
            </a:r>
            <a:r>
              <a:rPr lang="en-US" sz="3600" noProof="0" dirty="0">
                <a:latin typeface="Times New Roman" panose="02020603050405020304" pitchFamily="18" charset="0"/>
                <a:cs typeface="Times New Roman" panose="02020603050405020304" pitchFamily="18" charset="0"/>
              </a:rPr>
              <a:t> Software Development Teams</a:t>
            </a:r>
            <a:endParaRPr lang="en-US" sz="3600" noProof="0" dirty="0">
              <a:latin typeface="Times New Roman" panose="02020603050405020304" pitchFamily="18" charset="0"/>
              <a:cs typeface="Times New Roman" panose="02020603050405020304" pitchFamily="18" charset="0"/>
            </a:endParaRPr>
          </a:p>
        </p:txBody>
      </p:sp>
      <p:pic>
        <p:nvPicPr>
          <p:cNvPr id="6" name="Picture 5" descr="A diagram shows factors like distance, barriers and communication among others which affect global software development team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2099" y="1338406"/>
            <a:ext cx="7816580" cy="4315412"/>
          </a:xfrm>
          <a:prstGeom prst="rect">
            <a:avLst/>
          </a:prstGeom>
        </p:spPr>
      </p:pic>
      <p:sp>
        <p:nvSpPr>
          <p:cNvPr id="7" name="Text Placeholder 6"/>
          <p:cNvSpPr>
            <a:spLocks noGrp="1"/>
          </p:cNvSpPr>
          <p:nvPr>
            <p:ph type="body" sz="quarter" idx="12"/>
          </p:nvPr>
        </p:nvSpPr>
        <p:spPr>
          <a:xfrm>
            <a:off x="3127403" y="6324599"/>
            <a:ext cx="2889193" cy="218243"/>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endParaRPr lang="en-US" dirty="0"/>
          </a:p>
          <a:p>
            <a:pPr lvl="0"/>
            <a:r>
              <a:rPr lang="en-US" dirty="0"/>
              <a:t>No reproduction or further distribution permitted without the prior written consent of McGraw-Hill Education.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Behavior Model for Software Engineering </a:t>
            </a:r>
            <a:r>
              <a:rPr lang="en-US" sz="3000" noProof="0" dirty="0">
                <a:latin typeface="Times New Roman" panose="02020603050405020304" pitchFamily="18" charset="0"/>
                <a:cs typeface="Times New Roman" panose="02020603050405020304" pitchFamily="18" charset="0"/>
              </a:rPr>
              <a:t>– Text Alternative</a:t>
            </a:r>
            <a:endParaRPr lang="en-US" sz="3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behavior model for software engineering. The model levels from bottom to top are: individual, team, project, company, and business milieu. A problem is introduced to an individual results as a software after passing all the levels. Individual level consists of  cognition and motivation. Project and team have group dynamics. The company and business milieu are within the organizational behavior.</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000" noProof="0" dirty="0">
                <a:latin typeface="Times New Roman" panose="02020603050405020304" pitchFamily="18" charset="0"/>
                <a:cs typeface="Times New Roman" panose="02020603050405020304" pitchFamily="18" charset="0"/>
              </a:rPr>
              <a:t>Factors Affecting Global Software Development Teams – Text Alternative</a:t>
            </a:r>
            <a:endParaRPr lang="en-US" sz="3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factors affecting global software development teams. The factors are distance, barriers and complexity, communication, collaboration, and coordination. The distance introduces barriers and complexity, it complicates communication, and accentuates the need for coordination. Communication enhances collaboration, and collaboration improves coordination. Coordination reduces barriers and complexity and that attenuates the communication.</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Traits of Successful Software Engineers</a:t>
            </a:r>
            <a:endParaRPr lang="en-US" sz="36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3274"/>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individual </a:t>
            </a:r>
            <a:r>
              <a:rPr lang="en-US" altLang="en-US" sz="2400" noProof="0" dirty="0">
                <a:highlight>
                  <a:srgbClr val="FFFF00"/>
                </a:highlight>
                <a:latin typeface="Times New Roman" panose="02020603050405020304" pitchFamily="18" charset="0"/>
                <a:cs typeface="Times New Roman" panose="02020603050405020304" pitchFamily="18" charset="0"/>
              </a:rPr>
              <a:t>responsibility</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Acutely aware of the </a:t>
            </a:r>
            <a:r>
              <a:rPr lang="en-US" altLang="en-US" sz="2400" noProof="0" dirty="0">
                <a:highlight>
                  <a:srgbClr val="FFFF00"/>
                </a:highlight>
                <a:latin typeface="Times New Roman" panose="02020603050405020304" pitchFamily="18" charset="0"/>
                <a:cs typeface="Times New Roman" panose="02020603050405020304" pitchFamily="18" charset="0"/>
              </a:rPr>
              <a:t>needs </a:t>
            </a:r>
            <a:r>
              <a:rPr lang="en-US" altLang="en-US" sz="2400" noProof="0" dirty="0">
                <a:latin typeface="Times New Roman" panose="02020603050405020304" pitchFamily="18" charset="0"/>
                <a:cs typeface="Times New Roman" panose="02020603050405020304" pitchFamily="18" charset="0"/>
              </a:rPr>
              <a:t>of team members and stakeholders</a:t>
            </a:r>
            <a:r>
              <a:rPr lang="zh-CN" altLang="en-US" sz="2400" noProof="0" dirty="0">
                <a:latin typeface="Times New Roman" panose="02020603050405020304" pitchFamily="18" charset="0"/>
                <a:cs typeface="Times New Roman" panose="02020603050405020304" pitchFamily="18" charset="0"/>
              </a:rPr>
              <a:t>（用户、公司决策者）</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Brutally </a:t>
            </a:r>
            <a:r>
              <a:rPr lang="en-US" altLang="en-US" sz="2400" noProof="0" dirty="0">
                <a:highlight>
                  <a:srgbClr val="FFFF00"/>
                </a:highlight>
                <a:latin typeface="Times New Roman" panose="02020603050405020304" pitchFamily="18" charset="0"/>
                <a:cs typeface="Times New Roman" panose="02020603050405020304" pitchFamily="18" charset="0"/>
              </a:rPr>
              <a:t>honest </a:t>
            </a:r>
            <a:r>
              <a:rPr lang="en-US" altLang="en-US" sz="2400" noProof="0" dirty="0">
                <a:latin typeface="Times New Roman" panose="02020603050405020304" pitchFamily="18" charset="0"/>
                <a:cs typeface="Times New Roman" panose="02020603050405020304" pitchFamily="18" charset="0"/>
              </a:rPr>
              <a:t>about design flaws and offers constructive criticism.</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Resilient under </a:t>
            </a:r>
            <a:r>
              <a:rPr lang="en-US" altLang="en-US" sz="2400" noProof="0" dirty="0">
                <a:highlight>
                  <a:srgbClr val="FFFF00"/>
                </a:highlight>
                <a:latin typeface="Times New Roman" panose="02020603050405020304" pitchFamily="18" charset="0"/>
                <a:cs typeface="Times New Roman" panose="02020603050405020304" pitchFamily="18" charset="0"/>
              </a:rPr>
              <a:t>pressure</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Heightened sense of </a:t>
            </a:r>
            <a:r>
              <a:rPr lang="en-US" altLang="en-US" sz="2400" noProof="0" dirty="0">
                <a:highlight>
                  <a:srgbClr val="FFFF00"/>
                </a:highlight>
                <a:latin typeface="Times New Roman" panose="02020603050405020304" pitchFamily="18" charset="0"/>
                <a:cs typeface="Times New Roman" panose="02020603050405020304" pitchFamily="18" charset="0"/>
              </a:rPr>
              <a:t>fairness</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Attention to </a:t>
            </a:r>
            <a:r>
              <a:rPr lang="en-US" altLang="en-US" sz="2400" noProof="0" dirty="0">
                <a:highlight>
                  <a:srgbClr val="FFFF00"/>
                </a:highlight>
                <a:latin typeface="Times New Roman" panose="02020603050405020304" pitchFamily="18" charset="0"/>
                <a:cs typeface="Times New Roman" panose="02020603050405020304" pitchFamily="18" charset="0"/>
              </a:rPr>
              <a:t>detail</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Pragmatic adapting software engineering practices based on the circumstances at hand.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Behavior Model for Software Engineering</a:t>
            </a:r>
            <a:br>
              <a:rPr lang="en-US" sz="3600" noProof="0" dirty="0">
                <a:latin typeface="Times New Roman" panose="02020603050405020304" pitchFamily="18" charset="0"/>
                <a:cs typeface="Times New Roman" panose="02020603050405020304" pitchFamily="18" charset="0"/>
              </a:rPr>
            </a:br>
            <a:r>
              <a:rPr lang="zh-CN" altLang="en-US" sz="3600" noProof="0" dirty="0">
                <a:latin typeface="Times New Roman" panose="02020603050405020304" pitchFamily="18" charset="0"/>
                <a:cs typeface="Times New Roman" panose="02020603050405020304" pitchFamily="18" charset="0"/>
              </a:rPr>
              <a:t>不讲</a:t>
            </a:r>
            <a:endParaRPr lang="zh-CN" altLang="en-US" sz="3600" noProof="0" dirty="0">
              <a:latin typeface="Times New Roman" panose="02020603050405020304" pitchFamily="18" charset="0"/>
              <a:cs typeface="Times New Roman" panose="02020603050405020304" pitchFamily="18" charset="0"/>
            </a:endParaRPr>
          </a:p>
        </p:txBody>
      </p:sp>
      <p:pic>
        <p:nvPicPr>
          <p:cNvPr id="5" name="Picture 4" descr="A diagram shows a behavior model for software engineering which starts with a problem and ends with a software. "/>
          <p:cNvPicPr>
            <a:picLocks noChangeAspect="1"/>
          </p:cNvPicPr>
          <p:nvPr/>
        </p:nvPicPr>
        <p:blipFill rotWithShape="1">
          <a:blip r:embed="rId1">
            <a:extLst>
              <a:ext uri="{28A0092B-C50C-407E-A947-70E740481C1C}">
                <a14:useLocalDpi xmlns:a14="http://schemas.microsoft.com/office/drawing/2010/main" val="0"/>
              </a:ext>
            </a:extLst>
          </a:blip>
          <a:srcRect b="4743"/>
          <a:stretch>
            <a:fillRect/>
          </a:stretch>
        </p:blipFill>
        <p:spPr>
          <a:xfrm>
            <a:off x="2517704" y="1201336"/>
            <a:ext cx="4108592" cy="4240201"/>
          </a:xfrm>
          <a:prstGeom prst="rect">
            <a:avLst/>
          </a:prstGeom>
        </p:spPr>
      </p:pic>
      <p:sp>
        <p:nvSpPr>
          <p:cNvPr id="4" name="Content Placeholder 3"/>
          <p:cNvSpPr>
            <a:spLocks noGrp="1"/>
          </p:cNvSpPr>
          <p:nvPr>
            <p:ph sz="quarter" idx="11"/>
          </p:nvPr>
        </p:nvSpPr>
        <p:spPr>
          <a:xfrm>
            <a:off x="342900" y="5509688"/>
            <a:ext cx="8458200" cy="678611"/>
          </a:xfrm>
        </p:spPr>
        <p:txBody>
          <a:bodyPr>
            <a:normAutofit/>
          </a:bodyPr>
          <a:lstStyle/>
          <a:p>
            <a:r>
              <a:rPr lang="en-US" sz="16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a:t>
            </a:r>
            <a:r>
              <a:rPr lang="en-US" sz="100" noProof="0" dirty="0">
                <a:latin typeface="Times New Roman" panose="02020603050405020304" pitchFamily="18" charset="0"/>
                <a:cs typeface="Times New Roman" panose="02020603050405020304" pitchFamily="18" charset="0"/>
              </a:rPr>
              <a:t> </a:t>
            </a:r>
            <a:r>
              <a:rPr lang="en-US" sz="1600" noProof="0" dirty="0">
                <a:latin typeface="Times New Roman" panose="02020603050405020304" pitchFamily="18" charset="0"/>
                <a:cs typeface="Times New Roman" panose="02020603050405020304" pitchFamily="18" charset="0"/>
              </a:rPr>
              <a:t>90.</a:t>
            </a:r>
            <a:endParaRPr lang="en-US" sz="1600" noProof="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2"/>
          </p:nvPr>
        </p:nvSpPr>
        <p:spPr>
          <a:xfrm>
            <a:off x="3113978" y="6324600"/>
            <a:ext cx="2916043" cy="2286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Software </a:t>
            </a:r>
            <a:r>
              <a:rPr lang="en-US" sz="4000" noProof="0" dirty="0">
                <a:highlight>
                  <a:srgbClr val="FFFF00"/>
                </a:highlight>
                <a:latin typeface="Times New Roman" panose="02020603050405020304" pitchFamily="18" charset="0"/>
                <a:cs typeface="Times New Roman" panose="02020603050405020304" pitchFamily="18" charset="0"/>
              </a:rPr>
              <a:t>Team Attributes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1820"/>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purpose</a:t>
            </a:r>
            <a:r>
              <a:rPr lang="en-US" altLang="en-US"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使命感</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involvement</a:t>
            </a:r>
            <a:r>
              <a:rPr lang="en-US" altLang="en-US"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参与感</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trust</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improvement</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Diversity </a:t>
            </a:r>
            <a:r>
              <a:rPr lang="en-US" altLang="en-US" sz="2400" noProof="0" dirty="0">
                <a:latin typeface="Times New Roman" panose="02020603050405020304" pitchFamily="18" charset="0"/>
                <a:cs typeface="Times New Roman" panose="02020603050405020304" pitchFamily="18" charset="0"/>
              </a:rPr>
              <a:t>of team member skill sets.</a:t>
            </a:r>
            <a:r>
              <a:rPr lang="zh-CN" altLang="en-US" sz="2400" noProof="0" dirty="0">
                <a:latin typeface="Times New Roman" panose="02020603050405020304" pitchFamily="18" charset="0"/>
                <a:cs typeface="Times New Roman" panose="02020603050405020304" pitchFamily="18" charset="0"/>
              </a:rPr>
              <a:t>多样化</a:t>
            </a:r>
            <a:endParaRPr lang="zh-CN"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Symptoms of Team Toxicity </a:t>
            </a:r>
            <a:r>
              <a:rPr lang="zh-CN" altLang="en-US" sz="4000" noProof="0" dirty="0">
                <a:latin typeface="Times New Roman" panose="02020603050405020304" pitchFamily="18" charset="0"/>
                <a:cs typeface="Times New Roman" panose="02020603050405020304" pitchFamily="18" charset="0"/>
              </a:rPr>
              <a:t>不讲</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9320"/>
            <a:ext cx="8458200" cy="468869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frenzied work atmosphere where team members waste energy and lose focus on work objectives.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High frustration that causes friction among team members.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Fragmented or poorly coordinated software process model that becomes a roadblock to accomplishment.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Unclear definition of team roles resulting in a lack of accountability and resultant finger-pointing.</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Continuous and repeated exposure to failure that leads to a loss of confidence and poor morale.</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Project Factors Affecting Team Structure</a:t>
            </a:r>
            <a:r>
              <a:rPr lang="zh-CN" altLang="en-US" sz="3600" noProof="0" dirty="0">
                <a:latin typeface="Times New Roman" panose="02020603050405020304" pitchFamily="18" charset="0"/>
                <a:cs typeface="Times New Roman" panose="02020603050405020304" pitchFamily="18" charset="0"/>
              </a:rPr>
              <a:t>不讲</a:t>
            </a:r>
            <a:endParaRPr lang="zh-CN" alt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8912"/>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Difficulty of the problem to be solved.</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Resultant program size in lines of code or function points.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Time that the team will stay together (team lifetime).</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to which the problem can be modularized.</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Required quality and reliability of the system to be built.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Rigidity of the delivery date.</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of communication required for the project.</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Teams </a:t>
            </a:r>
            <a:r>
              <a:rPr lang="zh-CN" altLang="en-US" sz="4000" noProof="0" dirty="0">
                <a:latin typeface="Times New Roman" panose="02020603050405020304" pitchFamily="18" charset="0"/>
                <a:cs typeface="Times New Roman" panose="02020603050405020304" pitchFamily="18" charset="0"/>
              </a:rPr>
              <a:t>敏捷</a:t>
            </a:r>
            <a:r>
              <a:rPr lang="zh-CN" altLang="en-US" sz="4000" noProof="0" dirty="0">
                <a:latin typeface="Times New Roman" panose="02020603050405020304" pitchFamily="18" charset="0"/>
                <a:cs typeface="Times New Roman" panose="02020603050405020304" pitchFamily="18" charset="0"/>
              </a:rPr>
              <a:t>团队</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2782542"/>
          </a:xfrm>
        </p:spPr>
        <p:txBody>
          <a:bodyPr vert="horz" lIns="91440" tIns="45720" rIns="91440" bIns="45720" rtlCol="0">
            <a:noAutofit/>
          </a:bodyPr>
          <a:lstStyle/>
          <a:p>
            <a:pPr>
              <a:defRPr/>
            </a:pPr>
            <a:r>
              <a:rPr lang="en-US" sz="2400" noProof="0" dirty="0">
                <a:latin typeface="Times New Roman" panose="02020603050405020304" pitchFamily="18" charset="0"/>
                <a:cs typeface="Times New Roman" panose="02020603050405020304" pitchFamily="18" charset="0"/>
              </a:rPr>
              <a:t>Stress individual competency coupled with group collaboration as critical success factors.</a:t>
            </a:r>
            <a:endParaRPr lang="en-US" sz="2400" noProof="0" dirty="0">
              <a:latin typeface="Times New Roman" panose="02020603050405020304" pitchFamily="18" charset="0"/>
              <a:cs typeface="Times New Roman" panose="02020603050405020304" pitchFamily="18" charset="0"/>
            </a:endParaRPr>
          </a:p>
          <a:p>
            <a:pPr>
              <a:defRPr/>
            </a:pPr>
            <a:r>
              <a:rPr lang="en-US" sz="2400" noProof="0" dirty="0">
                <a:latin typeface="Times New Roman" panose="02020603050405020304" pitchFamily="18" charset="0"/>
                <a:cs typeface="Times New Roman" panose="02020603050405020304" pitchFamily="18" charset="0"/>
              </a:rPr>
              <a:t>People trump process and politics can trump people.</a:t>
            </a:r>
            <a:endParaRPr lang="en-US" sz="2400" noProof="0" dirty="0">
              <a:latin typeface="Times New Roman" panose="02020603050405020304" pitchFamily="18" charset="0"/>
              <a:cs typeface="Times New Roman" panose="02020603050405020304" pitchFamily="18" charset="0"/>
            </a:endParaRPr>
          </a:p>
          <a:p>
            <a:pPr>
              <a:defRPr/>
            </a:pPr>
            <a:r>
              <a:rPr lang="en-US" sz="2400" noProof="0" dirty="0">
                <a:latin typeface="Times New Roman" panose="02020603050405020304" pitchFamily="18" charset="0"/>
                <a:cs typeface="Times New Roman" panose="02020603050405020304" pitchFamily="18" charset="0"/>
              </a:rPr>
              <a:t>Agile teams as self-organizing and have many structures.</a:t>
            </a:r>
            <a:endParaRPr lang="en-US" sz="2400" noProof="0" dirty="0">
              <a:latin typeface="Times New Roman" panose="02020603050405020304" pitchFamily="18" charset="0"/>
              <a:cs typeface="Times New Roman" panose="02020603050405020304" pitchFamily="18" charset="0"/>
            </a:endParaRPr>
          </a:p>
          <a:p>
            <a:pPr marL="291465" lvl="3" indent="-291465">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Adaptive team structures.</a:t>
            </a:r>
            <a:endParaRPr lang="en-US" sz="2000" noProof="0" dirty="0">
              <a:latin typeface="Times New Roman" panose="02020603050405020304" pitchFamily="18" charset="0"/>
              <a:cs typeface="Times New Roman" panose="02020603050405020304" pitchFamily="18" charset="0"/>
            </a:endParaRPr>
          </a:p>
          <a:p>
            <a:pPr marL="291465" lvl="3" indent="-291465">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Significant autonomy.</a:t>
            </a:r>
            <a:endParaRPr lang="en-US" sz="2000"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101979"/>
            <a:ext cx="8458200" cy="1734799"/>
          </a:xfrm>
        </p:spPr>
        <p:txBody>
          <a:bodyPr>
            <a:normAutofit/>
          </a:bodyPr>
          <a:lstStyle/>
          <a:p>
            <a:pPr>
              <a:defRPr/>
            </a:pPr>
            <a:r>
              <a:rPr lang="en-US" sz="2400" noProof="0" dirty="0">
                <a:latin typeface="Times New Roman" panose="02020603050405020304" pitchFamily="18" charset="0"/>
                <a:cs typeface="Times New Roman" panose="02020603050405020304" pitchFamily="18" charset="0"/>
              </a:rPr>
              <a:t>Communication among developers and stakeholders is important (consider adding customer rep to team).</a:t>
            </a:r>
            <a:endParaRPr lang="en-US" sz="2400" noProof="0" dirty="0">
              <a:latin typeface="Times New Roman" panose="02020603050405020304" pitchFamily="18" charset="0"/>
              <a:cs typeface="Times New Roman" panose="02020603050405020304" pitchFamily="18" charset="0"/>
            </a:endParaRPr>
          </a:p>
          <a:p>
            <a:pPr>
              <a:defRPr/>
            </a:pPr>
            <a:r>
              <a:rPr lang="en-US" sz="2400" noProof="0" dirty="0">
                <a:latin typeface="Times New Roman" panose="02020603050405020304" pitchFamily="18" charset="0"/>
                <a:cs typeface="Times New Roman" panose="02020603050405020304" pitchFamily="18" charset="0"/>
              </a:rPr>
              <a:t>Planning is kept to a minimum and  constrained only by business requirements and organizational standards.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Impact of Social Media</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90009"/>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Social processes around software development are  </a:t>
            </a:r>
            <a:r>
              <a:rPr lang="en-US" sz="2400" noProof="0">
                <a:latin typeface="Times New Roman" panose="02020603050405020304" pitchFamily="18" charset="0"/>
                <a:cs typeface="Times New Roman" panose="02020603050405020304" pitchFamily="18" charset="0"/>
              </a:rPr>
              <a:t>highly depend</a:t>
            </a:r>
            <a:r>
              <a:rPr lang="en-US" altLang="zh-CN" sz="2400" noProof="0">
                <a:latin typeface="Times New Roman" panose="02020603050405020304" pitchFamily="18" charset="0"/>
                <a:cs typeface="Times New Roman" panose="02020603050405020304" pitchFamily="18" charset="0"/>
              </a:rPr>
              <a:t>ent</a:t>
            </a:r>
            <a:r>
              <a:rPr lang="en-US" sz="2400" noProof="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on engineers’ abilities to connect with individuals who share similar goals and complementary skills.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Value of social networking tools grows as team size increases or when a team is geographically dispersed.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Privacy and security issues should not be overlooked when using social media for software engineering work.</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Benefits of social media must be weighed against the threat of uncontrolled disclosure of proprietary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Team Decision Making Complications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98555"/>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Problem complexity.</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Uncertainty and risk associated with the decision.</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Work associated with decision has unintended effect on another project object (law of unintended consequences).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views of the problem lead to different conclusions about the way forward.</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Global software teams face additional challenges associated with collaboration, coordination, and communication difficulties.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4886</Words>
  <Application>WPS 演示</Application>
  <PresentationFormat>全屏显示(4:3)</PresentationFormat>
  <Paragraphs>128</Paragraphs>
  <Slides>14</Slides>
  <Notes>0</Notes>
  <HiddenSlides>3</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14</vt:i4>
      </vt:variant>
    </vt:vector>
  </HeadingPairs>
  <TitlesOfParts>
    <vt:vector size="27" baseType="lpstr">
      <vt:lpstr>Arial</vt:lpstr>
      <vt:lpstr>宋体</vt:lpstr>
      <vt:lpstr>Wingdings</vt:lpstr>
      <vt:lpstr>Calibri</vt:lpstr>
      <vt:lpstr>Times New Roman</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5</vt:lpstr>
      <vt:lpstr>Traits of Successful Software Engineers</vt:lpstr>
      <vt:lpstr>Behavior Model for Software Engineering</vt:lpstr>
      <vt:lpstr>Effective Software Team Attributes</vt:lpstr>
      <vt:lpstr>Symptoms of Team Toxicity</vt:lpstr>
      <vt:lpstr>Project Factors Affecting Team Structure</vt:lpstr>
      <vt:lpstr>Agile Teams</vt:lpstr>
      <vt:lpstr>Impact of Social Media</vt:lpstr>
      <vt:lpstr>Team Decision Making Complications</vt:lpstr>
      <vt:lpstr>Factors Affecting Global Software Development Teams</vt:lpstr>
      <vt:lpstr>End of Main Content</vt:lpstr>
      <vt:lpstr>Accessibility Content: Text Alternatives for Images</vt:lpstr>
      <vt:lpstr>Behavior Model for Software Engineering – Text Alternative</vt:lpstr>
      <vt:lpstr>Factors Affecting Global Software Development Teams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46</cp:revision>
  <dcterms:created xsi:type="dcterms:W3CDTF">2019-01-22T22:04:00Z</dcterms:created>
  <dcterms:modified xsi:type="dcterms:W3CDTF">2023-12-20T03:10:52Z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429AFCC258BD469C852127E29A4F43A3_12</vt:lpwstr>
  </property>
  <property fmtid="{D5CDD505-2E9C-101B-9397-08002B2CF9AE}" pid="3" name="KSOProductBuildVer">
    <vt:lpwstr>2052-12.1.0.15990</vt:lpwstr>
  </property>
</Properties>
</file>