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3"/>
    <p:sldMasterId id="2147483660" r:id="rId4"/>
    <p:sldMasterId id="2147483662" r:id="rId5"/>
    <p:sldMasterId id="2147483665" r:id="rId6"/>
    <p:sldMasterId id="2147483668" r:id="rId7"/>
  </p:sldMasterIdLst>
  <p:notesMasterIdLst>
    <p:notesMasterId r:id="rId9"/>
  </p:notesMasterIdLst>
  <p:sldIdLst>
    <p:sldId id="283" r:id="rId8"/>
    <p:sldId id="265" r:id="rId10"/>
    <p:sldId id="266" r:id="rId11"/>
    <p:sldId id="278" r:id="rId12"/>
    <p:sldId id="279" r:id="rId13"/>
    <p:sldId id="282" r:id="rId14"/>
    <p:sldId id="277" r:id="rId15"/>
    <p:sldId id="272" r:id="rId16"/>
    <p:sldId id="276" r:id="rId17"/>
    <p:sldId id="273" r:id="rId18"/>
    <p:sldId id="274" r:id="rId19"/>
    <p:sldId id="275" r:id="rId20"/>
    <p:sldId id="271" r:id="rId21"/>
    <p:sldId id="269" r:id="rId22"/>
    <p:sldId id="270" r:id="rId23"/>
    <p:sldId id="267" r:id="rId24"/>
    <p:sldId id="268" r:id="rId25"/>
    <p:sldId id="260" r:id="rId26"/>
    <p:sldId id="258" r:id="rId27"/>
    <p:sldId id="264" r:id="rId28"/>
    <p:sldId id="284" r:id="rId29"/>
    <p:sldId id="285" r:id="rId30"/>
  </p:sldIdLst>
  <p:sldSz cx="9144000" cy="6858000" type="screen4x3"/>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3"/>
            <p14:sldId id="265"/>
            <p14:sldId id="266"/>
            <p14:sldId id="278"/>
            <p14:sldId id="279"/>
            <p14:sldId id="282"/>
            <p14:sldId id="277"/>
            <p14:sldId id="272"/>
            <p14:sldId id="276"/>
            <p14:sldId id="273"/>
            <p14:sldId id="274"/>
            <p14:sldId id="275"/>
            <p14:sldId id="271"/>
            <p14:sldId id="269"/>
            <p14:sldId id="270"/>
            <p14:sldId id="267"/>
            <p14:sldId id="268"/>
            <p14:sldId id="260"/>
          </p14:sldIdLst>
        </p14:section>
        <p14:section name="Appendix: Image Descriptions for Unsighted Students" id="{9E859B0B-078E-463E-89A6-21C20DD280C4}">
          <p14:sldIdLst>
            <p14:sldId id="258"/>
            <p14:sldId id="264"/>
            <p14:sldId id="284"/>
            <p14:sldId id="285"/>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1" autoAdjust="0"/>
    <p:restoredTop sz="86375" autoAdjust="0"/>
  </p:normalViewPr>
  <p:slideViewPr>
    <p:cSldViewPr snapToGrid="0" showGuides="1">
      <p:cViewPr varScale="1">
        <p:scale>
          <a:sx n="79" d="100"/>
          <a:sy n="79" d="100"/>
        </p:scale>
        <p:origin x="852" y="68"/>
      </p:cViewPr>
      <p:guideLst>
        <p:guide pos="3264"/>
        <p:guide orient="horz" pos="2256"/>
        <p:guide pos="5640"/>
      </p:guideLst>
    </p:cSldViewPr>
  </p:slideViewPr>
  <p:outlineViewPr>
    <p:cViewPr>
      <p:scale>
        <a:sx n="50" d="100"/>
        <a:sy n="50" d="100"/>
      </p:scale>
      <p:origin x="0" y="-49152"/>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5" Type="http://schemas.openxmlformats.org/officeDocument/2006/relationships/tags" Target="tags/tag1.xml"/><Relationship Id="rId34" Type="http://schemas.openxmlformats.org/officeDocument/2006/relationships/commentAuthors" Target="commentAuthors.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2.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80690E-986D-4079-950F-0899483951FC}" type="datetimeFigureOut">
              <a:rPr lang="en-IN" smtClean="0"/>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B0536C-FB01-439D-B2A5-73F10E66B05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8E8986D-EE3A-4DEB-89D2-3A8448169C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p:cNvGrpSpPr/>
          <p:nvPr userDrawn="1"/>
        </p:nvGrpSpPr>
        <p:grpSpPr>
          <a:xfrm>
            <a:off x="346105" y="2099014"/>
            <a:ext cx="3863458" cy="3863458"/>
            <a:chOff x="331115" y="2099014"/>
            <a:chExt cx="3863458" cy="3863458"/>
          </a:xfrm>
        </p:grpSpPr>
        <p:sp>
          <p:nvSpPr>
            <p:cNvPr id="13" name="Rectangle 12"/>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endParaRPr lang="en-US" dirty="0"/>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defTabSz="457200">
              <a:spcBef>
                <a:spcPct val="20000"/>
              </a:spcBef>
              <a:defRPr/>
            </a:pPr>
            <a:r>
              <a:rPr lang="en-US" dirty="0"/>
              <a:t>© &lt; add the year&gt; McGraw Hill.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 Hill</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11" name="Content Placeholder 4"/>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endParaRPr lang="en-US" dirty="0"/>
          </a:p>
          <a:p>
            <a:pPr lvl="1"/>
            <a:r>
              <a:rPr lang="en-US" dirty="0"/>
              <a:t>Second level</a:t>
            </a:r>
            <a:endParaRPr lang="en-US" dirty="0"/>
          </a:p>
          <a:p>
            <a:pPr lvl="2"/>
            <a:r>
              <a:rPr lang="en-US" dirty="0"/>
              <a:t>Third level</a:t>
            </a:r>
            <a:endParaRPr lang="en-US" dirty="0"/>
          </a:p>
        </p:txBody>
      </p:sp>
      <p:sp>
        <p:nvSpPr>
          <p:cNvPr id="13" name="Content Placeholder 5"/>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endParaRPr lang="en-US" dirty="0"/>
          </a:p>
          <a:p>
            <a:pPr lvl="1"/>
            <a:r>
              <a:rPr lang="en-US" dirty="0"/>
              <a:t>Second level</a:t>
            </a:r>
            <a:endParaRPr lang="en-US" dirty="0"/>
          </a:p>
          <a:p>
            <a:pPr lvl="2"/>
            <a:r>
              <a:rPr lang="en-US" dirty="0"/>
              <a:t>Third level</a:t>
            </a:r>
            <a:endParaRPr lang="en-US" dirty="0"/>
          </a:p>
        </p:txBody>
      </p:sp>
      <p:sp>
        <p:nvSpPr>
          <p:cNvPr id="15" name="Content Placeholder 6"/>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atin typeface="Times New Roman" panose="02020603050405020304" pitchFamily="18" charset="0"/>
                <a:cs typeface="Times New Roman" panose="02020603050405020304" pitchFamily="18" charset="0"/>
              </a:defRPr>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lvl1pPr>
              <a:defRPr>
                <a:latin typeface="Times New Roman" panose="02020603050405020304" pitchFamily="18" charset="0"/>
                <a:cs typeface="Times New Roman" panose="02020603050405020304" pitchFamily="18" charset="0"/>
              </a:defRPr>
            </a:lvl1pPr>
          </a:lstStyle>
          <a:p>
            <a:fld id="{68151E55-6873-49E2-B8D5-2F265E6F1973}"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endParaRPr lang="en-US" dirty="0"/>
          </a:p>
        </p:txBody>
      </p:sp>
      <p:pic>
        <p:nvPicPr>
          <p:cNvPr id="6" name="MGH Logo" descr="McGraw-Hill Education Logo"/>
          <p:cNvPicPr>
            <a:picLocks noChangeAspect="1"/>
          </p:cNvPicPr>
          <p:nvPr userDrawn="1"/>
        </p:nvPicPr>
        <p:blipFill>
          <a:blip r:embed="rId2" cstate="print"/>
          <a:stretch>
            <a:fillRect/>
          </a:stretch>
        </p:blipFill>
        <p:spPr>
          <a:xfrm>
            <a:off x="3350211" y="1005697"/>
            <a:ext cx="2443579" cy="2443579"/>
          </a:xfrm>
          <a:prstGeom prst="rect">
            <a:avLst/>
          </a:prstGeom>
        </p:spPr>
      </p:pic>
      <p:sp>
        <p:nvSpPr>
          <p:cNvPr id="3" name="Long Copyright"/>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 Hill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 Hill</a:t>
            </a:r>
            <a:endParaRPr lang="en-US" dirty="0"/>
          </a:p>
        </p:txBody>
      </p:sp>
      <p:sp>
        <p:nvSpPr>
          <p:cNvPr id="9" name="MGH Tagline"/>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endParaRPr lang="en-US" dirty="0"/>
          </a:p>
        </p:txBody>
      </p:sp>
      <p:sp>
        <p:nvSpPr>
          <p:cNvPr id="3" name="Slide Number Placeholder"/>
          <p:cNvSpPr>
            <a:spLocks noGrp="1"/>
          </p:cNvSpPr>
          <p:nvPr>
            <p:ph type="sldNum" sz="quarter" idx="10"/>
          </p:nvPr>
        </p:nvSpPr>
        <p:spPr>
          <a:xfrm>
            <a:off x="8637202" y="6682314"/>
            <a:ext cx="342900" cy="143831"/>
          </a:xfrm>
        </p:spPr>
        <p:txBody>
          <a:bodyPr/>
          <a:lstStyle/>
          <a:p>
            <a:fld id="{68151E55-6873-49E2-B8D5-2F265E6F1973}"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p:cNvSpPr>
            <a:spLocks noGrp="1"/>
          </p:cNvSpPr>
          <p:nvPr>
            <p:ph type="title"/>
          </p:nvPr>
        </p:nvSpPr>
        <p:spPr>
          <a:xfrm>
            <a:off x="339450" y="117244"/>
            <a:ext cx="6065851" cy="730970"/>
          </a:xfrm>
          <a:prstGeom prst="rect">
            <a:avLst/>
          </a:prstGeom>
        </p:spPr>
        <p:txBody>
          <a:bodyPr/>
          <a:lstStyle/>
          <a:p>
            <a:r>
              <a:rPr lang="en-US" dirty="0"/>
              <a:t>Click to edit Master title style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
        <p:nvSpPr>
          <p:cNvPr id="5" name="Content Placeholder"/>
          <p:cNvSpPr>
            <a:spLocks noGrp="1"/>
          </p:cNvSpPr>
          <p:nvPr>
            <p:ph sz="quarter" idx="11" hasCustomPrompt="1"/>
          </p:nvPr>
        </p:nvSpPr>
        <p:spPr>
          <a:xfrm>
            <a:off x="342900" y="1973249"/>
            <a:ext cx="6477000" cy="4343400"/>
          </a:xfrm>
        </p:spPr>
        <p:txBody>
          <a:bodyPr/>
          <a:lstStyle>
            <a:lvl1pPr>
              <a:defRPr/>
            </a:lvl1pPr>
            <a:lvl2pPr marL="344805" indent="-342900">
              <a:buFont typeface="Arial" panose="020B0604020202020204" pitchFamily="34" charset="0"/>
              <a:buChar char="•"/>
              <a:defRPr/>
            </a:lvl2pPr>
            <a:lvl3pPr>
              <a:defRPr/>
            </a:lvl3pPr>
            <a:lvl4pPr>
              <a:defRPr/>
            </a:lvl4pPr>
          </a:lstStyle>
          <a:p>
            <a:pPr lvl="0"/>
            <a:r>
              <a:rPr lang="en-US" dirty="0"/>
              <a:t>Slide Content</a:t>
            </a:r>
            <a:endParaRPr lang="en-US" dirty="0"/>
          </a:p>
          <a:p>
            <a:pPr lvl="2"/>
            <a:r>
              <a:rPr lang="en-US" dirty="0"/>
              <a:t>Second level</a:t>
            </a:r>
            <a:endParaRPr lang="en-US" dirty="0"/>
          </a:p>
          <a:p>
            <a:pPr lvl="3"/>
            <a:r>
              <a:rPr lang="en-US" dirty="0"/>
              <a:t>Third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endParaRPr lang="en-US" dirty="0"/>
          </a:p>
        </p:txBody>
      </p:sp>
      <p:sp>
        <p:nvSpPr>
          <p:cNvPr id="5" name="Content Placeholder 1"/>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10" name="Return to main slide Link 2"/>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8" name="Image Identifier 1"/>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endParaRPr lang="en-US" dirty="0"/>
          </a:p>
        </p:txBody>
      </p:sp>
      <p:sp>
        <p:nvSpPr>
          <p:cNvPr id="5" name="Content Placeholder 1"/>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11" name="Image Identifier 2"/>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endParaRPr lang="en-US" dirty="0"/>
          </a:p>
        </p:txBody>
      </p:sp>
      <p:sp>
        <p:nvSpPr>
          <p:cNvPr id="6" name="Content Placeholder 2"/>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Return to main slide Link 2"/>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3" name="Slide Number Placeholde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p:cNvGrpSpPr/>
          <p:nvPr userDrawn="1"/>
        </p:nvGrpSpPr>
        <p:grpSpPr>
          <a:xfrm>
            <a:off x="346105" y="2099014"/>
            <a:ext cx="3863458" cy="3863458"/>
            <a:chOff x="331115" y="2099014"/>
            <a:chExt cx="3863458" cy="3863458"/>
          </a:xfrm>
        </p:grpSpPr>
        <p:sp>
          <p:nvSpPr>
            <p:cNvPr id="13" name="Rectangle 12"/>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endParaRPr lang="en-US" dirty="0"/>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defTabSz="457200">
              <a:spcBef>
                <a:spcPct val="20000"/>
              </a:spcBef>
              <a:defRPr/>
            </a:pPr>
            <a:r>
              <a:rPr lang="en-US" dirty="0"/>
              <a:t>© &lt; add the year&gt; McGraw Hill.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 Hill.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p:cNvGrpSpPr/>
          <p:nvPr userDrawn="1"/>
        </p:nvGrpSpPr>
        <p:grpSpPr>
          <a:xfrm>
            <a:off x="342900" y="2095500"/>
            <a:ext cx="3886199" cy="3886199"/>
            <a:chOff x="342900" y="2095500"/>
            <a:chExt cx="3886199" cy="3886199"/>
          </a:xfrm>
        </p:grpSpPr>
        <p:sp>
          <p:nvSpPr>
            <p:cNvPr id="14" name="Rectangle 13"/>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endParaRPr lang="en-US" dirty="0"/>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endParaRPr lang="en-US"/>
          </a:p>
          <a:p>
            <a:pPr defTabSz="457200">
              <a:spcBef>
                <a:spcPct val="20000"/>
              </a:spcBef>
              <a:defRPr/>
            </a:pPr>
            <a:r>
              <a:rPr lang="en-US"/>
              <a:t>No reproduction or further distribution permitted without the prior written consent of McGraw Hill.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p:cNvGrpSpPr/>
          <p:nvPr userDrawn="1"/>
        </p:nvGrpSpPr>
        <p:grpSpPr>
          <a:xfrm>
            <a:off x="0" y="1452559"/>
            <a:ext cx="9144000" cy="4982750"/>
            <a:chOff x="0" y="1521567"/>
            <a:chExt cx="9144000" cy="4846438"/>
          </a:xfrm>
        </p:grpSpPr>
        <p:sp>
          <p:nvSpPr>
            <p:cNvPr id="11" name="Rectangle 10"/>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p:ph type="ftr" sz="quarter" idx="11"/>
          </p:nvPr>
        </p:nvSpPr>
        <p:spPr>
          <a:xfrm>
            <a:off x="0" y="6487064"/>
            <a:ext cx="9144000" cy="370935"/>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endParaRPr lang="en-US"/>
          </a:p>
          <a:p>
            <a:pPr defTabSz="457200">
              <a:spcBef>
                <a:spcPct val="20000"/>
              </a:spcBef>
              <a:defRPr/>
            </a:pPr>
            <a:r>
              <a:rPr lang="en-US"/>
              <a:t>No reproduction or further distribution permitted without the prior written consent of McGraw Hill.</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p:cNvGrpSpPr/>
          <p:nvPr userDrawn="1"/>
        </p:nvGrpSpPr>
        <p:grpSpPr>
          <a:xfrm>
            <a:off x="0" y="1446366"/>
            <a:ext cx="9143999" cy="4991100"/>
            <a:chOff x="0" y="1524000"/>
            <a:chExt cx="9143999" cy="4991100"/>
          </a:xfrm>
        </p:grpSpPr>
        <p:sp>
          <p:nvSpPr>
            <p:cNvPr id="12" name="Rectangle 11"/>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userDrawn="1">
            <p:ph type="ftr" sz="quarter" idx="11"/>
          </p:nvPr>
        </p:nvSpPr>
        <p:spPr>
          <a:xfrm>
            <a:off x="0" y="6487064"/>
            <a:ext cx="9144000" cy="370935"/>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endParaRPr lang="en-US"/>
          </a:p>
          <a:p>
            <a:pPr defTabSz="457200">
              <a:spcBef>
                <a:spcPct val="20000"/>
              </a:spcBef>
              <a:defRPr/>
            </a:pPr>
            <a:r>
              <a:rPr lang="en-US"/>
              <a:t>No reproduction or further distribution permitted without the prior written consent of McGraw Hill.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p:cNvGrpSpPr/>
          <p:nvPr userDrawn="1"/>
        </p:nvGrpSpPr>
        <p:grpSpPr>
          <a:xfrm>
            <a:off x="342900" y="2095500"/>
            <a:ext cx="3886199" cy="3886199"/>
            <a:chOff x="342900" y="2095500"/>
            <a:chExt cx="3886199" cy="3886199"/>
          </a:xfrm>
        </p:grpSpPr>
        <p:sp>
          <p:nvSpPr>
            <p:cNvPr id="14" name="Rectangle 13"/>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endParaRPr lang="en-US" dirty="0"/>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dirty="0"/>
              <a:t>© &lt; add the year&gt; McGraw Hill.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 Hill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p:cNvGrpSpPr/>
          <p:nvPr userDrawn="1"/>
        </p:nvGrpSpPr>
        <p:grpSpPr>
          <a:xfrm>
            <a:off x="0" y="1452559"/>
            <a:ext cx="9144000" cy="4982750"/>
            <a:chOff x="0" y="1521567"/>
            <a:chExt cx="9144000" cy="4846438"/>
          </a:xfrm>
        </p:grpSpPr>
        <p:sp>
          <p:nvSpPr>
            <p:cNvPr id="11" name="Rectangle 10"/>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p:ph type="ftr" sz="quarter" idx="11"/>
          </p:nvPr>
        </p:nvSpPr>
        <p:spPr>
          <a:xfrm>
            <a:off x="0" y="6487064"/>
            <a:ext cx="9144000" cy="370935"/>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dirty="0"/>
              <a:t>© &lt; add the year&gt; McGraw Hill.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 Hill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p:cNvGrpSpPr/>
          <p:nvPr userDrawn="1"/>
        </p:nvGrpSpPr>
        <p:grpSpPr>
          <a:xfrm>
            <a:off x="0" y="1446366"/>
            <a:ext cx="9143999" cy="4991100"/>
            <a:chOff x="0" y="1524000"/>
            <a:chExt cx="9143999" cy="4991100"/>
          </a:xfrm>
        </p:grpSpPr>
        <p:sp>
          <p:nvSpPr>
            <p:cNvPr id="12" name="Rectangle 11"/>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userDrawn="1">
            <p:ph type="ftr" sz="quarter" idx="11"/>
          </p:nvPr>
        </p:nvSpPr>
        <p:spPr>
          <a:xfrm>
            <a:off x="0" y="6487064"/>
            <a:ext cx="9144000" cy="370935"/>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dirty="0"/>
              <a:t>© &lt; add the year&gt; McGraw Hill.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 Hill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347" y="6324600"/>
            <a:ext cx="2405307" cy="190500"/>
          </a:xfrm>
        </p:spPr>
        <p:txBody>
          <a:bodyPr anchor="b">
            <a:noAutofit/>
          </a:bodyPr>
          <a:lstStyle>
            <a:lvl1pPr algn="ctr">
              <a:defRPr sz="900">
                <a:latin typeface="Times New Roman" panose="02020603050405020304" pitchFamily="18" charset="0"/>
                <a:cs typeface="Times New Roman" panose="02020603050405020304" pitchFamily="18" charset="0"/>
              </a:defRPr>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4343400"/>
            <a:ext cx="8458200" cy="1905000"/>
          </a:xfrm>
        </p:spPr>
        <p:txBody>
          <a:bodyPr/>
          <a:lstStyle>
            <a:lvl1pPr>
              <a:defRPr/>
            </a:lvl1pPr>
            <a:lvl4pPr marL="455930" indent="0">
              <a:buNone/>
              <a:defRPr/>
            </a:lvl4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atin typeface="Times New Roman" panose="02020603050405020304" pitchFamily="18" charset="0"/>
                <a:cs typeface="Times New Roman" panose="02020603050405020304" pitchFamily="18" charset="0"/>
              </a:defRPr>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atin typeface="Times New Roman" panose="02020603050405020304" pitchFamily="18" charset="0"/>
                <a:cs typeface="Times New Roman" panose="02020603050405020304" pitchFamily="18" charset="0"/>
              </a:defRPr>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defRPr sz="900">
                <a:latin typeface="Times New Roman" panose="02020603050405020304" pitchFamily="18" charset="0"/>
                <a:cs typeface="Times New Roman" panose="02020603050405020304" pitchFamily="18" charset="0"/>
              </a:defRPr>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atin typeface="Times New Roman" panose="02020603050405020304" pitchFamily="18" charset="0"/>
                <a:cs typeface="Times New Roman" panose="02020603050405020304" pitchFamily="18" charset="0"/>
              </a:defRPr>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6.xml.rels><?xml version="1.0" encoding="UTF-8" standalone="yes"?>
<Relationships xmlns="http://schemas.openxmlformats.org/package/2006/relationships"><Relationship Id="rId6" Type="http://schemas.openxmlformats.org/officeDocument/2006/relationships/theme" Target="../theme/theme6.xml"/><Relationship Id="rId5" Type="http://schemas.openxmlformats.org/officeDocument/2006/relationships/image" Target="../media/image1.png"/><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p:cNvPicPr>
            <a:picLocks noChangeAspect="1"/>
          </p:cNvPicPr>
          <p:nvPr userDrawn="1"/>
        </p:nvPicPr>
        <p:blipFill>
          <a:blip r:embed="rId5" cstate="print"/>
          <a:stretch>
            <a:fillRect/>
          </a:stretch>
        </p:blipFill>
        <p:spPr>
          <a:xfrm>
            <a:off x="294106" y="283845"/>
            <a:ext cx="999514" cy="999514"/>
          </a:xfrm>
          <a:prstGeom prst="rect">
            <a:avLst/>
          </a:prstGeom>
        </p:spPr>
      </p:pic>
      <p:sp>
        <p:nvSpPr>
          <p:cNvPr id="3" name="MGH Tagline"/>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a:t>
            </a:r>
            <a:r>
              <a:rPr lang="en-US" dirty="0">
                <a:latin typeface="Times New Roman" panose="02020603050405020304" pitchFamily="18" charset="0"/>
                <a:cs typeface="Times New Roman" panose="02020603050405020304" pitchFamily="18" charset="0"/>
              </a:rPr>
              <a:t>copyright</a:t>
            </a:r>
            <a:endParaRPr lang="en-US" dirty="0">
              <a:latin typeface="Times New Roman" panose="02020603050405020304" pitchFamily="18" charset="0"/>
              <a:cs typeface="Times New Roman" panose="02020603050405020304" pitchFamily="18" charset="0"/>
            </a:endParaRPr>
          </a:p>
        </p:txBody>
      </p:sp>
      <p:sp>
        <p:nvSpPr>
          <p:cNvPr id="8"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defRPr sz="1400" kern="1200" baseline="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5" name="Text Placeholde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endParaRPr lang="en-US" sz="800" b="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latin typeface="Times New Roman" panose="02020603050405020304" pitchFamily="18" charset="0"/>
                <a:cs typeface="Times New Roman" panose="02020603050405020304" pitchFamily="18" charset="0"/>
              </a:defRPr>
            </a:lvl1pPr>
          </a:lstStyle>
          <a:p>
            <a:r>
              <a:rPr lang="en-US"/>
              <a:t>Add long copyright line here</a:t>
            </a:r>
            <a:endParaRPr lang="en-US" dirty="0"/>
          </a:p>
        </p:txBody>
      </p:sp>
      <p:sp>
        <p:nvSpPr>
          <p:cNvPr id="6"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defRPr sz="2000" kern="120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endParaRPr lang="en-US" dirty="0"/>
          </a:p>
          <a:p>
            <a:pPr lvl="2"/>
            <a:r>
              <a:rPr lang="en-US" dirty="0"/>
              <a:t>Second level</a:t>
            </a:r>
            <a:endParaRPr lang="en-US" dirty="0"/>
          </a:p>
          <a:p>
            <a:pPr lvl="3"/>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24279" y="6663707"/>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endParaRPr lang="en-US" sz="800" b="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2" name="Slide Number Placeholde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fld>
            <a:endParaRPr lang="en-US" dirty="0"/>
          </a:p>
        </p:txBody>
      </p:sp>
      <p:grpSp>
        <p:nvGrpSpPr>
          <p:cNvPr id="6" name="MGH Shape"/>
          <p:cNvGrpSpPr/>
          <p:nvPr userDrawn="1"/>
        </p:nvGrpSpPr>
        <p:grpSpPr>
          <a:xfrm>
            <a:off x="6622742" y="0"/>
            <a:ext cx="2521258" cy="6623843"/>
            <a:chOff x="3491346" y="0"/>
            <a:chExt cx="2508933" cy="6367263"/>
          </a:xfrm>
        </p:grpSpPr>
        <p:sp>
          <p:nvSpPr>
            <p:cNvPr id="9" name="Freeform 11"/>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2000" kern="1200">
          <a:solidFill>
            <a:schemeClr val="tx2"/>
          </a:solidFill>
          <a:latin typeface="+mn-lt"/>
          <a:ea typeface="+mn-ea"/>
          <a:cs typeface="+mn-cs"/>
        </a:defRPr>
      </a:lvl1pPr>
      <a:lvl2pPr marL="1905"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5" name="Text Placeholde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endParaRPr lang="en-US" sz="800" b="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p:cNvPicPr>
            <a:picLocks noChangeAspect="1"/>
          </p:cNvPicPr>
          <p:nvPr userDrawn="1"/>
        </p:nvPicPr>
        <p:blipFill>
          <a:blip r:embed="rId5" cstate="print"/>
          <a:stretch>
            <a:fillRect/>
          </a:stretch>
        </p:blipFill>
        <p:spPr>
          <a:xfrm>
            <a:off x="294106" y="283845"/>
            <a:ext cx="999514" cy="999514"/>
          </a:xfrm>
          <a:prstGeom prst="rect">
            <a:avLst/>
          </a:prstGeom>
        </p:spPr>
      </p:pic>
      <p:sp>
        <p:nvSpPr>
          <p:cNvPr id="3" name="MGH Tagline"/>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endParaRPr lang="en-US" dirty="0"/>
          </a:p>
        </p:txBody>
      </p:sp>
      <p:sp>
        <p:nvSpPr>
          <p:cNvPr id="8"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defRPr sz="1400" kern="1200" baseline="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20.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2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 Target="slide2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1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1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r>
              <a:rPr lang="en-US" noProof="0" dirty="0"/>
              <a:t>Chapter 7</a:t>
            </a:r>
            <a:endParaRPr lang="en-US" noProof="0" dirty="0"/>
          </a:p>
        </p:txBody>
      </p:sp>
      <p:sp>
        <p:nvSpPr>
          <p:cNvPr id="13" name="Subtitle 12"/>
          <p:cNvSpPr>
            <a:spLocks noGrp="1"/>
          </p:cNvSpPr>
          <p:nvPr>
            <p:ph type="subTitle" idx="1"/>
          </p:nvPr>
        </p:nvSpPr>
        <p:spPr/>
        <p:txBody>
          <a:bodyPr/>
          <a:lstStyle/>
          <a:p>
            <a:r>
              <a:rPr lang="en-US" noProof="0" dirty="0"/>
              <a:t>Understanding Requirements</a:t>
            </a:r>
            <a:endParaRPr lang="en-US" noProof="0" dirty="0"/>
          </a:p>
        </p:txBody>
      </p:sp>
      <p:sp>
        <p:nvSpPr>
          <p:cNvPr id="14" name="Text Placeholder 13"/>
          <p:cNvSpPr>
            <a:spLocks noGrp="1"/>
          </p:cNvSpPr>
          <p:nvPr>
            <p:ph type="body" sz="quarter" idx="10"/>
          </p:nvPr>
        </p:nvSpPr>
        <p:spPr/>
        <p:txBody>
          <a:bodyPr/>
          <a:lstStyle/>
          <a:p>
            <a:r>
              <a:rPr lang="en-US" noProof="0" dirty="0"/>
              <a:t>Part Two - Modeling</a:t>
            </a:r>
            <a:endParaRPr lang="en-US" noProof="0" dirty="0"/>
          </a:p>
        </p:txBody>
      </p:sp>
      <p:sp>
        <p:nvSpPr>
          <p:cNvPr id="6" name="Footer Placeholder 5"/>
          <p:cNvSpPr>
            <a:spLocks noGrp="1"/>
          </p:cNvSpPr>
          <p:nvPr>
            <p:ph type="ftr" sz="quarter" idx="12"/>
          </p:nvPr>
        </p:nvSpPr>
        <p:spPr>
          <a:xfrm>
            <a:off x="0" y="6478439"/>
            <a:ext cx="9144000" cy="379562"/>
          </a:xfrm>
        </p:spPr>
        <p:txBody>
          <a:bodyPr/>
          <a:lstStyle/>
          <a:p>
            <a:pPr marL="0" marR="0" lvl="0" indent="0" algn="ctr" defTabSz="457200" rtl="0" eaLnBrk="1" fontAlgn="auto" latinLnBrk="0" hangingPunct="1">
              <a:lnSpc>
                <a:spcPct val="100000"/>
              </a:lnSpc>
              <a:spcBef>
                <a:spcPct val="20000"/>
              </a:spcBef>
              <a:spcAft>
                <a:spcPts val="0"/>
              </a:spcAft>
              <a:buClrTx/>
              <a:buSzTx/>
              <a:buFontTx/>
              <a:buNone/>
              <a:defRPr/>
            </a:pPr>
            <a:r>
              <a:rPr kumimoji="0" lang="en-US" sz="800" b="0" i="0" u="none" strike="noStrike" kern="1200" cap="none" spc="0" normalizeH="0" baseline="0" noProof="0" dirty="0">
                <a:ln>
                  <a:noFill/>
                </a:ln>
                <a:solidFill>
                  <a:srgbClr val="000000">
                    <a:lumMod val="50000"/>
                    <a:lumOff val="50000"/>
                  </a:srgbClr>
                </a:solidFill>
                <a:effectLst/>
                <a:uLnTx/>
                <a:uFillTx/>
                <a:latin typeface="Times New Roman" panose="02020603050405020304" pitchFamily="18" charset="0"/>
                <a:ea typeface="+mn-ea"/>
                <a:cs typeface="Times New Roman" panose="02020603050405020304" pitchFamily="18" charset="0"/>
              </a:rPr>
              <a:t>© 2020 McGraw Hill. All rights reserved. Authorized only for instructor use in the classroom.</a:t>
            </a:r>
            <a:endParaRPr kumimoji="0" lang="en-US" sz="800" b="0" i="0" u="none" strike="noStrike" kern="1200" cap="none" spc="0" normalizeH="0" baseline="0" noProof="0" dirty="0">
              <a:ln>
                <a:noFill/>
              </a:ln>
              <a:solidFill>
                <a:srgbClr val="000000">
                  <a:lumMod val="50000"/>
                  <a:lumOff val="50000"/>
                </a:srgb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ct val="20000"/>
              </a:spcBef>
              <a:spcAft>
                <a:spcPts val="0"/>
              </a:spcAft>
              <a:buClrTx/>
              <a:buSzTx/>
              <a:buFontTx/>
              <a:buNone/>
              <a:defRPr/>
            </a:pPr>
            <a:r>
              <a:rPr kumimoji="0" lang="en-US" sz="800" b="0" i="0" u="none" strike="noStrike" kern="1200" cap="none" spc="0" normalizeH="0" baseline="0" noProof="0" dirty="0">
                <a:ln>
                  <a:noFill/>
                </a:ln>
                <a:solidFill>
                  <a:srgbClr val="000000">
                    <a:lumMod val="50000"/>
                    <a:lumOff val="50000"/>
                  </a:srgbClr>
                </a:solidFill>
                <a:effectLst/>
                <a:uLnTx/>
                <a:uFillTx/>
                <a:latin typeface="Times New Roman" panose="02020603050405020304" pitchFamily="18" charset="0"/>
                <a:ea typeface="+mn-ea"/>
                <a:cs typeface="Times New Roman" panose="02020603050405020304" pitchFamily="18" charset="0"/>
              </a:rPr>
              <a:t>No reproduction or further distribution permitted without the prior written consent of McGraw Hill.</a:t>
            </a:r>
            <a:endParaRPr kumimoji="0" lang="en-US" sz="800" b="0" i="0" u="none" strike="noStrike" kern="1200" cap="none" spc="0" normalizeH="0" baseline="0" noProof="0" dirty="0">
              <a:ln>
                <a:noFill/>
              </a:ln>
              <a:solidFill>
                <a:srgbClr val="000000">
                  <a:lumMod val="50000"/>
                  <a:lumOff val="50000"/>
                </a:srgbClr>
              </a:solidFill>
              <a:effectLst/>
              <a:uLnTx/>
              <a:uFillTx/>
              <a:latin typeface="Times New Roman" panose="02020603050405020304" pitchFamily="18" charset="0"/>
              <a:ea typeface="+mn-ea"/>
              <a:cs typeface="Times New Roman" panose="02020603050405020304" pitchFamily="18" charset="0"/>
            </a:endParaRPr>
          </a:p>
        </p:txBody>
      </p:sp>
      <p:pic>
        <p:nvPicPr>
          <p:cNvPr id="4" name="Picture Placeholder 3" descr="Software Engineering-A Practitioner's Approach, 9e by Roger S. Pressman and Bruce R. Maxim"/>
          <p:cNvPicPr>
            <a:picLocks noGrp="1" noChangeAspect="1"/>
          </p:cNvPicPr>
          <p:nvPr>
            <p:ph type="pic" sz="quarter" idx="11"/>
          </p:nvPr>
        </p:nvPicPr>
        <p:blipFill>
          <a:blip r:embed="rId1">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U</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M</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L Use Case Diagram </a:t>
            </a:r>
            <a:r>
              <a:rPr lang="zh-CN" altLang="en-US" sz="4000" noProof="0" dirty="0">
                <a:solidFill>
                  <a:schemeClr val="tx1"/>
                </a:solidFill>
                <a:latin typeface="Times New Roman" panose="02020603050405020304" pitchFamily="18" charset="0"/>
                <a:cs typeface="Times New Roman" panose="02020603050405020304" pitchFamily="18" charset="0"/>
              </a:rPr>
              <a:t>讲了</a:t>
            </a:r>
            <a:r>
              <a:rPr lang="en-US" altLang="zh-CN" sz="4000" noProof="0" dirty="0">
                <a:solidFill>
                  <a:schemeClr val="tx1"/>
                </a:solidFill>
                <a:latin typeface="Times New Roman" panose="02020603050405020304" pitchFamily="18" charset="0"/>
                <a:cs typeface="Times New Roman" panose="02020603050405020304" pitchFamily="18" charset="0"/>
              </a:rPr>
              <a:t> </a:t>
            </a:r>
            <a:r>
              <a:rPr lang="zh-CN" altLang="en-US" sz="4000" noProof="0" dirty="0">
                <a:solidFill>
                  <a:schemeClr val="tx1"/>
                </a:solidFill>
                <a:latin typeface="Times New Roman" panose="02020603050405020304" pitchFamily="18" charset="0"/>
                <a:cs typeface="Times New Roman" panose="02020603050405020304" pitchFamily="18" charset="0"/>
              </a:rPr>
              <a:t>例子</a:t>
            </a:r>
            <a:endParaRPr lang="zh-CN" altLang="en-US" sz="4000" noProof="0" dirty="0">
              <a:solidFill>
                <a:schemeClr val="tx1"/>
              </a:solidFill>
              <a:latin typeface="Times New Roman" panose="02020603050405020304" pitchFamily="18" charset="0"/>
              <a:cs typeface="Times New Roman" panose="02020603050405020304" pitchFamily="18" charset="0"/>
            </a:endParaRPr>
          </a:p>
        </p:txBody>
      </p:sp>
      <p:pic>
        <p:nvPicPr>
          <p:cNvPr id="4" name="Picture 3" descr="An illustration displays the UM L use case diagram. It displays the homeowner, and the system administrator."/>
          <p:cNvPicPr>
            <a:picLocks noChangeAspect="1"/>
          </p:cNvPicPr>
          <p:nvPr/>
        </p:nvPicPr>
        <p:blipFill>
          <a:blip r:embed="rId1"/>
          <a:stretch>
            <a:fillRect/>
          </a:stretch>
        </p:blipFill>
        <p:spPr>
          <a:xfrm>
            <a:off x="2389443" y="1147515"/>
            <a:ext cx="4365114" cy="4688230"/>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en-US" sz="1200" noProof="0" dirty="0">
                <a:hlinkClick r:id="rId2" action="ppaction://hlinksldjump"/>
              </a:rPr>
              <a:t>Access the text alternative for slide images.</a:t>
            </a:r>
            <a:endParaRPr lang="en-US" sz="12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U</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M</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L Class Diagram</a:t>
            </a:r>
            <a:endParaRPr lang="en-US" sz="4000" noProof="0" dirty="0">
              <a:solidFill>
                <a:schemeClr val="tx1"/>
              </a:solidFill>
              <a:latin typeface="Times New Roman" panose="02020603050405020304" pitchFamily="18" charset="0"/>
              <a:cs typeface="Times New Roman" panose="02020603050405020304" pitchFamily="18" charset="0"/>
            </a:endParaRPr>
          </a:p>
        </p:txBody>
      </p:sp>
      <p:pic>
        <p:nvPicPr>
          <p:cNvPr id="6" name="Picture 5" descr="A class diagram for a Sensor."/>
          <p:cNvPicPr>
            <a:picLocks noChangeAspect="1"/>
          </p:cNvPicPr>
          <p:nvPr/>
        </p:nvPicPr>
        <p:blipFill>
          <a:blip r:embed="rId1"/>
          <a:stretch>
            <a:fillRect/>
          </a:stretch>
        </p:blipFill>
        <p:spPr>
          <a:xfrm>
            <a:off x="2947275" y="1149512"/>
            <a:ext cx="3249450" cy="4834547"/>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en-US" sz="1200" noProof="0" dirty="0">
                <a:hlinkClick r:id="rId2" action="ppaction://hlinksldjump"/>
              </a:rPr>
              <a:t>Access the text alternative for slide images.</a:t>
            </a:r>
            <a:endParaRPr lang="en-US" sz="12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U</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M</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L State Diagram</a:t>
            </a:r>
            <a:endParaRPr lang="en-US" sz="4000" noProof="0" dirty="0">
              <a:solidFill>
                <a:schemeClr val="tx1"/>
              </a:solidFill>
              <a:latin typeface="Times New Roman" panose="02020603050405020304" pitchFamily="18" charset="0"/>
              <a:cs typeface="Times New Roman" panose="02020603050405020304" pitchFamily="18" charset="0"/>
            </a:endParaRPr>
          </a:p>
        </p:txBody>
      </p:sp>
      <p:pic>
        <p:nvPicPr>
          <p:cNvPr id="4" name="Picture 3" descr="An illustration displays U M L state diagram."/>
          <p:cNvPicPr>
            <a:picLocks noChangeAspect="1"/>
          </p:cNvPicPr>
          <p:nvPr/>
        </p:nvPicPr>
        <p:blipFill>
          <a:blip r:embed="rId1"/>
          <a:stretch>
            <a:fillRect/>
          </a:stretch>
        </p:blipFill>
        <p:spPr>
          <a:xfrm>
            <a:off x="1032965" y="1908582"/>
            <a:ext cx="7078069" cy="3090940"/>
          </a:xfrm>
          <a:prstGeom prst="rect">
            <a:avLst/>
          </a:prstGeom>
        </p:spPr>
      </p:pic>
      <p:sp>
        <p:nvSpPr>
          <p:cNvPr id="6" name="Text Placeholder 5"/>
          <p:cNvSpPr>
            <a:spLocks noGrp="1"/>
          </p:cNvSpPr>
          <p:nvPr>
            <p:ph type="body" sz="quarter" idx="12"/>
          </p:nvPr>
        </p:nvSpPr>
        <p:spPr>
          <a:xfrm>
            <a:off x="3116789" y="6324600"/>
            <a:ext cx="2910422" cy="190500"/>
          </a:xfrm>
        </p:spPr>
        <p:txBody>
          <a:bodyPr/>
          <a:lstStyle/>
          <a:p>
            <a:r>
              <a:rPr lang="en-US" sz="1200" noProof="0" dirty="0">
                <a:hlinkClick r:id="rId2" action="ppaction://hlinksldjump"/>
              </a:rPr>
              <a:t>Access the text alternative for slide images.</a:t>
            </a:r>
            <a:endParaRPr lang="en-US" sz="12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Analysis Patterns</a:t>
            </a:r>
            <a:endParaRPr lang="en-US" sz="4000" noProof="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9"/>
            <a:ext cx="8458200" cy="5186721"/>
          </a:xfrm>
        </p:spPr>
        <p:txBody>
          <a:bodyPr vert="horz" lIns="91440" tIns="45720" rIns="91440" bIns="45720" rtlCol="0">
            <a:noAutofit/>
          </a:bodyPr>
          <a:lstStyle/>
          <a:p>
            <a:pPr marL="1905"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MS PGothic" panose="020B0600070205080204" pitchFamily="-128" charset="-128"/>
                <a:cs typeface="Times New Roman" panose="02020603050405020304" pitchFamily="18" charset="0"/>
              </a:rPr>
              <a:t>Pattern name: </a:t>
            </a:r>
            <a:r>
              <a:rPr lang="en-US" sz="1600" b="1"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rPr>
              <a:t>A descriptor that captures the essence of the pattern.</a:t>
            </a:r>
            <a:endParaRPr lang="en-US" sz="1600" b="1"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endParaRPr>
          </a:p>
          <a:p>
            <a:pPr marL="1905"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MS PGothic" panose="020B0600070205080204" pitchFamily="-128" charset="-128"/>
                <a:cs typeface="Times New Roman" panose="02020603050405020304" pitchFamily="18" charset="0"/>
              </a:rPr>
              <a:t>Intent:</a:t>
            </a:r>
            <a:r>
              <a:rPr lang="en-US" sz="1600" b="1"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rPr>
              <a:t> Describes what the pattern accomplishes or represents.</a:t>
            </a:r>
            <a:endParaRPr lang="en-US" sz="1600" b="1"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endParaRPr>
          </a:p>
          <a:p>
            <a:pPr marL="1905"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MS PGothic" panose="020B0600070205080204" pitchFamily="-128" charset="-128"/>
                <a:cs typeface="Times New Roman" panose="02020603050405020304" pitchFamily="18" charset="0"/>
              </a:rPr>
              <a:t>Motivation:</a:t>
            </a:r>
            <a:r>
              <a:rPr lang="en-US" sz="1600" b="1"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rPr>
              <a:t> A scenario that illustrates how the pattern can be used to address the problem.</a:t>
            </a:r>
            <a:endParaRPr lang="en-US" sz="1600" b="1"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endParaRPr>
          </a:p>
          <a:p>
            <a:pPr marL="1905"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MS PGothic" panose="020B0600070205080204" pitchFamily="-128" charset="-128"/>
                <a:cs typeface="Times New Roman" panose="02020603050405020304" pitchFamily="18" charset="0"/>
              </a:rPr>
              <a:t>Forces and context: </a:t>
            </a:r>
            <a:r>
              <a:rPr lang="en-US" sz="1600" b="1"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rPr>
              <a:t>A description of external issues (forces) that can affect how the pattern is used and the external issues that will be resolved when the pattern is applied.</a:t>
            </a:r>
            <a:endParaRPr lang="en-US" sz="1600" b="1"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endParaRPr>
          </a:p>
          <a:p>
            <a:pPr marL="1905"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MS PGothic" panose="020B0600070205080204" pitchFamily="-128" charset="-128"/>
                <a:cs typeface="Times New Roman" panose="02020603050405020304" pitchFamily="18" charset="0"/>
              </a:rPr>
              <a:t>Solution: </a:t>
            </a:r>
            <a:r>
              <a:rPr lang="en-US" sz="1600" b="1"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rPr>
              <a:t>A description of how the pattern is applied to solve the problem with an emphasis on structural and behavioral issues.</a:t>
            </a:r>
            <a:endParaRPr lang="en-US" sz="1600" b="1"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endParaRPr>
          </a:p>
          <a:p>
            <a:pPr marL="1905"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MS PGothic" panose="020B0600070205080204" pitchFamily="-128" charset="-128"/>
                <a:cs typeface="Times New Roman" panose="02020603050405020304" pitchFamily="18" charset="0"/>
              </a:rPr>
              <a:t>Consequences:</a:t>
            </a:r>
            <a:r>
              <a:rPr lang="en-US" sz="1600" b="1"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rPr>
              <a:t> Addresses what happens when the pattern is applied and what trade-offs exist during its application.</a:t>
            </a:r>
            <a:endParaRPr lang="en-US" sz="1600" b="1"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endParaRPr>
          </a:p>
          <a:p>
            <a:pPr marL="1905"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MS PGothic" panose="020B0600070205080204" pitchFamily="-128" charset="-128"/>
                <a:cs typeface="Times New Roman" panose="02020603050405020304" pitchFamily="18" charset="0"/>
              </a:rPr>
              <a:t>Design:</a:t>
            </a:r>
            <a:r>
              <a:rPr lang="en-US" sz="1600" b="1"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rPr>
              <a:t> Discusses how the analysis pattern can be achieved through the use of known design patterns.</a:t>
            </a:r>
            <a:endParaRPr lang="en-US" sz="1600" b="1"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endParaRPr>
          </a:p>
          <a:p>
            <a:pPr marL="1905"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MS PGothic" panose="020B0600070205080204" pitchFamily="-128" charset="-128"/>
                <a:cs typeface="Times New Roman" panose="02020603050405020304" pitchFamily="18" charset="0"/>
              </a:rPr>
              <a:t>Known uses: </a:t>
            </a:r>
            <a:r>
              <a:rPr lang="en-US" sz="1600" b="1"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rPr>
              <a:t>Examples of uses within actual systems.</a:t>
            </a:r>
            <a:endParaRPr lang="en-US" sz="1600" b="1"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endParaRPr>
          </a:p>
          <a:p>
            <a:pPr marL="1905"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MS PGothic" panose="020B0600070205080204" pitchFamily="-128" charset="-128"/>
                <a:cs typeface="Times New Roman" panose="02020603050405020304" pitchFamily="18" charset="0"/>
              </a:rPr>
              <a:t>Related patterns:</a:t>
            </a:r>
            <a:r>
              <a:rPr lang="en-US" sz="1600" b="1"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rPr>
              <a:t> One or more analysis patterns that are related to the named pattern because (1) it i</a:t>
            </a:r>
            <a:r>
              <a:rPr lang="en-US" sz="1600" b="1" noProof="0" dirty="0">
                <a:solidFill>
                  <a:schemeClr val="tx1"/>
                </a:solidFill>
                <a:effectLst>
                  <a:outerShdw blurRad="38100" dist="38100" dir="2700000" algn="tl">
                    <a:srgbClr val="FFFFFF"/>
                  </a:outerShdw>
                </a:effectLst>
                <a:latin typeface="Times New Roman" panose="02020603050405020304" pitchFamily="18" charset="0"/>
                <a:ea typeface="MS PGothic" panose="020B0600070205080204" pitchFamily="-128" charset="-128"/>
                <a:cs typeface="Times New Roman" panose="02020603050405020304" pitchFamily="18" charset="0"/>
              </a:rPr>
              <a:t>s commonly used with the named pattern; (2) it is structurally similar to the named pattern; (3) it is a variation of the named pattern.</a:t>
            </a:r>
            <a:endParaRPr lang="en-US" sz="2400" b="1"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Negotiating Requirements</a:t>
            </a:r>
            <a:endParaRPr lang="en-US" sz="4000" noProof="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9"/>
            <a:ext cx="8458200" cy="3970700"/>
          </a:xfrm>
        </p:spPr>
        <p:txBody>
          <a:bodyPr vert="horz" lIns="91440" tIns="45720" rIns="91440" bIns="45720" rtlCol="0">
            <a:noAutofit/>
          </a:bodyPr>
          <a:lstStyle/>
          <a:p>
            <a:pPr>
              <a:lnSpc>
                <a:spcPct val="90000"/>
              </a:lnSpc>
              <a:spcBef>
                <a:spcPts val="1000"/>
              </a:spcBef>
              <a:spcAft>
                <a:spcPts val="0"/>
              </a:spcAft>
            </a:pPr>
            <a:r>
              <a:rPr lang="en-US" sz="2400" noProof="0" dirty="0">
                <a:solidFill>
                  <a:schemeClr val="tx1"/>
                </a:solidFill>
                <a:latin typeface="Times New Roman" panose="02020603050405020304" pitchFamily="18" charset="0"/>
                <a:cs typeface="Times New Roman" panose="02020603050405020304" pitchFamily="18" charset="0"/>
              </a:rPr>
              <a:t>Negotiations strive for a “win-win” result, stakeholders win by getting a product satisfying most of their needs and developers win by getting achievable deadlines.</a:t>
            </a:r>
            <a:endParaRPr lang="en-US" sz="2400" noProof="0" dirty="0">
              <a:solidFill>
                <a:schemeClr val="tx1"/>
              </a:solidFill>
              <a:latin typeface="Times New Roman" panose="02020603050405020304" pitchFamily="18" charset="0"/>
              <a:cs typeface="Times New Roman" panose="02020603050405020304" pitchFamily="18" charset="0"/>
            </a:endParaRPr>
          </a:p>
          <a:p>
            <a:pPr>
              <a:lnSpc>
                <a:spcPct val="90000"/>
              </a:lnSpc>
              <a:spcBef>
                <a:spcPts val="1000"/>
              </a:spcBef>
              <a:spcAft>
                <a:spcPts val="0"/>
              </a:spcAft>
            </a:pPr>
            <a:r>
              <a:rPr lang="en-US" sz="2400" noProof="0" dirty="0">
                <a:solidFill>
                  <a:schemeClr val="tx1"/>
                </a:solidFill>
                <a:latin typeface="Times New Roman" panose="02020603050405020304" pitchFamily="18" charset="0"/>
                <a:cs typeface="Times New Roman" panose="02020603050405020304" pitchFamily="18" charset="0"/>
              </a:rPr>
              <a:t>Handshaking is one-way to achieve “win-win”.</a:t>
            </a:r>
            <a:endParaRPr lang="en-US" sz="2400" noProof="0" dirty="0">
              <a:solidFill>
                <a:schemeClr val="tx1"/>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sz="2200" noProof="0" dirty="0">
                <a:solidFill>
                  <a:schemeClr val="tx1"/>
                </a:solidFill>
                <a:latin typeface="Times New Roman" panose="02020603050405020304" pitchFamily="18" charset="0"/>
                <a:cs typeface="Times New Roman" panose="02020603050405020304" pitchFamily="18" charset="0"/>
              </a:rPr>
              <a:t>Developers propose solutions to requirements, describe their impact, and communicate their intentions to the customers.</a:t>
            </a:r>
            <a:endParaRPr lang="en-US" sz="2200" noProof="0" dirty="0">
              <a:solidFill>
                <a:schemeClr val="tx1"/>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sz="2200" noProof="0" dirty="0">
                <a:solidFill>
                  <a:schemeClr val="tx1"/>
                </a:solidFill>
                <a:latin typeface="Times New Roman" panose="02020603050405020304" pitchFamily="18" charset="0"/>
                <a:cs typeface="Times New Roman" panose="02020603050405020304" pitchFamily="18" charset="0"/>
              </a:rPr>
              <a:t>Customer review the proposed solutions, focusing on missing features and seeking clarification of novel requirements.</a:t>
            </a:r>
            <a:endParaRPr lang="en-US" sz="2200" noProof="0" dirty="0">
              <a:solidFill>
                <a:schemeClr val="tx1"/>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sz="2200" noProof="0" dirty="0">
                <a:solidFill>
                  <a:schemeClr val="tx1"/>
                </a:solidFill>
                <a:latin typeface="Times New Roman" panose="02020603050405020304" pitchFamily="18" charset="0"/>
                <a:cs typeface="Times New Roman" panose="02020603050405020304" pitchFamily="18" charset="0"/>
              </a:rPr>
              <a:t>Requirements are determined to be </a:t>
            </a:r>
            <a:r>
              <a:rPr lang="en-US" sz="2200" i="1" noProof="0" dirty="0">
                <a:solidFill>
                  <a:schemeClr val="tx1"/>
                </a:solidFill>
                <a:latin typeface="Times New Roman" panose="02020603050405020304" pitchFamily="18" charset="0"/>
                <a:cs typeface="Times New Roman" panose="02020603050405020304" pitchFamily="18" charset="0"/>
              </a:rPr>
              <a:t>good enough </a:t>
            </a:r>
            <a:r>
              <a:rPr lang="en-US" sz="2200" noProof="0" dirty="0">
                <a:solidFill>
                  <a:schemeClr val="tx1"/>
                </a:solidFill>
                <a:latin typeface="Times New Roman" panose="02020603050405020304" pitchFamily="18" charset="0"/>
                <a:cs typeface="Times New Roman" panose="02020603050405020304" pitchFamily="18" charset="0"/>
              </a:rPr>
              <a:t>if the customers accept the proposed solutions.</a:t>
            </a:r>
            <a:endParaRPr lang="en-US" sz="2200" noProof="0" dirty="0">
              <a:solidFill>
                <a:schemeClr val="tx1"/>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quarter" idx="14"/>
          </p:nvPr>
        </p:nvSpPr>
        <p:spPr>
          <a:xfrm>
            <a:off x="342900" y="5372102"/>
            <a:ext cx="8458200" cy="956019"/>
          </a:xfrm>
        </p:spPr>
        <p:txBody>
          <a:bodyPr>
            <a:normAutofit/>
          </a:bodyPr>
          <a:lstStyle/>
          <a:p>
            <a:r>
              <a:rPr lang="en-US" sz="2400" noProof="0" dirty="0">
                <a:solidFill>
                  <a:schemeClr val="tx1"/>
                </a:solidFill>
                <a:latin typeface="Times New Roman" panose="02020603050405020304" pitchFamily="18" charset="0"/>
                <a:cs typeface="Times New Roman" panose="02020603050405020304" pitchFamily="18" charset="0"/>
              </a:rPr>
              <a:t>Handshaking tends to improve identification, analysis, and selection of variants.</a:t>
            </a:r>
            <a:endParaRPr 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Requirements Monitoring</a:t>
            </a:r>
            <a:endParaRPr lang="en-US" sz="4000" noProof="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vert="horz" lIns="91440" tIns="45720" rIns="91440" bIns="45720" rtlCol="0">
            <a:noAutofit/>
          </a:bodyPr>
          <a:lstStyle/>
          <a:p>
            <a:r>
              <a:rPr lang="en-US" sz="2400" noProof="0" dirty="0">
                <a:solidFill>
                  <a:schemeClr val="tx1"/>
                </a:solidFill>
                <a:latin typeface="Times New Roman" panose="02020603050405020304" pitchFamily="18" charset="0"/>
                <a:cs typeface="Times New Roman" panose="02020603050405020304" pitchFamily="18" charset="0"/>
              </a:rPr>
              <a:t>Useful for incremental development includes:</a:t>
            </a:r>
            <a:endParaRPr lang="en-US" sz="2400" noProof="0" dirty="0">
              <a:solidFill>
                <a:schemeClr val="tx1"/>
              </a:solidFill>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b="1" noProof="0" dirty="0">
                <a:solidFill>
                  <a:schemeClr val="tx1"/>
                </a:solidFill>
                <a:latin typeface="Times New Roman" panose="02020603050405020304" pitchFamily="18" charset="0"/>
                <a:cs typeface="Times New Roman" panose="02020603050405020304" pitchFamily="18" charset="0"/>
              </a:rPr>
              <a:t>Distributed debugging - </a:t>
            </a:r>
            <a:r>
              <a:rPr lang="en-US" sz="2400" noProof="0" dirty="0">
                <a:solidFill>
                  <a:schemeClr val="tx1"/>
                </a:solidFill>
                <a:latin typeface="Times New Roman" panose="02020603050405020304" pitchFamily="18" charset="0"/>
                <a:cs typeface="Times New Roman" panose="02020603050405020304" pitchFamily="18" charset="0"/>
              </a:rPr>
              <a:t>uncovers errors and determines their cause.</a:t>
            </a:r>
            <a:endParaRPr lang="en-US" sz="2400" noProof="0" dirty="0">
              <a:solidFill>
                <a:schemeClr val="tx1"/>
              </a:solidFill>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b="1" noProof="0" dirty="0">
                <a:solidFill>
                  <a:schemeClr val="tx1"/>
                </a:solidFill>
                <a:latin typeface="Times New Roman" panose="02020603050405020304" pitchFamily="18" charset="0"/>
                <a:cs typeface="Times New Roman" panose="02020603050405020304" pitchFamily="18" charset="0"/>
              </a:rPr>
              <a:t>Run-time verification - </a:t>
            </a:r>
            <a:r>
              <a:rPr lang="en-US" sz="2400" noProof="0" dirty="0">
                <a:solidFill>
                  <a:schemeClr val="tx1"/>
                </a:solidFill>
                <a:latin typeface="Times New Roman" panose="02020603050405020304" pitchFamily="18" charset="0"/>
                <a:cs typeface="Times New Roman" panose="02020603050405020304" pitchFamily="18" charset="0"/>
              </a:rPr>
              <a:t>determines whether software matches its specification.</a:t>
            </a:r>
            <a:endParaRPr lang="en-US" sz="2400" noProof="0" dirty="0">
              <a:solidFill>
                <a:schemeClr val="tx1"/>
              </a:solidFill>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b="1" noProof="0" dirty="0">
                <a:solidFill>
                  <a:schemeClr val="tx1"/>
                </a:solidFill>
                <a:latin typeface="Times New Roman" panose="02020603050405020304" pitchFamily="18" charset="0"/>
                <a:cs typeface="Times New Roman" panose="02020603050405020304" pitchFamily="18" charset="0"/>
              </a:rPr>
              <a:t>Run-time validation - </a:t>
            </a:r>
            <a:r>
              <a:rPr lang="en-US" sz="2400" noProof="0" dirty="0">
                <a:solidFill>
                  <a:schemeClr val="tx1"/>
                </a:solidFill>
                <a:latin typeface="Times New Roman" panose="02020603050405020304" pitchFamily="18" charset="0"/>
                <a:cs typeface="Times New Roman" panose="02020603050405020304" pitchFamily="18" charset="0"/>
              </a:rPr>
              <a:t>assesses whether the evolving software meets user goals.</a:t>
            </a:r>
            <a:endParaRPr lang="en-US" sz="2400" noProof="0" dirty="0">
              <a:solidFill>
                <a:schemeClr val="tx1"/>
              </a:solidFill>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b="1" noProof="0" dirty="0">
                <a:solidFill>
                  <a:schemeClr val="tx1"/>
                </a:solidFill>
                <a:latin typeface="Times New Roman" panose="02020603050405020304" pitchFamily="18" charset="0"/>
                <a:cs typeface="Times New Roman" panose="02020603050405020304" pitchFamily="18" charset="0"/>
              </a:rPr>
              <a:t>Business activity monitoring - </a:t>
            </a:r>
            <a:r>
              <a:rPr lang="en-US" sz="2400" noProof="0" dirty="0">
                <a:solidFill>
                  <a:schemeClr val="tx1"/>
                </a:solidFill>
                <a:latin typeface="Times New Roman" panose="02020603050405020304" pitchFamily="18" charset="0"/>
                <a:cs typeface="Times New Roman" panose="02020603050405020304" pitchFamily="18" charset="0"/>
              </a:rPr>
              <a:t>evaluates whether a system satisfies business goals.</a:t>
            </a:r>
            <a:endParaRPr lang="en-US" sz="2400" noProof="0" dirty="0">
              <a:solidFill>
                <a:schemeClr val="tx1"/>
              </a:solidFill>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b="1" noProof="0" dirty="0">
                <a:solidFill>
                  <a:schemeClr val="tx1"/>
                </a:solidFill>
                <a:latin typeface="Times New Roman" panose="02020603050405020304" pitchFamily="18" charset="0"/>
                <a:cs typeface="Times New Roman" panose="02020603050405020304" pitchFamily="18" charset="0"/>
              </a:rPr>
              <a:t>Evolution and codesign - </a:t>
            </a:r>
            <a:r>
              <a:rPr lang="en-US" sz="2400" noProof="0" dirty="0">
                <a:solidFill>
                  <a:schemeClr val="tx1"/>
                </a:solidFill>
                <a:latin typeface="Times New Roman" panose="02020603050405020304" pitchFamily="18" charset="0"/>
                <a:cs typeface="Times New Roman" panose="02020603050405020304" pitchFamily="18" charset="0"/>
              </a:rPr>
              <a:t>provides information to stakeholders as the system evolves.</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Validating Requirements </a:t>
            </a:r>
            <a:r>
              <a:rPr lang="en-US" sz="1000" b="0" noProof="0" dirty="0">
                <a:solidFill>
                  <a:schemeClr val="tx1"/>
                </a:solidFill>
                <a:latin typeface="Times New Roman" panose="02020603050405020304" pitchFamily="18" charset="0"/>
                <a:cs typeface="Times New Roman" panose="02020603050405020304" pitchFamily="18" charset="0"/>
              </a:rPr>
              <a:t>1</a:t>
            </a:r>
            <a:endParaRPr lang="en-US" sz="1000" b="0" noProof="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Is each requirement consistent with the overall objective for the system/product?</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Have all requirements been specified at the proper level of abstraction? That is, do some requirements provide a level of technical detail that is inappropriate at this stage?</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Is the requirement really necessary or does it represent an add-on feature that may not be essential to the objective of the system?</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Is each requirement bounded and unambiguous?</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Does each requirement have attribution? That is, is a source (generally, a specific individual) noted for each requirement? </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Do any requirements conflict with other requirements?</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Validating Requirements </a:t>
            </a:r>
            <a:r>
              <a:rPr lang="en-US" sz="1000" b="0" noProof="0" dirty="0">
                <a:solidFill>
                  <a:schemeClr val="tx1"/>
                </a:solidFill>
                <a:latin typeface="Times New Roman" panose="02020603050405020304" pitchFamily="18" charset="0"/>
                <a:cs typeface="Times New Roman" panose="02020603050405020304" pitchFamily="18" charset="0"/>
              </a:rPr>
              <a:t>2</a:t>
            </a:r>
            <a:endParaRPr lang="en-US" sz="1000" b="0" noProof="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Is each requirement achievable in the technical environment that will house the system or product?</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Is each requirement testable, once implemented?</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Does the requirements model properly reflect the information, function and behavior of system to be built?</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Has the requirements model been “partitioned” in a way that exposes progressively more detailed information about the system?</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Have requirements patterns been used to simplify the requirements model. Have all patterns been properly validated? Are all patterns consistent with customer requirements?</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rPr>
              <a:t>End of Main Content</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0"/>
          </p:nvPr>
        </p:nvSpPr>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endParaRPr lang="en-US" dirty="0">
              <a:latin typeface="Times New Roman" panose="02020603050405020304" pitchFamily="18" charset="0"/>
              <a:cs typeface="Times New Roman" panose="02020603050405020304" pitchFamily="18" charset="0"/>
            </a:endParaRP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rPr>
              <a:t>Accessibility Content: Text Alternatives for Images</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55426"/>
            <a:ext cx="8458200" cy="678611"/>
          </a:xfrm>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Requirements Engineering </a:t>
            </a:r>
            <a:r>
              <a:rPr lang="en-US" sz="1000" b="0" noProof="0" dirty="0">
                <a:solidFill>
                  <a:schemeClr val="tx1"/>
                </a:solidFill>
                <a:latin typeface="Times New Roman" panose="02020603050405020304" pitchFamily="18" charset="0"/>
                <a:cs typeface="Times New Roman" panose="02020603050405020304" pitchFamily="18" charset="0"/>
              </a:rPr>
              <a:t>1</a:t>
            </a:r>
            <a:endParaRPr lang="en-US" sz="1000" b="0" noProof="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8534"/>
            <a:ext cx="8283512" cy="483430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Inception - </a:t>
            </a:r>
            <a:r>
              <a:rPr lang="en-US" sz="2400" noProof="0" dirty="0">
                <a:solidFill>
                  <a:schemeClr val="tx1"/>
                </a:solidFill>
                <a:latin typeface="Times New Roman" panose="02020603050405020304" pitchFamily="18" charset="0"/>
                <a:cs typeface="Times New Roman" panose="02020603050405020304" pitchFamily="18" charset="0"/>
              </a:rPr>
              <a:t>establish a basic understanding of the problem, the people who want a solution, and the nature of the solution that is desired, important to establish </a:t>
            </a:r>
            <a:r>
              <a:rPr lang="en-US" altLang="en-US" sz="2400" noProof="0" dirty="0">
                <a:solidFill>
                  <a:schemeClr val="tx1"/>
                </a:solidFill>
                <a:latin typeface="Times New Roman" panose="02020603050405020304" pitchFamily="18" charset="0"/>
                <a:cs typeface="Times New Roman" panose="02020603050405020304" pitchFamily="18" charset="0"/>
              </a:rPr>
              <a:t>effective customer and developer communication.</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Elicitation - elicit requirements and business goals from all stakeholders.</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Elaboration - </a:t>
            </a:r>
            <a:r>
              <a:rPr lang="en-US" sz="2400" noProof="0" dirty="0">
                <a:solidFill>
                  <a:schemeClr val="tx1"/>
                </a:solidFill>
                <a:latin typeface="Times New Roman" panose="02020603050405020304" pitchFamily="18" charset="0"/>
                <a:cs typeface="Times New Roman" panose="02020603050405020304" pitchFamily="18" charset="0"/>
              </a:rPr>
              <a:t>focuses on developing a refined requirements model that identifies aspects of software function, behavior, and information.</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noProof="0" dirty="0">
                <a:solidFill>
                  <a:schemeClr val="tx1"/>
                </a:solidFill>
                <a:latin typeface="Times New Roman" panose="02020603050405020304" pitchFamily="18" charset="0"/>
                <a:cs typeface="Times New Roman" panose="02020603050405020304" pitchFamily="18" charset="0"/>
              </a:rPr>
              <a:t>U</a:t>
            </a:r>
            <a:r>
              <a:rPr lang="en-US" sz="100" noProof="0" dirty="0">
                <a:solidFill>
                  <a:schemeClr val="tx1"/>
                </a:solidFill>
                <a:latin typeface="Times New Roman" panose="02020603050405020304" pitchFamily="18" charset="0"/>
                <a:cs typeface="Times New Roman" panose="02020603050405020304" pitchFamily="18" charset="0"/>
              </a:rPr>
              <a:t> </a:t>
            </a:r>
            <a:r>
              <a:rPr lang="en-US" sz="3400" noProof="0" dirty="0">
                <a:solidFill>
                  <a:schemeClr val="tx1"/>
                </a:solidFill>
                <a:latin typeface="Times New Roman" panose="02020603050405020304" pitchFamily="18" charset="0"/>
                <a:cs typeface="Times New Roman" panose="02020603050405020304" pitchFamily="18" charset="0"/>
              </a:rPr>
              <a:t>M</a:t>
            </a:r>
            <a:r>
              <a:rPr lang="en-US" sz="100" noProof="0" dirty="0">
                <a:solidFill>
                  <a:schemeClr val="tx1"/>
                </a:solidFill>
                <a:latin typeface="Times New Roman" panose="02020603050405020304" pitchFamily="18" charset="0"/>
                <a:cs typeface="Times New Roman" panose="02020603050405020304" pitchFamily="18" charset="0"/>
              </a:rPr>
              <a:t> </a:t>
            </a:r>
            <a:r>
              <a:rPr lang="en-US" sz="3400" noProof="0" dirty="0">
                <a:solidFill>
                  <a:schemeClr val="tx1"/>
                </a:solidFill>
                <a:latin typeface="Times New Roman" panose="02020603050405020304" pitchFamily="18" charset="0"/>
                <a:cs typeface="Times New Roman" panose="02020603050405020304" pitchFamily="18" charset="0"/>
              </a:rPr>
              <a:t>L Use Case Diagram – Text Alternative</a:t>
            </a:r>
            <a:endParaRPr lang="en-US" sz="3400" noProof="0"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the 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use case diagram. It displays the homeowner, and the system administrator. The home owner performs the following use cases displayed in the diagram:  arms or disarms system, accesses system via internet, responds to alarm events, and encounters an error condition. The system administrator  reconfigures sensor and related system features. The responds to alarm events, encounters an error condition, and reconfigures sensors and related system features are further connected to sensors.</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noProof="0" dirty="0">
                <a:solidFill>
                  <a:schemeClr val="tx1"/>
                </a:solidFill>
                <a:latin typeface="Times New Roman" panose="02020603050405020304" pitchFamily="18" charset="0"/>
                <a:cs typeface="Times New Roman" panose="02020603050405020304" pitchFamily="18" charset="0"/>
              </a:rPr>
              <a:t>U</a:t>
            </a:r>
            <a:r>
              <a:rPr lang="en-US" sz="100" noProof="0" dirty="0">
                <a:solidFill>
                  <a:schemeClr val="tx1"/>
                </a:solidFill>
                <a:latin typeface="Times New Roman" panose="02020603050405020304" pitchFamily="18" charset="0"/>
                <a:cs typeface="Times New Roman" panose="02020603050405020304" pitchFamily="18" charset="0"/>
              </a:rPr>
              <a:t> </a:t>
            </a:r>
            <a:r>
              <a:rPr lang="en-US" sz="3600" noProof="0" dirty="0">
                <a:solidFill>
                  <a:schemeClr val="tx1"/>
                </a:solidFill>
                <a:latin typeface="Times New Roman" panose="02020603050405020304" pitchFamily="18" charset="0"/>
                <a:cs typeface="Times New Roman" panose="02020603050405020304" pitchFamily="18" charset="0"/>
              </a:rPr>
              <a:t>M</a:t>
            </a:r>
            <a:r>
              <a:rPr lang="en-US" sz="100" noProof="0" dirty="0">
                <a:solidFill>
                  <a:schemeClr val="tx1"/>
                </a:solidFill>
                <a:latin typeface="Times New Roman" panose="02020603050405020304" pitchFamily="18" charset="0"/>
                <a:cs typeface="Times New Roman" panose="02020603050405020304" pitchFamily="18" charset="0"/>
              </a:rPr>
              <a:t> </a:t>
            </a:r>
            <a:r>
              <a:rPr lang="en-US" sz="3600" noProof="0" dirty="0">
                <a:solidFill>
                  <a:schemeClr val="tx1"/>
                </a:solidFill>
                <a:latin typeface="Times New Roman" panose="02020603050405020304" pitchFamily="18" charset="0"/>
                <a:cs typeface="Times New Roman" panose="02020603050405020304" pitchFamily="18" charset="0"/>
              </a:rPr>
              <a:t>L Class Diagram – Text Alternative</a:t>
            </a:r>
            <a:endParaRPr lang="en-US" sz="3600" noProof="0"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The class diagram is as follows: Class: Sensor. Attributes: name, type, location, area, and characteristics. Operations: identify, enable, disable, and reconfigure.</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noProof="0" dirty="0">
                <a:solidFill>
                  <a:schemeClr val="tx1"/>
                </a:solidFill>
                <a:latin typeface="Times New Roman" panose="02020603050405020304" pitchFamily="18" charset="0"/>
                <a:cs typeface="Times New Roman" panose="02020603050405020304" pitchFamily="18" charset="0"/>
              </a:rPr>
              <a:t>U</a:t>
            </a:r>
            <a:r>
              <a:rPr lang="en-US" sz="100" noProof="0" dirty="0">
                <a:solidFill>
                  <a:schemeClr val="tx1"/>
                </a:solidFill>
                <a:latin typeface="Times New Roman" panose="02020603050405020304" pitchFamily="18" charset="0"/>
                <a:cs typeface="Times New Roman" panose="02020603050405020304" pitchFamily="18" charset="0"/>
              </a:rPr>
              <a:t> </a:t>
            </a:r>
            <a:r>
              <a:rPr lang="en-US" sz="3600" noProof="0" dirty="0">
                <a:solidFill>
                  <a:schemeClr val="tx1"/>
                </a:solidFill>
                <a:latin typeface="Times New Roman" panose="02020603050405020304" pitchFamily="18" charset="0"/>
                <a:cs typeface="Times New Roman" panose="02020603050405020304" pitchFamily="18" charset="0"/>
              </a:rPr>
              <a:t>M</a:t>
            </a:r>
            <a:r>
              <a:rPr lang="en-US" sz="100" noProof="0" dirty="0">
                <a:solidFill>
                  <a:schemeClr val="tx1"/>
                </a:solidFill>
                <a:latin typeface="Times New Roman" panose="02020603050405020304" pitchFamily="18" charset="0"/>
                <a:cs typeface="Times New Roman" panose="02020603050405020304" pitchFamily="18" charset="0"/>
              </a:rPr>
              <a:t> </a:t>
            </a:r>
            <a:r>
              <a:rPr lang="en-US" sz="3600" noProof="0" dirty="0">
                <a:solidFill>
                  <a:schemeClr val="tx1"/>
                </a:solidFill>
                <a:latin typeface="Times New Roman" panose="02020603050405020304" pitchFamily="18" charset="0"/>
                <a:cs typeface="Times New Roman" panose="02020603050405020304" pitchFamily="18" charset="0"/>
              </a:rPr>
              <a:t>L State Diagram – Text Alternative</a:t>
            </a:r>
            <a:endParaRPr lang="en-US" sz="3600" noProof="0"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state diagram. The class reading commands on the left side has the following attributes and operations. Operations: system status = ready; display msg = enter </a:t>
            </a:r>
            <a:r>
              <a:rPr lang="en-US" sz="2400" noProof="0" dirty="0" err="1">
                <a:latin typeface="Times New Roman" panose="02020603050405020304" pitchFamily="18" charset="0"/>
                <a:cs typeface="Times New Roman" panose="02020603050405020304" pitchFamily="18" charset="0"/>
              </a:rPr>
              <a:t>cmd</a:t>
            </a:r>
            <a:r>
              <a:rPr lang="en-US" sz="2400" noProof="0" dirty="0">
                <a:latin typeface="Times New Roman" panose="02020603050405020304" pitchFamily="18" charset="0"/>
                <a:cs typeface="Times New Roman" panose="02020603050405020304" pitchFamily="18" charset="0"/>
              </a:rPr>
              <a:t>, display status = steady. Operations: entry or subsystem ready. do: poll user input panel; do: ready user input; and do: interpret user input. When the reading is off. The system status = "off" and the screen is blank.</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23233"/>
            <a:ext cx="8458200" cy="729132"/>
          </a:xfrm>
        </p:spPr>
        <p:txBody>
          <a:bodyPr>
            <a:normAutofit/>
          </a:bodyPr>
          <a:lstStyle/>
          <a:p>
            <a:pPr>
              <a:tabLst>
                <a:tab pos="6362700" algn="l"/>
                <a:tab pos="6551295" algn="l"/>
              </a:tabLst>
            </a:pPr>
            <a:r>
              <a:rPr lang="en-US" sz="4000" noProof="0" dirty="0">
                <a:solidFill>
                  <a:schemeClr val="tx1"/>
                </a:solidFill>
                <a:latin typeface="Times New Roman" panose="02020603050405020304" pitchFamily="18" charset="0"/>
                <a:cs typeface="Times New Roman" panose="02020603050405020304" pitchFamily="18" charset="0"/>
              </a:rPr>
              <a:t>Requirements Engineering </a:t>
            </a:r>
            <a:r>
              <a:rPr lang="en-US" sz="1000" b="0" noProof="0" dirty="0">
                <a:solidFill>
                  <a:schemeClr val="tx1"/>
                </a:solidFill>
                <a:latin typeface="Times New Roman" panose="02020603050405020304" pitchFamily="18" charset="0"/>
                <a:cs typeface="Times New Roman" panose="02020603050405020304" pitchFamily="18" charset="0"/>
              </a:rPr>
              <a:t>2</a:t>
            </a:r>
            <a:endParaRPr lang="en-US" sz="1000" b="0" noProof="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8"/>
            <a:ext cx="8283512" cy="4878029"/>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solidFill>
                  <a:schemeClr val="tx1"/>
                </a:solidFill>
                <a:highlight>
                  <a:srgbClr val="FFFF00"/>
                </a:highlight>
                <a:latin typeface="Times New Roman" panose="02020603050405020304" pitchFamily="18" charset="0"/>
                <a:cs typeface="Times New Roman" panose="02020603050405020304" pitchFamily="18" charset="0"/>
              </a:rPr>
              <a:t>Negotiation</a:t>
            </a:r>
            <a:r>
              <a:rPr lang="en-US" altLang="en-US" sz="2400" noProof="0" dirty="0">
                <a:solidFill>
                  <a:schemeClr val="tx1"/>
                </a:solidFill>
                <a:latin typeface="Times New Roman" panose="02020603050405020304" pitchFamily="18" charset="0"/>
                <a:cs typeface="Times New Roman" panose="02020603050405020304" pitchFamily="18" charset="0"/>
              </a:rPr>
              <a:t>—agree on the scope of a deliverable system that is realistic for developers and customers.</a:t>
            </a:r>
            <a:endParaRPr lang="en-US" altLang="en-US" sz="2400" b="1"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Specification—can be any or all of the following: written documents, graphical models, mathematical models, usage scenarios, prototypes.</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highlight>
                  <a:srgbClr val="FFFF00"/>
                </a:highlight>
                <a:latin typeface="Times New Roman" panose="02020603050405020304" pitchFamily="18" charset="0"/>
                <a:cs typeface="Times New Roman" panose="02020603050405020304" pitchFamily="18" charset="0"/>
              </a:rPr>
              <a:t>Validation</a:t>
            </a:r>
            <a:r>
              <a:rPr lang="en-US" altLang="en-US" sz="2400" noProof="0" dirty="0">
                <a:solidFill>
                  <a:schemeClr val="tx1"/>
                </a:solidFill>
                <a:latin typeface="Times New Roman" panose="02020603050405020304" pitchFamily="18" charset="0"/>
                <a:cs typeface="Times New Roman" panose="02020603050405020304" pitchFamily="18" charset="0"/>
              </a:rPr>
              <a:t>—Requirements engineering w</a:t>
            </a:r>
            <a:r>
              <a:rPr lang="en-US" sz="2400" noProof="0" dirty="0">
                <a:solidFill>
                  <a:schemeClr val="tx1"/>
                </a:solidFill>
                <a:latin typeface="Times New Roman" panose="02020603050405020304" pitchFamily="18" charset="0"/>
                <a:cs typeface="Times New Roman" panose="02020603050405020304" pitchFamily="18" charset="0"/>
              </a:rPr>
              <a:t>ork products produced during requirements engineering are assessed for quality and consistency.</a:t>
            </a:r>
            <a:endParaRPr lang="en-US" sz="24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Requirements management – s</a:t>
            </a:r>
            <a:r>
              <a:rPr lang="en-US" sz="2400" noProof="0" dirty="0">
                <a:solidFill>
                  <a:schemeClr val="tx1"/>
                </a:solidFill>
                <a:latin typeface="Times New Roman" panose="02020603050405020304" pitchFamily="18" charset="0"/>
                <a:cs typeface="Times New Roman" panose="02020603050405020304" pitchFamily="18" charset="0"/>
              </a:rPr>
              <a:t>et of traceability activities to help the project team identify, control, and track requirements and their changes to requirements as the project proceeds.</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noProof="0" dirty="0">
                <a:solidFill>
                  <a:schemeClr val="tx1"/>
                </a:solidFill>
                <a:latin typeface="Times New Roman" panose="02020603050405020304" pitchFamily="18" charset="0"/>
                <a:cs typeface="Times New Roman" panose="02020603050405020304" pitchFamily="18" charset="0"/>
              </a:rPr>
              <a:t>Non-functional Requirements</a:t>
            </a:r>
            <a:r>
              <a:rPr lang="zh-CN" altLang="en-US" sz="4000" noProof="0" dirty="0">
                <a:solidFill>
                  <a:schemeClr val="tx1"/>
                </a:solidFill>
                <a:latin typeface="Times New Roman" panose="02020603050405020304" pitchFamily="18" charset="0"/>
                <a:cs typeface="Times New Roman" panose="02020603050405020304" pitchFamily="18" charset="0"/>
              </a:rPr>
              <a:t>非功能</a:t>
            </a:r>
            <a:r>
              <a:rPr lang="zh-CN" altLang="en-US" sz="4000" noProof="0" dirty="0">
                <a:solidFill>
                  <a:schemeClr val="tx1"/>
                </a:solidFill>
                <a:latin typeface="Times New Roman" panose="02020603050405020304" pitchFamily="18" charset="0"/>
                <a:cs typeface="Times New Roman" panose="02020603050405020304" pitchFamily="18" charset="0"/>
              </a:rPr>
              <a:t>需求</a:t>
            </a:r>
            <a:endParaRPr lang="zh-CN" altLang="en-US" sz="4000" noProof="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vert="horz" lIns="91440" tIns="45720" rIns="91440" bIns="45720" rtlCol="0">
            <a:noAutofit/>
          </a:bodyPr>
          <a:lstStyle/>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Non-Functional Requirement (N</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F</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R) – </a:t>
            </a:r>
            <a:r>
              <a:rPr lang="en-US" altLang="en-US" sz="2400" noProof="0" dirty="0">
                <a:solidFill>
                  <a:schemeClr val="tx1"/>
                </a:solidFill>
                <a:highlight>
                  <a:srgbClr val="FFFF00"/>
                </a:highlight>
                <a:latin typeface="Times New Roman" panose="02020603050405020304" pitchFamily="18" charset="0"/>
                <a:cs typeface="Times New Roman" panose="02020603050405020304" pitchFamily="18" charset="0"/>
              </a:rPr>
              <a:t>quality </a:t>
            </a:r>
            <a:r>
              <a:rPr lang="en-US" altLang="en-US" sz="2400" noProof="0" dirty="0">
                <a:solidFill>
                  <a:schemeClr val="tx1"/>
                </a:solidFill>
                <a:latin typeface="Times New Roman" panose="02020603050405020304" pitchFamily="18" charset="0"/>
                <a:cs typeface="Times New Roman" panose="02020603050405020304" pitchFamily="18" charset="0"/>
              </a:rPr>
              <a:t>attribute, </a:t>
            </a:r>
            <a:r>
              <a:rPr lang="en-US" altLang="en-US" sz="2400" noProof="0" dirty="0">
                <a:solidFill>
                  <a:schemeClr val="tx1"/>
                </a:solidFill>
                <a:highlight>
                  <a:srgbClr val="FFFF00"/>
                </a:highlight>
                <a:latin typeface="Times New Roman" panose="02020603050405020304" pitchFamily="18" charset="0"/>
                <a:cs typeface="Times New Roman" panose="02020603050405020304" pitchFamily="18" charset="0"/>
              </a:rPr>
              <a:t>performance </a:t>
            </a:r>
            <a:r>
              <a:rPr lang="en-US" altLang="en-US" sz="2400" noProof="0" dirty="0">
                <a:solidFill>
                  <a:schemeClr val="tx1"/>
                </a:solidFill>
                <a:latin typeface="Times New Roman" panose="02020603050405020304" pitchFamily="18" charset="0"/>
                <a:cs typeface="Times New Roman" panose="02020603050405020304" pitchFamily="18" charset="0"/>
              </a:rPr>
              <a:t>attribute, security attribute, or general system constraint.</a:t>
            </a:r>
            <a:r>
              <a:rPr lang="zh-CN" altLang="en-US" sz="2400" noProof="0" dirty="0">
                <a:solidFill>
                  <a:schemeClr val="tx1"/>
                </a:solidFill>
                <a:latin typeface="Times New Roman" panose="02020603050405020304" pitchFamily="18" charset="0"/>
                <a:cs typeface="Times New Roman" panose="02020603050405020304" pitchFamily="18" charset="0"/>
              </a:rPr>
              <a:t>质量</a:t>
            </a:r>
            <a:r>
              <a:rPr lang="en-US" altLang="zh-CN" sz="2400" noProof="0" dirty="0">
                <a:solidFill>
                  <a:schemeClr val="tx1"/>
                </a:solidFill>
                <a:latin typeface="Times New Roman" panose="02020603050405020304" pitchFamily="18" charset="0"/>
                <a:cs typeface="Times New Roman" panose="02020603050405020304" pitchFamily="18" charset="0"/>
              </a:rPr>
              <a:t> </a:t>
            </a:r>
            <a:r>
              <a:rPr lang="zh-CN" altLang="en-US" sz="2400" noProof="0" dirty="0">
                <a:solidFill>
                  <a:schemeClr val="tx1"/>
                </a:solidFill>
                <a:latin typeface="Times New Roman" panose="02020603050405020304" pitchFamily="18" charset="0"/>
                <a:cs typeface="Times New Roman" panose="02020603050405020304" pitchFamily="18" charset="0"/>
              </a:rPr>
              <a:t>性能</a:t>
            </a:r>
            <a:r>
              <a:rPr lang="en-US" altLang="zh-CN" sz="2400" noProof="0" dirty="0">
                <a:solidFill>
                  <a:schemeClr val="tx1"/>
                </a:solidFill>
                <a:latin typeface="Times New Roman" panose="02020603050405020304" pitchFamily="18" charset="0"/>
                <a:cs typeface="Times New Roman" panose="02020603050405020304" pitchFamily="18" charset="0"/>
              </a:rPr>
              <a:t> </a:t>
            </a:r>
            <a:r>
              <a:rPr lang="zh-CN" altLang="en-US" sz="2400" noProof="0" dirty="0">
                <a:solidFill>
                  <a:schemeClr val="tx1"/>
                </a:solidFill>
                <a:latin typeface="Times New Roman" panose="02020603050405020304" pitchFamily="18" charset="0"/>
                <a:cs typeface="Times New Roman" panose="02020603050405020304" pitchFamily="18" charset="0"/>
              </a:rPr>
              <a:t>安全</a:t>
            </a:r>
            <a:r>
              <a:rPr lang="en-US" altLang="zh-CN" sz="2400" noProof="0" dirty="0">
                <a:solidFill>
                  <a:schemeClr val="tx1"/>
                </a:solidFill>
                <a:latin typeface="Times New Roman" panose="02020603050405020304" pitchFamily="18" charset="0"/>
                <a:cs typeface="Times New Roman" panose="02020603050405020304" pitchFamily="18" charset="0"/>
              </a:rPr>
              <a:t> </a:t>
            </a:r>
            <a:r>
              <a:rPr lang="zh-CN" altLang="en-US" sz="2400" noProof="0" dirty="0">
                <a:solidFill>
                  <a:schemeClr val="tx1"/>
                </a:solidFill>
                <a:latin typeface="Times New Roman" panose="02020603050405020304" pitchFamily="18" charset="0"/>
                <a:cs typeface="Times New Roman" panose="02020603050405020304" pitchFamily="18" charset="0"/>
              </a:rPr>
              <a:t>系统局限性</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 two-phase process is used to determine which N</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F</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R’s are compatible: </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lvl="2" indent="-291465">
              <a:spcBef>
                <a:spcPts val="1000"/>
              </a:spcBef>
              <a:spcAft>
                <a:spcPts val="0"/>
              </a:spcAft>
            </a:pPr>
            <a:r>
              <a:rPr lang="en-US" altLang="en-US" sz="2200" noProof="0" dirty="0">
                <a:solidFill>
                  <a:schemeClr val="tx1"/>
                </a:solidFill>
                <a:latin typeface="Times New Roman" panose="02020603050405020304" pitchFamily="18" charset="0"/>
                <a:cs typeface="Times New Roman" panose="02020603050405020304" pitchFamily="18" charset="0"/>
              </a:rPr>
              <a:t>The first phase is to create a matrix using each N</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F</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R as a column heading and the system S</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E guidelines a row labels.</a:t>
            </a:r>
            <a:endParaRPr lang="en-US" altLang="en-US" sz="2200" noProof="0" dirty="0">
              <a:solidFill>
                <a:schemeClr val="tx1"/>
              </a:solidFill>
              <a:latin typeface="Times New Roman" panose="02020603050405020304" pitchFamily="18" charset="0"/>
              <a:cs typeface="Times New Roman" panose="02020603050405020304" pitchFamily="18" charset="0"/>
            </a:endParaRPr>
          </a:p>
          <a:p>
            <a:pPr marL="291465" lvl="2" indent="-291465">
              <a:spcBef>
                <a:spcPts val="1000"/>
              </a:spcBef>
              <a:spcAft>
                <a:spcPts val="0"/>
              </a:spcAft>
            </a:pPr>
            <a:r>
              <a:rPr lang="en-US" altLang="en-US" sz="2200" noProof="0" dirty="0">
                <a:solidFill>
                  <a:schemeClr val="tx1"/>
                </a:solidFill>
                <a:latin typeface="Times New Roman" panose="02020603050405020304" pitchFamily="18" charset="0"/>
                <a:cs typeface="Times New Roman" panose="02020603050405020304" pitchFamily="18" charset="0"/>
              </a:rPr>
              <a:t>The second phase is for the team to prioritize each N</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F</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R using a set of decision rules to decide which to implement by classifying each N</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F</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R and guideline pair as complementary, overlapping, conflicting, or independent.</a:t>
            </a:r>
            <a:endParaRPr lang="en-US" altLang="en-US" sz="22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a:xfrm>
            <a:off x="8626412" y="6673531"/>
            <a:ext cx="355840" cy="161396"/>
          </a:xfrm>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Establishing the Groundwork</a:t>
            </a:r>
            <a:endParaRPr lang="en-US" sz="4000" noProof="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9"/>
            <a:ext cx="8458200" cy="954427"/>
          </a:xfrm>
        </p:spPr>
        <p:txBody>
          <a:bodyPr vert="horz" lIns="91440" tIns="45720" rIns="91440" bIns="45720" rtlCol="0">
            <a:noAutofit/>
          </a:bodyPr>
          <a:lstStyle/>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Identify stakeholders.</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lvl="2" indent="-291465">
              <a:spcBef>
                <a:spcPts val="1000"/>
              </a:spcBef>
              <a:spcAft>
                <a:spcPts val="0"/>
              </a:spcAft>
            </a:pPr>
            <a:r>
              <a:rPr lang="en-US" altLang="en-US" sz="2200" noProof="0" dirty="0">
                <a:solidFill>
                  <a:schemeClr val="tx1"/>
                </a:solidFill>
                <a:latin typeface="Times New Roman" panose="02020603050405020304" pitchFamily="18" charset="0"/>
                <a:cs typeface="Times New Roman" panose="02020603050405020304" pitchFamily="18" charset="0"/>
              </a:rPr>
              <a:t>“who else do you think I should talk to?”</a:t>
            </a:r>
            <a:endParaRPr lang="en-US" altLang="en-US" sz="2200" noProof="0" dirty="0">
              <a:solidFill>
                <a:schemeClr val="tx1"/>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quarter" idx="14"/>
          </p:nvPr>
        </p:nvSpPr>
        <p:spPr>
          <a:xfrm>
            <a:off x="342900" y="2313432"/>
            <a:ext cx="8458200" cy="3112374"/>
          </a:xfrm>
        </p:spPr>
        <p:txBody>
          <a:bodyPr>
            <a:normAutofit lnSpcReduction="10000"/>
          </a:bodyPr>
          <a:lstStyle/>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Recognize multiple points of view.</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Work toward collaboration.</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The first questions.</a:t>
            </a:r>
            <a:endParaRPr lang="en-US" altLang="en-US" sz="2400" noProof="0" dirty="0">
              <a:solidFill>
                <a:schemeClr val="tx1"/>
              </a:solidFill>
              <a:latin typeface="Times New Roman" panose="02020603050405020304" pitchFamily="18" charset="0"/>
              <a:cs typeface="Times New Roman" panose="02020603050405020304" pitchFamily="18" charset="0"/>
              <a:sym typeface="Symbol" panose="05050102010706020507" pitchFamily="18" charset="2"/>
            </a:endParaRPr>
          </a:p>
          <a:p>
            <a:pPr marL="291465" lvl="2" indent="-291465">
              <a:spcBef>
                <a:spcPts val="1000"/>
              </a:spcBef>
              <a:spcAft>
                <a:spcPts val="0"/>
              </a:spcAft>
            </a:pPr>
            <a:r>
              <a:rPr lang="en-US" altLang="en-US" sz="2200" noProof="0" dirty="0">
                <a:solidFill>
                  <a:schemeClr val="tx1"/>
                </a:solidFill>
                <a:latin typeface="Times New Roman" panose="02020603050405020304" pitchFamily="18" charset="0"/>
                <a:cs typeface="Times New Roman" panose="02020603050405020304" pitchFamily="18" charset="0"/>
              </a:rPr>
              <a:t>Who is behind the request for this work?</a:t>
            </a:r>
            <a:endParaRPr lang="en-US" altLang="en-US" sz="2200" noProof="0" dirty="0">
              <a:solidFill>
                <a:schemeClr val="tx1"/>
              </a:solidFill>
              <a:latin typeface="Times New Roman" panose="02020603050405020304" pitchFamily="18" charset="0"/>
              <a:cs typeface="Times New Roman" panose="02020603050405020304" pitchFamily="18" charset="0"/>
            </a:endParaRPr>
          </a:p>
          <a:p>
            <a:pPr marL="291465" lvl="2" indent="-291465">
              <a:spcBef>
                <a:spcPts val="1000"/>
              </a:spcBef>
              <a:spcAft>
                <a:spcPts val="0"/>
              </a:spcAft>
            </a:pPr>
            <a:r>
              <a:rPr lang="en-US" altLang="en-US" sz="2200" noProof="0" dirty="0">
                <a:solidFill>
                  <a:schemeClr val="tx1"/>
                </a:solidFill>
                <a:latin typeface="Times New Roman" panose="02020603050405020304" pitchFamily="18" charset="0"/>
                <a:cs typeface="Times New Roman" panose="02020603050405020304" pitchFamily="18" charset="0"/>
              </a:rPr>
              <a:t>Who will use the solution?</a:t>
            </a:r>
            <a:endParaRPr lang="en-US" altLang="en-US" sz="2200" noProof="0" dirty="0">
              <a:solidFill>
                <a:schemeClr val="tx1"/>
              </a:solidFill>
              <a:latin typeface="Times New Roman" panose="02020603050405020304" pitchFamily="18" charset="0"/>
              <a:cs typeface="Times New Roman" panose="02020603050405020304" pitchFamily="18" charset="0"/>
            </a:endParaRPr>
          </a:p>
          <a:p>
            <a:pPr marL="291465" lvl="2" indent="-291465">
              <a:spcBef>
                <a:spcPts val="1000"/>
              </a:spcBef>
              <a:spcAft>
                <a:spcPts val="0"/>
              </a:spcAft>
            </a:pPr>
            <a:r>
              <a:rPr lang="en-US" altLang="en-US" sz="2200" noProof="0" dirty="0">
                <a:solidFill>
                  <a:schemeClr val="tx1"/>
                </a:solidFill>
                <a:latin typeface="Times New Roman" panose="02020603050405020304" pitchFamily="18" charset="0"/>
                <a:cs typeface="Times New Roman" panose="02020603050405020304" pitchFamily="18" charset="0"/>
              </a:rPr>
              <a:t>What will be the economic benefit of a successful solution?</a:t>
            </a:r>
            <a:endParaRPr lang="en-US" altLang="en-US" sz="2200" noProof="0" dirty="0">
              <a:solidFill>
                <a:schemeClr val="tx1"/>
              </a:solidFill>
              <a:latin typeface="Times New Roman" panose="02020603050405020304" pitchFamily="18" charset="0"/>
              <a:cs typeface="Times New Roman" panose="02020603050405020304" pitchFamily="18" charset="0"/>
            </a:endParaRPr>
          </a:p>
          <a:p>
            <a:pPr marL="291465" lvl="2" indent="-291465">
              <a:spcBef>
                <a:spcPts val="1000"/>
              </a:spcBef>
              <a:spcAft>
                <a:spcPts val="0"/>
              </a:spcAft>
            </a:pPr>
            <a:r>
              <a:rPr lang="en-US" altLang="en-US" sz="2200" noProof="0" dirty="0">
                <a:solidFill>
                  <a:schemeClr val="tx1"/>
                </a:solidFill>
                <a:latin typeface="Times New Roman" panose="02020603050405020304" pitchFamily="18" charset="0"/>
                <a:cs typeface="Times New Roman" panose="02020603050405020304" pitchFamily="18" charset="0"/>
              </a:rPr>
              <a:t>Is there another source for the solution that you need?</a:t>
            </a:r>
            <a:endParaRPr lang="en-US" altLang="en-US" sz="22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458200" cy="802046"/>
          </a:xfrm>
        </p:spPr>
        <p:txBody>
          <a:bodyPr>
            <a:noAutofit/>
          </a:bodyPr>
          <a:lstStyle/>
          <a:p>
            <a:r>
              <a:rPr lang="en-US" sz="3800" noProof="0" dirty="0">
                <a:solidFill>
                  <a:schemeClr val="tx1"/>
                </a:solidFill>
                <a:latin typeface="Times New Roman" panose="02020603050405020304" pitchFamily="18" charset="0"/>
                <a:cs typeface="Times New Roman" panose="02020603050405020304" pitchFamily="18" charset="0"/>
              </a:rPr>
              <a:t>Collaborative Requirements Gathering</a:t>
            </a:r>
            <a:r>
              <a:rPr lang="zh-CN" altLang="en-US" sz="3800" noProof="0" dirty="0">
                <a:solidFill>
                  <a:schemeClr val="tx1"/>
                </a:solidFill>
                <a:latin typeface="Times New Roman" panose="02020603050405020304" pitchFamily="18" charset="0"/>
                <a:cs typeface="Times New Roman" panose="02020603050405020304" pitchFamily="18" charset="0"/>
              </a:rPr>
              <a:t>不讲</a:t>
            </a:r>
            <a:endParaRPr lang="zh-CN" altLang="en-US" sz="3800" noProof="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Meetings (real or virtual) are conducted and attended by both software engineers and other stakeholders.</a:t>
            </a:r>
            <a:endParaRPr lang="en-US" sz="24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Rules for preparation and participation are established.</a:t>
            </a:r>
            <a:endParaRPr lang="en-US" sz="24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Agenda is suggested that is formal enough to cover all important points but informal enough to encourage the free flow of ideas.</a:t>
            </a:r>
            <a:endParaRPr lang="en-US" sz="24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A “facilitator” (customer, developer, or outsider) controls the meeting.</a:t>
            </a:r>
            <a:endParaRPr lang="en-US" sz="24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∙A “definition mechanism” (worksheets, flip charts, wall stickers or virtual forum) is used.</a:t>
            </a:r>
            <a:endParaRPr lang="en-US" sz="24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Goal is to identify the problem, propose solution elements, and negotiate different approaches.</a:t>
            </a:r>
            <a:endParaRPr 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Elicitation Work Products</a:t>
            </a:r>
            <a:endParaRPr lang="en-US" sz="4000" noProof="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8"/>
            <a:ext cx="8283512" cy="4878029"/>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Statement of need and feasibility.</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Bounded statement of scope for the system or product.</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List of customers, users, and other stakeholders who participated in requirements elicitation, </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Description of the system’s technical environment.</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List of requirements (preferably organized by function) and the domain constraints that apply to each.</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Set of usage scenarios (written in stakeholders’ own words) that provide insight into the use of the system or product under different operating conditions.</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Use Case Definition</a:t>
            </a:r>
            <a:endParaRPr lang="en-US" sz="4000" noProof="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9"/>
            <a:ext cx="8458200" cy="5276491"/>
          </a:xfrm>
        </p:spPr>
        <p:txBody>
          <a:bodyPr vert="horz" lIns="91440" tIns="45720" rIns="91440" bIns="45720" rtlCol="0">
            <a:noAutofit/>
          </a:bodyPr>
          <a:lstStyle/>
          <a:p>
            <a:pPr>
              <a:lnSpc>
                <a:spcPct val="90000"/>
              </a:lnSpc>
            </a:pPr>
            <a:r>
              <a:rPr lang="en-US" altLang="en-US" sz="1600" noProof="0" dirty="0">
                <a:solidFill>
                  <a:schemeClr val="tx1"/>
                </a:solidFill>
                <a:latin typeface="Times New Roman" panose="02020603050405020304" pitchFamily="18" charset="0"/>
                <a:cs typeface="Times New Roman" panose="02020603050405020304" pitchFamily="18" charset="0"/>
              </a:rPr>
              <a:t>A collection of user scenarios that describe the thread of usage of a system</a:t>
            </a:r>
            <a:endParaRPr lang="en-US" altLang="en-US" sz="1600" noProof="0" dirty="0">
              <a:solidFill>
                <a:schemeClr val="tx1"/>
              </a:solidFill>
              <a:latin typeface="Times New Roman" panose="02020603050405020304" pitchFamily="18" charset="0"/>
              <a:cs typeface="Times New Roman" panose="02020603050405020304" pitchFamily="18" charset="0"/>
            </a:endParaRPr>
          </a:p>
          <a:p>
            <a:pPr>
              <a:lnSpc>
                <a:spcPct val="90000"/>
              </a:lnSpc>
            </a:pPr>
            <a:r>
              <a:rPr lang="en-US" altLang="en-US" sz="1600" noProof="0" dirty="0">
                <a:solidFill>
                  <a:schemeClr val="tx1"/>
                </a:solidFill>
                <a:latin typeface="Times New Roman" panose="02020603050405020304" pitchFamily="18" charset="0"/>
                <a:cs typeface="Times New Roman" panose="02020603050405020304" pitchFamily="18" charset="0"/>
              </a:rPr>
              <a:t>Each scenario is described from the point-of-view of an “actor” - a person or device that interacts with the software in some way</a:t>
            </a:r>
            <a:endParaRPr lang="en-US" altLang="en-US" sz="1600" noProof="0" dirty="0">
              <a:solidFill>
                <a:schemeClr val="tx1"/>
              </a:solidFill>
              <a:latin typeface="Times New Roman" panose="02020603050405020304" pitchFamily="18" charset="0"/>
              <a:cs typeface="Times New Roman" panose="02020603050405020304" pitchFamily="18" charset="0"/>
            </a:endParaRPr>
          </a:p>
          <a:p>
            <a:pPr>
              <a:lnSpc>
                <a:spcPct val="90000"/>
              </a:lnSpc>
            </a:pPr>
            <a:r>
              <a:rPr lang="en-US" altLang="en-US" sz="1600" noProof="0" dirty="0">
                <a:solidFill>
                  <a:schemeClr val="tx1"/>
                </a:solidFill>
                <a:latin typeface="Times New Roman" panose="02020603050405020304" pitchFamily="18" charset="0"/>
                <a:cs typeface="Times New Roman" panose="02020603050405020304" pitchFamily="18" charset="0"/>
              </a:rPr>
              <a:t>Each scenario answers the following questions:</a:t>
            </a:r>
            <a:endParaRPr lang="en-US" altLang="en-US" sz="1600" noProof="0" dirty="0">
              <a:solidFill>
                <a:schemeClr val="tx1"/>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Who is the primary actor, the secondary actor (s)?</a:t>
            </a:r>
            <a:endParaRPr lang="en-US" altLang="en-US" sz="1400" noProof="0" dirty="0">
              <a:solidFill>
                <a:schemeClr val="tx1"/>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What are the actor’s goals?</a:t>
            </a:r>
            <a:endParaRPr lang="en-US" altLang="en-US" sz="1400" noProof="0" dirty="0">
              <a:solidFill>
                <a:schemeClr val="tx1"/>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What preconditions should exist before the story begins?</a:t>
            </a:r>
            <a:endParaRPr lang="en-US" altLang="en-US" sz="1400" noProof="0" dirty="0">
              <a:solidFill>
                <a:schemeClr val="tx1"/>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What main tasks or functions are performed by the actor?</a:t>
            </a:r>
            <a:endParaRPr lang="en-US" altLang="en-US" sz="1400" noProof="0" dirty="0">
              <a:solidFill>
                <a:schemeClr val="tx1"/>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What extensions might be considered as the story is described?</a:t>
            </a:r>
            <a:endParaRPr lang="en-US" altLang="en-US" sz="1400" noProof="0" dirty="0">
              <a:solidFill>
                <a:schemeClr val="tx1"/>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What variations in the actor’s interaction are possible?</a:t>
            </a:r>
            <a:endParaRPr lang="en-US" altLang="en-US" sz="1400" noProof="0" dirty="0">
              <a:solidFill>
                <a:schemeClr val="tx1"/>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What system information will the actor acquire, produce, or change?</a:t>
            </a:r>
            <a:endParaRPr lang="en-US" altLang="en-US" sz="1400" noProof="0" dirty="0">
              <a:solidFill>
                <a:schemeClr val="tx1"/>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Will the actor have to inform the system about changes in the external environment?</a:t>
            </a:r>
            <a:endParaRPr lang="en-US" altLang="en-US" sz="1400" noProof="0" dirty="0">
              <a:solidFill>
                <a:schemeClr val="tx1"/>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What information does the actor desire from the system?</a:t>
            </a:r>
            <a:endParaRPr lang="en-US" altLang="en-US" sz="1400" noProof="0" dirty="0">
              <a:solidFill>
                <a:schemeClr val="tx1"/>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Does the actor wish to be informed about unexpected changes?</a:t>
            </a:r>
            <a:endParaRPr lang="en-US" altLang="en-US" sz="1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chemeClr val="tx1"/>
                </a:solidFill>
                <a:highlight>
                  <a:srgbClr val="FFFF00"/>
                </a:highlight>
                <a:latin typeface="Times New Roman" panose="02020603050405020304" pitchFamily="18" charset="0"/>
                <a:cs typeface="Times New Roman" panose="02020603050405020304" pitchFamily="18" charset="0"/>
              </a:rPr>
              <a:t>Analysis Model Elements</a:t>
            </a:r>
            <a:endParaRPr lang="en-US" sz="4000" noProof="0" dirty="0">
              <a:solidFill>
                <a:schemeClr val="tx1"/>
              </a:solidFill>
              <a:highlight>
                <a:srgbClr val="FFFF00"/>
              </a:highligh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i="1" noProof="0" dirty="0">
                <a:solidFill>
                  <a:schemeClr val="tx1"/>
                </a:solidFill>
                <a:latin typeface="Times New Roman" panose="02020603050405020304" pitchFamily="18" charset="0"/>
                <a:cs typeface="Times New Roman" panose="02020603050405020304" pitchFamily="18" charset="0"/>
              </a:rPr>
              <a:t>Analysis model </a:t>
            </a:r>
            <a:r>
              <a:rPr lang="en-US" sz="2400" noProof="0" dirty="0">
                <a:solidFill>
                  <a:schemeClr val="tx1"/>
                </a:solidFill>
                <a:latin typeface="Times New Roman" panose="02020603050405020304" pitchFamily="18" charset="0"/>
                <a:cs typeface="Times New Roman" panose="02020603050405020304" pitchFamily="18" charset="0"/>
              </a:rPr>
              <a:t>provides a description of the required informational, functional, and behavioral domains for a computer-based system.</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solidFill>
                  <a:schemeClr val="tx1"/>
                </a:solidFill>
                <a:highlight>
                  <a:srgbClr val="FFFF00"/>
                </a:highlight>
                <a:latin typeface="Times New Roman" panose="02020603050405020304" pitchFamily="18" charset="0"/>
                <a:cs typeface="Times New Roman" panose="02020603050405020304" pitchFamily="18" charset="0"/>
              </a:rPr>
              <a:t>Scenario-based elements</a:t>
            </a:r>
            <a:r>
              <a:rPr lang="en-US" altLang="en-US" sz="2400" noProof="0" dirty="0">
                <a:solidFill>
                  <a:schemeClr val="tx1"/>
                </a:solidFill>
                <a:latin typeface="Times New Roman" panose="02020603050405020304" pitchFamily="18" charset="0"/>
                <a:cs typeface="Times New Roman" panose="02020603050405020304" pitchFamily="18" charset="0"/>
              </a:rPr>
              <a:t> – functional descriptions are express in the customers own words and user stories and as interactions of actors with the system expressed using U</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L use case diagrams.</a:t>
            </a:r>
            <a:r>
              <a:rPr lang="zh-CN" altLang="en-US" sz="2400" noProof="0" dirty="0">
                <a:solidFill>
                  <a:schemeClr val="tx1"/>
                </a:solidFill>
                <a:latin typeface="Times New Roman" panose="02020603050405020304" pitchFamily="18" charset="0"/>
                <a:cs typeface="Times New Roman" panose="02020603050405020304" pitchFamily="18" charset="0"/>
              </a:rPr>
              <a:t>应用场景</a:t>
            </a:r>
            <a:endParaRPr lang="en-US" altLang="en-US" sz="5400" b="1" noProof="0" dirty="0">
              <a:solidFill>
                <a:schemeClr val="tx1"/>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sz="2400" b="1" noProof="0" dirty="0">
                <a:solidFill>
                  <a:schemeClr val="tx1"/>
                </a:solidFill>
                <a:highlight>
                  <a:srgbClr val="FFFF00"/>
                </a:highlight>
                <a:latin typeface="Times New Roman" panose="02020603050405020304" pitchFamily="18" charset="0"/>
                <a:cs typeface="Times New Roman" panose="02020603050405020304" pitchFamily="18" charset="0"/>
              </a:rPr>
              <a:t>Class-based elements </a:t>
            </a:r>
            <a:r>
              <a:rPr lang="en-US" altLang="en-US" sz="2400" noProof="0" dirty="0">
                <a:solidFill>
                  <a:schemeClr val="tx1"/>
                </a:solidFill>
                <a:latin typeface="Times New Roman" panose="02020603050405020304" pitchFamily="18" charset="0"/>
                <a:cs typeface="Times New Roman" panose="02020603050405020304" pitchFamily="18" charset="0"/>
              </a:rPr>
              <a:t>– collections of attributes and behaviors implied by the user stories and expressed using U</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L class diagrams (information domain).</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sz="2400" b="1" noProof="0" dirty="0">
                <a:solidFill>
                  <a:schemeClr val="tx1"/>
                </a:solidFill>
                <a:highlight>
                  <a:srgbClr val="FFFF00"/>
                </a:highlight>
                <a:latin typeface="Times New Roman" panose="02020603050405020304" pitchFamily="18" charset="0"/>
                <a:cs typeface="Times New Roman" panose="02020603050405020304" pitchFamily="18" charset="0"/>
              </a:rPr>
              <a:t>Behavioral elements</a:t>
            </a:r>
            <a:r>
              <a:rPr lang="en-US" altLang="en-US" sz="2400" noProof="0" dirty="0">
                <a:solidFill>
                  <a:schemeClr val="tx1"/>
                </a:solidFill>
                <a:latin typeface="Times New Roman" panose="02020603050405020304" pitchFamily="18" charset="0"/>
                <a:cs typeface="Times New Roman" panose="02020603050405020304" pitchFamily="18" charset="0"/>
              </a:rPr>
              <a:t> – may be expressed using U</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L state diagrams as inputs causing state changes.</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commondata" val="eyJoZGlkIjoiYjNiMjFmMjgzOWFkZmI5ZDgxZjNjYTg0ZWMyM2QyZGUifQ=="/>
</p:tagLst>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ContentSlideMaster">
  <a:themeElements>
    <a:clrScheme name="Custom 6">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mageDescriptionAppendixSlideMaster">
  <a:themeElements>
    <a:clrScheme name="Custom 7">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0</TotalTime>
  <Words>10044</Words>
  <Application>WPS 演示</Application>
  <PresentationFormat>全屏显示(4:3)</PresentationFormat>
  <Paragraphs>214</Paragraphs>
  <Slides>22</Slides>
  <Notes>1</Notes>
  <HiddenSlides>4</HiddenSlides>
  <MMClips>0</MMClips>
  <ScaleCrop>false</ScaleCrop>
  <HeadingPairs>
    <vt:vector size="6" baseType="variant">
      <vt:variant>
        <vt:lpstr>已用的字体</vt:lpstr>
      </vt:variant>
      <vt:variant>
        <vt:i4>12</vt:i4>
      </vt:variant>
      <vt:variant>
        <vt:lpstr>主题</vt:lpstr>
      </vt:variant>
      <vt:variant>
        <vt:i4>6</vt:i4>
      </vt:variant>
      <vt:variant>
        <vt:lpstr>幻灯片标题</vt:lpstr>
      </vt:variant>
      <vt:variant>
        <vt:i4>22</vt:i4>
      </vt:variant>
    </vt:vector>
  </HeadingPairs>
  <TitlesOfParts>
    <vt:vector size="40" baseType="lpstr">
      <vt:lpstr>Arial</vt:lpstr>
      <vt:lpstr>宋体</vt:lpstr>
      <vt:lpstr>Wingdings</vt:lpstr>
      <vt:lpstr>Calibri</vt:lpstr>
      <vt:lpstr>Times New Roman</vt:lpstr>
      <vt:lpstr>Calibri</vt:lpstr>
      <vt:lpstr>Symbol</vt:lpstr>
      <vt:lpstr>微软雅黑</vt:lpstr>
      <vt:lpstr>Arial Unicode MS</vt:lpstr>
      <vt:lpstr>等线</vt:lpstr>
      <vt:lpstr>MS PGothic</vt:lpstr>
      <vt:lpstr>黑体</vt:lpstr>
      <vt:lpstr>Title Slides Master</vt:lpstr>
      <vt:lpstr>MainContentSlideMaster</vt:lpstr>
      <vt:lpstr>ClosingMaster</vt:lpstr>
      <vt:lpstr>DividerSlideMaster</vt:lpstr>
      <vt:lpstr>ImageDescriptionAppendixSlideMaster</vt:lpstr>
      <vt:lpstr>1_Title Slides Master</vt:lpstr>
      <vt:lpstr>Chapter 7</vt:lpstr>
      <vt:lpstr>Requirements Engineering 1</vt:lpstr>
      <vt:lpstr>Requirements Engineering 2</vt:lpstr>
      <vt:lpstr>Non-functional Requirements</vt:lpstr>
      <vt:lpstr>Establishing the Groundwork</vt:lpstr>
      <vt:lpstr>Collaborative Requirements Gathering</vt:lpstr>
      <vt:lpstr>Elicitation Work Products</vt:lpstr>
      <vt:lpstr>Use Case Definition</vt:lpstr>
      <vt:lpstr>Analysis Model Elements</vt:lpstr>
      <vt:lpstr>U M L Use Case Diagram</vt:lpstr>
      <vt:lpstr>U M L Class Diagram</vt:lpstr>
      <vt:lpstr>U M L State Diagram</vt:lpstr>
      <vt:lpstr>Analysis Patterns</vt:lpstr>
      <vt:lpstr>Negotiating Requirements</vt:lpstr>
      <vt:lpstr>Requirements Monitoring</vt:lpstr>
      <vt:lpstr>Validating Requirements 1</vt:lpstr>
      <vt:lpstr>Validating Requirements 2</vt:lpstr>
      <vt:lpstr>End of Main Content</vt:lpstr>
      <vt:lpstr>Accessibility Content: Text Alternatives for Images</vt:lpstr>
      <vt:lpstr>U M L Use Case Diagram – Text Alternative</vt:lpstr>
      <vt:lpstr>U M L Class Diagram – Text Alternative</vt:lpstr>
      <vt:lpstr>U M L State Diagram – Text Alternative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李鹏</cp:lastModifiedBy>
  <cp:revision>58</cp:revision>
  <dcterms:created xsi:type="dcterms:W3CDTF">2019-01-22T22:04:00Z</dcterms:created>
  <dcterms:modified xsi:type="dcterms:W3CDTF">2023-12-20T03:24:44Z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E7E841EE1926495FACF164F8CB54E26F_12</vt:lpwstr>
  </property>
  <property fmtid="{D5CDD505-2E9C-101B-9397-08002B2CF9AE}" pid="3" name="KSOProductBuildVer">
    <vt:lpwstr>2052-12.1.0.15990</vt:lpwstr>
  </property>
</Properties>
</file>