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sldIdLst>
    <p:sldId id="296"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3" r:id="rId26"/>
    <p:sldId id="280" r:id="rId27"/>
    <p:sldId id="284" r:id="rId28"/>
    <p:sldId id="285" r:id="rId29"/>
    <p:sldId id="286" r:id="rId30"/>
    <p:sldId id="289" r:id="rId31"/>
    <p:sldId id="287" r:id="rId32"/>
    <p:sldId id="288" r:id="rId33"/>
    <p:sldId id="293" r:id="rId34"/>
    <p:sldId id="295" r:id="rId35"/>
    <p:sldId id="290" r:id="rId36"/>
    <p:sldId id="292" r:id="rId37"/>
    <p:sldId id="294" r:id="rId38"/>
    <p:sldId id="291" r:id="rId39"/>
    <p:sldId id="297" r:id="rId40"/>
    <p:sldId id="258" r:id="rId41"/>
    <p:sldId id="264" r:id="rId42"/>
    <p:sldId id="298" r:id="rId43"/>
    <p:sldId id="299" r:id="rId44"/>
    <p:sldId id="300" r:id="rId45"/>
    <p:sldId id="301" r:id="rId46"/>
    <p:sldId id="302" r:id="rId47"/>
    <p:sldId id="303" r:id="rId48"/>
    <p:sldId id="304" r:id="rId49"/>
  </p:sldIdLst>
  <p:sldSz cx="9144000" cy="6858000" type="screen4x3"/>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96"/>
            <p14:sldId id="263"/>
            <p14:sldId id="265"/>
            <p14:sldId id="266"/>
            <p14:sldId id="267"/>
            <p14:sldId id="268"/>
            <p14:sldId id="269"/>
            <p14:sldId id="270"/>
            <p14:sldId id="271"/>
            <p14:sldId id="272"/>
            <p14:sldId id="273"/>
            <p14:sldId id="274"/>
            <p14:sldId id="275"/>
            <p14:sldId id="276"/>
            <p14:sldId id="277"/>
            <p14:sldId id="278"/>
            <p14:sldId id="279"/>
            <p14:sldId id="281"/>
            <p14:sldId id="282"/>
            <p14:sldId id="283"/>
            <p14:sldId id="280"/>
            <p14:sldId id="284"/>
            <p14:sldId id="285"/>
            <p14:sldId id="286"/>
            <p14:sldId id="289"/>
            <p14:sldId id="287"/>
            <p14:sldId id="288"/>
            <p14:sldId id="293"/>
            <p14:sldId id="295"/>
            <p14:sldId id="290"/>
            <p14:sldId id="292"/>
            <p14:sldId id="294"/>
            <p14:sldId id="291"/>
            <p14:sldId id="297"/>
          </p14:sldIdLst>
        </p14:section>
        <p14:section name="Appendix: Image Descriptions for Unsighted Students" id="{9E859B0B-078E-463E-89A6-21C20DD280C4}">
          <p14:sldIdLst>
            <p14:sldId id="258"/>
            <p14:sldId id="264"/>
            <p14:sldId id="298"/>
            <p14:sldId id="299"/>
            <p14:sldId id="300"/>
            <p14:sldId id="301"/>
            <p14:sldId id="302"/>
            <p14:sldId id="303"/>
            <p14:sldId id="30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3" autoAdjust="0"/>
    <p:restoredTop sz="86397" autoAdjust="0"/>
  </p:normalViewPr>
  <p:slideViewPr>
    <p:cSldViewPr snapToGrid="0" showGuides="1">
      <p:cViewPr varScale="1">
        <p:scale>
          <a:sx n="79" d="100"/>
          <a:sy n="79" d="100"/>
        </p:scale>
        <p:origin x="852" y="68"/>
      </p:cViewPr>
      <p:guideLst>
        <p:guide pos="3264"/>
        <p:guide orient="horz" pos="2256"/>
        <p:guide pos="5640"/>
      </p:guideLst>
    </p:cSldViewPr>
  </p:slideViewPr>
  <p:outlineViewPr>
    <p:cViewPr>
      <p:scale>
        <a:sx n="33" d="100"/>
        <a:sy n="33" d="100"/>
      </p:scale>
      <p:origin x="0" y="-4156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4" Type="http://schemas.openxmlformats.org/officeDocument/2006/relationships/tags" Target="tags/tag1.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latin typeface="Times New Roman" panose="02020603050405020304" pitchFamily="18" charset="0"/>
                <a:cs typeface="Times New Roman" panose="02020603050405020304" pitchFamily="18" charset="0"/>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8765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7.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8.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9.xml"/><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40.xml"/><Relationship Id="rId1" Type="http://schemas.openxmlformats.org/officeDocument/2006/relationships/image" Target="../media/image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41.xml"/><Relationship Id="rId1" Type="http://schemas.openxmlformats.org/officeDocument/2006/relationships/image" Target="../media/image8.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42.xml"/><Relationship Id="rId1" Type="http://schemas.openxmlformats.org/officeDocument/2006/relationships/image" Target="../media/image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43.xml"/><Relationship Id="rId1" Type="http://schemas.openxmlformats.org/officeDocument/2006/relationships/image" Target="../media/image1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6.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3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3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8</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Requirements Modeling – A Recommended Approach</a:t>
            </a:r>
            <a:endParaRPr lang="en-US" noProof="0" dirty="0">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sz="quarter" idx="10"/>
          </p:nvPr>
        </p:nvSpPr>
        <p:spPr>
          <a:xfrm>
            <a:off x="621791" y="5096656"/>
            <a:ext cx="2670049" cy="569626"/>
          </a:xfrm>
        </p:spPr>
        <p:txBody>
          <a:bodyPr/>
          <a:lstStyle/>
          <a:p>
            <a:r>
              <a:rPr lang="en-US" noProof="0" dirty="0">
                <a:latin typeface="Times New Roman" panose="02020603050405020304" pitchFamily="18" charset="0"/>
                <a:cs typeface="Times New Roman" panose="02020603050405020304" pitchFamily="18" charset="0"/>
              </a:rPr>
              <a:t>Part Two - Mobility.</a:t>
            </a:r>
            <a:endParaRPr lang="en-US" noProof="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Ninth edition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Alternative Interactions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86557"/>
            <a:ext cx="8458200" cy="2715742"/>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Description of alternative interactions is essential to completely understand a function described a use case.</a:t>
            </a:r>
            <a:endParaRPr lang="en-US" sz="2400" noProof="0" dirty="0">
              <a:latin typeface="Times New Roman" panose="02020603050405020304" pitchFamily="18" charset="0"/>
              <a:cs typeface="Times New Roman" panose="02020603050405020304" pitchFamily="18" charset="0"/>
            </a:endParaRPr>
          </a:p>
          <a:p>
            <a:pPr marL="291465" lvl="1" indent="-291465">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Can the actor take some other action at this point?</a:t>
            </a:r>
            <a:endParaRPr lang="en-US" i="1" noProof="0" dirty="0">
              <a:latin typeface="Times New Roman" panose="02020603050405020304" pitchFamily="18" charset="0"/>
              <a:cs typeface="Times New Roman" panose="02020603050405020304" pitchFamily="18" charset="0"/>
            </a:endParaRPr>
          </a:p>
          <a:p>
            <a:pPr marL="291465" lvl="1" indent="-291465">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Is it possible that the actor will encounter some error condition at this point? </a:t>
            </a:r>
            <a:endParaRPr lang="en-US" i="1" noProof="0" dirty="0">
              <a:latin typeface="Times New Roman" panose="02020603050405020304" pitchFamily="18" charset="0"/>
              <a:cs typeface="Times New Roman" panose="02020603050405020304" pitchFamily="18" charset="0"/>
            </a:endParaRPr>
          </a:p>
          <a:p>
            <a:pPr marL="291465" lvl="1" indent="-291465">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Is it possible that the actor will encounter some other behavior at this point (for example: behavior that is invoked by some event outside the actor’s control)? </a:t>
            </a:r>
            <a:endParaRPr lang="en-US" i="1"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7"/>
          </p:nvPr>
        </p:nvSpPr>
        <p:spPr>
          <a:xfrm>
            <a:off x="342900" y="3971692"/>
            <a:ext cx="8458200" cy="870764"/>
          </a:xfrm>
        </p:spPr>
        <p:txBody>
          <a:bodyPr>
            <a:normAutofit/>
          </a:bodyPr>
          <a:lstStyle/>
          <a:p>
            <a:r>
              <a:rPr lang="en-US" sz="2400" noProof="0" dirty="0">
                <a:latin typeface="Times New Roman" panose="02020603050405020304" pitchFamily="18" charset="0"/>
                <a:cs typeface="Times New Roman" panose="02020603050405020304" pitchFamily="18" charset="0"/>
              </a:rPr>
              <a:t>Answers to these questions result in the creation of a set of </a:t>
            </a:r>
            <a:r>
              <a:rPr lang="en-US" sz="2400" b="1" i="1" noProof="0" dirty="0">
                <a:latin typeface="Times New Roman" panose="02020603050405020304" pitchFamily="18" charset="0"/>
                <a:cs typeface="Times New Roman" panose="02020603050405020304" pitchFamily="18" charset="0"/>
              </a:rPr>
              <a:t>secondary scenarios</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represent alternative use cased behavior.</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Defining Exceptions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27956"/>
            <a:ext cx="8228648" cy="4060103"/>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An </a:t>
            </a:r>
            <a:r>
              <a:rPr lang="en-US" sz="2400" b="1" i="1" noProof="0" dirty="0">
                <a:latin typeface="Times New Roman" panose="02020603050405020304" pitchFamily="18" charset="0"/>
                <a:cs typeface="Times New Roman" panose="02020603050405020304" pitchFamily="18" charset="0"/>
              </a:rPr>
              <a:t>exception</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describes a situation (either a failure condition or</a:t>
            </a:r>
            <a:r>
              <a:rPr lang="en-US" sz="28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an alternative chosen by the actor) that causes the system to exhibit somewhat different behavior.</a:t>
            </a:r>
            <a:endParaRPr lang="en-US" sz="2400" noProof="0" dirty="0">
              <a:latin typeface="Times New Roman" panose="02020603050405020304" pitchFamily="18" charset="0"/>
              <a:cs typeface="Times New Roman" panose="02020603050405020304" pitchFamily="18" charset="0"/>
            </a:endParaRPr>
          </a:p>
          <a:p>
            <a:r>
              <a:rPr lang="en-US" sz="2400" noProof="0" dirty="0">
                <a:latin typeface="Times New Roman" panose="02020603050405020304" pitchFamily="18" charset="0"/>
                <a:cs typeface="Times New Roman" panose="02020603050405020304" pitchFamily="18" charset="0"/>
              </a:rPr>
              <a:t>Questions to ask:</a:t>
            </a:r>
            <a:endParaRPr lang="en-US" sz="2400" noProof="0" dirty="0">
              <a:latin typeface="Times New Roman" panose="02020603050405020304" pitchFamily="18" charset="0"/>
              <a:cs typeface="Times New Roman" panose="02020603050405020304" pitchFamily="18" charset="0"/>
            </a:endParaRPr>
          </a:p>
          <a:p>
            <a:pPr marL="291465" lvl="1" indent="-291465">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Are there cases in which some “validation function” occurs during this use case? </a:t>
            </a:r>
            <a:endParaRPr lang="en-US" i="1" noProof="0" dirty="0">
              <a:latin typeface="Times New Roman" panose="02020603050405020304" pitchFamily="18" charset="0"/>
              <a:cs typeface="Times New Roman" panose="02020603050405020304" pitchFamily="18" charset="0"/>
            </a:endParaRPr>
          </a:p>
          <a:p>
            <a:pPr marL="291465" lvl="1" indent="-291465">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Are there cases in which a supporting function (or actor) will fail to respond appropriately? </a:t>
            </a:r>
            <a:endParaRPr lang="en-US" i="1" noProof="0" dirty="0">
              <a:latin typeface="Times New Roman" panose="02020603050405020304" pitchFamily="18" charset="0"/>
              <a:cs typeface="Times New Roman" panose="02020603050405020304" pitchFamily="18" charset="0"/>
            </a:endParaRPr>
          </a:p>
          <a:p>
            <a:pPr marL="291465" lvl="1" indent="-291465">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Can poor system performance result in unexpected or improper user actions?</a:t>
            </a:r>
            <a:endParaRPr lang="en-US" i="1"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Documenting Use Cases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18109"/>
            <a:ext cx="8228648" cy="4397455"/>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are the main tasks or functions that are performed by the actor?</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system information will the actor acquire, produce or change?</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Will the actor have to inform the system about changes in the external environment?</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information does the actor desire from the system?</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Does the actor wish to be informed about unexpected changes?</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are the preconditions, triggers, exceptions, and open issues?</a:t>
            </a:r>
            <a:endParaRPr lang="en-US" i="1"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Use Case Diagram </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n illustration displays a case diagram. The homeowner is connected to the three use cases of a safehom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7401" y="1303591"/>
            <a:ext cx="6205976" cy="4519267"/>
          </a:xfrm>
          <a:prstGeom prst="rect">
            <a:avLst/>
          </a:prstGeom>
        </p:spPr>
      </p:pic>
      <p:sp>
        <p:nvSpPr>
          <p:cNvPr id="7" name="Text Placeholder 6"/>
          <p:cNvSpPr>
            <a:spLocks noGrp="1"/>
          </p:cNvSpPr>
          <p:nvPr>
            <p:ph type="body" sz="quarter" idx="12"/>
          </p:nvPr>
        </p:nvSpPr>
        <p:spPr>
          <a:xfrm>
            <a:off x="2936383" y="6258756"/>
            <a:ext cx="3271233" cy="256343"/>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Class-Based Modeling </a:t>
            </a:r>
            <a:r>
              <a:rPr lang="zh-CN" altLang="en-US" sz="4000" noProof="0" dirty="0">
                <a:latin typeface="Times New Roman" panose="02020603050405020304" pitchFamily="18" charset="0"/>
                <a:cs typeface="Times New Roman" panose="02020603050405020304" pitchFamily="18" charset="0"/>
              </a:rPr>
              <a:t>模块</a:t>
            </a:r>
            <a:r>
              <a:rPr lang="en-US" altLang="zh-CN" sz="4000" noProof="0" dirty="0">
                <a:latin typeface="Times New Roman" panose="02020603050405020304" pitchFamily="18" charset="0"/>
                <a:cs typeface="Times New Roman" panose="02020603050405020304" pitchFamily="18" charset="0"/>
              </a:rPr>
              <a:t> </a:t>
            </a:r>
            <a:r>
              <a:rPr lang="zh-CN" altLang="en-US" sz="4000" noProof="0" dirty="0">
                <a:latin typeface="Times New Roman" panose="02020603050405020304" pitchFamily="18" charset="0"/>
                <a:cs typeface="Times New Roman" panose="02020603050405020304" pitchFamily="18" charset="0"/>
              </a:rPr>
              <a:t>描述</a:t>
            </a:r>
            <a:endParaRPr lang="zh-CN" alt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22162"/>
            <a:ext cx="8458200" cy="2612712"/>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Class-based modeling represents: </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objects that the system will manipulate.</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operations (also called methods or services) that will be applied to the objects to effect the manipulation. </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relationships (some hierarchical) between the objects.</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collaborations </a:t>
            </a:r>
            <a:r>
              <a:rPr lang="en-US" altLang="en-US" noProof="0" dirty="0">
                <a:latin typeface="Times New Roman" panose="02020603050405020304" pitchFamily="18" charset="0"/>
                <a:cs typeface="Times New Roman" panose="02020603050405020304" pitchFamily="18" charset="0"/>
              </a:rPr>
              <a:t>that occur between the classes that are defined. </a:t>
            </a:r>
            <a:endParaRPr lang="en-US" i="1" noProof="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3799267"/>
            <a:ext cx="8458200" cy="901521"/>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The elements of a class-based model include classes and objects, attributes, operations, C</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R</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C models, U</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M</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L class diagrams. </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
        <p:nvSpPr>
          <p:cNvPr id="5" name="文本框 4"/>
          <p:cNvSpPr txBox="1"/>
          <p:nvPr/>
        </p:nvSpPr>
        <p:spPr>
          <a:xfrm>
            <a:off x="6395085" y="515620"/>
            <a:ext cx="3048000" cy="368300"/>
          </a:xfrm>
          <a:prstGeom prst="rect">
            <a:avLst/>
          </a:prstGeom>
          <a:noFill/>
        </p:spPr>
        <p:txBody>
          <a:bodyPr wrap="square" rtlCol="0">
            <a:spAutoFit/>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Identifying Analysis Classes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35041"/>
            <a:ext cx="8458200" cy="2876852"/>
          </a:xfrm>
        </p:spPr>
        <p:txBody>
          <a:bodyPr vert="horz" lIns="91440" tIns="45720" rIns="91440" bIns="45720" rtlCol="0">
            <a:noAutofit/>
          </a:bodyPr>
          <a:lstStyle/>
          <a:p>
            <a:pPr>
              <a:lnSpc>
                <a:spcPct val="90000"/>
              </a:lnSpc>
              <a:spcBef>
                <a:spcPts val="300"/>
              </a:spcBef>
            </a:pPr>
            <a:r>
              <a:rPr lang="en-US" altLang="en-US" sz="2400" noProof="0" dirty="0">
                <a:latin typeface="Times New Roman" panose="02020603050405020304" pitchFamily="18" charset="0"/>
                <a:cs typeface="Times New Roman" panose="02020603050405020304" pitchFamily="18" charset="0"/>
              </a:rPr>
              <a:t>Examining the usage scenarios developed as part of the requirements model and perform a "grammatical parse“.</a:t>
            </a:r>
            <a:endParaRPr lang="en-US" altLang="en-US" sz="2400" noProof="0" dirty="0">
              <a:latin typeface="Times New Roman" panose="02020603050405020304" pitchFamily="18" charset="0"/>
              <a:cs typeface="Times New Roman" panose="02020603050405020304" pitchFamily="18" charset="0"/>
            </a:endParaRPr>
          </a:p>
          <a:p>
            <a:pPr marL="291465" lvl="1" indent="-291465">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Classes are determined by underlining each noun or noun phrase and entering it into a simple table. </a:t>
            </a:r>
            <a:endParaRPr lang="en-US" altLang="en-US" noProof="0" dirty="0">
              <a:latin typeface="Times New Roman" panose="02020603050405020304" pitchFamily="18" charset="0"/>
              <a:cs typeface="Times New Roman" panose="02020603050405020304" pitchFamily="18" charset="0"/>
            </a:endParaRPr>
          </a:p>
          <a:p>
            <a:pPr marL="291465" lvl="1" indent="-291465">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Synonyms should be noted. </a:t>
            </a:r>
            <a:endParaRPr lang="en-US" altLang="en-US" noProof="0" dirty="0">
              <a:latin typeface="Times New Roman" panose="02020603050405020304" pitchFamily="18" charset="0"/>
              <a:cs typeface="Times New Roman" panose="02020603050405020304" pitchFamily="18" charset="0"/>
            </a:endParaRPr>
          </a:p>
          <a:p>
            <a:pPr marL="291465" lvl="1" indent="-291465">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If the class (noun) is required to implement a solution, then it is part of the solution space; otherwise, if a class is necessary only to describe a solution, it is part of the problem space. </a:t>
            </a:r>
            <a:endParaRPr lang="en-US" i="1" noProof="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4091603"/>
            <a:ext cx="8458200" cy="887767"/>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But what should we look for once all of the nouns have been isolated?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Potential Analysis Classes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53714"/>
            <a:ext cx="8228648" cy="4282045"/>
          </a:xfrm>
        </p:spPr>
        <p:txBody>
          <a:bodyPr vert="horz" lIns="91440" tIns="45720" rIns="91440" bIns="45720" rtlCol="0">
            <a:noAutofit/>
          </a:bodyPr>
          <a:lstStyle/>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External entities</a:t>
            </a:r>
            <a:r>
              <a:rPr lang="en-US" altLang="en-US" sz="2000" b="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(for example: other systems, devices, people) that produce or consume information. </a:t>
            </a:r>
            <a:endParaRPr lang="en-US" altLang="en-US" sz="2000"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Things</a:t>
            </a:r>
            <a:r>
              <a:rPr lang="en-US" altLang="en-US" sz="2000" noProof="0" dirty="0">
                <a:latin typeface="Times New Roman" panose="02020603050405020304" pitchFamily="18" charset="0"/>
                <a:cs typeface="Times New Roman" panose="02020603050405020304" pitchFamily="18" charset="0"/>
              </a:rPr>
              <a:t> (for example: reports, displays, letters, signals) that are part of the information domain for the problem.</a:t>
            </a:r>
            <a:endParaRPr lang="en-US" altLang="en-US" sz="2000"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Occurrences or events</a:t>
            </a:r>
            <a:r>
              <a:rPr lang="en-US" altLang="en-US" sz="2000" b="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that occur within the context of system operation.</a:t>
            </a:r>
            <a:endParaRPr lang="en-US" altLang="en-US" sz="2000"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Roles</a:t>
            </a:r>
            <a:r>
              <a:rPr lang="en-US" altLang="en-US" sz="2000" noProof="0" dirty="0">
                <a:latin typeface="Times New Roman" panose="02020603050405020304" pitchFamily="18" charset="0"/>
                <a:cs typeface="Times New Roman" panose="02020603050405020304" pitchFamily="18" charset="0"/>
              </a:rPr>
              <a:t> played by people who interact with the system.</a:t>
            </a:r>
            <a:endParaRPr lang="en-US" altLang="en-US" sz="2000"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Organizational units</a:t>
            </a:r>
            <a:r>
              <a:rPr lang="en-US" altLang="en-US" sz="2000" b="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that are relevant to an application.</a:t>
            </a:r>
            <a:endParaRPr lang="en-US" altLang="en-US" sz="2000"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Places</a:t>
            </a:r>
            <a:r>
              <a:rPr lang="en-US" altLang="en-US" sz="2000" i="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that establish the context of the problem and overall function.</a:t>
            </a:r>
            <a:endParaRPr lang="en-US" altLang="en-US" sz="2000"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Structures</a:t>
            </a:r>
            <a:r>
              <a:rPr lang="en-US" altLang="en-US" sz="2000" noProof="0" dirty="0">
                <a:latin typeface="Times New Roman" panose="02020603050405020304" pitchFamily="18" charset="0"/>
                <a:cs typeface="Times New Roman" panose="02020603050405020304" pitchFamily="18" charset="0"/>
              </a:rPr>
              <a:t> (for example: sensors, four-wheeled vehicles, or computers) that define a class of objects or related classes of objects.</a:t>
            </a:r>
            <a:endParaRPr lang="en-US" i="1"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Analysis Class Selection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79472"/>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Retained information</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Potential class will be useful during analysis only if information about it must be remembered.</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Needed services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Potential class must have a set of identifiable operations that can change the value of its attributes in some way.</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Multiple attributes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Focus should be on "major" information; a class with a single attribute may be better represented as an attribute of another class.</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Common attributes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A set of attributes can be defined for the potential class and the attributes apply to all instances of the class.</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Common operations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A set of operations can be defined for the potential class and the operations apply to all instances of the class.</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Essential requirements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External entities that appear in the problem space and produce or consume information essential to the solution will usually be defined as analysis classes in the model.</a:t>
            </a:r>
            <a:endParaRPr lang="en-US" i="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Defining Attributes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79472"/>
            <a:ext cx="8228648" cy="384703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solidFill>
                  <a:schemeClr val="tx1"/>
                </a:solidFill>
                <a:latin typeface="Times New Roman" panose="02020603050405020304" pitchFamily="18" charset="0"/>
                <a:cs typeface="Times New Roman" panose="02020603050405020304" pitchFamily="18" charset="0"/>
              </a:rPr>
              <a:t>Attributes </a:t>
            </a:r>
            <a:r>
              <a:rPr lang="en-US" sz="2400" noProof="0" dirty="0">
                <a:solidFill>
                  <a:schemeClr val="tx1"/>
                </a:solidFill>
                <a:latin typeface="Times New Roman" panose="02020603050405020304" pitchFamily="18" charset="0"/>
                <a:cs typeface="Times New Roman" panose="02020603050405020304" pitchFamily="18" charset="0"/>
              </a:rPr>
              <a:t>describe a class that has been selected for inclusion in the analysis model.</a:t>
            </a:r>
            <a:endParaRPr 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It is the attributes that define the class—that clarify what is meant by the class in the context of the problem space.</a:t>
            </a:r>
            <a:endParaRPr 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To develop a meaningful set of attributes for an analysis class, you should study each use case and select those “things” that reasonably “belong” to the class. </a:t>
            </a:r>
            <a:endParaRPr lang="en-US" sz="2400" i="1"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i="1" noProof="0" dirty="0">
                <a:solidFill>
                  <a:schemeClr val="tx1"/>
                </a:solidFill>
                <a:latin typeface="Times New Roman" panose="02020603050405020304" pitchFamily="18" charset="0"/>
                <a:cs typeface="Times New Roman" panose="02020603050405020304" pitchFamily="18" charset="0"/>
              </a:rPr>
              <a:t>What data items(composite and/or elementary) fully define this class in the context of the problem at hand?</a:t>
            </a:r>
            <a:endParaRPr lang="en-US" sz="2400" i="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Defining Operations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86557"/>
            <a:ext cx="8283512" cy="2805894"/>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Operations</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define the behavior of an object.</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Operations they can generally be divided into four broad categories: </a:t>
            </a:r>
            <a:endParaRPr lang="en-US" noProof="0" dirty="0">
              <a:latin typeface="Times New Roman" panose="02020603050405020304" pitchFamily="18" charset="0"/>
              <a:cs typeface="Times New Roman" panose="02020603050405020304" pitchFamily="18" charset="0"/>
            </a:endParaRPr>
          </a:p>
          <a:p>
            <a:pPr marL="622935" lvl="1" indent="-32067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manipulate data in some way.</a:t>
            </a:r>
            <a:endParaRPr lang="en-US" noProof="0" dirty="0">
              <a:latin typeface="Times New Roman" panose="02020603050405020304" pitchFamily="18" charset="0"/>
              <a:cs typeface="Times New Roman" panose="02020603050405020304" pitchFamily="18" charset="0"/>
            </a:endParaRPr>
          </a:p>
          <a:p>
            <a:pPr marL="622935" lvl="1" indent="-32067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perform a computation.</a:t>
            </a:r>
            <a:endParaRPr lang="en-US" noProof="0" dirty="0">
              <a:latin typeface="Times New Roman" panose="02020603050405020304" pitchFamily="18" charset="0"/>
              <a:cs typeface="Times New Roman" panose="02020603050405020304" pitchFamily="18" charset="0"/>
            </a:endParaRPr>
          </a:p>
          <a:p>
            <a:pPr marL="622935" lvl="1" indent="-32067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inquire about the state.</a:t>
            </a:r>
            <a:endParaRPr lang="en-US" noProof="0" dirty="0">
              <a:latin typeface="Times New Roman" panose="02020603050405020304" pitchFamily="18" charset="0"/>
              <a:cs typeface="Times New Roman" panose="02020603050405020304" pitchFamily="18" charset="0"/>
            </a:endParaRPr>
          </a:p>
          <a:p>
            <a:pPr marL="622935" lvl="1" indent="-32067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monitor an object for the occurrence of a controlling event.</a:t>
            </a:r>
            <a:endParaRPr lang="en-US" noProof="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4069654"/>
            <a:ext cx="8283512" cy="1455382"/>
          </a:xfrm>
        </p:spPr>
        <p:txBody>
          <a:bodyPr>
            <a:normAutofit/>
          </a:bodyPr>
          <a:lstStyle/>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These functions are accomplished by operating on attributes and/or associations.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Therefore, an operation must have “knowledge” of the class attributes and associations.</a:t>
            </a:r>
            <a:endParaRPr lang="en-US"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Requirements Analysis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99435"/>
            <a:ext cx="8458200" cy="1868051"/>
          </a:xfrm>
        </p:spPr>
        <p:txBody>
          <a:bodyPr vert="horz" lIns="91440" tIns="45720" rIns="91440" bIns="45720" rtlCol="0">
            <a:noAutofit/>
          </a:bodyPr>
          <a:lstStyle/>
          <a:p>
            <a:pPr>
              <a:spcBef>
                <a:spcPts val="300"/>
              </a:spcBef>
            </a:pPr>
            <a:r>
              <a:rPr lang="en-US" altLang="en-US" sz="2400" noProof="0" dirty="0">
                <a:latin typeface="Times New Roman" panose="02020603050405020304" pitchFamily="18" charset="0"/>
                <a:cs typeface="Times New Roman" panose="02020603050405020304" pitchFamily="18" charset="0"/>
              </a:rPr>
              <a:t>Requirements analysis </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noProof="0" dirty="0">
                <a:latin typeface="Times New Roman" panose="02020603050405020304" pitchFamily="18" charset="0"/>
                <a:cs typeface="Times New Roman" panose="02020603050405020304" pitchFamily="18" charset="0"/>
              </a:rPr>
              <a:t>specifies software’s operational characteristics.</a:t>
            </a:r>
            <a:endParaRPr lang="en-US" altLang="en-US"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noProof="0" dirty="0">
                <a:latin typeface="Times New Roman" panose="02020603050405020304" pitchFamily="18" charset="0"/>
                <a:cs typeface="Times New Roman" panose="02020603050405020304" pitchFamily="18" charset="0"/>
              </a:rPr>
              <a:t>indicates software's interface with other system elements. </a:t>
            </a:r>
            <a:endParaRPr lang="en-US" altLang="en-US"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noProof="0" dirty="0">
                <a:latin typeface="Times New Roman" panose="02020603050405020304" pitchFamily="18" charset="0"/>
                <a:cs typeface="Times New Roman" panose="02020603050405020304" pitchFamily="18" charset="0"/>
              </a:rPr>
              <a:t>establishes constraints that software must meet.</a:t>
            </a:r>
            <a:endParaRPr lang="en-US" altLang="en-US"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3139915"/>
            <a:ext cx="8458200" cy="1792693"/>
          </a:xfrm>
        </p:spPr>
        <p:txBody>
          <a:bodyPr>
            <a:normAutofit/>
          </a:bodyPr>
          <a:lstStyle/>
          <a:p>
            <a:pPr>
              <a:spcBef>
                <a:spcPts val="300"/>
              </a:spcBef>
            </a:pPr>
            <a:r>
              <a:rPr lang="en-US" altLang="en-US" sz="2400" noProof="0" dirty="0">
                <a:latin typeface="Times New Roman" panose="02020603050405020304" pitchFamily="18" charset="0"/>
                <a:cs typeface="Times New Roman" panose="02020603050405020304" pitchFamily="18" charset="0"/>
              </a:rPr>
              <a:t>Requirements analysis allows the software engineer to:</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noProof="0" dirty="0">
                <a:latin typeface="Times New Roman" panose="02020603050405020304" pitchFamily="18" charset="0"/>
                <a:cs typeface="Times New Roman" panose="02020603050405020304" pitchFamily="18" charset="0"/>
              </a:rPr>
              <a:t>elaborate on basic requirements established during earlier requirement engineering tasks.</a:t>
            </a:r>
            <a:endParaRPr lang="en-US" altLang="en-US"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noProof="0" dirty="0">
                <a:latin typeface="Times New Roman" panose="02020603050405020304" pitchFamily="18" charset="0"/>
                <a:cs typeface="Times New Roman" panose="02020603050405020304" pitchFamily="18" charset="0"/>
              </a:rPr>
              <a:t>build models that depict the user’s needs from several different perspectives.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1"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Modeling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40835"/>
            <a:ext cx="8228648" cy="4211024"/>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Class-responsibility-collaborator</a:t>
            </a:r>
            <a:r>
              <a:rPr lang="en-US" altLang="en-US" sz="2400" i="1" noProof="0" dirty="0">
                <a:solidFill>
                  <a:schemeClr val="tx1"/>
                </a:solidFill>
                <a:latin typeface="Times New Roman" panose="02020603050405020304" pitchFamily="18" charset="0"/>
                <a:cs typeface="Times New Roman" panose="02020603050405020304" pitchFamily="18" charset="0"/>
              </a:rPr>
              <a:t> (C</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R</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C) modeling</a:t>
            </a:r>
            <a:r>
              <a:rPr lang="en-US" altLang="en-US" sz="2400" noProof="0" dirty="0">
                <a:solidFill>
                  <a:schemeClr val="tx1"/>
                </a:solidFill>
                <a:latin typeface="Times New Roman" panose="02020603050405020304" pitchFamily="18" charset="0"/>
                <a:cs typeface="Times New Roman" panose="02020603050405020304" pitchFamily="18" charset="0"/>
              </a:rPr>
              <a:t> provides a simple means for identifying and organizing the classes that are relevant to system or product requirements.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C</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C model is really a collection of standard index cards that represent classes.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cards are divided into three sections: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622935" lvl="3" indent="-320675">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Along the top of the card you write the name of the class. </a:t>
            </a:r>
            <a:endParaRPr lang="en-US" altLang="en-US" sz="2000" noProof="0" dirty="0">
              <a:latin typeface="Times New Roman" panose="02020603050405020304" pitchFamily="18" charset="0"/>
              <a:cs typeface="Times New Roman" panose="02020603050405020304" pitchFamily="18" charset="0"/>
            </a:endParaRPr>
          </a:p>
          <a:p>
            <a:pPr marL="622935" lvl="3" indent="-320675">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list the class responsibilities on the left.</a:t>
            </a:r>
            <a:endParaRPr lang="en-US" altLang="en-US" sz="2000" noProof="0" dirty="0">
              <a:latin typeface="Times New Roman" panose="02020603050405020304" pitchFamily="18" charset="0"/>
              <a:cs typeface="Times New Roman" panose="02020603050405020304" pitchFamily="18" charset="0"/>
            </a:endParaRPr>
          </a:p>
          <a:p>
            <a:pPr marL="622935" lvl="3" indent="-320675">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list the collaborators on the right.</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Cards</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n illustration displays C R C cards. The title reads class: floor plan.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5957" y="1127924"/>
            <a:ext cx="6852086" cy="4585374"/>
          </a:xfrm>
          <a:prstGeom prst="rect">
            <a:avLst/>
          </a:prstGeom>
        </p:spPr>
      </p:pic>
      <p:sp>
        <p:nvSpPr>
          <p:cNvPr id="7" name="Text Placeholder 6"/>
          <p:cNvSpPr>
            <a:spLocks noGrp="1"/>
          </p:cNvSpPr>
          <p:nvPr>
            <p:ph type="body" sz="quarter" idx="12"/>
          </p:nvPr>
        </p:nvSpPr>
        <p:spPr>
          <a:xfrm>
            <a:off x="2949262" y="6267635"/>
            <a:ext cx="3580327" cy="247465"/>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Model Review Process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40835"/>
            <a:ext cx="8228648" cy="4237657"/>
          </a:xfrm>
        </p:spPr>
        <p:txBody>
          <a:bodyPr vert="horz" lIns="91440" tIns="45720" rIns="91440" bIns="45720" rtlCol="0">
            <a:noAutofit/>
          </a:bodyPr>
          <a:lstStyle/>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All stakeholders in the review (of the C</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C model) are given a subset of the C</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C model index cards. No reviewer should have two cards that collaborate.</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review leader reads the use case deliberately. As the review leader comes to a named object, she passes a token to the person holding the corresponding class index card.</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When the token is passed, the holder of the class card is asked to describe the responsibilities noted on the card. The group determines whether one of the responsibilities satisfies the use case requirement.</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If an error is found, modifications are made to the cards. This may include the definition of new classes (C</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C index cards) or revising lists of responsibilities or collaborations on existing cards.</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Functional Modeling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60798"/>
            <a:ext cx="8283512" cy="253543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a:t>
            </a:r>
            <a:r>
              <a:rPr lang="en-US" sz="2400" b="1" i="1" noProof="0" dirty="0">
                <a:latin typeface="Times New Roman" panose="02020603050405020304" pitchFamily="18" charset="0"/>
                <a:cs typeface="Times New Roman" panose="02020603050405020304" pitchFamily="18" charset="0"/>
              </a:rPr>
              <a:t>functional model </a:t>
            </a:r>
            <a:r>
              <a:rPr lang="en-US" sz="2400" noProof="0" dirty="0">
                <a:latin typeface="Times New Roman" panose="02020603050405020304" pitchFamily="18" charset="0"/>
                <a:cs typeface="Times New Roman" panose="02020603050405020304" pitchFamily="18" charset="0"/>
              </a:rPr>
              <a:t>addresses two application processing elements:</a:t>
            </a:r>
            <a:endParaRPr lang="en-US" sz="2400" noProof="0" dirty="0">
              <a:latin typeface="Times New Roman" panose="02020603050405020304" pitchFamily="18" charset="0"/>
              <a:cs typeface="Times New Roman" panose="02020603050405020304" pitchFamily="18" charset="0"/>
            </a:endParaRPr>
          </a:p>
          <a:p>
            <a:pPr marL="622935" lvl="1" indent="-32067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user-observable functionality that is delivered by the app to end users.</a:t>
            </a:r>
            <a:endParaRPr lang="en-US" sz="2400" noProof="0" dirty="0">
              <a:latin typeface="Times New Roman" panose="02020603050405020304" pitchFamily="18" charset="0"/>
              <a:cs typeface="Times New Roman" panose="02020603050405020304" pitchFamily="18" charset="0"/>
            </a:endParaRPr>
          </a:p>
          <a:p>
            <a:pPr marL="622935" lvl="1" indent="-32067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operations contained within analysis classes that implement behaviors associated with the class.</a:t>
            </a:r>
            <a:endParaRPr lang="en-US" sz="24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342900" y="3778632"/>
            <a:ext cx="8283512" cy="2095131"/>
          </a:xfrm>
        </p:spPr>
        <p:txBody>
          <a:bodyPr>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diagrams can be used to represent processing details.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 supplements a use case by providing a graphical representation of the flow of interaction within a specific scenario.</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pic>
        <p:nvPicPr>
          <p:cNvPr id="6" name="Picture 5" descr="A flowchart displays an activity diagram. The diagram starts with two possibilities, camera not in use, and camera in us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6160" y="1145307"/>
            <a:ext cx="7371681" cy="4668054"/>
          </a:xfrm>
          <a:prstGeom prst="rect">
            <a:avLst/>
          </a:prstGeom>
        </p:spPr>
      </p:pic>
      <p:sp>
        <p:nvSpPr>
          <p:cNvPr id="7" name="Text Placeholder 6"/>
          <p:cNvSpPr>
            <a:spLocks noGrp="1"/>
          </p:cNvSpPr>
          <p:nvPr>
            <p:ph type="body" sz="quarter" idx="12"/>
          </p:nvPr>
        </p:nvSpPr>
        <p:spPr>
          <a:xfrm>
            <a:off x="2846231" y="6276512"/>
            <a:ext cx="3309870" cy="238587"/>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Behavioral Modeling </a:t>
            </a:r>
            <a:r>
              <a:rPr lang="zh-CN" altLang="en-US" sz="4000" noProof="0" dirty="0">
                <a:latin typeface="Times New Roman" panose="02020603050405020304" pitchFamily="18" charset="0"/>
                <a:cs typeface="Times New Roman" panose="02020603050405020304" pitchFamily="18" charset="0"/>
              </a:rPr>
              <a:t>接口</a:t>
            </a:r>
            <a:r>
              <a:rPr lang="en-US" altLang="zh-CN" sz="4000" noProof="0" dirty="0">
                <a:latin typeface="Times New Roman" panose="02020603050405020304" pitchFamily="18" charset="0"/>
                <a:cs typeface="Times New Roman" panose="02020603050405020304" pitchFamily="18" charset="0"/>
              </a:rPr>
              <a:t> </a:t>
            </a:r>
            <a:r>
              <a:rPr lang="zh-CN" altLang="en-US" sz="4000" noProof="0" dirty="0">
                <a:latin typeface="Times New Roman" panose="02020603050405020304" pitchFamily="18" charset="0"/>
                <a:cs typeface="Times New Roman" panose="02020603050405020304" pitchFamily="18" charset="0"/>
              </a:rPr>
              <a:t>行为</a:t>
            </a:r>
            <a:endParaRPr lang="zh-CN" alt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02198"/>
            <a:ext cx="8228648" cy="358070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behavioral model </a:t>
            </a:r>
            <a:r>
              <a:rPr lang="en-US" sz="2400" noProof="0" dirty="0">
                <a:latin typeface="Times New Roman" panose="02020603050405020304" pitchFamily="18" charset="0"/>
                <a:cs typeface="Times New Roman" panose="02020603050405020304" pitchFamily="18" charset="0"/>
              </a:rPr>
              <a:t>indicates how software will respond to internal or external events or stimuli.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information is useful in the creation of an effective design for the system to be built.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diagrams can be used to model how system elements respond to internal events.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state diagrams can be used to model how system elements respond to external events.</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Sequence Diagram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27956"/>
            <a:ext cx="8228648" cy="390918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t>
            </a:r>
            <a:r>
              <a:rPr lang="en-US" sz="2400" b="1" i="1" noProof="0" dirty="0">
                <a:latin typeface="Times New Roman" panose="02020603050405020304" pitchFamily="18" charset="0"/>
                <a:cs typeface="Times New Roman" panose="02020603050405020304" pitchFamily="18" charset="0"/>
              </a:rPr>
              <a:t>sequence diagram </a:t>
            </a:r>
            <a:r>
              <a:rPr lang="en-US" sz="2400" noProof="0" dirty="0">
                <a:latin typeface="Times New Roman" panose="02020603050405020304" pitchFamily="18" charset="0"/>
                <a:cs typeface="Times New Roman" panose="02020603050405020304" pitchFamily="18" charset="0"/>
              </a:rPr>
              <a:t>can be used for behavioral modeling.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Sequence diagrams can also be used to show how events cause transitions from object to object.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Once events have been identified by examining a use case, the modeler creates a sequence diagram—a representation of how events cause flow from one object to another as a function of time.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Sequence diagram is a shorthand version of a use case.</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Sequence Diagram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pic>
        <p:nvPicPr>
          <p:cNvPr id="10" name="Picture 9" descr="The sequence diagram has four life lines which are labeled, from left to right, homeowner, control panel, system and sensors.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1395" y="1354845"/>
            <a:ext cx="6701879" cy="4299313"/>
          </a:xfrm>
          <a:prstGeom prst="rect">
            <a:avLst/>
          </a:prstGeom>
        </p:spPr>
      </p:pic>
      <p:sp>
        <p:nvSpPr>
          <p:cNvPr id="7" name="Text Placeholder 6"/>
          <p:cNvSpPr>
            <a:spLocks noGrp="1"/>
          </p:cNvSpPr>
          <p:nvPr>
            <p:ph type="body" sz="quarter" idx="12"/>
          </p:nvPr>
        </p:nvSpPr>
        <p:spPr>
          <a:xfrm>
            <a:off x="2871989" y="6267634"/>
            <a:ext cx="3541690" cy="247465"/>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Creating Behavioral Models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15077"/>
            <a:ext cx="8228648" cy="3216725"/>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Evaluate all use cases to fully understand the sequence of interaction within the system.</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Identify events that drive the interaction sequence and understand how these events relate to specific objects.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Create a sequence diagram for each use case.</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Build a state diagram for the system.</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Review the behavioral model for accuracy and consistency.</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Identifying Events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15077"/>
            <a:ext cx="8228648" cy="3980204"/>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use case represents a sequence of activities that involves actors and the system.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 event occurs whenever the system and an actor exchange information.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 event is </a:t>
            </a:r>
            <a:r>
              <a:rPr lang="en-US" sz="2400" i="1" noProof="0" dirty="0">
                <a:latin typeface="Times New Roman" panose="02020603050405020304" pitchFamily="18" charset="0"/>
                <a:cs typeface="Times New Roman" panose="02020603050405020304" pitchFamily="18" charset="0"/>
              </a:rPr>
              <a:t>not </a:t>
            </a:r>
            <a:r>
              <a:rPr lang="en-US" sz="2400" noProof="0" dirty="0">
                <a:latin typeface="Times New Roman" panose="02020603050405020304" pitchFamily="18" charset="0"/>
                <a:cs typeface="Times New Roman" panose="02020603050405020304" pitchFamily="18" charset="0"/>
              </a:rPr>
              <a:t>the information that has been exchanged, but rather the fact that information has been exchanged.</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use case needs to be examined for points of information exchange.</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Events are used to trigger state transitions.</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Requirements Models</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4486148"/>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Scenario-based models </a:t>
            </a:r>
            <a:r>
              <a:rPr lang="en-US" sz="2400" noProof="0" dirty="0">
                <a:latin typeface="Times New Roman" panose="02020603050405020304" pitchFamily="18" charset="0"/>
                <a:cs typeface="Times New Roman" panose="02020603050405020304" pitchFamily="18" charset="0"/>
              </a:rPr>
              <a:t>depict requirements from the point of view of various system “actors.”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Class-oriented models </a:t>
            </a:r>
            <a:r>
              <a:rPr lang="en-US" sz="2400" noProof="0" dirty="0">
                <a:latin typeface="Times New Roman" panose="02020603050405020304" pitchFamily="18" charset="0"/>
                <a:cs typeface="Times New Roman" panose="02020603050405020304" pitchFamily="18" charset="0"/>
              </a:rPr>
              <a:t>represent object-oriented classes (attributes and operations) and how classes collaborate to achieve system requirements.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Behavioral models </a:t>
            </a:r>
            <a:r>
              <a:rPr lang="en-US" sz="2400" noProof="0" dirty="0">
                <a:latin typeface="Times New Roman" panose="02020603050405020304" pitchFamily="18" charset="0"/>
                <a:cs typeface="Times New Roman" panose="02020603050405020304" pitchFamily="18" charset="0"/>
              </a:rPr>
              <a:t>depict how the software reacts to internal or external “events.”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Data models </a:t>
            </a:r>
            <a:r>
              <a:rPr lang="en-US" sz="2400" noProof="0" dirty="0">
                <a:latin typeface="Times New Roman" panose="02020603050405020304" pitchFamily="18" charset="0"/>
                <a:cs typeface="Times New Roman" panose="02020603050405020304" pitchFamily="18" charset="0"/>
              </a:rPr>
              <a:t>depict the information domain for the problem.</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Flow-oriented models </a:t>
            </a:r>
            <a:r>
              <a:rPr lang="en-US" sz="2400" noProof="0" dirty="0">
                <a:latin typeface="Times New Roman" panose="02020603050405020304" pitchFamily="18" charset="0"/>
                <a:cs typeface="Times New Roman" panose="02020603050405020304" pitchFamily="18" charset="0"/>
              </a:rPr>
              <a:t>represent functional elements of the system and how they transform data in the system.</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State Diagram</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A state diagram process.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2861" y="1460685"/>
            <a:ext cx="7018279" cy="4339302"/>
          </a:xfrm>
          <a:prstGeom prst="rect">
            <a:avLst/>
          </a:prstGeom>
        </p:spPr>
      </p:pic>
      <p:sp>
        <p:nvSpPr>
          <p:cNvPr id="7" name="Text Placeholder 6"/>
          <p:cNvSpPr>
            <a:spLocks noGrp="1"/>
          </p:cNvSpPr>
          <p:nvPr>
            <p:ph type="body" sz="quarter" idx="12"/>
          </p:nvPr>
        </p:nvSpPr>
        <p:spPr>
          <a:xfrm>
            <a:off x="2717441" y="6277260"/>
            <a:ext cx="3696237" cy="237839"/>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pic>
        <p:nvPicPr>
          <p:cNvPr id="5" name="Picture 4" descr="An acitivity diagram process.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36080" y="1429467"/>
            <a:ext cx="4229895" cy="4625554"/>
          </a:xfrm>
          <a:prstGeom prst="rect">
            <a:avLst/>
          </a:prstGeom>
        </p:spPr>
      </p:pic>
      <p:sp>
        <p:nvSpPr>
          <p:cNvPr id="7" name="Text Placeholder 6"/>
          <p:cNvSpPr>
            <a:spLocks noGrp="1"/>
          </p:cNvSpPr>
          <p:nvPr>
            <p:ph type="body" sz="quarter" idx="12"/>
          </p:nvPr>
        </p:nvSpPr>
        <p:spPr>
          <a:xfrm>
            <a:off x="3000777" y="6220496"/>
            <a:ext cx="3193961" cy="294604"/>
          </a:xfrm>
        </p:spPr>
        <p:txBody>
          <a:bodyPr/>
          <a:lstStyle/>
          <a:p>
            <a:r>
              <a:rPr lang="en-US" sz="1200" noProof="0" dirty="0">
                <a:hlinkClick r:id="rId2"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Swimlane Diagrams</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53714"/>
            <a:ext cx="8228648" cy="3804652"/>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L </a:t>
            </a:r>
            <a:r>
              <a:rPr lang="en-US" noProof="0" dirty="0" err="1">
                <a:latin typeface="Times New Roman" panose="02020603050405020304" pitchFamily="18" charset="0"/>
                <a:cs typeface="Times New Roman" panose="02020603050405020304" pitchFamily="18" charset="0"/>
              </a:rPr>
              <a:t>swimlane</a:t>
            </a:r>
            <a:r>
              <a:rPr lang="en-US" noProof="0" dirty="0">
                <a:latin typeface="Times New Roman" panose="02020603050405020304" pitchFamily="18" charset="0"/>
                <a:cs typeface="Times New Roman" panose="02020603050405020304" pitchFamily="18" charset="0"/>
              </a:rPr>
              <a:t> diagram is a useful variation of the activity diagram that allows you to represent the flow of activities described by the use case.</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Swimlane diagrams indicate which actor (if there are multiple actors involved in a specific use case) or analysis class has responsibility for the action described by an activity rectangle. </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Responsibilities are represented as parallel segments that divide the diagram vertically, like the lanes in a swimming pool.</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Swimlane Diagram</a:t>
            </a:r>
            <a:endParaRPr lang="en-US" sz="1000" b="0" noProof="0" dirty="0">
              <a:latin typeface="Times New Roman" panose="02020603050405020304" pitchFamily="18" charset="0"/>
              <a:cs typeface="Times New Roman" panose="02020603050405020304" pitchFamily="18" charset="0"/>
            </a:endParaRPr>
          </a:p>
        </p:txBody>
      </p:sp>
      <p:pic>
        <p:nvPicPr>
          <p:cNvPr id="5" name="Picture 4" descr="The swimlane diagram is illustrated within a table. The three column headings of the table are: homeowner, camera and interface."/>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2265128" y="1388317"/>
            <a:ext cx="4613744" cy="4795656"/>
          </a:xfrm>
          <a:prstGeom prst="rect">
            <a:avLst/>
          </a:prstGeom>
        </p:spPr>
      </p:pic>
      <p:sp>
        <p:nvSpPr>
          <p:cNvPr id="7" name="Text Placeholder 6"/>
          <p:cNvSpPr>
            <a:spLocks noGrp="1"/>
          </p:cNvSpPr>
          <p:nvPr>
            <p:ph type="body" sz="quarter" idx="12"/>
          </p:nvPr>
        </p:nvSpPr>
        <p:spPr>
          <a:xfrm>
            <a:off x="2910625" y="6297769"/>
            <a:ext cx="3258355" cy="217331"/>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End of Main Content</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 Bridge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bridge. Three circles represent the system description, analysis model, and design model. The analysis model overlaps with the system description, and the design model.</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Use Case Diagram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case diagram. The homeowner is connected to the three use cases of a </a:t>
            </a:r>
            <a:r>
              <a:rPr lang="en-US" sz="2400" noProof="0" dirty="0" err="1">
                <a:latin typeface="Times New Roman" panose="02020603050405020304" pitchFamily="18" charset="0"/>
                <a:cs typeface="Times New Roman" panose="02020603050405020304" pitchFamily="18" charset="0"/>
              </a:rPr>
              <a:t>safehome</a:t>
            </a:r>
            <a:r>
              <a:rPr lang="en-US" sz="2400" noProof="0" dirty="0">
                <a:latin typeface="Times New Roman" panose="02020603050405020304" pitchFamily="18" charset="0"/>
                <a:cs typeface="Times New Roman" panose="02020603050405020304" pitchFamily="18" charset="0"/>
              </a:rPr>
              <a:t>. The use cases are, access camera surveillance via the internet, configures </a:t>
            </a:r>
            <a:r>
              <a:rPr lang="en-US" sz="2400" noProof="0" dirty="0" err="1">
                <a:latin typeface="Times New Roman" panose="02020603050405020304" pitchFamily="18" charset="0"/>
                <a:cs typeface="Times New Roman" panose="02020603050405020304" pitchFamily="18" charset="0"/>
              </a:rPr>
              <a:t>safehome</a:t>
            </a:r>
            <a:r>
              <a:rPr lang="en-US" sz="2400" noProof="0" dirty="0">
                <a:latin typeface="Times New Roman" panose="02020603050405020304" pitchFamily="18" charset="0"/>
                <a:cs typeface="Times New Roman" panose="02020603050405020304" pitchFamily="18" charset="0"/>
              </a:rPr>
              <a:t> system parameters, and sets alar. The access camera surveillance via the internet is further connected to cameras.</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Cards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 cards. The title reads class: floor plan. The space below the title reads description. The card is further divided into two columns titled responsibility, and collaborator. The responsibility reads defines floor plan name or type; manages floor plan positioning; scales floor plan for display; incorporates walls, door, and windows, and shows position of video cameras. The collaborator reads, wall on the column corresponding to incorporates wall, doors, and windows; and camera in the column respective to shows position of video cameras.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1</a:t>
            </a:r>
            <a:r>
              <a:rPr lang="en-US" sz="4000" noProof="0" dirty="0">
                <a:latin typeface="Times New Roman" panose="02020603050405020304" pitchFamily="18" charset="0"/>
                <a:cs typeface="Times New Roman" panose="02020603050405020304" pitchFamily="18" charset="0"/>
              </a:rPr>
              <a:t>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flowchart displays an activity diagram. The diagram starts with two possibilities, camera not in use, and camera in use. If the camera in use, get current camera user, and then report camera in use and home of current user. If the camera not in use, the request camera lock. If the camera lock is available, then report camera now locked for user. If the lock is unavailable, then report camera unavailable.</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 Bridge</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n illustration displays a bridge. Three circles represent the system description, analysis model, and design model.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34430" y="1239816"/>
            <a:ext cx="4792472" cy="4771354"/>
          </a:xfrm>
          <a:prstGeom prst="rect">
            <a:avLst/>
          </a:prstGeom>
        </p:spPr>
      </p:pic>
      <p:sp>
        <p:nvSpPr>
          <p:cNvPr id="7" name="Text Placeholder 6"/>
          <p:cNvSpPr>
            <a:spLocks noGrp="1"/>
          </p:cNvSpPr>
          <p:nvPr>
            <p:ph type="body" sz="quarter" idx="12"/>
          </p:nvPr>
        </p:nvSpPr>
        <p:spPr>
          <a:xfrm>
            <a:off x="3369563" y="6267575"/>
            <a:ext cx="3224419" cy="247526"/>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Sequence Diagram </a:t>
            </a:r>
            <a:r>
              <a:rPr lang="en-US" sz="1000" b="0" noProof="0" dirty="0">
                <a:latin typeface="Times New Roman" panose="02020603050405020304" pitchFamily="18" charset="0"/>
                <a:cs typeface="Times New Roman" panose="02020603050405020304" pitchFamily="18" charset="0"/>
              </a:rPr>
              <a:t>2</a:t>
            </a:r>
            <a:r>
              <a:rPr lang="en-US" sz="4000" noProof="0" dirty="0">
                <a:latin typeface="Times New Roman" panose="02020603050405020304" pitchFamily="18" charset="0"/>
                <a:cs typeface="Times New Roman" panose="02020603050405020304" pitchFamily="18" charset="0"/>
              </a:rPr>
              <a:t>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200" noProof="0" dirty="0">
                <a:latin typeface="Times New Roman" panose="02020603050405020304" pitchFamily="18" charset="0"/>
                <a:cs typeface="Times New Roman" panose="02020603050405020304" pitchFamily="18" charset="0"/>
              </a:rPr>
              <a:t>The sequence diagram has four life lines which are labeled, from left to right, homeowner, control panel, system and sensors. When the system is ready the homeowner enters a password which is relayed to the control panel. The control panel begins by reading the message and then performs a compare of the password entered. When comparing the control panel sends a lookup request to the system which return a result. If the password is correct the system sends an activation request to the sensors which over a duration sends a successful activation message to the control panel which further the relays the successful activation message to the homeowner. If the password entered is wrong the homeowner has a maximum number of three tries to enter the correct password. If the three tries are exceeded the system is locked. Locked system has looped timer. </a:t>
            </a:r>
            <a:endParaRPr lang="en-US" sz="22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State Diagram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200" noProof="0" dirty="0">
                <a:latin typeface="Times New Roman" panose="02020603050405020304" pitchFamily="18" charset="0"/>
                <a:cs typeface="Times New Roman" panose="02020603050405020304" pitchFamily="18" charset="0"/>
              </a:rPr>
              <a:t>The state diagram shows an initial state of the process. After the key is hit the diagram shows a reading state. The reading state transitions the entered password to a comparing state. The comparing state is a shown as a class with a validate password operation. The comparing state has a loop, if password equals incorrect and number of tries greater than maximum number of tries. When number of tries exceeds maximum number of tries the comparing state transitions to a locked state. A locked state has a loop with timer greater than locked time. When timer greater than locked time the locked state transitions back to the reading state. If the password entered is correct the comparing state transitions to a selecting state. Upon a successful activation selecting state transitions back to the reading state. </a:t>
            </a:r>
            <a:endParaRPr lang="en-US" sz="22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2</a:t>
            </a:r>
            <a:r>
              <a:rPr lang="en-US" sz="4000" noProof="0" dirty="0">
                <a:latin typeface="Times New Roman" panose="02020603050405020304" pitchFamily="18" charset="0"/>
                <a:cs typeface="Times New Roman" panose="02020603050405020304" pitchFamily="18" charset="0"/>
              </a:rPr>
              <a:t>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noProof="0" dirty="0">
                <a:latin typeface="Times New Roman" panose="02020603050405020304" pitchFamily="18" charset="0"/>
                <a:cs typeface="Times New Roman" panose="02020603050405020304" pitchFamily="18" charset="0"/>
              </a:rPr>
              <a:t>The activity diagram begins with an initial state. The next activity state is enter password and user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This initiates a condition. If a password and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are valid and if a password and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are invalid. If invalid, then prompt for reentry activity. This entails another condition. If input tries remain the process loops back to the initial condition at enter password and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if no input tries remain the process reaches an end state. If in the initial condition the valid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and password were entered the next activity is select major function here other functions may also be selected. After this next activity is select surveillance. After selecting surveillance, the user can choose thumbnail views or select a specific camera. Selecting thumbnail, leads to select specific camera thumbnails and selecting a specific camera leads to select camera icon. Both, select specific camera thumbnails and select camera icon lead to view camera in output in labeled window. This leads to prompt for another view. This leads to two condition. First exit this function which leads to a final state or see another camera which loops back to the condition under select surveillance. </a:t>
            </a:r>
            <a:endParaRPr lang="en-US"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Swimlane Diagram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1800" noProof="0" dirty="0">
                <a:latin typeface="Times New Roman" panose="02020603050405020304" pitchFamily="18" charset="0"/>
                <a:cs typeface="Times New Roman" panose="02020603050405020304" pitchFamily="18" charset="0"/>
              </a:rPr>
              <a:t>The </a:t>
            </a:r>
            <a:r>
              <a:rPr lang="en-US" sz="1800" noProof="0" dirty="0" err="1">
                <a:latin typeface="Times New Roman" panose="02020603050405020304" pitchFamily="18" charset="0"/>
                <a:cs typeface="Times New Roman" panose="02020603050405020304" pitchFamily="18" charset="0"/>
              </a:rPr>
              <a:t>swimlane</a:t>
            </a:r>
            <a:r>
              <a:rPr lang="en-US" sz="1800" noProof="0" dirty="0">
                <a:latin typeface="Times New Roman" panose="02020603050405020304" pitchFamily="18" charset="0"/>
                <a:cs typeface="Times New Roman" panose="02020603050405020304" pitchFamily="18" charset="0"/>
              </a:rPr>
              <a:t> diagram is illustrated within a table. The three column headings of the table are: homeowner, camera and interface. The flow begins with an initial state in homeowner. The next activity state is enter password and user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This initiates a condition in the interface. If a password and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are valid and if a password and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are invalid. If invalid, then prompt for reentry activity. This entails another condition also within interface. If input tries remain the process loops back to the initial condition at enter password and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if no input tries remain the process reaches an end state. If in the initial condition the valid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and password were entered the next activity is select major function, under homeowner, here other functions may also be selected. After this next activity is select surveillance. After selecting surveillance, the user can choose thumbnail views or select a specific camera. Selecting thumbnail, leads to select specific camera thumbnails and selecting a specific camera leads to select camera icon. Both, select specific camera thumbnails and select camera icon lead to, the activity, generate video output, under the column camera. Generate video output leads to view camera in output in labeled window, under homeowner. This leads to prompt for another view under interface. This leads to two conditions. First exit this function which leads to a final state or see another camera which loops back to the condition under select surveillance.</a:t>
            </a:r>
            <a:endParaRPr lang="en-US" sz="18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Rules of Thumb</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3212825"/>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level of abstraction should be relatively high - focus on requirements visible in problem or business domains. </a:t>
            </a:r>
            <a:endParaRPr lang="en-US" altLang="en-US" sz="2400" noProof="0" dirty="0">
              <a:latin typeface="Times New Roman" panose="02020603050405020304" pitchFamily="18" charset="0"/>
              <a:cs typeface="Times New Roman" panose="02020603050405020304" pitchFamily="18" charset="0"/>
              <a:sym typeface="Symbol" panose="05050102010706020507" pitchFamily="18" charset="2"/>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Analysis model should provide insight into information domain, function, and behavior of the software.</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Delay consideration of infrastructure and other non-functional models until later in the modeling activity. </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analysis model provides value to all stakeholders keep the model as simple as it can be.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Requirements Modeling Principles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92351"/>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 </a:t>
            </a:r>
            <a:r>
              <a:rPr lang="en-US" sz="2400" i="1" noProof="0" dirty="0">
                <a:latin typeface="Times New Roman" panose="02020603050405020304" pitchFamily="18" charset="0"/>
                <a:cs typeface="Times New Roman" panose="02020603050405020304" pitchFamily="18" charset="0"/>
              </a:rPr>
              <a:t>The information domain of a problem must be represented and understood. </a:t>
            </a:r>
            <a:endParaRPr lang="en-US" sz="2400"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2</a:t>
            </a:r>
            <a:r>
              <a:rPr lang="en-US" sz="2400" noProof="0" dirty="0">
                <a:latin typeface="Times New Roman" panose="02020603050405020304" pitchFamily="18" charset="0"/>
                <a:cs typeface="Times New Roman" panose="02020603050405020304" pitchFamily="18" charset="0"/>
              </a:rPr>
              <a:t>. </a:t>
            </a:r>
            <a:r>
              <a:rPr lang="en-US" sz="2400" i="1" noProof="0" dirty="0">
                <a:latin typeface="Times New Roman" panose="02020603050405020304" pitchFamily="18" charset="0"/>
                <a:cs typeface="Times New Roman" panose="02020603050405020304" pitchFamily="18" charset="0"/>
              </a:rPr>
              <a:t>The functions that the software performs must be defined. </a:t>
            </a:r>
            <a:endParaRPr lang="en-US" sz="2400"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3. </a:t>
            </a:r>
            <a:r>
              <a:rPr lang="en-US" sz="2400" i="1" noProof="0" dirty="0">
                <a:latin typeface="Times New Roman" panose="02020603050405020304" pitchFamily="18" charset="0"/>
                <a:cs typeface="Times New Roman" panose="02020603050405020304" pitchFamily="18" charset="0"/>
              </a:rPr>
              <a:t>The behavior of the software (as a consequence of external events) must be represented.</a:t>
            </a:r>
            <a:endParaRPr lang="en-US" sz="2400"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4. </a:t>
            </a:r>
            <a:r>
              <a:rPr lang="en-US" sz="2400" i="1" noProof="0" dirty="0">
                <a:latin typeface="Times New Roman" panose="02020603050405020304" pitchFamily="18" charset="0"/>
                <a:cs typeface="Times New Roman" panose="02020603050405020304" pitchFamily="18" charset="0"/>
              </a:rPr>
              <a:t>The models that depict information, function, and behavior must be partitioned in a manner that uncovers detail in a layered (or hierarchical) fashion. </a:t>
            </a:r>
            <a:endParaRPr lang="en-US" sz="2400"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5. </a:t>
            </a:r>
            <a:r>
              <a:rPr lang="en-US" sz="2400" i="1" noProof="0" dirty="0">
                <a:latin typeface="Times New Roman" panose="02020603050405020304" pitchFamily="18" charset="0"/>
                <a:cs typeface="Times New Roman" panose="02020603050405020304" pitchFamily="18" charset="0"/>
              </a:rPr>
              <a:t>The analysis task should move from essential information toward implementation detail.</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430666"/>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Scenario-Based Modeling: Actors and Profiles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495653"/>
            <a:ext cx="8458200" cy="1389578"/>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t>
            </a:r>
            <a:r>
              <a:rPr lang="en-US" sz="2400" b="1" i="1" noProof="0" dirty="0">
                <a:latin typeface="Times New Roman" panose="02020603050405020304" pitchFamily="18" charset="0"/>
                <a:cs typeface="Times New Roman" panose="02020603050405020304" pitchFamily="18" charset="0"/>
              </a:rPr>
              <a:t>actor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models an entity that interacts with a system object. </a:t>
            </a:r>
            <a:endParaRPr lang="en-US" sz="2400"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sz="2000" noProof="0" dirty="0">
                <a:latin typeface="Times New Roman" panose="02020603050405020304" pitchFamily="18" charset="0"/>
                <a:cs typeface="Times New Roman" panose="02020603050405020304" pitchFamily="18" charset="0"/>
              </a:rPr>
              <a:t>Actors may represent roles played by human stakeholders or external hardware as they interact with system objects by exchanging information.</a:t>
            </a:r>
            <a:endParaRPr lang="en-US" sz="2000"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2948606"/>
            <a:ext cx="8458200" cy="2380358"/>
          </a:xfrm>
        </p:spPr>
        <p:txBody>
          <a:bodyPr>
            <a:normAutofit lnSpcReduction="10000"/>
          </a:bodyPr>
          <a:lstStyle/>
          <a:p>
            <a:r>
              <a:rPr lang="en-US" sz="2400" noProof="0" dirty="0">
                <a:latin typeface="Times New Roman" panose="02020603050405020304" pitchFamily="18" charset="0"/>
                <a:cs typeface="Times New Roman" panose="02020603050405020304" pitchFamily="18" charset="0"/>
              </a:rPr>
              <a:t>A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t>
            </a:r>
            <a:r>
              <a:rPr lang="en-US" sz="2400" i="1" noProof="0" dirty="0">
                <a:latin typeface="Times New Roman" panose="02020603050405020304" pitchFamily="18" charset="0"/>
                <a:cs typeface="Times New Roman" panose="02020603050405020304" pitchFamily="18" charset="0"/>
              </a:rPr>
              <a:t>profile </a:t>
            </a:r>
            <a:r>
              <a:rPr lang="en-US" sz="2400" noProof="0" dirty="0">
                <a:latin typeface="Times New Roman" panose="02020603050405020304" pitchFamily="18" charset="0"/>
                <a:cs typeface="Times New Roman" panose="02020603050405020304" pitchFamily="18" charset="0"/>
              </a:rPr>
              <a:t>provides a way of extending an existing model to other domains or platforms</a:t>
            </a:r>
            <a:r>
              <a:rPr lang="en-US" noProof="0" dirty="0">
                <a:latin typeface="Times New Roman" panose="02020603050405020304" pitchFamily="18" charset="0"/>
                <a:cs typeface="Times New Roman" panose="02020603050405020304" pitchFamily="18" charset="0"/>
              </a:rPr>
              <a:t>. </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might allow you to revise the model of a Web-based system and model the system for various mobile platforms. </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Profiles might also be used to model the system from the viewpoints of different users.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Use Cases</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66593"/>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Use case as a “contract for behavior” and more formal than a user story.</a:t>
            </a:r>
            <a:endPar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rPr>
              <a:t>Use-cases are simply an aid to defining what exists outside the system (actors) and what should be performed by the system (use-cases).</a:t>
            </a:r>
            <a:endPar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endParaRPr>
          </a:p>
          <a:p>
            <a:pPr marL="622935" lvl="1" indent="-320675">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What should we write about?</a:t>
            </a:r>
            <a:endParaRPr lang="en-US" sz="2400"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a:p>
            <a:pPr marL="622935" lvl="1" indent="-320675">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How much should we write about it?</a:t>
            </a:r>
            <a:endParaRPr lang="en-US" sz="2400"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a:p>
            <a:pPr marL="622935" lvl="1" indent="-320675">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How detailed should we make our description? </a:t>
            </a:r>
            <a:endParaRPr lang="en-US" sz="2400"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a:p>
            <a:pPr marL="622935" lvl="1" indent="-320675">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How should we organize the description? </a:t>
            </a:r>
            <a:endParaRPr lang="en-US" sz="2400"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What to Write About?</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40835"/>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first two requirements engineering tasks—inception and elicitation—provide you with the information you’ll need to begin writing use cases.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To begin developing a set of use cases, list the functions or activities performed by a specific actor.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You can obtain these from a list of required system functions, through conversations with stakeholders, or by an evaluation of activity diagrams developed as part of requirements modeling.</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 cases of this type are sometimes referred to as </a:t>
            </a:r>
            <a:r>
              <a:rPr lang="en-US" sz="2400" b="1" i="1" noProof="0" dirty="0">
                <a:latin typeface="Times New Roman" panose="02020603050405020304" pitchFamily="18" charset="0"/>
                <a:cs typeface="Times New Roman" panose="02020603050405020304" pitchFamily="18" charset="0"/>
              </a:rPr>
              <a:t>primary scenarios</a:t>
            </a:r>
            <a:r>
              <a:rPr lang="en-US" sz="2400" i="1" noProof="0" dirty="0">
                <a:latin typeface="Times New Roman" panose="02020603050405020304" pitchFamily="18" charset="0"/>
                <a:cs typeface="Times New Roman" panose="02020603050405020304" pitchFamily="18" charset="0"/>
              </a:rPr>
              <a:t>.</a:t>
            </a:r>
            <a:endParaRPr lang="en-US" sz="2400" noProof="0" dirty="0">
              <a:solidFill>
                <a:schemeClr val="folHlink"/>
              </a:solidFill>
              <a:latin typeface="Times New Roman" panose="02020603050405020304" pitchFamily="18" charset="0"/>
              <a:ea typeface="MS PGothic" panose="020B0600070205080204" pitchFamily="-128" charset="-128"/>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Custom 2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2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29">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19765</Words>
  <Application>WPS 演示</Application>
  <PresentationFormat>全屏显示(4:3)</PresentationFormat>
  <Paragraphs>397</Paragraphs>
  <Slides>43</Slides>
  <Notes>0</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43</vt:i4>
      </vt:variant>
    </vt:vector>
  </HeadingPairs>
  <TitlesOfParts>
    <vt:vector size="58" baseType="lpstr">
      <vt:lpstr>Arial</vt:lpstr>
      <vt:lpstr>宋体</vt:lpstr>
      <vt:lpstr>Wingdings</vt:lpstr>
      <vt:lpstr>Calibri</vt:lpstr>
      <vt:lpstr>Times New Roman</vt:lpstr>
      <vt:lpstr>Symbol</vt:lpstr>
      <vt:lpstr>MS PGothic</vt:lpstr>
      <vt:lpstr>微软雅黑</vt:lpstr>
      <vt:lpstr>Arial Unicode MS</vt:lpstr>
      <vt:lpstr>黑体</vt:lpstr>
      <vt:lpstr>Title Slides Master</vt:lpstr>
      <vt:lpstr>MainContentSlideMaster</vt:lpstr>
      <vt:lpstr>ClosingMaster</vt:lpstr>
      <vt:lpstr>DividerSlideMaster</vt:lpstr>
      <vt:lpstr>ImageDescriptionAppendixSlideMaster</vt:lpstr>
      <vt:lpstr>Chapter 8</vt:lpstr>
      <vt:lpstr>Requirements Analysis</vt:lpstr>
      <vt:lpstr>Requirements Models</vt:lpstr>
      <vt:lpstr>A Bridge</vt:lpstr>
      <vt:lpstr>Rules of Thumb</vt:lpstr>
      <vt:lpstr>Requirements Modeling Principles</vt:lpstr>
      <vt:lpstr>Scenario-Based Modeling: Actors and Profiles</vt:lpstr>
      <vt:lpstr>Use Cases</vt:lpstr>
      <vt:lpstr>What to Write About?</vt:lpstr>
      <vt:lpstr>Alternative Interactions</vt:lpstr>
      <vt:lpstr>Defining Exceptions</vt:lpstr>
      <vt:lpstr>Documenting Use Cases</vt:lpstr>
      <vt:lpstr>Use Case Diagram</vt:lpstr>
      <vt:lpstr>Class-Based Modeling</vt:lpstr>
      <vt:lpstr>Identifying Analysis Classes</vt:lpstr>
      <vt:lpstr>Potential Analysis Classes</vt:lpstr>
      <vt:lpstr>Analysis Class Selection</vt:lpstr>
      <vt:lpstr>Defining Attributes</vt:lpstr>
      <vt:lpstr>Defining Operations</vt:lpstr>
      <vt:lpstr>C R C Modeling</vt:lpstr>
      <vt:lpstr>C R C Cards</vt:lpstr>
      <vt:lpstr>C R C Model Review Process</vt:lpstr>
      <vt:lpstr>Functional Modeling</vt:lpstr>
      <vt:lpstr>Activity Diagram 1</vt:lpstr>
      <vt:lpstr>Behavioral Modeling</vt:lpstr>
      <vt:lpstr>Sequence Diagram 1</vt:lpstr>
      <vt:lpstr>Sequence Diagram 2</vt:lpstr>
      <vt:lpstr>Creating Behavioral Models</vt:lpstr>
      <vt:lpstr>Identifying Events</vt:lpstr>
      <vt:lpstr>State Diagram</vt:lpstr>
      <vt:lpstr>Activity Diagram 2</vt:lpstr>
      <vt:lpstr>Swimlane Diagrams</vt:lpstr>
      <vt:lpstr>Swimlane Diagram</vt:lpstr>
      <vt:lpstr>End of Main Content</vt:lpstr>
      <vt:lpstr>Accessibility Content: Text Alternatives for Images</vt:lpstr>
      <vt:lpstr>A Bridge – Text Alternative</vt:lpstr>
      <vt:lpstr>Use Case Diagram – Text Alternative</vt:lpstr>
      <vt:lpstr>C R C Cards – Text Alternative</vt:lpstr>
      <vt:lpstr>Activity Diagram 1 – Text Alternative</vt:lpstr>
      <vt:lpstr>Sequence Diagram 2 – Text Alternative</vt:lpstr>
      <vt:lpstr>State Diagram – Text Alternative</vt:lpstr>
      <vt:lpstr>Activity Diagram 2 – Text Alternative</vt:lpstr>
      <vt:lpstr>Swimlane Diagram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115</cp:revision>
  <dcterms:created xsi:type="dcterms:W3CDTF">2019-01-22T22:04:00Z</dcterms:created>
  <dcterms:modified xsi:type="dcterms:W3CDTF">2023-12-20T03:28:50Z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66371F84157349C7B7B7A83866AF3828_12</vt:lpwstr>
  </property>
  <property fmtid="{D5CDD505-2E9C-101B-9397-08002B2CF9AE}" pid="3" name="KSOProductBuildVer">
    <vt:lpwstr>2052-12.1.0.15990</vt:lpwstr>
  </property>
</Properties>
</file>