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notesMasterIdLst>
    <p:notesMasterId r:id="rId8"/>
  </p:notesMasterIdLst>
  <p:sldIdLst>
    <p:sldId id="256" r:id="rId7"/>
    <p:sldId id="263" r:id="rId9"/>
    <p:sldId id="266" r:id="rId10"/>
    <p:sldId id="265" r:id="rId11"/>
    <p:sldId id="268" r:id="rId12"/>
    <p:sldId id="269" r:id="rId13"/>
    <p:sldId id="267" r:id="rId14"/>
    <p:sldId id="270" r:id="rId15"/>
    <p:sldId id="273" r:id="rId16"/>
    <p:sldId id="271" r:id="rId17"/>
    <p:sldId id="272" r:id="rId18"/>
    <p:sldId id="277" r:id="rId19"/>
    <p:sldId id="279" r:id="rId20"/>
    <p:sldId id="280" r:id="rId21"/>
    <p:sldId id="278" r:id="rId22"/>
    <p:sldId id="274" r:id="rId23"/>
    <p:sldId id="275" r:id="rId24"/>
    <p:sldId id="276" r:id="rId25"/>
    <p:sldId id="281" r:id="rId26"/>
    <p:sldId id="282" r:id="rId27"/>
    <p:sldId id="283" r:id="rId28"/>
    <p:sldId id="284" r:id="rId29"/>
    <p:sldId id="287" r:id="rId30"/>
    <p:sldId id="288" r:id="rId31"/>
    <p:sldId id="286" r:id="rId32"/>
    <p:sldId id="260" r:id="rId33"/>
    <p:sldId id="258" r:id="rId34"/>
    <p:sldId id="264" r:id="rId35"/>
    <p:sldId id="289" r:id="rId36"/>
    <p:sldId id="290" r:id="rId37"/>
    <p:sldId id="291" r:id="rId38"/>
    <p:sldId id="292" r:id="rId39"/>
    <p:sldId id="293" r:id="rId40"/>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6"/>
            <p14:sldId id="265"/>
            <p14:sldId id="268"/>
            <p14:sldId id="269"/>
            <p14:sldId id="267"/>
            <p14:sldId id="270"/>
            <p14:sldId id="273"/>
            <p14:sldId id="271"/>
            <p14:sldId id="272"/>
            <p14:sldId id="277"/>
            <p14:sldId id="279"/>
            <p14:sldId id="280"/>
            <p14:sldId id="278"/>
            <p14:sldId id="274"/>
            <p14:sldId id="275"/>
            <p14:sldId id="276"/>
            <p14:sldId id="281"/>
            <p14:sldId id="282"/>
            <p14:sldId id="283"/>
            <p14:sldId id="284"/>
            <p14:sldId id="287"/>
            <p14:sldId id="288"/>
            <p14:sldId id="286"/>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397" autoAdjust="0"/>
  </p:normalViewPr>
  <p:slideViewPr>
    <p:cSldViewPr snapToGrid="0" showGuides="1">
      <p:cViewPr varScale="1">
        <p:scale>
          <a:sx n="90" d="100"/>
          <a:sy n="90" d="100"/>
        </p:scale>
        <p:origin x="954" y="96"/>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50C00-1FAD-42E4-9EC7-BE4FFDA81426}"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986D-EE3A-4DEB-89D2-3A8448169C3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 Hill.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805"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endParaRPr lang="en-US"/>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p:nvPr>
        </p:nvSpPr>
        <p:spPr>
          <a:xfrm>
            <a:off x="342900" y="304800"/>
            <a:ext cx="8458200" cy="678611"/>
          </a:xfrm>
          <a:prstGeom prst="rect">
            <a:avLst/>
          </a:prstGeom>
        </p:spPr>
        <p:txBody>
          <a:bodyPr anchor="ctr">
            <a:noAutofit/>
          </a:bodyPr>
          <a:lstStyle>
            <a:lvl1pPr>
              <a:defRPr sz="4000"/>
            </a:lvl1pPr>
          </a:lstStyle>
          <a:p>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vl2pPr marL="291465" indent="-291465">
              <a:spcBef>
                <a:spcPts val="1000"/>
              </a:spcBef>
              <a:spcAft>
                <a:spcPts val="0"/>
              </a:spcAft>
              <a:defRPr/>
            </a:lvl2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291465" indent="-291465"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935" indent="-320675"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IN" smtClean="0"/>
            </a:fld>
            <a:endParaRPr lang="en-IN"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291465" indent="-291465"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935" indent="-320675"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30.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31.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32.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33.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28.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 Target="slide29.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t>Chapter 9</a:t>
            </a:r>
            <a:endParaRPr lang="en-US" noProof="0" dirty="0"/>
          </a:p>
        </p:txBody>
      </p:sp>
      <p:sp>
        <p:nvSpPr>
          <p:cNvPr id="13" name="Subtitle 12"/>
          <p:cNvSpPr>
            <a:spLocks noGrp="1"/>
          </p:cNvSpPr>
          <p:nvPr>
            <p:ph type="subTitle" idx="1"/>
          </p:nvPr>
        </p:nvSpPr>
        <p:spPr/>
        <p:txBody>
          <a:bodyPr/>
          <a:lstStyle/>
          <a:p>
            <a:r>
              <a:rPr lang="en-US" noProof="0" dirty="0"/>
              <a:t>Design Concepts</a:t>
            </a:r>
            <a:endParaRPr lang="en-US" noProof="0" dirty="0"/>
          </a:p>
        </p:txBody>
      </p:sp>
      <p:sp>
        <p:nvSpPr>
          <p:cNvPr id="14" name="Text Placeholder 13"/>
          <p:cNvSpPr>
            <a:spLocks noGrp="1"/>
          </p:cNvSpPr>
          <p:nvPr>
            <p:ph type="body" sz="quarter" idx="10"/>
          </p:nvPr>
        </p:nvSpPr>
        <p:spPr/>
        <p:txBody>
          <a:bodyPr/>
          <a:lstStyle/>
          <a:p>
            <a:r>
              <a:rPr lang="en-US" noProof="0" dirty="0"/>
              <a:t>Part Two - Modeling</a:t>
            </a:r>
            <a:endParaRPr lang="en-US" noProof="0" dirty="0"/>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Design Concepts </a:t>
            </a:r>
            <a:r>
              <a:rPr lang="en-US" sz="1000" b="0" dirty="0"/>
              <a:t>2</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Information Hiding - controlled interfaces which </a:t>
            </a:r>
            <a:r>
              <a:rPr lang="en-US" sz="2400" noProof="0" dirty="0"/>
              <a:t>define and enforces access to component procedural detail and any local data structure used by the component.</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Functional independence - single-minded (high cohesion) components with aversion to excessive interaction with other components (low coupling).</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Stepwise Refinement – incremental elaboration of detail for all abstractions.</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Refactoring—a reorganization technique that simplifies the design without changing functionality.</a:t>
            </a:r>
            <a:endParaRPr lang="en-US" altLang="en-US" sz="2400" noProof="0" dirty="0">
              <a:solidFill>
                <a:schemeClr val="tx1"/>
              </a:solidFill>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Design Classes—provide design detail that will enable analysis classes to be implemented.</a:t>
            </a:r>
            <a:endParaRPr lang="en-US" altLang="en-US" sz="32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Design Class Example</a:t>
            </a:r>
            <a:endParaRPr lang="en-US" noProof="0" dirty="0"/>
          </a:p>
        </p:txBody>
      </p:sp>
      <p:pic>
        <p:nvPicPr>
          <p:cNvPr id="11" name="Picture 10" descr="The diagram shows a design class exampl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93980" y="1273312"/>
            <a:ext cx="5568693" cy="4885558"/>
          </a:xfrm>
          <a:prstGeom prst="rect">
            <a:avLst/>
          </a:prstGeom>
        </p:spPr>
      </p:pic>
      <p:sp>
        <p:nvSpPr>
          <p:cNvPr id="6" name="Text Placeholder 5"/>
          <p:cNvSpPr>
            <a:spLocks noGrp="1"/>
          </p:cNvSpPr>
          <p:nvPr>
            <p:ph type="body" sz="quarter" idx="12"/>
          </p:nvPr>
        </p:nvSpPr>
        <p:spPr>
          <a:xfrm>
            <a:off x="3369347" y="6324600"/>
            <a:ext cx="2957025" cy="228600"/>
          </a:xfrm>
        </p:spPr>
        <p:txBody>
          <a:bodyPr/>
          <a:lstStyle/>
          <a:p>
            <a:r>
              <a:rPr lang="en-US" sz="1200" dirty="0">
                <a:solidFill>
                  <a:schemeClr val="tx1"/>
                </a:solidFill>
                <a:hlinkClick r:id="rId2" action="ppaction://hlinksldjump"/>
              </a:rPr>
              <a:t>Access the text alternative for slide images.</a:t>
            </a:r>
            <a:endParaRPr lang="en-US" sz="120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Design Class Characteristics</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Complete - includes all necessary attributes and methods) and sufficient (contains only those methods needed to achieve class intent).</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Primitiveness – each class method focuses on providing one service.</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High cohesion – small, focused, single-minded classes.</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Low coupling – class collaboration kept to minimum.</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Information Hiding</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t>Reduces the likelihood of “side effects.”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Limits the global impact of local design decisions.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Emphasizes communication through controlled interfaces.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Discourages the use of global data.</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Leads to encapsulation—an attribute of high quality design.</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Results in higher quality software.</a:t>
            </a:r>
            <a:endParaRPr lang="en-US" alt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Architecture Properties</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b="1" noProof="0" dirty="0">
                <a:solidFill>
                  <a:schemeClr val="tx1"/>
                </a:solidFill>
              </a:rPr>
              <a:t>Structural properties. </a:t>
            </a:r>
            <a:r>
              <a:rPr lang="en-US" sz="2400" noProof="0" dirty="0">
                <a:solidFill>
                  <a:schemeClr val="tx1"/>
                </a:solidFill>
                <a:effectLst>
                  <a:outerShdw blurRad="38100" dist="38100" dir="2700000" algn="tl">
                    <a:srgbClr val="FFFFFF"/>
                  </a:outerShdw>
                </a:effectLst>
              </a:rPr>
              <a:t>This aspect of the architectural design representation defines the components of a system (for </a:t>
            </a:r>
            <a:r>
              <a:rPr lang="en-US" sz="2400" dirty="0">
                <a:solidFill>
                  <a:schemeClr val="tx1"/>
                </a:solidFill>
                <a:effectLst>
                  <a:outerShdw blurRad="38100" dist="38100" dir="2700000" algn="tl">
                    <a:srgbClr val="FFFFFF"/>
                  </a:outerShdw>
                </a:effectLst>
              </a:rPr>
              <a:t>e</a:t>
            </a:r>
            <a:r>
              <a:rPr lang="en-US" sz="2400" noProof="0" dirty="0" err="1">
                <a:solidFill>
                  <a:schemeClr val="tx1"/>
                </a:solidFill>
                <a:effectLst>
                  <a:outerShdw blurRad="38100" dist="38100" dir="2700000" algn="tl">
                    <a:srgbClr val="FFFFFF"/>
                  </a:outerShdw>
                </a:effectLst>
              </a:rPr>
              <a:t>xample</a:t>
            </a:r>
            <a:r>
              <a:rPr lang="en-US" sz="2400" noProof="0" dirty="0">
                <a:solidFill>
                  <a:schemeClr val="tx1"/>
                </a:solidFill>
                <a:effectLst>
                  <a:outerShdw blurRad="38100" dist="38100" dir="2700000" algn="tl">
                    <a:srgbClr val="FFFFFF"/>
                  </a:outerShdw>
                </a:effectLst>
              </a:rPr>
              <a:t>, modules, objects, filters) and the manner in components are packaged and interact with one another.</a:t>
            </a:r>
            <a:endParaRPr lang="en-US" sz="2400" noProof="0" dirty="0">
              <a:solidFill>
                <a:schemeClr val="tx1"/>
              </a:solidFill>
              <a:effectLst>
                <a:outerShdw blurRad="38100" dist="38100" dir="2700000" algn="tl">
                  <a:srgbClr val="FFFFFF"/>
                </a:outerShdw>
              </a:effectLst>
            </a:endParaRPr>
          </a:p>
          <a:p>
            <a:pPr marL="291465" indent="-291465">
              <a:spcBef>
                <a:spcPts val="1000"/>
              </a:spcBef>
              <a:spcAft>
                <a:spcPts val="0"/>
              </a:spcAft>
              <a:buFont typeface="Arial" panose="020B0604020202020204" pitchFamily="34" charset="0"/>
              <a:buChar char="•"/>
              <a:defRPr/>
            </a:pPr>
            <a:r>
              <a:rPr lang="en-US" sz="2400" b="1" noProof="0" dirty="0">
                <a:solidFill>
                  <a:schemeClr val="tx1"/>
                </a:solidFill>
              </a:rPr>
              <a:t>Extra-functional properties. </a:t>
            </a:r>
            <a:r>
              <a:rPr lang="en-US" sz="2400" noProof="0" dirty="0">
                <a:solidFill>
                  <a:schemeClr val="tx1"/>
                </a:solidFill>
                <a:effectLst>
                  <a:outerShdw blurRad="38100" dist="38100" dir="2700000" algn="tl">
                    <a:srgbClr val="FFFFFF"/>
                  </a:outerShdw>
                </a:effectLst>
              </a:rPr>
              <a:t>The architectural design description should address how the design architecture achieves requirements for performance, capacity, reliability, security, adaptability, and other characteristics.</a:t>
            </a:r>
            <a:endParaRPr lang="en-US" sz="2400" noProof="0" dirty="0">
              <a:solidFill>
                <a:schemeClr val="tx1"/>
              </a:solidFill>
              <a:effectLst>
                <a:outerShdw blurRad="38100" dist="38100" dir="2700000" algn="tl">
                  <a:srgbClr val="FFFFFF"/>
                </a:outerShdw>
              </a:effectLst>
            </a:endParaRPr>
          </a:p>
          <a:p>
            <a:pPr marL="291465" indent="-291465">
              <a:spcBef>
                <a:spcPts val="1000"/>
              </a:spcBef>
              <a:spcAft>
                <a:spcPts val="0"/>
              </a:spcAft>
              <a:buFont typeface="Arial" panose="020B0604020202020204" pitchFamily="34" charset="0"/>
              <a:buChar char="•"/>
              <a:defRPr/>
            </a:pPr>
            <a:r>
              <a:rPr lang="en-US" sz="2400" b="1" noProof="0" dirty="0">
                <a:solidFill>
                  <a:schemeClr val="tx1"/>
                </a:solidFill>
              </a:rPr>
              <a:t>Families of related systems.</a:t>
            </a:r>
            <a:r>
              <a:rPr lang="en-US" sz="2400" noProof="0" dirty="0">
                <a:solidFill>
                  <a:schemeClr val="tx1"/>
                </a:solidFill>
                <a:effectLst>
                  <a:outerShdw blurRad="38100" dist="38100" dir="2700000" algn="tl">
                    <a:srgbClr val="FFFFFF"/>
                  </a:outerShdw>
                </a:effectLst>
              </a:rPr>
              <a:t> The architectural design should draw upon repeatable patterns (building blocks) often encountered in the design of similar systems.</a:t>
            </a:r>
            <a:endParaRPr lang="en-US" sz="2400" noProof="0" dirty="0">
              <a:solidFill>
                <a:schemeClr val="tx1"/>
              </a:solidFill>
              <a:effectLst>
                <a:outerShdw blurRad="38100" dist="38100" dir="2700000" algn="tl">
                  <a:srgbClr val="FFFFFF"/>
                </a:outerShdw>
              </a:effectLst>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Design Pattern Template</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a:spcBef>
                <a:spcPts val="1000"/>
              </a:spcBef>
              <a:spcAft>
                <a:spcPts val="600"/>
              </a:spcAft>
              <a:defRPr/>
            </a:pPr>
            <a:r>
              <a:rPr lang="en-US" sz="1600" b="1" noProof="0" dirty="0">
                <a:solidFill>
                  <a:schemeClr val="tx1"/>
                </a:solidFill>
              </a:rPr>
              <a:t>Pattern name</a:t>
            </a:r>
            <a:r>
              <a:rPr lang="en-US" sz="1600" noProof="0" dirty="0">
                <a:solidFill>
                  <a:schemeClr val="tx1"/>
                </a:solidFill>
                <a:effectLst>
                  <a:outerShdw blurRad="38100" dist="38100" dir="2700000" algn="tl">
                    <a:srgbClr val="FFFFFF"/>
                  </a:outerShdw>
                </a:effectLst>
              </a:rPr>
              <a:t> - describes the essence of the pattern in a short but expressive name</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Intent</a:t>
            </a:r>
            <a:r>
              <a:rPr lang="en-US" sz="1600" noProof="0" dirty="0">
                <a:solidFill>
                  <a:schemeClr val="tx1"/>
                </a:solidFill>
                <a:effectLst>
                  <a:outerShdw blurRad="38100" dist="38100" dir="2700000" algn="tl">
                    <a:srgbClr val="FFFFFF"/>
                  </a:outerShdw>
                </a:effectLst>
              </a:rPr>
              <a:t> - describes the pattern and what it does</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Also-known-as</a:t>
            </a:r>
            <a:r>
              <a:rPr lang="en-US" sz="1600" noProof="0" dirty="0">
                <a:solidFill>
                  <a:schemeClr val="tx1"/>
                </a:solidFill>
                <a:effectLst>
                  <a:outerShdw blurRad="38100" dist="38100" dir="2700000" algn="tl">
                    <a:srgbClr val="FFFFFF"/>
                  </a:outerShdw>
                </a:effectLst>
              </a:rPr>
              <a:t> - lists any synonyms for the pattern</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Motivation</a:t>
            </a:r>
            <a:r>
              <a:rPr lang="en-US" sz="1600" noProof="0" dirty="0">
                <a:solidFill>
                  <a:schemeClr val="tx1"/>
                </a:solidFill>
                <a:effectLst>
                  <a:outerShdw blurRad="38100" dist="38100" dir="2700000" algn="tl">
                    <a:srgbClr val="FFFFFF"/>
                  </a:outerShdw>
                </a:effectLst>
              </a:rPr>
              <a:t> - provides an example of the problem</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Applicability</a:t>
            </a:r>
            <a:r>
              <a:rPr lang="en-US" sz="1600" noProof="0" dirty="0">
                <a:solidFill>
                  <a:schemeClr val="tx1"/>
                </a:solidFill>
                <a:effectLst>
                  <a:outerShdw blurRad="38100" dist="38100" dir="2700000" algn="tl">
                    <a:srgbClr val="FFFFFF"/>
                  </a:outerShdw>
                </a:effectLst>
              </a:rPr>
              <a:t> - notes specific design situations in which the pattern is applicable</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Structure</a:t>
            </a:r>
            <a:r>
              <a:rPr lang="en-US" sz="1600" noProof="0" dirty="0">
                <a:solidFill>
                  <a:schemeClr val="tx1"/>
                </a:solidFill>
                <a:effectLst>
                  <a:outerShdw blurRad="38100" dist="38100" dir="2700000" algn="tl">
                    <a:srgbClr val="FFFFFF"/>
                  </a:outerShdw>
                </a:effectLst>
              </a:rPr>
              <a:t> - describes the classes that are required to implement the pattern</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Participants</a:t>
            </a:r>
            <a:r>
              <a:rPr lang="en-US" sz="1600" noProof="0" dirty="0">
                <a:solidFill>
                  <a:schemeClr val="tx1"/>
                </a:solidFill>
                <a:effectLst>
                  <a:outerShdw blurRad="38100" dist="38100" dir="2700000" algn="tl">
                    <a:srgbClr val="FFFFFF"/>
                  </a:outerShdw>
                </a:effectLst>
              </a:rPr>
              <a:t> - describes the responsibilities of the classes that are required to implement the pattern</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Collaborations</a:t>
            </a:r>
            <a:r>
              <a:rPr lang="en-US" sz="1600" noProof="0" dirty="0">
                <a:solidFill>
                  <a:schemeClr val="tx1"/>
                </a:solidFill>
                <a:effectLst>
                  <a:outerShdw blurRad="38100" dist="38100" dir="2700000" algn="tl">
                    <a:srgbClr val="FFFFFF"/>
                  </a:outerShdw>
                </a:effectLst>
              </a:rPr>
              <a:t> - describes how the participants collaborate to carry out their responsibilities</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Consequences</a:t>
            </a:r>
            <a:r>
              <a:rPr lang="en-US" sz="1600" noProof="0" dirty="0">
                <a:solidFill>
                  <a:schemeClr val="tx1"/>
                </a:solidFill>
                <a:effectLst>
                  <a:outerShdw blurRad="38100" dist="38100" dir="2700000" algn="tl">
                    <a:srgbClr val="FFFFFF"/>
                  </a:outerShdw>
                </a:effectLst>
              </a:rPr>
              <a:t> - describes the “design forces” that affect the pattern and the potential trade-offs that must be considered when the pattern is implemented</a:t>
            </a:r>
            <a:endParaRPr lang="en-US" sz="1600" noProof="0" dirty="0">
              <a:solidFill>
                <a:schemeClr val="tx1"/>
              </a:solidFill>
              <a:effectLst>
                <a:outerShdw blurRad="38100" dist="38100" dir="2700000" algn="tl">
                  <a:srgbClr val="FFFFFF"/>
                </a:outerShdw>
              </a:effectLst>
            </a:endParaRPr>
          </a:p>
          <a:p>
            <a:pPr>
              <a:spcBef>
                <a:spcPts val="1000"/>
              </a:spcBef>
              <a:spcAft>
                <a:spcPts val="600"/>
              </a:spcAft>
              <a:defRPr/>
            </a:pPr>
            <a:r>
              <a:rPr lang="en-US" sz="1600" b="1" noProof="0" dirty="0">
                <a:solidFill>
                  <a:schemeClr val="tx1"/>
                </a:solidFill>
              </a:rPr>
              <a:t>Related patterns</a:t>
            </a:r>
            <a:r>
              <a:rPr lang="en-US" sz="1600" noProof="0" dirty="0">
                <a:solidFill>
                  <a:schemeClr val="tx1"/>
                </a:solidFill>
              </a:rPr>
              <a:t> - cross-references </a:t>
            </a:r>
            <a:r>
              <a:rPr lang="en-US" sz="1600" noProof="0" dirty="0">
                <a:solidFill>
                  <a:schemeClr val="tx1"/>
                </a:solidFill>
                <a:effectLst>
                  <a:outerShdw blurRad="38100" dist="38100" dir="2700000" algn="tl">
                    <a:srgbClr val="FFFFFF"/>
                  </a:outerShdw>
                </a:effectLst>
              </a:rPr>
              <a:t>related design patterns</a:t>
            </a:r>
            <a:endParaRPr lang="en-US" altLang="en-US" sz="16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Design Model</a:t>
            </a:r>
            <a:endParaRPr lang="en-US" noProof="0" dirty="0"/>
          </a:p>
        </p:txBody>
      </p:sp>
      <p:pic>
        <p:nvPicPr>
          <p:cNvPr id="11" name="Picture 10" descr="A graphical representation explains the design model.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0272" y="1297149"/>
            <a:ext cx="6634597" cy="4880403"/>
          </a:xfrm>
          <a:prstGeom prst="rect">
            <a:avLst/>
          </a:prstGeom>
        </p:spPr>
      </p:pic>
      <p:sp>
        <p:nvSpPr>
          <p:cNvPr id="6" name="Text Placeholder 5"/>
          <p:cNvSpPr>
            <a:spLocks noGrp="1"/>
          </p:cNvSpPr>
          <p:nvPr>
            <p:ph type="body" sz="quarter" idx="12"/>
          </p:nvPr>
        </p:nvSpPr>
        <p:spPr>
          <a:xfrm>
            <a:off x="3369347" y="6324600"/>
            <a:ext cx="3339797" cy="228600"/>
          </a:xfrm>
        </p:spPr>
        <p:txBody>
          <a:bodyPr/>
          <a:lstStyle/>
          <a:p>
            <a:r>
              <a:rPr lang="en-US" sz="1200" dirty="0">
                <a:solidFill>
                  <a:schemeClr val="tx1"/>
                </a:solidFill>
                <a:hlinkClick r:id="rId2" action="ppaction://hlinksldjump"/>
              </a:rPr>
              <a:t>Access the text alternative for slide images.</a:t>
            </a:r>
            <a:endParaRPr lang="en-US" sz="120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Design Modeling Principles </a:t>
            </a:r>
            <a:r>
              <a:rPr lang="en-US" sz="1000" b="0" noProof="0" dirty="0"/>
              <a:t>1</a:t>
            </a:r>
            <a:endParaRPr lang="en-US" sz="1000" b="0" noProof="0" dirty="0"/>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#1. Design should be traceable to the requirements model.</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#2. Always consider the architecture of the system to be built.</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#3. Design of data is as important as design of processing functions.</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#4. Interfaces (both internal and external) must be designed with care.</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#5. User interface design should be tuned to the needs of the end-user and stress ease of use.</a:t>
            </a:r>
            <a:endParaRPr lang="en-US" altLang="en-US" sz="32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Design Modeling Principles </a:t>
            </a:r>
            <a:r>
              <a:rPr lang="en-US" sz="1000" b="0" dirty="0"/>
              <a:t>2</a:t>
            </a:r>
            <a:endParaRPr lang="en-US" noProof="0" dirty="0"/>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#6. Component-level design should be functionally independent.</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#7. Components should be loosely coupled to each other than the environment.</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#8. Design representations (models) should be easily understandable.</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#9. The design should be developed iteratively.</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Principle #10. Creation of a design model does not preclude using an agile approach.</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Data Design Elements</a:t>
            </a:r>
            <a:endParaRPr lang="en-US" noProof="0" dirty="0"/>
          </a:p>
        </p:txBody>
      </p:sp>
      <p:sp>
        <p:nvSpPr>
          <p:cNvPr id="4" name="Content Placeholder 3"/>
          <p:cNvSpPr>
            <a:spLocks noGrp="1"/>
          </p:cNvSpPr>
          <p:nvPr>
            <p:ph sz="quarter" idx="11"/>
          </p:nvPr>
        </p:nvSpPr>
        <p:spPr>
          <a:xfrm>
            <a:off x="342900" y="1276710"/>
            <a:ext cx="8458200" cy="2242668"/>
          </a:xfrm>
        </p:spPr>
        <p:txBody>
          <a:bodyPr vert="horz" lIns="91440" tIns="45720" rIns="91440" bIns="45720" rtlCol="0">
            <a:noAutofit/>
          </a:bodyPr>
          <a:lstStyle/>
          <a:p>
            <a:pPr>
              <a:spcAft>
                <a:spcPts val="0"/>
              </a:spcAft>
            </a:pPr>
            <a:r>
              <a:rPr lang="en-US" altLang="en-US" sz="2400" noProof="0" dirty="0">
                <a:solidFill>
                  <a:schemeClr val="tx1"/>
                </a:solidFill>
              </a:rPr>
              <a:t>Data model – data objects and database architectures.</a:t>
            </a:r>
            <a:endParaRPr lang="en-US" altLang="en-US" sz="2400" noProof="0" dirty="0">
              <a:solidFill>
                <a:schemeClr val="tx1"/>
              </a:solidFill>
            </a:endParaRPr>
          </a:p>
          <a:p>
            <a:pPr lvl="1"/>
            <a:r>
              <a:rPr lang="en-US" altLang="en-US" dirty="0"/>
              <a:t>E</a:t>
            </a:r>
            <a:r>
              <a:rPr lang="en-US" altLang="en-US" noProof="0" dirty="0" err="1"/>
              <a:t>xamines</a:t>
            </a:r>
            <a:r>
              <a:rPr lang="en-US" altLang="en-US" noProof="0" dirty="0"/>
              <a:t> data objects independently of processing.</a:t>
            </a:r>
            <a:endParaRPr lang="en-US" altLang="en-US" noProof="0" dirty="0"/>
          </a:p>
          <a:p>
            <a:pPr lvl="1"/>
            <a:r>
              <a:rPr lang="en-US" altLang="en-US" dirty="0"/>
              <a:t>F</a:t>
            </a:r>
            <a:r>
              <a:rPr lang="en-US" altLang="en-US" noProof="0" dirty="0" err="1"/>
              <a:t>ocuses</a:t>
            </a:r>
            <a:r>
              <a:rPr lang="en-US" altLang="en-US" noProof="0" dirty="0"/>
              <a:t> attention on the data domain.</a:t>
            </a:r>
            <a:endParaRPr lang="en-US" altLang="en-US" noProof="0" dirty="0"/>
          </a:p>
          <a:p>
            <a:pPr lvl="1"/>
            <a:r>
              <a:rPr lang="en-US" altLang="en-US" dirty="0"/>
              <a:t>C</a:t>
            </a:r>
            <a:r>
              <a:rPr lang="en-US" altLang="en-US" noProof="0" dirty="0" err="1"/>
              <a:t>reates</a:t>
            </a:r>
            <a:r>
              <a:rPr lang="en-US" altLang="en-US" noProof="0" dirty="0"/>
              <a:t> a model at the customer’s level of abstraction.</a:t>
            </a:r>
            <a:endParaRPr lang="en-US" altLang="en-US" noProof="0" dirty="0"/>
          </a:p>
          <a:p>
            <a:pPr lvl="1"/>
            <a:r>
              <a:rPr lang="en-US" altLang="en-US" dirty="0"/>
              <a:t>I</a:t>
            </a:r>
            <a:r>
              <a:rPr lang="en-US" altLang="en-US" noProof="0" dirty="0" err="1"/>
              <a:t>ndicates</a:t>
            </a:r>
            <a:r>
              <a:rPr lang="en-US" altLang="en-US" noProof="0" dirty="0"/>
              <a:t> how data objects relate to one another.</a:t>
            </a:r>
            <a:endParaRPr lang="en-US" altLang="en-US" noProof="0" dirty="0"/>
          </a:p>
        </p:txBody>
      </p:sp>
      <p:sp>
        <p:nvSpPr>
          <p:cNvPr id="9" name="Content Placeholder 8"/>
          <p:cNvSpPr>
            <a:spLocks noGrp="1"/>
          </p:cNvSpPr>
          <p:nvPr>
            <p:ph sz="quarter" idx="14"/>
          </p:nvPr>
        </p:nvSpPr>
        <p:spPr>
          <a:xfrm>
            <a:off x="342900" y="3646709"/>
            <a:ext cx="8458200" cy="2559159"/>
          </a:xfrm>
        </p:spPr>
        <p:txBody>
          <a:bodyPr>
            <a:normAutofit/>
          </a:bodyPr>
          <a:lstStyle/>
          <a:p>
            <a:pPr>
              <a:spcBef>
                <a:spcPts val="1000"/>
              </a:spcBef>
              <a:spcAft>
                <a:spcPts val="0"/>
              </a:spcAft>
            </a:pPr>
            <a:r>
              <a:rPr lang="en-US" sz="2400" noProof="0" dirty="0">
                <a:effectLst>
                  <a:outerShdw blurRad="38100" dist="38100" dir="2700000" algn="tl">
                    <a:srgbClr val="FFFFFF"/>
                  </a:outerShdw>
                </a:effectLst>
              </a:rPr>
              <a:t>Data object can be an external entity, a thing, an event, a place, a role, an organizational unit, or a structure.</a:t>
            </a:r>
            <a:endParaRPr lang="en-US" sz="2400" noProof="0" dirty="0">
              <a:effectLst>
                <a:outerShdw blurRad="38100" dist="38100" dir="2700000" algn="tl">
                  <a:srgbClr val="FFFFFF"/>
                </a:outerShdw>
              </a:effectLst>
            </a:endParaRPr>
          </a:p>
          <a:p>
            <a:pPr>
              <a:spcBef>
                <a:spcPts val="1000"/>
              </a:spcBef>
              <a:spcAft>
                <a:spcPts val="0"/>
              </a:spcAft>
            </a:pPr>
            <a:r>
              <a:rPr lang="en-US" sz="2400" noProof="0" dirty="0">
                <a:effectLst>
                  <a:outerShdw blurRad="38100" dist="38100" dir="2700000" algn="tl">
                    <a:srgbClr val="FFFFFF"/>
                  </a:outerShdw>
                </a:effectLst>
              </a:rPr>
              <a:t>Data objects contain a set of attributes that act as an quality, characteristic, or descriptor of the object.</a:t>
            </a:r>
            <a:endParaRPr lang="en-US" altLang="en-US" sz="2400" noProof="0" dirty="0"/>
          </a:p>
          <a:p>
            <a:pPr>
              <a:spcBef>
                <a:spcPts val="1000"/>
              </a:spcBef>
              <a:spcAft>
                <a:spcPts val="0"/>
              </a:spcAft>
            </a:pPr>
            <a:r>
              <a:rPr lang="en-US" altLang="en-US" sz="2400" noProof="0" dirty="0"/>
              <a:t>Data objects may be connected to one another in many different ways.</a:t>
            </a:r>
            <a:endParaRPr lang="en-US" alt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Software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Encompasses the set of principles, concepts, and practices that lead to the development of a high quality system or product.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Design principles establish and overriding philosophy that guides the designer as the work is performed.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Design concepts must be understood before the mechanics of design practice are applied.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Software design practices change continuously as new methods, better analysis, and broader understanding evolve.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Architectural Design Elements</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a:spcBef>
                <a:spcPts val="1000"/>
              </a:spcBef>
              <a:spcAft>
                <a:spcPts val="0"/>
              </a:spcAft>
            </a:pPr>
            <a:r>
              <a:rPr lang="en-US" sz="2400" noProof="0" dirty="0"/>
              <a:t>Architectural design for software - equivalent to the floor plan for a house.</a:t>
            </a:r>
            <a:endParaRPr lang="en-US" sz="2400" noProof="0" dirty="0"/>
          </a:p>
          <a:p>
            <a:pPr>
              <a:spcBef>
                <a:spcPts val="1000"/>
              </a:spcBef>
              <a:spcAft>
                <a:spcPts val="0"/>
              </a:spcAft>
            </a:pPr>
            <a:r>
              <a:rPr lang="en-US" altLang="en-US" sz="2400" noProof="0" dirty="0"/>
              <a:t>The architectural model is derived from three sources:</a:t>
            </a:r>
            <a:endParaRPr lang="en-US" altLang="en-US" sz="2400" noProof="0" dirty="0"/>
          </a:p>
          <a:p>
            <a:pPr marL="291465" lvl="2" indent="-291465"/>
            <a:r>
              <a:rPr lang="en-US" altLang="en-US" sz="2000" noProof="0" dirty="0">
                <a:solidFill>
                  <a:schemeClr val="tx1"/>
                </a:solidFill>
              </a:rPr>
              <a:t>Information about the application domain for the software to be built.</a:t>
            </a:r>
            <a:endParaRPr lang="en-US" altLang="en-US" sz="2000" noProof="0" dirty="0">
              <a:solidFill>
                <a:schemeClr val="tx1"/>
              </a:solidFill>
            </a:endParaRPr>
          </a:p>
          <a:p>
            <a:pPr marL="291465" lvl="2" indent="-291465"/>
            <a:r>
              <a:rPr lang="en-US" altLang="en-US" sz="2000" noProof="0" dirty="0">
                <a:solidFill>
                  <a:schemeClr val="tx1"/>
                </a:solidFill>
              </a:rPr>
              <a:t>Specific requirements model elements such as data flow analysis classes and their relationships (collaborations) for the problem at hand, and</a:t>
            </a:r>
            <a:endParaRPr lang="en-US" altLang="en-US" sz="2000" noProof="0" dirty="0">
              <a:solidFill>
                <a:schemeClr val="tx1"/>
              </a:solidFill>
            </a:endParaRPr>
          </a:p>
          <a:p>
            <a:pPr marL="291465" lvl="2" indent="-291465"/>
            <a:r>
              <a:rPr lang="en-US" altLang="en-US" sz="2000" noProof="0" dirty="0">
                <a:solidFill>
                  <a:schemeClr val="tx1"/>
                </a:solidFill>
              </a:rPr>
              <a:t>Availability of architectural patterns and styles.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Interface Design Elements</a:t>
            </a:r>
            <a:endParaRPr lang="en-US" noProof="0" dirty="0"/>
          </a:p>
        </p:txBody>
      </p:sp>
      <p:sp>
        <p:nvSpPr>
          <p:cNvPr id="4" name="Content Placeholder 3"/>
          <p:cNvSpPr>
            <a:spLocks noGrp="1"/>
          </p:cNvSpPr>
          <p:nvPr>
            <p:ph sz="quarter" idx="11"/>
          </p:nvPr>
        </p:nvSpPr>
        <p:spPr>
          <a:xfrm>
            <a:off x="342900" y="1276709"/>
            <a:ext cx="8458200" cy="3093444"/>
          </a:xfrm>
        </p:spPr>
        <p:txBody>
          <a:bodyPr vert="horz" lIns="91440" tIns="45720" rIns="91440" bIns="45720" rtlCol="0">
            <a:noAutofit/>
          </a:bodyPr>
          <a:lstStyle/>
          <a:p>
            <a:pPr>
              <a:spcBef>
                <a:spcPts val="1000"/>
              </a:spcBef>
              <a:spcAft>
                <a:spcPts val="0"/>
              </a:spcAft>
            </a:pPr>
            <a:r>
              <a:rPr lang="en-US" altLang="en-US" sz="2400" noProof="0" dirty="0"/>
              <a:t>Interface is a set of operations that describes the externally observable behavior of a class and provides access to its public operations.</a:t>
            </a:r>
            <a:endParaRPr lang="en-US" altLang="en-US" sz="2400" noProof="0" dirty="0"/>
          </a:p>
          <a:p>
            <a:pPr>
              <a:spcBef>
                <a:spcPts val="1000"/>
              </a:spcBef>
              <a:spcAft>
                <a:spcPts val="0"/>
              </a:spcAft>
            </a:pPr>
            <a:r>
              <a:rPr lang="en-US" altLang="en-US" sz="2400" noProof="0" dirty="0"/>
              <a:t>Important elements:</a:t>
            </a:r>
            <a:endParaRPr lang="en-US" altLang="en-US" sz="2400" noProof="0" dirty="0"/>
          </a:p>
          <a:p>
            <a:pPr marL="291465" lvl="2" indent="-291465"/>
            <a:r>
              <a:rPr lang="en-US" altLang="en-US" sz="2200" noProof="0" dirty="0"/>
              <a:t>User interface (UI).</a:t>
            </a:r>
            <a:endParaRPr lang="en-US" altLang="en-US" sz="2200" noProof="0" dirty="0"/>
          </a:p>
          <a:p>
            <a:pPr marL="291465" lvl="2" indent="-291465"/>
            <a:r>
              <a:rPr lang="en-US" altLang="en-US" sz="2200" noProof="0" dirty="0"/>
              <a:t>External interfaces to other systems.</a:t>
            </a:r>
            <a:endParaRPr lang="en-US" altLang="en-US" sz="2200" noProof="0" dirty="0"/>
          </a:p>
          <a:p>
            <a:pPr marL="291465" lvl="2" indent="-291465"/>
            <a:r>
              <a:rPr lang="en-US" altLang="en-US" sz="2200" noProof="0" dirty="0"/>
              <a:t>Internal interfaces between various design components.</a:t>
            </a:r>
            <a:endParaRPr lang="en-US" altLang="en-US" sz="2200" noProof="0" dirty="0"/>
          </a:p>
        </p:txBody>
      </p:sp>
      <p:sp>
        <p:nvSpPr>
          <p:cNvPr id="9" name="Content Placeholder 8"/>
          <p:cNvSpPr>
            <a:spLocks noGrp="1"/>
          </p:cNvSpPr>
          <p:nvPr>
            <p:ph sz="quarter" idx="14"/>
          </p:nvPr>
        </p:nvSpPr>
        <p:spPr>
          <a:xfrm>
            <a:off x="342900" y="4497573"/>
            <a:ext cx="8458200" cy="1772093"/>
          </a:xfrm>
        </p:spPr>
        <p:txBody>
          <a:bodyPr>
            <a:normAutofit/>
          </a:bodyPr>
          <a:lstStyle/>
          <a:p>
            <a:pPr>
              <a:spcBef>
                <a:spcPts val="1000"/>
              </a:spcBef>
              <a:spcAft>
                <a:spcPts val="0"/>
              </a:spcAft>
            </a:pPr>
            <a:r>
              <a:rPr lang="en-US" altLang="en-US" sz="2400" noProof="0" dirty="0"/>
              <a:t>UI or User Experience (UX) is a major engineering action to ensure the creation on usable software products.</a:t>
            </a:r>
            <a:endParaRPr lang="en-US" altLang="en-US" sz="2400" noProof="0" dirty="0"/>
          </a:p>
          <a:p>
            <a:pPr>
              <a:spcBef>
                <a:spcPts val="1000"/>
              </a:spcBef>
              <a:spcAft>
                <a:spcPts val="0"/>
              </a:spcAft>
            </a:pPr>
            <a:r>
              <a:rPr lang="en-US" altLang="en-US" sz="2400" noProof="0" dirty="0"/>
              <a:t>Internal and external interfaces should incorporate both error checking and appropriate security features.</a:t>
            </a:r>
            <a:endParaRPr lang="en-US" alt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Interface Model for Control Panel</a:t>
            </a:r>
            <a:endParaRPr lang="en-US" noProof="0" dirty="0"/>
          </a:p>
        </p:txBody>
      </p:sp>
      <p:pic>
        <p:nvPicPr>
          <p:cNvPr id="11" name="Picture 10" descr="A class diagram for an interface model for control panel."/>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3747" y="1251183"/>
            <a:ext cx="5451443" cy="4951069"/>
          </a:xfrm>
          <a:prstGeom prst="rect">
            <a:avLst/>
          </a:prstGeom>
        </p:spPr>
      </p:pic>
      <p:sp>
        <p:nvSpPr>
          <p:cNvPr id="6" name="Text Placeholder 5"/>
          <p:cNvSpPr>
            <a:spLocks noGrp="1"/>
          </p:cNvSpPr>
          <p:nvPr>
            <p:ph type="body" sz="quarter" idx="12"/>
          </p:nvPr>
        </p:nvSpPr>
        <p:spPr>
          <a:xfrm>
            <a:off x="3369347" y="6324600"/>
            <a:ext cx="3350430" cy="228600"/>
          </a:xfrm>
        </p:spPr>
        <p:txBody>
          <a:bodyPr/>
          <a:lstStyle/>
          <a:p>
            <a:r>
              <a:rPr lang="en-US" sz="1200" dirty="0">
                <a:solidFill>
                  <a:schemeClr val="tx1"/>
                </a:solidFill>
                <a:hlinkClick r:id="rId2" action="ppaction://hlinksldjump"/>
              </a:rPr>
              <a:t>Access the text alternative for slide images.</a:t>
            </a:r>
            <a:endParaRPr lang="en-US" sz="120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Component-Level Design Elements</a:t>
            </a:r>
            <a:endParaRPr lang="en-US" noProof="0" dirty="0"/>
          </a:p>
        </p:txBody>
      </p:sp>
      <p:sp>
        <p:nvSpPr>
          <p:cNvPr id="4" name="Content Placeholder 3"/>
          <p:cNvSpPr>
            <a:spLocks noGrp="1"/>
          </p:cNvSpPr>
          <p:nvPr>
            <p:ph sz="quarter" idx="11"/>
          </p:nvPr>
        </p:nvSpPr>
        <p:spPr>
          <a:xfrm>
            <a:off x="342900" y="1276710"/>
            <a:ext cx="8458200" cy="2317096"/>
          </a:xfrm>
        </p:spPr>
        <p:txBody>
          <a:bodyPr vert="horz" lIns="91440" tIns="45720" rIns="91440" bIns="45720" rtlCol="0">
            <a:noAutofit/>
          </a:bodyPr>
          <a:lstStyle/>
          <a:p>
            <a:pPr>
              <a:spcBef>
                <a:spcPts val="1000"/>
              </a:spcBef>
              <a:spcAft>
                <a:spcPts val="0"/>
              </a:spcAft>
            </a:pPr>
            <a:r>
              <a:rPr lang="en-US" altLang="en-US" sz="2400" noProof="0" dirty="0"/>
              <a:t>Describes the internal detail of each software component.</a:t>
            </a:r>
            <a:endParaRPr lang="en-US" altLang="en-US" sz="2400" noProof="0" dirty="0"/>
          </a:p>
          <a:p>
            <a:pPr>
              <a:spcBef>
                <a:spcPts val="1000"/>
              </a:spcBef>
              <a:spcAft>
                <a:spcPts val="0"/>
              </a:spcAft>
            </a:pPr>
            <a:r>
              <a:rPr lang="en-US" altLang="en-US" sz="2400" noProof="0" dirty="0"/>
              <a:t>Defines:</a:t>
            </a:r>
            <a:endParaRPr lang="en-US" altLang="en-US" sz="2400" noProof="0" dirty="0"/>
          </a:p>
          <a:p>
            <a:pPr marL="291465" lvl="2" indent="-291465"/>
            <a:r>
              <a:rPr lang="en-US" altLang="en-US" sz="2000" noProof="0" dirty="0"/>
              <a:t>Data structures for all local data objects.</a:t>
            </a:r>
            <a:endParaRPr lang="en-US" altLang="en-US" sz="2000" noProof="0" dirty="0"/>
          </a:p>
          <a:p>
            <a:pPr marL="291465" lvl="2" indent="-291465"/>
            <a:r>
              <a:rPr lang="en-US" altLang="en-US" sz="2000" noProof="0" dirty="0"/>
              <a:t>Algorithmic detail for all component processing functions.</a:t>
            </a:r>
            <a:endParaRPr lang="en-US" altLang="en-US" sz="2000" noProof="0" dirty="0"/>
          </a:p>
          <a:p>
            <a:pPr marL="291465" lvl="2" indent="-291465"/>
            <a:r>
              <a:rPr lang="en-US" altLang="en-US" sz="2000" noProof="0" dirty="0"/>
              <a:t>Interface that allows access to all component operations.</a:t>
            </a:r>
            <a:endParaRPr lang="en-US" altLang="en-US" sz="2000" noProof="0" dirty="0"/>
          </a:p>
        </p:txBody>
      </p:sp>
      <p:sp>
        <p:nvSpPr>
          <p:cNvPr id="10" name="Content Placeholder 9"/>
          <p:cNvSpPr>
            <a:spLocks noGrp="1"/>
          </p:cNvSpPr>
          <p:nvPr>
            <p:ph sz="quarter" idx="14"/>
          </p:nvPr>
        </p:nvSpPr>
        <p:spPr>
          <a:xfrm>
            <a:off x="342900" y="3676290"/>
            <a:ext cx="8458200" cy="502305"/>
          </a:xfrm>
        </p:spPr>
        <p:txBody>
          <a:bodyPr>
            <a:normAutofit/>
          </a:bodyPr>
          <a:lstStyle/>
          <a:p>
            <a:r>
              <a:rPr lang="en-US" altLang="en-US" sz="2400" noProof="0" dirty="0"/>
              <a:t>Modeled using U</a:t>
            </a:r>
            <a:r>
              <a:rPr lang="en-US" altLang="en-US" sz="100" noProof="0" dirty="0"/>
              <a:t> </a:t>
            </a:r>
            <a:r>
              <a:rPr lang="en-US" altLang="en-US" sz="2400" noProof="0" dirty="0"/>
              <a:t>M</a:t>
            </a:r>
            <a:r>
              <a:rPr lang="en-US" altLang="en-US" sz="100" noProof="0" dirty="0"/>
              <a:t> </a:t>
            </a:r>
            <a:r>
              <a:rPr lang="en-US" altLang="en-US" sz="2400" noProof="0" dirty="0"/>
              <a:t>L component diagrams.</a:t>
            </a:r>
            <a:endParaRPr lang="en-US" altLang="en-US" sz="2400" noProof="0" dirty="0"/>
          </a:p>
        </p:txBody>
      </p:sp>
      <p:pic>
        <p:nvPicPr>
          <p:cNvPr id="12" name="Picture 11" descr="The sensor management has realization relationship with the senso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8742" y="4398639"/>
            <a:ext cx="7122718" cy="1727912"/>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Deployment Design Elements</a:t>
            </a:r>
            <a:endParaRPr lang="en-US" noProof="0" dirty="0"/>
          </a:p>
        </p:txBody>
      </p:sp>
      <p:sp>
        <p:nvSpPr>
          <p:cNvPr id="4" name="Content Placeholder 3"/>
          <p:cNvSpPr>
            <a:spLocks noGrp="1"/>
          </p:cNvSpPr>
          <p:nvPr>
            <p:ph sz="quarter" idx="11"/>
          </p:nvPr>
        </p:nvSpPr>
        <p:spPr>
          <a:xfrm>
            <a:off x="342900" y="1276710"/>
            <a:ext cx="8458200" cy="3082640"/>
          </a:xfrm>
        </p:spPr>
        <p:txBody>
          <a:bodyPr vert="horz" lIns="91440" tIns="45720" rIns="91440" bIns="45720" rtlCol="0">
            <a:noAutofit/>
          </a:bodyPr>
          <a:lstStyle/>
          <a:p>
            <a:pPr>
              <a:spcBef>
                <a:spcPts val="1000"/>
              </a:spcBef>
              <a:spcAft>
                <a:spcPts val="0"/>
              </a:spcAft>
            </a:pPr>
            <a:r>
              <a:rPr lang="en-US" altLang="en-US" sz="2400" noProof="0" dirty="0"/>
              <a:t>Indicates how software functionality and subsystems will be allocated within the physical computing environment.</a:t>
            </a:r>
            <a:endParaRPr lang="en-US" altLang="en-US" sz="2400" noProof="0" dirty="0"/>
          </a:p>
          <a:p>
            <a:pPr>
              <a:spcBef>
                <a:spcPts val="1000"/>
              </a:spcBef>
              <a:spcAft>
                <a:spcPts val="0"/>
              </a:spcAft>
            </a:pPr>
            <a:r>
              <a:rPr lang="en-US" altLang="en-US" sz="2400" noProof="0" dirty="0"/>
              <a:t>Modeled using U</a:t>
            </a:r>
            <a:r>
              <a:rPr lang="en-US" altLang="en-US" sz="100" noProof="0" dirty="0"/>
              <a:t> </a:t>
            </a:r>
            <a:r>
              <a:rPr lang="en-US" altLang="en-US" sz="2400" noProof="0" dirty="0"/>
              <a:t>M</a:t>
            </a:r>
            <a:r>
              <a:rPr lang="en-US" altLang="en-US" sz="100" noProof="0" dirty="0"/>
              <a:t> </a:t>
            </a:r>
            <a:r>
              <a:rPr lang="en-US" altLang="en-US" sz="2400" noProof="0" dirty="0"/>
              <a:t>L deployment diagrams.</a:t>
            </a:r>
            <a:endParaRPr lang="en-US" altLang="en-US" sz="2400" noProof="0" dirty="0"/>
          </a:p>
          <a:p>
            <a:pPr lvl="1"/>
            <a:r>
              <a:rPr lang="en-US" altLang="en-US" noProof="0" dirty="0"/>
              <a:t>Descriptor form deployment diagrams - show the computing environment but does not indicate configuration details.</a:t>
            </a:r>
            <a:endParaRPr lang="en-US" altLang="en-US" noProof="0" dirty="0"/>
          </a:p>
          <a:p>
            <a:pPr lvl="1"/>
            <a:r>
              <a:rPr lang="en-US" altLang="en-US" noProof="0" dirty="0"/>
              <a:t>Instance form deployment diagrams - identify specific hardware configurations and are developed in the latter stages of design.</a:t>
            </a:r>
            <a:endParaRPr lang="en-US" alt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U</a:t>
            </a:r>
            <a:r>
              <a:rPr lang="en-US" sz="100" noProof="0" dirty="0"/>
              <a:t> </a:t>
            </a:r>
            <a:r>
              <a:rPr lang="en-US" noProof="0" dirty="0"/>
              <a:t>M</a:t>
            </a:r>
            <a:r>
              <a:rPr lang="en-US" sz="100" noProof="0" dirty="0"/>
              <a:t> </a:t>
            </a:r>
            <a:r>
              <a:rPr lang="en-US" noProof="0" dirty="0"/>
              <a:t>L Deployment Instance Diagram</a:t>
            </a:r>
            <a:endParaRPr lang="en-US" noProof="0" dirty="0"/>
          </a:p>
        </p:txBody>
      </p:sp>
      <p:pic>
        <p:nvPicPr>
          <p:cNvPr id="11" name="Picture 10" descr="An illustration displays U M L development instance dia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46010" y="1228640"/>
            <a:ext cx="5051981" cy="4996158"/>
          </a:xfrm>
          <a:prstGeom prst="rect">
            <a:avLst/>
          </a:prstGeom>
        </p:spPr>
      </p:pic>
      <p:sp>
        <p:nvSpPr>
          <p:cNvPr id="6" name="Text Placeholder 5"/>
          <p:cNvSpPr>
            <a:spLocks noGrp="1"/>
          </p:cNvSpPr>
          <p:nvPr>
            <p:ph type="body" sz="quarter" idx="12"/>
          </p:nvPr>
        </p:nvSpPr>
        <p:spPr>
          <a:xfrm>
            <a:off x="3369347" y="6324600"/>
            <a:ext cx="3637509" cy="228600"/>
          </a:xfrm>
        </p:spPr>
        <p:txBody>
          <a:bodyPr/>
          <a:lstStyle/>
          <a:p>
            <a:r>
              <a:rPr lang="en-US" sz="1200" dirty="0">
                <a:solidFill>
                  <a:schemeClr val="tx1"/>
                </a:solidFill>
                <a:hlinkClick r:id="rId2" action="ppaction://hlinksldjump"/>
              </a:rPr>
              <a:t>Access the text alternative for slide images.</a:t>
            </a:r>
            <a:endParaRPr lang="en-US" sz="120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t>© 2020 McGraw-Hill Education. All rights reserved. Authorized only for instructor use in the classroom.</a:t>
            </a:r>
            <a:endParaRPr lang="en-US" dirty="0"/>
          </a:p>
          <a:p>
            <a:pPr lvl="0"/>
            <a:r>
              <a:rPr lang="en-US" dirty="0"/>
              <a:t>No reproduction or further distribution permitted without the prior written consent of McGraw-Hill Education.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Accessibility Content: Text Alternatives for Images</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8458200" cy="1011085"/>
          </a:xfrm>
        </p:spPr>
        <p:txBody>
          <a:bodyPr/>
          <a:lstStyle/>
          <a:p>
            <a:r>
              <a:rPr lang="en-US" dirty="0"/>
              <a:t>Mapping Requirements Model to Design Model – Text Alternative</a:t>
            </a:r>
            <a:endParaRPr lang="en-US" noProof="0" dirty="0"/>
          </a:p>
        </p:txBody>
      </p:sp>
      <p:sp>
        <p:nvSpPr>
          <p:cNvPr id="3" name="Text Placeholder 2"/>
          <p:cNvSpPr>
            <a:spLocks noGrp="1"/>
          </p:cNvSpPr>
          <p:nvPr>
            <p:ph type="body" sz="quarter" idx="14"/>
          </p:nvPr>
        </p:nvSpPr>
        <p:spPr>
          <a:xfrm>
            <a:off x="3057525" y="1315885"/>
            <a:ext cx="3004888" cy="198590"/>
          </a:xfrm>
        </p:spPr>
        <p:txBody>
          <a:bodyPr/>
          <a:lstStyle/>
          <a:p>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4" name="Content Placeholder 3"/>
          <p:cNvSpPr>
            <a:spLocks noGrp="1"/>
          </p:cNvSpPr>
          <p:nvPr>
            <p:ph sz="quarter" idx="11"/>
          </p:nvPr>
        </p:nvSpPr>
        <p:spPr>
          <a:xfrm>
            <a:off x="342900" y="1580249"/>
            <a:ext cx="8458200" cy="4668152"/>
          </a:xfrm>
        </p:spPr>
        <p:txBody>
          <a:bodyPr/>
          <a:lstStyle/>
          <a:p>
            <a:r>
              <a:rPr lang="en-US" dirty="0"/>
              <a:t>An illustration maps requirement model to design model. The requirement or analysis model is has three components, Behavioral elements, class-based elements, and scenario-based elements. The behavioral elements contain state diagrams, actively diagrams. The class-based elements contain class diagrams, analysis packages, C</a:t>
            </a:r>
            <a:r>
              <a:rPr lang="en-US" sz="100" dirty="0"/>
              <a:t> </a:t>
            </a:r>
            <a:r>
              <a:rPr lang="en-US" dirty="0"/>
              <a:t>R</a:t>
            </a:r>
            <a:r>
              <a:rPr lang="en-US" sz="100" dirty="0"/>
              <a:t> </a:t>
            </a:r>
            <a:r>
              <a:rPr lang="en-US" dirty="0"/>
              <a:t>C models, and collaboration diagrams. The scenario-based elements contain, use cases - test, use case diagrams, swim line diagrams, and sequence diagrams. The Design model is pyramid shaped with four levels from top to bottom as component - level design, interface design, architectural design, and data or class design. The components of the analysis model connect to different levels in the design model as follow. The behavioral elements, and class based elements are connected to the component level design. Behavioral elements and scenario based elements are connected to the interface design. The class based elements are connected to the architectural design and data or class design level.</a:t>
            </a:r>
            <a:endParaRPr lang="en-US" dirty="0"/>
          </a:p>
        </p:txBody>
      </p:sp>
      <p:sp>
        <p:nvSpPr>
          <p:cNvPr id="5" name="Text Placeholder 4"/>
          <p:cNvSpPr>
            <a:spLocks noGrp="1"/>
          </p:cNvSpPr>
          <p:nvPr>
            <p:ph type="body" sz="quarter" idx="15"/>
          </p:nvPr>
        </p:nvSpPr>
        <p:spPr>
          <a:xfrm>
            <a:off x="3068219" y="6350211"/>
            <a:ext cx="2983671" cy="201387"/>
          </a:xfrm>
        </p:spPr>
        <p:txBody>
          <a:bodyPr/>
          <a:lstStyle/>
          <a:p>
            <a:pPr algn="ctr"/>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8458200" cy="1011085"/>
          </a:xfrm>
        </p:spPr>
        <p:txBody>
          <a:bodyPr/>
          <a:lstStyle/>
          <a:p>
            <a:r>
              <a:rPr lang="en-US" dirty="0"/>
              <a:t>Modularity and Software Cost – Text Alternative</a:t>
            </a:r>
            <a:endParaRPr lang="en-US" noProof="0" dirty="0"/>
          </a:p>
        </p:txBody>
      </p:sp>
      <p:sp>
        <p:nvSpPr>
          <p:cNvPr id="3" name="Text Placeholder 2"/>
          <p:cNvSpPr>
            <a:spLocks noGrp="1"/>
          </p:cNvSpPr>
          <p:nvPr>
            <p:ph type="body" sz="quarter" idx="14"/>
          </p:nvPr>
        </p:nvSpPr>
        <p:spPr>
          <a:xfrm>
            <a:off x="3057525" y="1315885"/>
            <a:ext cx="3004888" cy="198590"/>
          </a:xfrm>
        </p:spPr>
        <p:txBody>
          <a:bodyPr/>
          <a:lstStyle/>
          <a:p>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4" name="Content Placeholder 3"/>
          <p:cNvSpPr>
            <a:spLocks noGrp="1"/>
          </p:cNvSpPr>
          <p:nvPr>
            <p:ph sz="quarter" idx="11"/>
          </p:nvPr>
        </p:nvSpPr>
        <p:spPr>
          <a:xfrm>
            <a:off x="342900" y="1580249"/>
            <a:ext cx="8458200" cy="4668152"/>
          </a:xfrm>
        </p:spPr>
        <p:txBody>
          <a:bodyPr/>
          <a:lstStyle/>
          <a:p>
            <a:r>
              <a:rPr lang="en-US" dirty="0"/>
              <a:t>A graph plots cost of effort versus number of modules. The plotted graph has three curves labeled: total software cost, cost to integrate, and cost per module. The curve for cost to ingrate rises from the origin and approaches a hypothetical vertical asymptote. The cost per module curve falls from the positive y axis approaching the positive </a:t>
            </a:r>
            <a:r>
              <a:rPr lang="en-US" i="1" dirty="0"/>
              <a:t>x</a:t>
            </a:r>
            <a:r>
              <a:rPr lang="en-US" dirty="0"/>
              <a:t> axis. The </a:t>
            </a:r>
            <a:r>
              <a:rPr lang="en-US" i="1" dirty="0"/>
              <a:t>x</a:t>
            </a:r>
            <a:r>
              <a:rPr lang="en-US" dirty="0"/>
              <a:t> axis acts as the horizontal asymptote for the curve. The curve for total software cost falls and rises between the upper intersection of the two curves: cost per module and cost to integrate. A region label M is the region of minimum cost and comprises of the region contained between two dotted vertical lines which are plotted on either sides of the two intersecting curves. </a:t>
            </a:r>
            <a:endParaRPr lang="en-US" dirty="0"/>
          </a:p>
        </p:txBody>
      </p:sp>
      <p:sp>
        <p:nvSpPr>
          <p:cNvPr id="5" name="Text Placeholder 4"/>
          <p:cNvSpPr>
            <a:spLocks noGrp="1"/>
          </p:cNvSpPr>
          <p:nvPr>
            <p:ph type="body" sz="quarter" idx="15"/>
          </p:nvPr>
        </p:nvSpPr>
        <p:spPr>
          <a:xfrm>
            <a:off x="3068219" y="6350211"/>
            <a:ext cx="2983671" cy="201387"/>
          </a:xfrm>
        </p:spPr>
        <p:txBody>
          <a:bodyPr/>
          <a:lstStyle/>
          <a:p>
            <a:pPr algn="ctr"/>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noProof="0" dirty="0">
                <a:highlight>
                  <a:srgbClr val="FFFF00"/>
                </a:highlight>
              </a:rPr>
              <a:t>Software Engineering Design</a:t>
            </a:r>
            <a:endParaRPr lang="en-US" noProof="0" dirty="0">
              <a:highlight>
                <a:srgbClr val="FFFF00"/>
              </a:highlight>
            </a:endParaRPr>
          </a:p>
        </p:txBody>
      </p:sp>
      <p:sp>
        <p:nvSpPr>
          <p:cNvPr id="4" name="Content Placeholder 3"/>
          <p:cNvSpPr>
            <a:spLocks noGrp="1"/>
          </p:cNvSpPr>
          <p:nvPr>
            <p:ph sz="quarter" idx="11"/>
          </p:nvPr>
        </p:nvSpPr>
        <p:spPr>
          <a:xfrm>
            <a:off x="342900" y="1276709"/>
            <a:ext cx="8458200" cy="497169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t>Data/Class design – transforms analysis classes into implementation classes and data structures.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Architectural design – defines relationships among the major software structural elements.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Interface design – defines how software elements, hardware elements, and end-users communicate.</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Component-level design – transforms structural elements into procedural descriptions of software components.</a:t>
            </a:r>
            <a:endParaRPr lang="en-US" alt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8458200" cy="1011085"/>
          </a:xfrm>
        </p:spPr>
        <p:txBody>
          <a:bodyPr/>
          <a:lstStyle/>
          <a:p>
            <a:r>
              <a:rPr lang="en-US" dirty="0"/>
              <a:t>Design Class Example – Text Alternative</a:t>
            </a:r>
            <a:endParaRPr lang="en-US" noProof="0" dirty="0"/>
          </a:p>
        </p:txBody>
      </p:sp>
      <p:sp>
        <p:nvSpPr>
          <p:cNvPr id="3" name="Text Placeholder 2"/>
          <p:cNvSpPr>
            <a:spLocks noGrp="1"/>
          </p:cNvSpPr>
          <p:nvPr>
            <p:ph type="body" sz="quarter" idx="14"/>
          </p:nvPr>
        </p:nvSpPr>
        <p:spPr>
          <a:xfrm>
            <a:off x="3057525" y="1315885"/>
            <a:ext cx="3004888" cy="198590"/>
          </a:xfrm>
        </p:spPr>
        <p:txBody>
          <a:bodyPr/>
          <a:lstStyle/>
          <a:p>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4" name="Content Placeholder 3"/>
          <p:cNvSpPr>
            <a:spLocks noGrp="1"/>
          </p:cNvSpPr>
          <p:nvPr>
            <p:ph sz="quarter" idx="11"/>
          </p:nvPr>
        </p:nvSpPr>
        <p:spPr>
          <a:xfrm>
            <a:off x="342900" y="1580249"/>
            <a:ext cx="8458200" cy="4668152"/>
          </a:xfrm>
        </p:spPr>
        <p:txBody>
          <a:bodyPr/>
          <a:lstStyle/>
          <a:p>
            <a:r>
              <a:rPr lang="en-US" dirty="0"/>
              <a:t>The diagram shows a design class example. The various class names in the diagram are as follow: wall segment, window, segment, floorplan and camera. The attributes and operation for each class are as follow. Segment, attributes are: start coordinate and end coordinate. The operations are: get type and draw. Floorplan attributes are: type and outside dimension. The operations are: add camera, add wall, add window delete segment and draw. Camera, attributes are: type, I</a:t>
            </a:r>
            <a:r>
              <a:rPr lang="en-US" sz="100" dirty="0"/>
              <a:t> </a:t>
            </a:r>
            <a:r>
              <a:rPr lang="en-US" dirty="0"/>
              <a:t>D, field view, pan angle and zoom setting. The relationship in the class diagram is as follow: segment has an inheritance relationship with wall segment and window. Floorplan has an aggregation relationship with segment with exactly one cardinality. Floorplan has one to many association with camera. </a:t>
            </a:r>
            <a:endParaRPr lang="en-US" dirty="0"/>
          </a:p>
        </p:txBody>
      </p:sp>
      <p:sp>
        <p:nvSpPr>
          <p:cNvPr id="5" name="Text Placeholder 4"/>
          <p:cNvSpPr>
            <a:spLocks noGrp="1"/>
          </p:cNvSpPr>
          <p:nvPr>
            <p:ph type="body" sz="quarter" idx="15"/>
          </p:nvPr>
        </p:nvSpPr>
        <p:spPr>
          <a:xfrm>
            <a:off x="3068219" y="6350211"/>
            <a:ext cx="2983671" cy="201387"/>
          </a:xfrm>
        </p:spPr>
        <p:txBody>
          <a:bodyPr/>
          <a:lstStyle/>
          <a:p>
            <a:pPr algn="ctr"/>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8458200" cy="1011085"/>
          </a:xfrm>
        </p:spPr>
        <p:txBody>
          <a:bodyPr/>
          <a:lstStyle/>
          <a:p>
            <a:r>
              <a:rPr lang="en-US" dirty="0"/>
              <a:t>Design Model – Text Alternative</a:t>
            </a:r>
            <a:endParaRPr lang="en-US" noProof="0" dirty="0"/>
          </a:p>
        </p:txBody>
      </p:sp>
      <p:sp>
        <p:nvSpPr>
          <p:cNvPr id="3" name="Text Placeholder 2"/>
          <p:cNvSpPr>
            <a:spLocks noGrp="1"/>
          </p:cNvSpPr>
          <p:nvPr>
            <p:ph type="body" sz="quarter" idx="14"/>
          </p:nvPr>
        </p:nvSpPr>
        <p:spPr>
          <a:xfrm>
            <a:off x="3057525" y="1315885"/>
            <a:ext cx="3004888" cy="198590"/>
          </a:xfrm>
        </p:spPr>
        <p:txBody>
          <a:bodyPr/>
          <a:lstStyle/>
          <a:p>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4" name="Content Placeholder 3"/>
          <p:cNvSpPr>
            <a:spLocks noGrp="1"/>
          </p:cNvSpPr>
          <p:nvPr>
            <p:ph sz="quarter" idx="11"/>
          </p:nvPr>
        </p:nvSpPr>
        <p:spPr>
          <a:xfrm>
            <a:off x="342900" y="1590675"/>
            <a:ext cx="8458200" cy="4524375"/>
          </a:xfrm>
        </p:spPr>
        <p:txBody>
          <a:bodyPr>
            <a:normAutofit fontScale="77500" lnSpcReduction="20000"/>
          </a:bodyPr>
          <a:lstStyle/>
          <a:p>
            <a:r>
              <a:rPr lang="en-US" dirty="0"/>
              <a:t>The design model is explained in a graphical representation. The </a:t>
            </a:r>
            <a:r>
              <a:rPr lang="en-US" i="1" dirty="0"/>
              <a:t>y</a:t>
            </a:r>
            <a:r>
              <a:rPr lang="en-US" dirty="0"/>
              <a:t> axis plots abstraction dimension which range from low to high. The design model is plotted in the low region and analysis model is plotted in the high region. The </a:t>
            </a:r>
            <a:r>
              <a:rPr lang="en-US" i="1" dirty="0"/>
              <a:t>x </a:t>
            </a:r>
            <a:r>
              <a:rPr lang="en-US" dirty="0"/>
              <a:t>axis plots process dimension for architecture elements, interface elements, component level elements and deployment level elements. For architecture elements the flow from high to low is as follows. In the high range under the analysis model the components are: class diagrams, analysis packages, C</a:t>
            </a:r>
            <a:r>
              <a:rPr lang="en-US" sz="100" dirty="0"/>
              <a:t> </a:t>
            </a:r>
            <a:r>
              <a:rPr lang="en-US" dirty="0"/>
              <a:t>R</a:t>
            </a:r>
            <a:r>
              <a:rPr lang="en-US" sz="100" dirty="0"/>
              <a:t> </a:t>
            </a:r>
            <a:r>
              <a:rPr lang="en-US" dirty="0"/>
              <a:t>C models, collaboration diagrams and processing narratives. Between high and low for analysis model the components are: design class realization, subsystems, and collaboration diagrams. The low components under design model are: refinements to design class realizations, subsystems and collaboration diagrams. For interface elements only the components under the analysis model are used. The components ranging from high to low are: uses cases-text, use case diagrams, </a:t>
            </a:r>
            <a:r>
              <a:rPr lang="en-US" dirty="0" err="1"/>
              <a:t>swimlane</a:t>
            </a:r>
            <a:r>
              <a:rPr lang="en-US" dirty="0"/>
              <a:t> diagrams, processing narratives, state diagrams, and sequence diagrams. The mid-range components are: technical interface design, navigation design and G</a:t>
            </a:r>
            <a:r>
              <a:rPr lang="en-US" sz="100" dirty="0"/>
              <a:t> </a:t>
            </a:r>
            <a:r>
              <a:rPr lang="en-US" dirty="0"/>
              <a:t>U</a:t>
            </a:r>
            <a:r>
              <a:rPr lang="en-US" sz="100" dirty="0"/>
              <a:t> </a:t>
            </a:r>
            <a:r>
              <a:rPr lang="en-US" dirty="0"/>
              <a:t>I design. For component level elements, under the analysis model, the components ranging from high to low are: Class diagrams, analysis packages, C</a:t>
            </a:r>
            <a:r>
              <a:rPr lang="en-US" sz="100" dirty="0"/>
              <a:t> </a:t>
            </a:r>
            <a:r>
              <a:rPr lang="en-US" dirty="0"/>
              <a:t>R</a:t>
            </a:r>
            <a:r>
              <a:rPr lang="en-US" sz="100" dirty="0"/>
              <a:t> </a:t>
            </a:r>
            <a:r>
              <a:rPr lang="en-US" dirty="0"/>
              <a:t>C models, collaboration diagrams, processing narratives, state diagrams, and sequence diagrams. The mid-range components are: components diagrams, design classes, activity diagrams, and sequence diagrams. The low components under design model are: refinements to component diagrams, design classes, activity diagrams, and sequence diagrams. For deployment level elements, under the analysis model, the requirements ranging from high to low are: constraints, interoperability and targets and configuration. The low components under design model are: design class realizations, subsystems, collaboration diagrams, design classes, activity diagrams, and sequence diagrams. This leads to the deployment diagrams.</a:t>
            </a:r>
            <a:endParaRPr lang="en-US" dirty="0"/>
          </a:p>
        </p:txBody>
      </p:sp>
      <p:sp>
        <p:nvSpPr>
          <p:cNvPr id="5" name="Text Placeholder 4"/>
          <p:cNvSpPr>
            <a:spLocks noGrp="1"/>
          </p:cNvSpPr>
          <p:nvPr>
            <p:ph type="body" sz="quarter" idx="15"/>
          </p:nvPr>
        </p:nvSpPr>
        <p:spPr>
          <a:xfrm>
            <a:off x="3068219" y="6350211"/>
            <a:ext cx="2983671" cy="201387"/>
          </a:xfrm>
        </p:spPr>
        <p:txBody>
          <a:bodyPr/>
          <a:lstStyle/>
          <a:p>
            <a:pPr algn="ctr"/>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8458200" cy="1011085"/>
          </a:xfrm>
        </p:spPr>
        <p:txBody>
          <a:bodyPr/>
          <a:lstStyle/>
          <a:p>
            <a:r>
              <a:rPr lang="en-US" dirty="0"/>
              <a:t>Interface Model for Control Panel – Text Alternative</a:t>
            </a:r>
            <a:endParaRPr lang="en-US" noProof="0" dirty="0"/>
          </a:p>
        </p:txBody>
      </p:sp>
      <p:sp>
        <p:nvSpPr>
          <p:cNvPr id="3" name="Text Placeholder 2"/>
          <p:cNvSpPr>
            <a:spLocks noGrp="1"/>
          </p:cNvSpPr>
          <p:nvPr>
            <p:ph type="body" sz="quarter" idx="14"/>
          </p:nvPr>
        </p:nvSpPr>
        <p:spPr>
          <a:xfrm>
            <a:off x="3057525" y="1315885"/>
            <a:ext cx="3004888" cy="198590"/>
          </a:xfrm>
        </p:spPr>
        <p:txBody>
          <a:bodyPr/>
          <a:lstStyle/>
          <a:p>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4" name="Content Placeholder 3"/>
          <p:cNvSpPr>
            <a:spLocks noGrp="1"/>
          </p:cNvSpPr>
          <p:nvPr>
            <p:ph sz="quarter" idx="11"/>
          </p:nvPr>
        </p:nvSpPr>
        <p:spPr>
          <a:xfrm>
            <a:off x="342900" y="1580249"/>
            <a:ext cx="8458200" cy="4668152"/>
          </a:xfrm>
        </p:spPr>
        <p:txBody>
          <a:bodyPr/>
          <a:lstStyle/>
          <a:p>
            <a:r>
              <a:rPr lang="en-US" dirty="0"/>
              <a:t>A class diagram for an interface model for control panel. A tablet or a smartphone has dependency relationship with the keypad. The keypad has an association with the control panel. The control panel has realization relationship with the keypad interface. The control panel has the following attributes and operations. Attributes: L</a:t>
            </a:r>
            <a:r>
              <a:rPr lang="en-US" sz="100" dirty="0"/>
              <a:t> </a:t>
            </a:r>
            <a:r>
              <a:rPr lang="en-US" dirty="0"/>
              <a:t>C</a:t>
            </a:r>
            <a:r>
              <a:rPr lang="en-US" sz="100" dirty="0"/>
              <a:t> </a:t>
            </a:r>
            <a:r>
              <a:rPr lang="en-US" dirty="0"/>
              <a:t>D display, L</a:t>
            </a:r>
            <a:r>
              <a:rPr lang="en-US" sz="100" dirty="0"/>
              <a:t> </a:t>
            </a:r>
            <a:r>
              <a:rPr lang="en-US" dirty="0"/>
              <a:t>E</a:t>
            </a:r>
            <a:r>
              <a:rPr lang="en-US" sz="100" dirty="0"/>
              <a:t> </a:t>
            </a:r>
            <a:r>
              <a:rPr lang="en-US" dirty="0"/>
              <a:t>D indicators, keypad characteristics, speaker and wireless interface. Operations: read key stroke, decode key, display status, light L</a:t>
            </a:r>
            <a:r>
              <a:rPr lang="en-US" sz="100" dirty="0"/>
              <a:t> </a:t>
            </a:r>
            <a:r>
              <a:rPr lang="en-US" dirty="0"/>
              <a:t>E</a:t>
            </a:r>
            <a:r>
              <a:rPr lang="en-US" sz="100" dirty="0"/>
              <a:t> </a:t>
            </a:r>
            <a:r>
              <a:rPr lang="en-US" dirty="0"/>
              <a:t>Ds, send control message. The keypad interface has the following operations: read key stroke and decode key. </a:t>
            </a:r>
            <a:endParaRPr lang="en-US" dirty="0"/>
          </a:p>
        </p:txBody>
      </p:sp>
      <p:sp>
        <p:nvSpPr>
          <p:cNvPr id="5" name="Text Placeholder 4"/>
          <p:cNvSpPr>
            <a:spLocks noGrp="1"/>
          </p:cNvSpPr>
          <p:nvPr>
            <p:ph type="body" sz="quarter" idx="15"/>
          </p:nvPr>
        </p:nvSpPr>
        <p:spPr>
          <a:xfrm>
            <a:off x="3068219" y="6350211"/>
            <a:ext cx="2983671" cy="201387"/>
          </a:xfrm>
        </p:spPr>
        <p:txBody>
          <a:bodyPr/>
          <a:lstStyle/>
          <a:p>
            <a:pPr algn="ctr"/>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52400"/>
            <a:ext cx="8458200" cy="1011085"/>
          </a:xfrm>
        </p:spPr>
        <p:txBody>
          <a:bodyPr/>
          <a:lstStyle/>
          <a:p>
            <a:r>
              <a:rPr lang="en-US" dirty="0"/>
              <a:t>U</a:t>
            </a:r>
            <a:r>
              <a:rPr lang="en-US" sz="100" dirty="0"/>
              <a:t> </a:t>
            </a:r>
            <a:r>
              <a:rPr lang="en-US" dirty="0"/>
              <a:t>M</a:t>
            </a:r>
            <a:r>
              <a:rPr lang="en-US" sz="100" dirty="0"/>
              <a:t> </a:t>
            </a:r>
            <a:r>
              <a:rPr lang="en-US" dirty="0"/>
              <a:t>L Deployment Instance Diagram – Text Alternative</a:t>
            </a:r>
            <a:endParaRPr lang="en-US" noProof="0" dirty="0"/>
          </a:p>
        </p:txBody>
      </p:sp>
      <p:sp>
        <p:nvSpPr>
          <p:cNvPr id="3" name="Text Placeholder 2"/>
          <p:cNvSpPr>
            <a:spLocks noGrp="1"/>
          </p:cNvSpPr>
          <p:nvPr>
            <p:ph type="body" sz="quarter" idx="14"/>
          </p:nvPr>
        </p:nvSpPr>
        <p:spPr>
          <a:xfrm>
            <a:off x="3057525" y="1315885"/>
            <a:ext cx="3004888" cy="198590"/>
          </a:xfrm>
        </p:spPr>
        <p:txBody>
          <a:bodyPr/>
          <a:lstStyle/>
          <a:p>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4" name="Content Placeholder 3"/>
          <p:cNvSpPr>
            <a:spLocks noGrp="1"/>
          </p:cNvSpPr>
          <p:nvPr>
            <p:ph sz="quarter" idx="11"/>
          </p:nvPr>
        </p:nvSpPr>
        <p:spPr>
          <a:xfrm>
            <a:off x="342900" y="1580249"/>
            <a:ext cx="8458200" cy="4668152"/>
          </a:xfrm>
        </p:spPr>
        <p:txBody>
          <a:bodyPr/>
          <a:lstStyle/>
          <a:p>
            <a:r>
              <a:rPr lang="en-US" dirty="0"/>
              <a:t>An illustration displays U</a:t>
            </a:r>
            <a:r>
              <a:rPr lang="en-US" sz="100" dirty="0"/>
              <a:t> </a:t>
            </a:r>
            <a:r>
              <a:rPr lang="en-US" dirty="0"/>
              <a:t>M</a:t>
            </a:r>
            <a:r>
              <a:rPr lang="en-US" sz="100" dirty="0"/>
              <a:t> </a:t>
            </a:r>
            <a:r>
              <a:rPr lang="en-US" dirty="0"/>
              <a:t>L development instance diagram. The three classes are: control panel, C</a:t>
            </a:r>
            <a:r>
              <a:rPr lang="en-US" sz="100" dirty="0"/>
              <a:t> </a:t>
            </a:r>
            <a:r>
              <a:rPr lang="en-US" dirty="0"/>
              <a:t>P</a:t>
            </a:r>
            <a:r>
              <a:rPr lang="en-US" sz="100" dirty="0"/>
              <a:t> </a:t>
            </a:r>
            <a:r>
              <a:rPr lang="en-US" dirty="0"/>
              <a:t>I server, and personal computer. The personal computer contains external access, security, surveillance, home management, and communication. The external access of the personal computer is connected to the security of the control panel, and home owner access of the C</a:t>
            </a:r>
            <a:r>
              <a:rPr lang="en-US" sz="100" dirty="0"/>
              <a:t> </a:t>
            </a:r>
            <a:r>
              <a:rPr lang="en-US" dirty="0"/>
              <a:t>P</a:t>
            </a:r>
            <a:r>
              <a:rPr lang="en-US" sz="100" dirty="0"/>
              <a:t> </a:t>
            </a:r>
            <a:r>
              <a:rPr lang="en-US" dirty="0"/>
              <a:t>I server. </a:t>
            </a:r>
            <a:endParaRPr lang="en-US" dirty="0"/>
          </a:p>
        </p:txBody>
      </p:sp>
      <p:sp>
        <p:nvSpPr>
          <p:cNvPr id="5" name="Text Placeholder 4"/>
          <p:cNvSpPr>
            <a:spLocks noGrp="1"/>
          </p:cNvSpPr>
          <p:nvPr>
            <p:ph type="body" sz="quarter" idx="15"/>
          </p:nvPr>
        </p:nvSpPr>
        <p:spPr>
          <a:xfrm>
            <a:off x="3068219" y="6350211"/>
            <a:ext cx="2983671" cy="201387"/>
          </a:xfrm>
        </p:spPr>
        <p:txBody>
          <a:bodyPr/>
          <a:lstStyle/>
          <a:p>
            <a:pPr algn="ctr"/>
            <a:r>
              <a:rPr lang="en-US" dirty="0">
                <a:solidFill>
                  <a:schemeClr val="tx1"/>
                </a:solidFill>
                <a:hlinkClick r:id="rId1" action="ppaction://hlinksldjump"/>
              </a:rPr>
              <a:t>Return to parent-slide containing images.</a:t>
            </a:r>
            <a:endParaRPr lang="en-US" dirty="0">
              <a:solidFill>
                <a:schemeClr val="tx1"/>
              </a:solidFill>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3800" noProof="0" dirty="0"/>
              <a:t>Mapping Requirements Model to Design Model</a:t>
            </a:r>
            <a:endParaRPr lang="en-US" sz="3800" noProof="0" dirty="0"/>
          </a:p>
        </p:txBody>
      </p:sp>
      <p:pic>
        <p:nvPicPr>
          <p:cNvPr id="11" name="Picture 10" descr="An illustration maps requirement model to design model.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5428" y="1524510"/>
            <a:ext cx="7933145" cy="4551358"/>
          </a:xfrm>
          <a:prstGeom prst="rect">
            <a:avLst/>
          </a:prstGeom>
        </p:spPr>
      </p:pic>
      <p:sp>
        <p:nvSpPr>
          <p:cNvPr id="6" name="Text Placeholder 5"/>
          <p:cNvSpPr>
            <a:spLocks noGrp="1"/>
          </p:cNvSpPr>
          <p:nvPr>
            <p:ph type="body" sz="quarter" idx="12"/>
          </p:nvPr>
        </p:nvSpPr>
        <p:spPr>
          <a:xfrm>
            <a:off x="3369347" y="6324599"/>
            <a:ext cx="2925127" cy="214423"/>
          </a:xfrm>
        </p:spPr>
        <p:txBody>
          <a:bodyPr/>
          <a:lstStyle/>
          <a:p>
            <a:r>
              <a:rPr lang="en-US" sz="1200" dirty="0">
                <a:solidFill>
                  <a:schemeClr val="tx1"/>
                </a:solidFill>
                <a:hlinkClick r:id="rId2" action="ppaction://hlinksldjump"/>
              </a:rPr>
              <a:t>Access the text alternative for slide images.</a:t>
            </a:r>
            <a:endParaRPr lang="en-US" sz="120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noProof="0" dirty="0"/>
              <a:t>Design and Quality</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The design must implement all of the explicit requirements contained in the analysis model, and it must accommodate all of the implicit requirements desired by the customer.</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The design should be a readable, understandable guide for those who generate code and for those who test and subsequently support the software.</a:t>
            </a:r>
            <a:endParaRPr lang="en-US" altLang="en-US" sz="2400" noProof="0" dirty="0">
              <a:solidFill>
                <a:schemeClr val="tx1"/>
              </a:solidFill>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rPr>
              <a:t>The design should provide a complete picture of the software, addressing the data, functional, and behavioral domains from an implementation perspective.</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noProof="0" dirty="0"/>
              <a:t>Quality Guidelines</a:t>
            </a:r>
            <a:endParaRPr lang="en-US" noProof="0" dirty="0"/>
          </a:p>
        </p:txBody>
      </p:sp>
      <p:sp>
        <p:nvSpPr>
          <p:cNvPr id="4" name="Content Placeholder 3"/>
          <p:cNvSpPr>
            <a:spLocks noGrp="1"/>
          </p:cNvSpPr>
          <p:nvPr>
            <p:ph sz="quarter" idx="11"/>
          </p:nvPr>
        </p:nvSpPr>
        <p:spPr>
          <a:xfrm>
            <a:off x="342900" y="1276709"/>
            <a:ext cx="8458200" cy="5019316"/>
          </a:xfrm>
        </p:spPr>
        <p:txBody>
          <a:bodyPr vert="horz" lIns="91440" tIns="45720" rIns="91440" bIns="45720" rtlCol="0">
            <a:noAutofit/>
          </a:bodyPr>
          <a:lstStyle/>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exhibit an architecture (a) created using recognizable architectural styles or patterns, (b) composed of well designed components (c) implemented in an evolutionary fashion.</a:t>
            </a:r>
            <a:endParaRPr lang="en-US" altLang="en-US" noProof="0" dirty="0">
              <a:solidFill>
                <a:schemeClr val="tx1"/>
              </a:solidFill>
            </a:endParaRPr>
          </a:p>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be modular.</a:t>
            </a:r>
            <a:endParaRPr lang="en-US" altLang="en-US" noProof="0" dirty="0">
              <a:solidFill>
                <a:schemeClr val="tx1"/>
              </a:solidFill>
            </a:endParaRPr>
          </a:p>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contain distinct representations of data, architecture, interfaces, and components.</a:t>
            </a:r>
            <a:endParaRPr lang="en-US" altLang="en-US" noProof="0" dirty="0">
              <a:solidFill>
                <a:schemeClr val="tx1"/>
              </a:solidFill>
            </a:endParaRPr>
          </a:p>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lead to data structures that are drawn from recognizable data patterns.</a:t>
            </a:r>
            <a:endParaRPr lang="en-US" altLang="en-US" noProof="0" dirty="0">
              <a:solidFill>
                <a:schemeClr val="tx1"/>
              </a:solidFill>
            </a:endParaRPr>
          </a:p>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contain functionally independent components.</a:t>
            </a:r>
            <a:endParaRPr lang="en-US" altLang="en-US" noProof="0" dirty="0">
              <a:solidFill>
                <a:schemeClr val="tx1"/>
              </a:solidFill>
            </a:endParaRPr>
          </a:p>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lead to interfaces that reduce the complexity of connections between components and the external environment.</a:t>
            </a:r>
            <a:endParaRPr lang="en-US" altLang="en-US" noProof="0" dirty="0">
              <a:solidFill>
                <a:schemeClr val="tx1"/>
              </a:solidFill>
            </a:endParaRPr>
          </a:p>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be derived using a repeatable method that is driven by software requirements analysis.</a:t>
            </a:r>
            <a:endParaRPr lang="en-US" altLang="en-US" noProof="0" dirty="0">
              <a:solidFill>
                <a:schemeClr val="tx1"/>
              </a:solidFill>
            </a:endParaRPr>
          </a:p>
          <a:p>
            <a:pPr marL="403225" indent="-403225">
              <a:lnSpc>
                <a:spcPct val="90000"/>
              </a:lnSpc>
              <a:spcBef>
                <a:spcPts val="1000"/>
              </a:spcBef>
              <a:spcAft>
                <a:spcPts val="0"/>
              </a:spcAft>
              <a:buFont typeface="+mj-lt"/>
              <a:buAutoNum type="arabicPeriod"/>
            </a:pPr>
            <a:r>
              <a:rPr lang="en-US" altLang="en-US" noProof="0" dirty="0">
                <a:solidFill>
                  <a:schemeClr val="tx1"/>
                </a:solidFill>
              </a:rPr>
              <a:t>A design should be represented using meaningful notation.</a:t>
            </a:r>
            <a:endParaRPr lang="en-US" altLang="en-US" b="1" noProof="0" dirty="0">
              <a:solidFill>
                <a:schemeClr val="tx1"/>
              </a:solidFill>
              <a:latin typeface="Times" pitchFamily="-12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Common Design Characteristics</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r>
              <a:rPr lang="en-US" sz="2400" noProof="0" dirty="0"/>
              <a:t>Each new software design methodology introduces unique heuristics and notions – yet they each contain:</a:t>
            </a:r>
            <a:endParaRPr lang="en-US" sz="2400" noProof="0" dirty="0"/>
          </a:p>
          <a:p>
            <a:pPr marL="403225" indent="-403225">
              <a:spcBef>
                <a:spcPts val="1000"/>
              </a:spcBef>
              <a:spcAft>
                <a:spcPts val="0"/>
              </a:spcAft>
              <a:buFont typeface="+mj-lt"/>
              <a:buAutoNum type="arabicPeriod"/>
            </a:pPr>
            <a:r>
              <a:rPr lang="en-US" sz="2400" noProof="0" dirty="0"/>
              <a:t>A mechanism for the translating the requirements model into a design representation.</a:t>
            </a:r>
            <a:endParaRPr lang="en-US" sz="2400" noProof="0" dirty="0"/>
          </a:p>
          <a:p>
            <a:pPr marL="403225" indent="-403225">
              <a:spcBef>
                <a:spcPts val="1000"/>
              </a:spcBef>
              <a:spcAft>
                <a:spcPts val="0"/>
              </a:spcAft>
              <a:buFont typeface="+mj-lt"/>
              <a:buAutoNum type="arabicPeriod"/>
            </a:pPr>
            <a:r>
              <a:rPr lang="en-US" sz="2400" noProof="0" dirty="0"/>
              <a:t>A notation for representing functional components and their interfaces.</a:t>
            </a:r>
            <a:endParaRPr lang="en-US" sz="2400" noProof="0" dirty="0"/>
          </a:p>
          <a:p>
            <a:pPr marL="403225" indent="-403225">
              <a:spcBef>
                <a:spcPts val="1000"/>
              </a:spcBef>
              <a:spcAft>
                <a:spcPts val="0"/>
              </a:spcAft>
              <a:buFont typeface="+mj-lt"/>
              <a:buAutoNum type="arabicPeriod"/>
            </a:pPr>
            <a:r>
              <a:rPr lang="en-US" sz="2400" noProof="0" dirty="0"/>
              <a:t>Heuristics for refinement and partitioning.</a:t>
            </a:r>
            <a:endParaRPr lang="en-US" sz="2400" noProof="0" dirty="0"/>
          </a:p>
          <a:p>
            <a:pPr marL="403225" indent="-403225">
              <a:spcBef>
                <a:spcPts val="1000"/>
              </a:spcBef>
              <a:spcAft>
                <a:spcPts val="0"/>
              </a:spcAft>
              <a:buFont typeface="+mj-lt"/>
              <a:buAutoNum type="arabicPeriod"/>
            </a:pPr>
            <a:r>
              <a:rPr lang="en-US" sz="2400" noProof="0" dirty="0"/>
              <a:t>Guidelines for quality assessment.</a:t>
            </a:r>
            <a:endParaRPr lang="en-US" sz="16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Design Concepts </a:t>
            </a:r>
            <a:r>
              <a:rPr lang="en-US" sz="1000" b="0" noProof="0" dirty="0"/>
              <a:t>1</a:t>
            </a:r>
            <a:endParaRPr lang="en-US" sz="1000" b="0" noProof="0" dirty="0"/>
          </a:p>
        </p:txBody>
      </p:sp>
      <p:sp>
        <p:nvSpPr>
          <p:cNvPr id="4" name="Content Placeholder 3"/>
          <p:cNvSpPr>
            <a:spLocks noGrp="1"/>
          </p:cNvSpPr>
          <p:nvPr>
            <p:ph sz="quarter" idx="11"/>
          </p:nvPr>
        </p:nvSpPr>
        <p:spPr/>
        <p:txBody>
          <a:bodyPr vert="horz" lIns="91440" tIns="45720" rIns="91440" bIns="45720" rtlCol="0">
            <a:noAutofit/>
          </a:bodyPr>
          <a:lstStyle/>
          <a:p>
            <a:pPr marL="342900" indent="-342900">
              <a:lnSpc>
                <a:spcPct val="90000"/>
              </a:lnSpc>
              <a:buFont typeface="Arial" panose="020B0604020202020204" pitchFamily="34" charset="0"/>
              <a:buChar char="•"/>
            </a:pPr>
            <a:r>
              <a:rPr lang="en-US" altLang="en-US" sz="2400" noProof="0" dirty="0">
                <a:solidFill>
                  <a:schemeClr val="tx1"/>
                </a:solidFill>
              </a:rPr>
              <a:t>Abstraction – data (named collection of data describing data object), procedural (name sequence of instructions with specific and limited function).</a:t>
            </a:r>
            <a:endParaRPr lang="en-US" altLang="en-US" sz="2400" noProof="0" dirty="0">
              <a:solidFill>
                <a:schemeClr val="tx1"/>
              </a:solidFill>
            </a:endParaRPr>
          </a:p>
          <a:p>
            <a:pPr marL="342900" indent="-342900">
              <a:lnSpc>
                <a:spcPct val="90000"/>
              </a:lnSpc>
              <a:buFont typeface="Arial" panose="020B0604020202020204" pitchFamily="34" charset="0"/>
              <a:buChar char="•"/>
            </a:pPr>
            <a:r>
              <a:rPr lang="en-US" altLang="en-US" sz="2400" noProof="0" dirty="0">
                <a:solidFill>
                  <a:schemeClr val="tx1"/>
                </a:solidFill>
              </a:rPr>
              <a:t>Architecture - overall structure or organization of  software components, ways components interact, and structure of data used by components.</a:t>
            </a:r>
            <a:endParaRPr lang="en-US" altLang="en-US" sz="2400" noProof="0" dirty="0">
              <a:solidFill>
                <a:schemeClr val="tx1"/>
              </a:solidFill>
            </a:endParaRPr>
          </a:p>
          <a:p>
            <a:pPr marL="342900" indent="-342900">
              <a:lnSpc>
                <a:spcPct val="90000"/>
              </a:lnSpc>
              <a:buFont typeface="Arial" panose="020B0604020202020204" pitchFamily="34" charset="0"/>
              <a:buChar char="•"/>
            </a:pPr>
            <a:r>
              <a:rPr lang="en-US" altLang="en-US" sz="2400" noProof="0" dirty="0">
                <a:solidFill>
                  <a:schemeClr val="tx1"/>
                </a:solidFill>
              </a:rPr>
              <a:t>Design Patterns - </a:t>
            </a:r>
            <a:r>
              <a:rPr lang="en-US" sz="2400" noProof="0" dirty="0"/>
              <a:t>describe a design structure that solves a well-defined design problem within a specific context.</a:t>
            </a:r>
            <a:endParaRPr lang="en-US" sz="2400" noProof="0" dirty="0"/>
          </a:p>
          <a:p>
            <a:pPr marL="342900" indent="-342900">
              <a:lnSpc>
                <a:spcPct val="90000"/>
              </a:lnSpc>
              <a:buFont typeface="Arial" panose="020B0604020202020204" pitchFamily="34" charset="0"/>
              <a:buChar char="•"/>
            </a:pPr>
            <a:r>
              <a:rPr lang="en-US" altLang="en-US" sz="2400" noProof="0" dirty="0">
                <a:solidFill>
                  <a:schemeClr val="tx1"/>
                </a:solidFill>
              </a:rPr>
              <a:t>Separation of concerns - any complex problem can be more easily handled if it is subdivided into pieces.</a:t>
            </a:r>
            <a:endParaRPr lang="en-US" altLang="en-US" sz="2400" noProof="0" dirty="0">
              <a:solidFill>
                <a:schemeClr val="tx1"/>
              </a:solidFill>
            </a:endParaRPr>
          </a:p>
          <a:p>
            <a:pPr marL="342900" indent="-342900">
              <a:lnSpc>
                <a:spcPct val="90000"/>
              </a:lnSpc>
              <a:buFont typeface="Arial" panose="020B0604020202020204" pitchFamily="34" charset="0"/>
              <a:buChar char="•"/>
            </a:pPr>
            <a:r>
              <a:rPr lang="en-US" altLang="en-US" sz="2400" noProof="0" dirty="0">
                <a:solidFill>
                  <a:schemeClr val="tx1"/>
                </a:solidFill>
              </a:rPr>
              <a:t>Modularity—compartmentalization of data and function.</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Modularity and Software Cost</a:t>
            </a:r>
            <a:endParaRPr lang="en-US" noProof="0" dirty="0"/>
          </a:p>
        </p:txBody>
      </p:sp>
      <p:pic>
        <p:nvPicPr>
          <p:cNvPr id="11" name="Picture 10" descr="A graph plots cost of effort versus number of modules with three curves labeled: total software cost, cost to integrate, and cost per modul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1330" y="1264011"/>
            <a:ext cx="6321340" cy="4882884"/>
          </a:xfrm>
          <a:prstGeom prst="rect">
            <a:avLst/>
          </a:prstGeom>
        </p:spPr>
      </p:pic>
      <p:sp>
        <p:nvSpPr>
          <p:cNvPr id="6" name="Text Placeholder 5"/>
          <p:cNvSpPr>
            <a:spLocks noGrp="1"/>
          </p:cNvSpPr>
          <p:nvPr>
            <p:ph type="body" sz="quarter" idx="12"/>
          </p:nvPr>
        </p:nvSpPr>
        <p:spPr>
          <a:xfrm>
            <a:off x="3369347" y="6283842"/>
            <a:ext cx="2935760" cy="269358"/>
          </a:xfrm>
        </p:spPr>
        <p:txBody>
          <a:bodyPr/>
          <a:lstStyle/>
          <a:p>
            <a:r>
              <a:rPr lang="en-US" sz="1200" dirty="0">
                <a:solidFill>
                  <a:schemeClr val="tx1"/>
                </a:solidFill>
                <a:hlinkClick r:id="rId2" action="ppaction://hlinksldjump"/>
              </a:rPr>
              <a:t>Access the text alternative for slide images.</a:t>
            </a:r>
            <a:endParaRPr lang="en-US" sz="120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16034</Words>
  <Application>WPS 演示</Application>
  <PresentationFormat>On-screen Show (4:3)</PresentationFormat>
  <Paragraphs>304</Paragraphs>
  <Slides>33</Slides>
  <Notes>1</Notes>
  <HiddenSlides>7</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33</vt:i4>
      </vt:variant>
    </vt:vector>
  </HeadingPairs>
  <TitlesOfParts>
    <vt:vector size="48" baseType="lpstr">
      <vt:lpstr>Arial</vt:lpstr>
      <vt:lpstr>宋体</vt:lpstr>
      <vt:lpstr>Wingdings</vt:lpstr>
      <vt:lpstr>Calibri</vt:lpstr>
      <vt:lpstr>Times New Roman</vt:lpstr>
      <vt:lpstr>Times</vt:lpstr>
      <vt:lpstr>微软雅黑</vt:lpstr>
      <vt:lpstr>Arial Unicode MS</vt:lpstr>
      <vt:lpstr>等线</vt:lpstr>
      <vt:lpstr>黑体</vt:lpstr>
      <vt:lpstr>Title Slides Master</vt:lpstr>
      <vt:lpstr>MainContentSlideMaster</vt:lpstr>
      <vt:lpstr>ClosingMaster</vt:lpstr>
      <vt:lpstr>DividerSlideMaster</vt:lpstr>
      <vt:lpstr>ImageDescriptionAppendixSlideMaster</vt:lpstr>
      <vt:lpstr>Chapter 9</vt:lpstr>
      <vt:lpstr>Software Design</vt:lpstr>
      <vt:lpstr>Software Engineering Design</vt:lpstr>
      <vt:lpstr>Mapping Requirements Model to Design Model</vt:lpstr>
      <vt:lpstr>Design and Quality</vt:lpstr>
      <vt:lpstr>Quality Guidelines</vt:lpstr>
      <vt:lpstr>Common Design Characteristics</vt:lpstr>
      <vt:lpstr>Design Concepts 1</vt:lpstr>
      <vt:lpstr>Modularity and Software Cost</vt:lpstr>
      <vt:lpstr>Design Concepts 2</vt:lpstr>
      <vt:lpstr>Design Class Example</vt:lpstr>
      <vt:lpstr>Design Class Characteristics</vt:lpstr>
      <vt:lpstr>Information Hiding</vt:lpstr>
      <vt:lpstr>Architecture Properties</vt:lpstr>
      <vt:lpstr>Design Pattern Template</vt:lpstr>
      <vt:lpstr>Design Model</vt:lpstr>
      <vt:lpstr>Design Modeling Principles 1</vt:lpstr>
      <vt:lpstr>Design Modeling Principles 2</vt:lpstr>
      <vt:lpstr>Data Design Elements</vt:lpstr>
      <vt:lpstr>Architectural Design Elements</vt:lpstr>
      <vt:lpstr>Interface Design Elements</vt:lpstr>
      <vt:lpstr>Interface Model for Control Panel</vt:lpstr>
      <vt:lpstr>Component-Level Design Elements</vt:lpstr>
      <vt:lpstr>Deployment Design Elements</vt:lpstr>
      <vt:lpstr>U M L Deployment Instance Diagram</vt:lpstr>
      <vt:lpstr>End of Main Content</vt:lpstr>
      <vt:lpstr>Accessibility Content: Text Alternatives for Images</vt:lpstr>
      <vt:lpstr>Mapping Requirements Model to Design Model – Text Alternative</vt:lpstr>
      <vt:lpstr>Modularity and Software Cost – Text Alternative</vt:lpstr>
      <vt:lpstr>Design Class Example – Text Alternative</vt:lpstr>
      <vt:lpstr>Design Model – Text Alternative</vt:lpstr>
      <vt:lpstr>Interface Model for Control Panel – Text Alternative</vt:lpstr>
      <vt:lpstr>U M L Deployment Instance Diagram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56</cp:revision>
  <dcterms:created xsi:type="dcterms:W3CDTF">2019-01-22T22:04:00Z</dcterms:created>
  <dcterms:modified xsi:type="dcterms:W3CDTF">2023-12-27T02:05:06Z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514CD1B83B114444B7210A537897DE0E_12</vt:lpwstr>
  </property>
  <property fmtid="{D5CDD505-2E9C-101B-9397-08002B2CF9AE}" pid="3" name="KSOProductBuildVer">
    <vt:lpwstr>2052-12.1.0.15990</vt:lpwstr>
  </property>
</Properties>
</file>