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56"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5" r:id="rId30"/>
    <p:sldId id="287" r:id="rId31"/>
    <p:sldId id="288" r:id="rId32"/>
    <p:sldId id="289" r:id="rId33"/>
    <p:sldId id="290" r:id="rId34"/>
    <p:sldId id="291" r:id="rId35"/>
    <p:sldId id="260" r:id="rId36"/>
    <p:sldId id="258" r:id="rId37"/>
    <p:sldId id="264" r:id="rId38"/>
    <p:sldId id="292" r:id="rId39"/>
    <p:sldId id="293" r:id="rId40"/>
    <p:sldId id="294" r:id="rId41"/>
    <p:sldId id="295" r:id="rId42"/>
    <p:sldId id="296" r:id="rId43"/>
  </p:sldIdLst>
  <p:sldSz cx="9144000" cy="6858000" type="screen4x3"/>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6"/>
            <p14:sldId id="285"/>
            <p14:sldId id="287"/>
            <p14:sldId id="288"/>
            <p14:sldId id="289"/>
            <p14:sldId id="290"/>
            <p14:sldId id="291"/>
            <p14:sldId id="260"/>
          </p14:sldIdLst>
        </p14:section>
        <p14:section name="Appendix: Image Descriptions for Unsighted Students" id="{9E859B0B-078E-463E-89A6-21C20DD280C4}">
          <p14:sldIdLst>
            <p14:sldId id="258"/>
            <p14:sldId id="264"/>
            <p14:sldId id="292"/>
            <p14:sldId id="293"/>
            <p14:sldId id="294"/>
            <p14:sldId id="295"/>
            <p14:sldId id="296"/>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5215" autoAdjust="0"/>
  </p:normalViewPr>
  <p:slideViewPr>
    <p:cSldViewPr snapToGrid="0" showGuides="1">
      <p:cViewPr varScale="1">
        <p:scale>
          <a:sx n="106" d="100"/>
          <a:sy n="106" d="100"/>
        </p:scale>
        <p:origin x="750" y="114"/>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8" Type="http://schemas.openxmlformats.org/officeDocument/2006/relationships/tags" Target="tags/tag1.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3.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4.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5.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6.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slide" Target="slide36.xml"/><Relationship Id="rId2" Type="http://schemas.openxmlformats.org/officeDocument/2006/relationships/slide" Target="slide37.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 Target="slide12.xml"/><Relationship Id="rId1" Type="http://schemas.openxmlformats.org/officeDocument/2006/relationships/slide" Target="slide1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 Target="slide18.xml"/><Relationship Id="rId1" Type="http://schemas.openxmlformats.org/officeDocument/2006/relationships/slide" Target="slide2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12</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User Experience Design.</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endParaRPr lang="en-US" noProof="0"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048" y="357052"/>
            <a:ext cx="8246364" cy="1109070"/>
          </a:xfrm>
        </p:spPr>
        <p:txBody>
          <a:bodyPr>
            <a:noAutofit/>
          </a:bodyPr>
          <a:lstStyle/>
          <a:p>
            <a:r>
              <a:rPr lang="en-US" sz="4000" noProof="0" dirty="0">
                <a:latin typeface="Times New Roman" panose="02020603050405020304" pitchFamily="18" charset="0"/>
                <a:cs typeface="Times New Roman" panose="02020603050405020304" pitchFamily="18" charset="0"/>
              </a:rPr>
              <a:t>Golden Rule 3: </a:t>
            </a:r>
            <a:r>
              <a:rPr lang="en-US" sz="4000" noProof="0" dirty="0">
                <a:highlight>
                  <a:srgbClr val="FFFF00"/>
                </a:highlight>
                <a:latin typeface="Times New Roman" panose="02020603050405020304" pitchFamily="18" charset="0"/>
                <a:cs typeface="Times New Roman" panose="02020603050405020304" pitchFamily="18" charset="0"/>
              </a:rPr>
              <a:t>Make Interface Consistent</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614168"/>
            <a:ext cx="8246364" cy="257030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Allow the user to put the current task into a meaningful context. </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Maintain consistency across a family of applications. </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If past interactive models have created user expectations, do not make changes unless there is a compelling reason to do so. </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User Interface Design Models</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300500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User model </a:t>
            </a:r>
            <a:r>
              <a:rPr lang="en-US" altLang="en-US" sz="2400" noProof="0" dirty="0">
                <a:latin typeface="Times New Roman" panose="02020603050405020304" pitchFamily="18" charset="0"/>
                <a:cs typeface="Times New Roman" panose="02020603050405020304" pitchFamily="18" charset="0"/>
              </a:rPr>
              <a:t>— a profile of all end users of the system.</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Design model </a:t>
            </a:r>
            <a:r>
              <a:rPr lang="en-US" altLang="en-US" sz="2400" noProof="0" dirty="0">
                <a:latin typeface="Times New Roman" panose="02020603050405020304" pitchFamily="18" charset="0"/>
                <a:cs typeface="Times New Roman" panose="02020603050405020304" pitchFamily="18" charset="0"/>
              </a:rPr>
              <a:t>— a design realization of the user model.</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Mental model </a:t>
            </a:r>
            <a:r>
              <a:rPr lang="en-US" altLang="en-US" sz="2400" noProof="0" dirty="0">
                <a:solidFill>
                  <a:schemeClr val="folHlink"/>
                </a:solidFill>
                <a:latin typeface="Times New Roman" panose="02020603050405020304" pitchFamily="18" charset="0"/>
                <a:cs typeface="Times New Roman" panose="02020603050405020304" pitchFamily="18" charset="0"/>
              </a:rPr>
              <a:t>(system perception) </a:t>
            </a:r>
            <a:r>
              <a:rPr lang="en-US" altLang="en-US" sz="2400" noProof="0" dirty="0">
                <a:latin typeface="Times New Roman" panose="02020603050405020304" pitchFamily="18" charset="0"/>
                <a:cs typeface="Times New Roman" panose="02020603050405020304" pitchFamily="18" charset="0"/>
              </a:rPr>
              <a:t>— the user’s mental image of what the interface is.</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Implementation model </a:t>
            </a:r>
            <a:r>
              <a:rPr lang="en-US" altLang="en-US" sz="2400" noProof="0" dirty="0">
                <a:latin typeface="Times New Roman" panose="02020603050405020304" pitchFamily="18" charset="0"/>
                <a:cs typeface="Times New Roman" panose="02020603050405020304" pitchFamily="18" charset="0"/>
              </a:rPr>
              <a:t>— the interface “look and feel” coupled with supporting information that describe interface syntax and semantics.</a:t>
            </a:r>
            <a:endParaRPr lang="en-US" altLang="en-US" sz="2400" noProof="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4"/>
          </p:nvPr>
        </p:nvSpPr>
        <p:spPr>
          <a:xfrm>
            <a:off x="342900" y="4325260"/>
            <a:ext cx="8458200" cy="841829"/>
          </a:xfrm>
        </p:spPr>
        <p:txBody>
          <a:bodyPr>
            <a:normAutofit/>
          </a:bodyPr>
          <a:lstStyle/>
          <a:p>
            <a:r>
              <a:rPr lang="en-US" sz="2400" noProof="0" dirty="0">
                <a:latin typeface="Times New Roman" panose="02020603050405020304" pitchFamily="18" charset="0"/>
                <a:cs typeface="Times New Roman" panose="02020603050405020304" pitchFamily="18" charset="0"/>
              </a:rPr>
              <a:t>An interface designer needs to reconcile these models and derive a consistent representation of the interface.</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User Interface Design Process</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An illustration displays user interface design process in a spiral design.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7211" y="1218304"/>
            <a:ext cx="7949578" cy="4769748"/>
          </a:xfrm>
          <a:prstGeom prst="rect">
            <a:avLst/>
          </a:prstGeom>
        </p:spPr>
      </p:pic>
      <p:sp>
        <p:nvSpPr>
          <p:cNvPr id="7" name="Text Placeholder 6"/>
          <p:cNvSpPr>
            <a:spLocks noGrp="1"/>
          </p:cNvSpPr>
          <p:nvPr>
            <p:ph type="body" sz="quarter" idx="12"/>
          </p:nvPr>
        </p:nvSpPr>
        <p:spPr>
          <a:xfrm>
            <a:off x="3014805" y="6222945"/>
            <a:ext cx="2888054" cy="292155"/>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Interface Analysis and Design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analysis </a:t>
            </a:r>
            <a:r>
              <a:rPr lang="en-US" noProof="0" dirty="0">
                <a:latin typeface="Times New Roman" panose="02020603050405020304" pitchFamily="18" charset="0"/>
                <a:cs typeface="Times New Roman" panose="02020603050405020304" pitchFamily="18" charset="0"/>
              </a:rPr>
              <a:t>focuses on the profile of the users who will interact with the system.</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design </a:t>
            </a:r>
            <a:r>
              <a:rPr lang="en-US" noProof="0" dirty="0">
                <a:latin typeface="Times New Roman" panose="02020603050405020304" pitchFamily="18" charset="0"/>
                <a:cs typeface="Times New Roman" panose="02020603050405020304" pitchFamily="18" charset="0"/>
              </a:rPr>
              <a:t>defines a set of interface objects and actions that enable a user to perform all defined tasks in a manner that meets every usability goal defined for the system.</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construction </a:t>
            </a:r>
            <a:r>
              <a:rPr lang="en-US" noProof="0" dirty="0">
                <a:latin typeface="Times New Roman" panose="02020603050405020304" pitchFamily="18" charset="0"/>
                <a:cs typeface="Times New Roman" panose="02020603050405020304" pitchFamily="18" charset="0"/>
              </a:rPr>
              <a:t>normally begins with the creation of a prototype that enables usage scenarios to be evaluated.</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validation </a:t>
            </a:r>
            <a:r>
              <a:rPr lang="en-US" noProof="0" dirty="0">
                <a:latin typeface="Times New Roman" panose="02020603050405020304" pitchFamily="18" charset="0"/>
                <a:cs typeface="Times New Roman" panose="02020603050405020304" pitchFamily="18" charset="0"/>
              </a:rPr>
              <a:t>focuses on:</a:t>
            </a:r>
            <a:endParaRPr lang="en-US" noProof="0" dirty="0">
              <a:latin typeface="Times New Roman" panose="02020603050405020304" pitchFamily="18" charset="0"/>
              <a:cs typeface="Times New Roman" panose="02020603050405020304" pitchFamily="18" charset="0"/>
            </a:endParaRP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ability of the interface to implement every user task correctly.</a:t>
            </a:r>
            <a:endParaRPr lang="en-US" noProof="0" dirty="0">
              <a:latin typeface="Times New Roman" panose="02020603050405020304" pitchFamily="18" charset="0"/>
              <a:cs typeface="Times New Roman" panose="02020603050405020304" pitchFamily="18" charset="0"/>
            </a:endParaRP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degree to which interface is easy to use and easy to learn.</a:t>
            </a:r>
            <a:endParaRPr lang="en-US" noProof="0" dirty="0">
              <a:latin typeface="Times New Roman" panose="02020603050405020304" pitchFamily="18" charset="0"/>
              <a:cs typeface="Times New Roman" panose="02020603050405020304" pitchFamily="18" charset="0"/>
            </a:endParaRP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user’s acceptance of the interface as a tool in her work.</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Experience Analysis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630316"/>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In the case of user experience design, understanding the problem means understanding: </a:t>
            </a:r>
            <a:endParaRPr lang="en-US" sz="2400" noProof="0" dirty="0">
              <a:latin typeface="Times New Roman" panose="02020603050405020304" pitchFamily="18" charset="0"/>
              <a:cs typeface="Times New Roman" panose="02020603050405020304" pitchFamily="18" charset="0"/>
            </a:endParaRPr>
          </a:p>
          <a:p>
            <a:pPr marL="403225" indent="-403225">
              <a:buFont typeface="+mj-lt"/>
              <a:buAutoNum type="arabicPeriod"/>
            </a:pPr>
            <a:r>
              <a:rPr lang="en-US" sz="2400" noProof="0" dirty="0">
                <a:latin typeface="Times New Roman" panose="02020603050405020304" pitchFamily="18" charset="0"/>
                <a:cs typeface="Times New Roman" panose="02020603050405020304" pitchFamily="18" charset="0"/>
              </a:rPr>
              <a:t>the people (end users) who will interact with the system through the interface.</a:t>
            </a:r>
            <a:endParaRPr lang="en-US" sz="2400" noProof="0" dirty="0">
              <a:latin typeface="Times New Roman" panose="02020603050405020304" pitchFamily="18" charset="0"/>
              <a:cs typeface="Times New Roman" panose="02020603050405020304" pitchFamily="18" charset="0"/>
            </a:endParaRPr>
          </a:p>
          <a:p>
            <a:pPr marL="403225" indent="-403225">
              <a:buFont typeface="+mj-lt"/>
              <a:buAutoNum type="arabicPeriod"/>
            </a:pPr>
            <a:r>
              <a:rPr lang="en-US" sz="2400" noProof="0" dirty="0">
                <a:latin typeface="Times New Roman" panose="02020603050405020304" pitchFamily="18" charset="0"/>
                <a:cs typeface="Times New Roman" panose="02020603050405020304" pitchFamily="18" charset="0"/>
              </a:rPr>
              <a:t>the tasks that end users must perform to do their work.</a:t>
            </a:r>
            <a:endParaRPr lang="en-US" sz="2400" noProof="0" dirty="0">
              <a:latin typeface="Times New Roman" panose="02020603050405020304" pitchFamily="18" charset="0"/>
              <a:cs typeface="Times New Roman" panose="02020603050405020304" pitchFamily="18" charset="0"/>
            </a:endParaRPr>
          </a:p>
          <a:p>
            <a:pPr marL="403225" indent="-403225">
              <a:buFont typeface="+mj-lt"/>
              <a:buAutoNum type="arabicPeriod"/>
            </a:pPr>
            <a:r>
              <a:rPr lang="en-US" sz="2400" noProof="0" dirty="0">
                <a:latin typeface="Times New Roman" panose="02020603050405020304" pitchFamily="18" charset="0"/>
                <a:cs typeface="Times New Roman" panose="02020603050405020304" pitchFamily="18" charset="0"/>
              </a:rPr>
              <a:t>the content that is presented as part of the interface.</a:t>
            </a:r>
            <a:endParaRPr lang="en-US" sz="2400" noProof="0" dirty="0">
              <a:latin typeface="Times New Roman" panose="02020603050405020304" pitchFamily="18" charset="0"/>
              <a:cs typeface="Times New Roman" panose="02020603050405020304" pitchFamily="18" charset="0"/>
            </a:endParaRPr>
          </a:p>
          <a:p>
            <a:pPr marL="403225" indent="-403225">
              <a:buFont typeface="+mj-lt"/>
              <a:buAutoNum type="arabicPeriod"/>
            </a:pPr>
            <a:r>
              <a:rPr lang="en-US" sz="2400" noProof="0" dirty="0">
                <a:latin typeface="Times New Roman" panose="02020603050405020304" pitchFamily="18" charset="0"/>
                <a:cs typeface="Times New Roman" panose="02020603050405020304" pitchFamily="18" charset="0"/>
              </a:rPr>
              <a:t>the environment in which these tasks will be conducted.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Using Customer Journey Map</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630316"/>
          </a:xfrm>
        </p:spPr>
        <p:txBody>
          <a:bodyPr vert="horz" lIns="91440" tIns="45720" rIns="91440" bIns="45720" rtlCol="0">
            <a:noAutofit/>
          </a:bodyPr>
          <a:lstStyle/>
          <a:p>
            <a:pPr marL="403225" indent="-403225">
              <a:spcBef>
                <a:spcPts val="1000"/>
              </a:spcBef>
              <a:spcAft>
                <a:spcPts val="0"/>
              </a:spcAft>
              <a:buAutoNum type="arabicPeriod"/>
            </a:pPr>
            <a:r>
              <a:rPr lang="en-US" noProof="0" dirty="0">
                <a:latin typeface="Times New Roman" panose="02020603050405020304" pitchFamily="18" charset="0"/>
                <a:cs typeface="Times New Roman" panose="02020603050405020304" pitchFamily="18" charset="0"/>
              </a:rPr>
              <a:t>Gather stakeholders. </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AutoNum type="arabicPeriod"/>
            </a:pPr>
            <a:r>
              <a:rPr lang="en-US" noProof="0" dirty="0">
                <a:latin typeface="Times New Roman" panose="02020603050405020304" pitchFamily="18" charset="0"/>
                <a:cs typeface="Times New Roman" panose="02020603050405020304" pitchFamily="18" charset="0"/>
              </a:rPr>
              <a:t>Conduct research. Collect all information you can about all the things users may experience as they use the software product and define your customer phases (touchpoints).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Build the model. Create a visualization of the touch points.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Refine the design. Recruit a designer to make the deliverable visually appealing and ensure touchpoints are identified clearly.</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gaps. Note any gaps in the customer experience or points of friction or pain (poor transition between phases).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Implement your findings. Assign responsible parties to bridge the gaps and resolve pain points found.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Customer Journey Map</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a customer journey map.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3369" y="1174824"/>
            <a:ext cx="7817263" cy="4898641"/>
          </a:xfrm>
          <a:prstGeom prst="rect">
            <a:avLst/>
          </a:prstGeom>
        </p:spPr>
      </p:pic>
      <p:sp>
        <p:nvSpPr>
          <p:cNvPr id="7" name="Text Placeholder 6"/>
          <p:cNvSpPr>
            <a:spLocks noGrp="1"/>
          </p:cNvSpPr>
          <p:nvPr>
            <p:ph type="body" sz="quarter" idx="12"/>
          </p:nvPr>
        </p:nvSpPr>
        <p:spPr>
          <a:xfrm>
            <a:off x="3014804" y="6264878"/>
            <a:ext cx="2879002" cy="250222"/>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92470"/>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Creating and Using Personas in UX Design</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376130"/>
            <a:ext cx="8458200"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Data collection and analysis. </a:t>
            </a:r>
            <a:r>
              <a:rPr lang="en-US" noProof="0" dirty="0">
                <a:latin typeface="Times New Roman" panose="02020603050405020304" pitchFamily="18" charset="0"/>
                <a:cs typeface="Times New Roman" panose="02020603050405020304" pitchFamily="18" charset="0"/>
              </a:rPr>
              <a:t>Stakeholders collect information about proposed product users and determine the user group needs.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Describe personas. </a:t>
            </a:r>
            <a:r>
              <a:rPr lang="en-US" noProof="0" dirty="0">
                <a:latin typeface="Times New Roman" panose="02020603050405020304" pitchFamily="18" charset="0"/>
                <a:cs typeface="Times New Roman" panose="02020603050405020304" pitchFamily="18" charset="0"/>
              </a:rPr>
              <a:t>The developers need to decide how many personas to create and decide which persona will be their focus.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Develop scenarios. </a:t>
            </a:r>
            <a:r>
              <a:rPr lang="en-US" noProof="0" dirty="0">
                <a:latin typeface="Times New Roman" panose="02020603050405020304" pitchFamily="18" charset="0"/>
                <a:cs typeface="Times New Roman" panose="02020603050405020304" pitchFamily="18" charset="0"/>
              </a:rPr>
              <a:t>Scenarios are user stories about how personas will use the product being developed. They may focus on the touchpoints and obstacles described in the customer journey.</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Acceptance by stakeholders. </a:t>
            </a:r>
            <a:r>
              <a:rPr lang="en-US" noProof="0" dirty="0">
                <a:latin typeface="Times New Roman" panose="02020603050405020304" pitchFamily="18" charset="0"/>
                <a:cs typeface="Times New Roman" panose="02020603050405020304" pitchFamily="18" charset="0"/>
              </a:rPr>
              <a:t>Often this is done by validating the scenarios using a review technique or demonstration called </a:t>
            </a:r>
            <a:r>
              <a:rPr lang="en-US" b="1" i="1" noProof="0" dirty="0">
                <a:latin typeface="Times New Roman" panose="02020603050405020304" pitchFamily="18" charset="0"/>
                <a:cs typeface="Times New Roman" panose="02020603050405020304" pitchFamily="18" charset="0"/>
              </a:rPr>
              <a:t>cognitive walkthrough </a:t>
            </a:r>
            <a:r>
              <a:rPr lang="en-US" noProof="0" dirty="0">
                <a:latin typeface="Times New Roman" panose="02020603050405020304" pitchFamily="18" charset="0"/>
                <a:cs typeface="Times New Roman" panose="02020603050405020304" pitchFamily="18" charset="0"/>
              </a:rPr>
              <a:t>(stakeholders assume the role defined by a persona and work through a scenario using a system prototype).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Persona Example</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 table displays a persona example Elizabeth."/>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0649" y="1538678"/>
            <a:ext cx="8114956" cy="3780644"/>
          </a:xfrm>
          <a:prstGeom prst="rect">
            <a:avLst/>
          </a:prstGeom>
        </p:spPr>
      </p:pic>
      <p:sp>
        <p:nvSpPr>
          <p:cNvPr id="7" name="Text Placeholder 6"/>
          <p:cNvSpPr>
            <a:spLocks noGrp="1"/>
          </p:cNvSpPr>
          <p:nvPr>
            <p:ph type="body" sz="quarter" idx="12"/>
          </p:nvPr>
        </p:nvSpPr>
        <p:spPr>
          <a:xfrm>
            <a:off x="2978590" y="6246891"/>
            <a:ext cx="2987644" cy="268209"/>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Task Analysis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Goal of task (scenario) analysis is to answer the following questions: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work will the user perform in specific circumstances?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tasks and subtasks will be performed as the user does the work?</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specific problem domain objects will the user manipulate as work is performed?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is the sequence of work tasks—the workflow?</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is the hierarchy of tasks?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Experience Design Elements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83512" cy="4630316"/>
          </a:xfrm>
        </p:spPr>
        <p:txBody>
          <a:bodyPr vert="horz" lIns="91440" tIns="45720" rIns="91440" bIns="45720" rtlCol="0">
            <a:noAutofit/>
          </a:bodyPr>
          <a:lstStyle/>
          <a:p>
            <a:pPr>
              <a:spcBef>
                <a:spcPts val="1000"/>
              </a:spcBef>
              <a:spcAft>
                <a:spcPts val="0"/>
              </a:spcAft>
            </a:pPr>
            <a:r>
              <a:rPr lang="en-US" b="1" i="1" noProof="0" dirty="0">
                <a:latin typeface="Times New Roman" panose="02020603050405020304" pitchFamily="18" charset="0"/>
                <a:cs typeface="Times New Roman" panose="02020603050405020304" pitchFamily="18" charset="0"/>
              </a:rPr>
              <a:t>User experience design </a:t>
            </a:r>
            <a:r>
              <a:rPr lang="en-US" noProof="0" dirty="0">
                <a:latin typeface="Times New Roman" panose="02020603050405020304" pitchFamily="18" charset="0"/>
                <a:cs typeface="Times New Roman" panose="02020603050405020304" pitchFamily="18" charset="0"/>
              </a:rPr>
              <a:t>tries to ensure that no aspect of your software appears the final product without the explicit decision of stakeholders to include it.</a:t>
            </a:r>
            <a:endParaRPr lang="en-US" b="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Strategy. </a:t>
            </a:r>
            <a:r>
              <a:rPr lang="en-US" noProof="0" dirty="0">
                <a:latin typeface="Times New Roman" panose="02020603050405020304" pitchFamily="18" charset="0"/>
                <a:cs typeface="Times New Roman" panose="02020603050405020304" pitchFamily="18" charset="0"/>
              </a:rPr>
              <a:t>Identifies user needs and customer business goals that form the basis for all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X design work.</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Scope. </a:t>
            </a:r>
            <a:r>
              <a:rPr lang="en-US" noProof="0" dirty="0">
                <a:latin typeface="Times New Roman" panose="02020603050405020304" pitchFamily="18" charset="0"/>
                <a:cs typeface="Times New Roman" panose="02020603050405020304" pitchFamily="18" charset="0"/>
              </a:rPr>
              <a:t>Includes both the functional and content requirements needed to realize a feature set consistent with the project strategy.</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Structure. </a:t>
            </a:r>
            <a:r>
              <a:rPr lang="en-US" noProof="0" dirty="0">
                <a:latin typeface="Times New Roman" panose="02020603050405020304" pitchFamily="18" charset="0"/>
                <a:cs typeface="Times New Roman" panose="02020603050405020304" pitchFamily="18" charset="0"/>
              </a:rPr>
              <a:t>Consists of the interaction design [For example, how the system reacts in response to user action] and information architecture.</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Skeleton. </a:t>
            </a:r>
            <a:r>
              <a:rPr lang="en-US" noProof="0" dirty="0">
                <a:latin typeface="Times New Roman" panose="02020603050405020304" pitchFamily="18" charset="0"/>
                <a:cs typeface="Times New Roman" panose="02020603050405020304" pitchFamily="18" charset="0"/>
              </a:rPr>
              <a:t>Comprised of three components: information design, interface design, navigation design.</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Surface. </a:t>
            </a:r>
            <a:r>
              <a:rPr lang="en-US" noProof="0" dirty="0">
                <a:latin typeface="Times New Roman" panose="02020603050405020304" pitchFamily="18" charset="0"/>
                <a:cs typeface="Times New Roman" panose="02020603050405020304" pitchFamily="18" charset="0"/>
              </a:rPr>
              <a:t>Presents visual design or the appearance of the finished project to its users.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Iterative UX Design Process</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A circular model displays iterative U X design proces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05501" y="1199720"/>
            <a:ext cx="4332999" cy="4981095"/>
          </a:xfrm>
          <a:prstGeom prst="rect">
            <a:avLst/>
          </a:prstGeom>
        </p:spPr>
      </p:pic>
      <p:sp>
        <p:nvSpPr>
          <p:cNvPr id="5" name="Text Placeholder 4"/>
          <p:cNvSpPr>
            <a:spLocks noGrp="1"/>
          </p:cNvSpPr>
          <p:nvPr>
            <p:ph type="body" sz="quarter" idx="12"/>
          </p:nvPr>
        </p:nvSpPr>
        <p:spPr>
          <a:xfrm>
            <a:off x="3105339" y="6264998"/>
            <a:ext cx="3023857" cy="250102"/>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Google 5-Day U</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X Design Sprint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Understand. </a:t>
            </a:r>
            <a:r>
              <a:rPr lang="en-US" noProof="0" dirty="0">
                <a:latin typeface="Times New Roman" panose="02020603050405020304" pitchFamily="18" charset="0"/>
                <a:cs typeface="Times New Roman" panose="02020603050405020304" pitchFamily="18" charset="0"/>
              </a:rPr>
              <a:t>User research activities (user needs and business goals) for the software product. This information is posted on whiteboards (For example, customer journey maps, personas, user task workflow) for easy reference throughout the sprint.</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Sketch. </a:t>
            </a:r>
            <a:r>
              <a:rPr lang="en-US" noProof="0" dirty="0">
                <a:latin typeface="Times New Roman" panose="02020603050405020304" pitchFamily="18" charset="0"/>
                <a:cs typeface="Times New Roman" panose="02020603050405020304" pitchFamily="18" charset="0"/>
              </a:rPr>
              <a:t>Individual stakeholders are given the time and space needed to brainstorm solutions to the problems discovered in the understand phase. Paper drawings and notes are easy to generate, easy to modify, and quite inexpensive.</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Decide. </a:t>
            </a:r>
            <a:r>
              <a:rPr lang="en-US" noProof="0" dirty="0">
                <a:latin typeface="Times New Roman" panose="02020603050405020304" pitchFamily="18" charset="0"/>
                <a:cs typeface="Times New Roman" panose="02020603050405020304" pitchFamily="18" charset="0"/>
              </a:rPr>
              <a:t>Each stakeholder presents his solution sketch and the team votes to determine the solutions that should be tackled in the prototyping activities that will follow. If there is not a clear consensus following the voting, the development team may decide to consider assumptions that involve project constraints and resources.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Google 5-Day U</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X Design Sprint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Prototype. </a:t>
            </a:r>
            <a:r>
              <a:rPr lang="en-US" noProof="0" dirty="0">
                <a:latin typeface="Times New Roman" panose="02020603050405020304" pitchFamily="18" charset="0"/>
                <a:cs typeface="Times New Roman" panose="02020603050405020304" pitchFamily="18" charset="0"/>
              </a:rPr>
              <a:t>May be a minimally viable product based on the solution selected from the sketch phase, or it may be based on the portions of the customer journey map or storyboard you want to evaluate with potential users in the validate phase. This means the team should be developing test cases based on the user stories as the prototype is being built.</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Validate. </a:t>
            </a:r>
            <a:r>
              <a:rPr lang="en-US" noProof="0" dirty="0">
                <a:latin typeface="Times New Roman" panose="02020603050405020304" pitchFamily="18" charset="0"/>
                <a:cs typeface="Times New Roman" panose="02020603050405020304" pitchFamily="18" charset="0"/>
              </a:rPr>
              <a:t>Every developer watching users try out the prototype this is the best way to discover major issues with its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X design, which in  turn lets you start iterating immediately. This is critical to capturing potential learning opportunities by exposing product decision makers to user feedback in real time.</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Interface Design Evaluation Cycle</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An illustration displays interface design evaluation cycl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52575" y="1111546"/>
            <a:ext cx="4638850" cy="5105187"/>
          </a:xfrm>
          <a:prstGeom prst="rect">
            <a:avLst/>
          </a:prstGeom>
        </p:spPr>
      </p:pic>
      <p:sp>
        <p:nvSpPr>
          <p:cNvPr id="7" name="Text Placeholder 6"/>
          <p:cNvSpPr>
            <a:spLocks noGrp="1"/>
          </p:cNvSpPr>
          <p:nvPr>
            <p:ph type="body" sz="quarter" idx="12"/>
          </p:nvPr>
        </p:nvSpPr>
        <p:spPr>
          <a:xfrm>
            <a:off x="3051018" y="6275560"/>
            <a:ext cx="3313568" cy="271243"/>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96241"/>
            <a:ext cx="8458200" cy="1040674"/>
          </a:xfrm>
        </p:spPr>
        <p:txBody>
          <a:bodyPr>
            <a:noAutofit/>
          </a:bodyPr>
          <a:lstStyle/>
          <a:p>
            <a:r>
              <a:rPr lang="en-US" sz="4000" noProof="0" dirty="0">
                <a:latin typeface="Times New Roman" panose="02020603050405020304" pitchFamily="18" charset="0"/>
                <a:cs typeface="Times New Roman" panose="02020603050405020304" pitchFamily="18" charset="0"/>
              </a:rPr>
              <a:t>User Interface Design Evaluation Criteria</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8343" y="1557563"/>
            <a:ext cx="8452757" cy="4712608"/>
          </a:xfrm>
        </p:spPr>
        <p:txBody>
          <a:bodyPr vert="horz" lIns="91440" tIns="45720" rIns="91440" bIns="45720" rtlCol="0">
            <a:noAutofit/>
          </a:bodyPr>
          <a:lstStyle/>
          <a:p>
            <a:r>
              <a:rPr lang="en-US" noProof="0" dirty="0">
                <a:latin typeface="Times New Roman" panose="02020603050405020304" pitchFamily="18" charset="0"/>
                <a:cs typeface="Times New Roman" panose="02020603050405020304" pitchFamily="18" charset="0"/>
              </a:rPr>
              <a:t>The design model (user stories, storyboard, personas, etc.) of the interface can be evaluated during early design reviews: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Length and complexity of the requirements model or written specification of the system and its interface provide an indication of the amount of learning required by users of the system.</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Number of user tasks specified and the average number of actions per task provide an indication of interaction time and the overall efficiency of the system.</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Number of actions, tasks, and system states indicated by the design model imply the memory load on users of the system.</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Interface style, help facilities, and error-handling protocol provide a general indication of the complexity of the interface and the degree to which it will be accepted by the user.</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93100"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Guidelines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43904"/>
            <a:ext cx="8293100"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Anticipation. </a:t>
            </a:r>
            <a:r>
              <a:rPr lang="en-US" i="1" noProof="0" dirty="0">
                <a:latin typeface="Times New Roman" panose="02020603050405020304" pitchFamily="18" charset="0"/>
                <a:cs typeface="Times New Roman" panose="02020603050405020304" pitchFamily="18" charset="0"/>
              </a:rPr>
              <a:t>An application should be designed so that it anticipates the user’s next move. </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Communication. </a:t>
            </a:r>
            <a:r>
              <a:rPr lang="en-US" i="1" noProof="0" dirty="0">
                <a:latin typeface="Times New Roman" panose="02020603050405020304" pitchFamily="18" charset="0"/>
                <a:cs typeface="Times New Roman" panose="02020603050405020304" pitchFamily="18" charset="0"/>
              </a:rPr>
              <a:t>The interface should communicate the status of any activity initiated by the user. </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Consistency. </a:t>
            </a:r>
            <a:r>
              <a:rPr lang="en-US" i="1" noProof="0" dirty="0">
                <a:latin typeface="Times New Roman" panose="02020603050405020304" pitchFamily="18" charset="0"/>
                <a:cs typeface="Times New Roman" panose="02020603050405020304" pitchFamily="18" charset="0"/>
              </a:rPr>
              <a:t>The use of navigation controls, menus, icons, and aesthetics (For example, color, shape, layout) should be consistent throughout. </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Controlled Autonomy. </a:t>
            </a:r>
            <a:r>
              <a:rPr lang="en-US" i="1" noProof="0" dirty="0">
                <a:latin typeface="Times New Roman" panose="02020603050405020304" pitchFamily="18" charset="0"/>
                <a:cs typeface="Times New Roman" panose="02020603050405020304" pitchFamily="18" charset="0"/>
              </a:rPr>
              <a:t>The interface should facilitate user movement throughout the application, but it should do so in a manner that enforces navigation conventions that have been established for the application. </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Efficiency. </a:t>
            </a:r>
            <a:r>
              <a:rPr lang="en-US" i="1" noProof="0" dirty="0">
                <a:latin typeface="Times New Roman" panose="02020603050405020304" pitchFamily="18" charset="0"/>
                <a:cs typeface="Times New Roman" panose="02020603050405020304" pitchFamily="18" charset="0"/>
              </a:rPr>
              <a:t>The design of the application and its interface should optimize the user’s work efficiency.</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Guidelines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158418"/>
            <a:ext cx="8191500"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Flexibility. </a:t>
            </a:r>
            <a:r>
              <a:rPr lang="en-US" i="1" noProof="0" dirty="0">
                <a:latin typeface="Times New Roman" panose="02020603050405020304" pitchFamily="18" charset="0"/>
                <a:cs typeface="Times New Roman" panose="02020603050405020304" pitchFamily="18" charset="0"/>
              </a:rPr>
              <a:t>The interface should be flexible enough to enable some users to accomplish tasks directly and others to explore the application in a somewhat random fashion. </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Focus. </a:t>
            </a:r>
            <a:r>
              <a:rPr lang="en-US" i="1" noProof="0" dirty="0">
                <a:latin typeface="Times New Roman" panose="02020603050405020304" pitchFamily="18" charset="0"/>
                <a:cs typeface="Times New Roman" panose="02020603050405020304" pitchFamily="18" charset="0"/>
              </a:rPr>
              <a:t>The interface (and the content it presents) should stay focused on the user task(s) at hand. </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Human Interface Objects. </a:t>
            </a:r>
            <a:r>
              <a:rPr lang="en-US" i="1" noProof="0" dirty="0">
                <a:latin typeface="Times New Roman" panose="02020603050405020304" pitchFamily="18" charset="0"/>
                <a:cs typeface="Times New Roman" panose="02020603050405020304" pitchFamily="18" charset="0"/>
              </a:rPr>
              <a:t>A vast library of reusable human interface objects has been developed for both Web and mobile apps. Use them. </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Latency Reduction. </a:t>
            </a:r>
            <a:r>
              <a:rPr lang="en-US" i="1" noProof="0" dirty="0">
                <a:latin typeface="Times New Roman" panose="02020603050405020304" pitchFamily="18" charset="0"/>
                <a:cs typeface="Times New Roman" panose="02020603050405020304" pitchFamily="18" charset="0"/>
              </a:rPr>
              <a:t>Rather than making the user wait for some internal operation to complete </a:t>
            </a:r>
            <a:r>
              <a:rPr lang="en-US" i="1" noProof="0" dirty="0" smtClean="0">
                <a:latin typeface="Times New Roman" panose="02020603050405020304" pitchFamily="18" charset="0"/>
                <a:cs typeface="Times New Roman" panose="02020603050405020304" pitchFamily="18" charset="0"/>
              </a:rPr>
              <a:t>(for </a:t>
            </a:r>
            <a:r>
              <a:rPr lang="en-US" i="1" noProof="0" dirty="0">
                <a:latin typeface="Times New Roman" panose="02020603050405020304" pitchFamily="18" charset="0"/>
                <a:cs typeface="Times New Roman" panose="02020603050405020304" pitchFamily="18" charset="0"/>
              </a:rPr>
              <a:t>example, downloading a complex graphical image), the application should use multitasking in a way that lets the user proceed with work as if the operation has been completed. </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Guidelines </a:t>
            </a:r>
            <a:r>
              <a:rPr lang="en-US" sz="1000" b="0" noProof="0" dirty="0">
                <a:latin typeface="Times New Roman" panose="02020603050405020304" pitchFamily="18" charset="0"/>
                <a:cs typeface="Times New Roman" panose="02020603050405020304" pitchFamily="18" charset="0"/>
              </a:rPr>
              <a:t>3</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58418"/>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Learnability. </a:t>
            </a:r>
            <a:r>
              <a:rPr lang="en-US" i="1" noProof="0" dirty="0">
                <a:latin typeface="Times New Roman" panose="02020603050405020304" pitchFamily="18" charset="0"/>
                <a:cs typeface="Times New Roman" panose="02020603050405020304" pitchFamily="18" charset="0"/>
              </a:rPr>
              <a:t>An application interface should be designed to minimize learning time and, once learned, to minimize relearning required when the app is revisited.</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Metaphors. </a:t>
            </a:r>
            <a:r>
              <a:rPr lang="en-US" i="1" noProof="0" dirty="0">
                <a:latin typeface="Times New Roman" panose="02020603050405020304" pitchFamily="18" charset="0"/>
                <a:cs typeface="Times New Roman" panose="02020603050405020304" pitchFamily="18" charset="0"/>
              </a:rPr>
              <a:t>An interface that uses an interaction metaphor is easier to learn and easier to use, as long as the metaphor is appropriate for the application and the user.</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Readability. </a:t>
            </a:r>
            <a:r>
              <a:rPr lang="en-US" i="1" noProof="0" dirty="0">
                <a:latin typeface="Times New Roman" panose="02020603050405020304" pitchFamily="18" charset="0"/>
                <a:cs typeface="Times New Roman" panose="02020603050405020304" pitchFamily="18" charset="0"/>
              </a:rPr>
              <a:t>All information presented through the interface should be readable by young and old. </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Track State. </a:t>
            </a:r>
            <a:r>
              <a:rPr lang="en-US" i="1" noProof="0" dirty="0">
                <a:latin typeface="Times New Roman" panose="02020603050405020304" pitchFamily="18" charset="0"/>
                <a:cs typeface="Times New Roman" panose="02020603050405020304" pitchFamily="18" charset="0"/>
              </a:rPr>
              <a:t>When appropriate, the state of the user interaction should be tracked and stored so that a user can log off and return later to pick up where he left off.</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Visible Navigation. </a:t>
            </a:r>
            <a:r>
              <a:rPr lang="en-US" i="1" noProof="0" dirty="0">
                <a:latin typeface="Times New Roman" panose="02020603050405020304" pitchFamily="18" charset="0"/>
                <a:cs typeface="Times New Roman" panose="02020603050405020304" pitchFamily="18" charset="0"/>
              </a:rPr>
              <a:t>A well-designed interface provides the illusion that users are in the same place, with the work brought to them.</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err="1">
                <a:latin typeface="Times New Roman" panose="02020603050405020304" pitchFamily="18" charset="0"/>
                <a:cs typeface="Times New Roman" panose="02020603050405020304" pitchFamily="18" charset="0"/>
              </a:rPr>
              <a:t>Accessibilty</a:t>
            </a:r>
            <a:r>
              <a:rPr lang="en-US" sz="4000" noProof="0" dirty="0">
                <a:latin typeface="Times New Roman" panose="02020603050405020304" pitchFamily="18" charset="0"/>
                <a:cs typeface="Times New Roman" panose="02020603050405020304" pitchFamily="18" charset="0"/>
              </a:rPr>
              <a:t> Guidelines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43904"/>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Application Accessibility. </a:t>
            </a:r>
            <a:r>
              <a:rPr lang="en-US" noProof="0" dirty="0">
                <a:latin typeface="Times New Roman" panose="02020603050405020304" pitchFamily="18" charset="0"/>
                <a:cs typeface="Times New Roman" panose="02020603050405020304" pitchFamily="18" charset="0"/>
              </a:rPr>
              <a:t>Software engineers must ensure that interface design encompasses mechanisms that enable easy for people with special needs</a:t>
            </a:r>
            <a:r>
              <a:rPr lang="en-US" i="1" noProof="0" dirty="0">
                <a:latin typeface="Times New Roman" panose="02020603050405020304" pitchFamily="18" charset="0"/>
                <a:cs typeface="Times New Roman" panose="02020603050405020304" pitchFamily="18" charset="0"/>
              </a:rPr>
              <a:t>.</a:t>
            </a:r>
            <a:endParaRPr lang="en-US" i="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Response Time. </a:t>
            </a:r>
            <a:r>
              <a:rPr lang="en-US" noProof="0" dirty="0">
                <a:latin typeface="Times New Roman" panose="02020603050405020304" pitchFamily="18" charset="0"/>
                <a:cs typeface="Times New Roman" panose="02020603050405020304" pitchFamily="18" charset="0"/>
              </a:rPr>
              <a:t>System response time has two important characteristics: length and variability. Aim for consistency to avoid user frustration.</a:t>
            </a:r>
            <a:r>
              <a:rPr lang="en-US" b="1" noProof="0" dirty="0">
                <a:latin typeface="Times New Roman" panose="02020603050405020304" pitchFamily="18" charset="0"/>
                <a:cs typeface="Times New Roman" panose="02020603050405020304" pitchFamily="18" charset="0"/>
              </a:rPr>
              <a:t> </a:t>
            </a:r>
            <a:endParaRPr lang="en-US" b="1"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Help Facilities. </a:t>
            </a:r>
            <a:r>
              <a:rPr lang="en-US" noProof="0" dirty="0">
                <a:latin typeface="Times New Roman" panose="02020603050405020304" pitchFamily="18" charset="0"/>
                <a:cs typeface="Times New Roman" panose="02020603050405020304" pitchFamily="18" charset="0"/>
              </a:rPr>
              <a:t>Modern software should provide online help facilities that enable a user to get a question answered or resolve a problem without leaving the interface.</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Error Handling. </a:t>
            </a:r>
            <a:r>
              <a:rPr lang="en-US" noProof="0" dirty="0">
                <a:latin typeface="Times New Roman" panose="02020603050405020304" pitchFamily="18" charset="0"/>
                <a:cs typeface="Times New Roman" panose="02020603050405020304" pitchFamily="18" charset="0"/>
              </a:rPr>
              <a:t>Every error message or warning produced by an interactive system should: use user understandable jargon, provide constructive error recovery advice, identify negative consequences of errors, contain an audible or visual cue, and never blame user for causing the error.  </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err="1">
                <a:latin typeface="Times New Roman" panose="02020603050405020304" pitchFamily="18" charset="0"/>
                <a:cs typeface="Times New Roman" panose="02020603050405020304" pitchFamily="18" charset="0"/>
              </a:rPr>
              <a:t>Accessibilty</a:t>
            </a:r>
            <a:r>
              <a:rPr lang="en-US" sz="4000" noProof="0" dirty="0">
                <a:latin typeface="Times New Roman" panose="02020603050405020304" pitchFamily="18" charset="0"/>
                <a:cs typeface="Times New Roman" panose="02020603050405020304" pitchFamily="18" charset="0"/>
              </a:rPr>
              <a:t> Guidelines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43904"/>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Menu and Command Labeling. </a:t>
            </a:r>
            <a:r>
              <a:rPr lang="en-US" noProof="0" dirty="0">
                <a:latin typeface="Times New Roman" panose="02020603050405020304" pitchFamily="18" charset="0"/>
                <a:cs typeface="Times New Roman" panose="02020603050405020304" pitchFamily="18" charset="0"/>
              </a:rPr>
              <a:t>The use of window-oriented, point-and-pick interfaces has reduced reliance on typed commands. How every it is important to: ensure every menu option has a command version, make commands easy for users to type, make commands easy to remember, allow for command abbreviation, make sure menu labels are self-explanatory, make sure submenus match style of master menu items, and ensure command conventions work across the family of applications. </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Internationalization. </a:t>
            </a:r>
            <a:r>
              <a:rPr lang="en-US" noProof="0" dirty="0">
                <a:latin typeface="Times New Roman" panose="02020603050405020304" pitchFamily="18" charset="0"/>
                <a:cs typeface="Times New Roman" panose="02020603050405020304" pitchFamily="18" charset="0"/>
              </a:rPr>
              <a:t>Software engineers and their managers invariably underestimate the effort and skills required to create user interfaces that accommodate the needs of different locales and languages.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User Experience Design Elements </a:t>
            </a:r>
            <a:r>
              <a:rPr lang="en-US" sz="1000" b="0" noProof="0" dirty="0">
                <a:highlight>
                  <a:srgbClr val="FFFF00"/>
                </a:highlight>
                <a:latin typeface="Times New Roman" panose="02020603050405020304" pitchFamily="18" charset="0"/>
                <a:cs typeface="Times New Roman" panose="02020603050405020304" pitchFamily="18" charset="0"/>
              </a:rPr>
              <a:t>2</a:t>
            </a:r>
            <a:endParaRPr lang="en-US" sz="1000" b="0" noProof="0" dirty="0">
              <a:highlight>
                <a:srgbClr val="FFFF00"/>
              </a:highlight>
              <a:latin typeface="Times New Roman" panose="02020603050405020304" pitchFamily="18" charset="0"/>
              <a:cs typeface="Times New Roman" panose="02020603050405020304" pitchFamily="18" charset="0"/>
            </a:endParaRPr>
          </a:p>
        </p:txBody>
      </p:sp>
      <p:pic>
        <p:nvPicPr>
          <p:cNvPr id="5" name="Picture 4" descr="An illustration displays user experience design element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9913" y="1340793"/>
            <a:ext cx="6348682" cy="4594443"/>
          </a:xfrm>
          <a:prstGeom prst="rect">
            <a:avLst/>
          </a:prstGeom>
        </p:spPr>
      </p:pic>
      <p:sp>
        <p:nvSpPr>
          <p:cNvPr id="6" name="Text Placeholder 5"/>
          <p:cNvSpPr>
            <a:spLocks noGrp="1"/>
          </p:cNvSpPr>
          <p:nvPr>
            <p:ph type="body" sz="quarter" idx="12"/>
          </p:nvPr>
        </p:nvSpPr>
        <p:spPr>
          <a:xfrm>
            <a:off x="2714171" y="6292618"/>
            <a:ext cx="3060265" cy="222482"/>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endParaRPr lang="en-US" noProof="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User Experience Design Elements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2696644" y="1329494"/>
            <a:ext cx="2788961"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724297"/>
            <a:ext cx="8458200" cy="4524104"/>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user experience design elements. The elements in the design range from concrete to abstract with concrete at the top. The elements from concrete to abstract are: Surface, skeleton, structure, scope, and strategy. The surface constitutes the visual design. The skeleton is consists of interface design, navigation design and  information design. The structure consists of interaction design and information architecture. Scope consists of functional specifications, and content requirements. The strategy consists of user needs and business goals.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a:xfrm>
            <a:off x="3059776" y="6271833"/>
            <a:ext cx="2743493"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User Interface Design Process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2687589" y="1329494"/>
            <a:ext cx="2788961"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user interface design process in a spiral design. It is divided into four parts: the top right is displayed as interface analysis modeling, the bottom right reads interface, the top left reads interface validation, and the bottom left reads interface construction.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a:xfrm>
            <a:off x="3050724" y="6271833"/>
            <a:ext cx="2743493"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Customer Journey Map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2697141" y="1329494"/>
            <a:ext cx="2790769"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2" action="ppaction://hlinksldjump"/>
            </a:endParaRPr>
          </a:p>
        </p:txBody>
      </p:sp>
      <p:sp>
        <p:nvSpPr>
          <p:cNvPr id="4" name="Content Placeholder 3"/>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customer journey map. As a first step the customer is planning to add security to his house. For that he need to figure out the optimal room layout for sensor placement. The goal is to find the optimal layout for personal design taste and minimal sensor placement. The next step starts by placing the floor and walls of the room. Once the room is modeled. Then, fill it with furniture, and add some windows and a door. As the dream room is made, find a place to fix the sensor for security. Once the place is found, the design can be saved. As a final step, place the sensor and check if it senses every part of the room.</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a:xfrm>
            <a:off x="3060065" y="6271833"/>
            <a:ext cx="2745271"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3442"/>
            <a:ext cx="8458200" cy="693376"/>
          </a:xfrm>
        </p:spPr>
        <p:txBody>
          <a:bodyPr>
            <a:normAutofit/>
          </a:bodyPr>
          <a:lstStyle/>
          <a:p>
            <a:r>
              <a:rPr lang="en-US" sz="4000" noProof="0" dirty="0">
                <a:latin typeface="Times New Roman" panose="02020603050405020304" pitchFamily="18" charset="0"/>
                <a:cs typeface="Times New Roman" panose="02020603050405020304" pitchFamily="18" charset="0"/>
              </a:rPr>
              <a:t>Persona Example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2517875" y="1329494"/>
            <a:ext cx="3193617"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 table displays a persona example. The table has three columns. The first column contains a photo with name Elizabeth. The second column reads, works as an elementary teacher in a small Midwestern city. Is 38 years old and holds a masters in elementary education. Prefers open-design concepts and shabby chic interior design. The third column reads, used to working with computers, but has little experience with virtual reality and tends to get motion sickness. Wants to renovate her house with her design preferences and added security features, but needs help visualizing layouts and line of sight.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a:xfrm>
            <a:off x="2869945" y="6271833"/>
            <a:ext cx="3141552"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Iterative UX Design Process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2620318" y="1329494"/>
            <a:ext cx="2972733"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2" action="ppaction://hlinksldjump"/>
            </a:endParaRPr>
          </a:p>
        </p:txBody>
      </p:sp>
      <p:sp>
        <p:nvSpPr>
          <p:cNvPr id="4" name="Content Placeholder 3"/>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 circular model displays iterative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X design process.  The components in the model are user research, design, and build. The user research iterate to validate your ideas to make the design. The design iterate to design around constraints. Once the design is built, iterate to validate user needs, and the process continues with user research.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a:xfrm>
            <a:off x="2978590" y="6271833"/>
            <a:ext cx="2924269"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Interface Design Evaluation Cycle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2591503" y="1309656"/>
            <a:ext cx="3027955" cy="239501"/>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interface design evaluation cycle. The  primary design leads build the prototype 1 interface, and the user evaluates this interface. Once the evaluation is studied by the designer, design modifications are made. After the modifications are made, prototype N interface is build.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a:xfrm>
            <a:off x="3060072" y="6245079"/>
            <a:ext cx="2761307" cy="340292"/>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Information Architecture</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246364"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Information architecture </a:t>
            </a:r>
            <a:r>
              <a:rPr lang="en-US" sz="2400" noProof="0" dirty="0">
                <a:latin typeface="Times New Roman" panose="02020603050405020304" pitchFamily="18" charset="0"/>
                <a:cs typeface="Times New Roman" panose="02020603050405020304" pitchFamily="18" charset="0"/>
              </a:rPr>
              <a:t>structures lead organization, labeling, navigation, and searching of content objects.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Content architecture </a:t>
            </a:r>
            <a:r>
              <a:rPr lang="en-US" sz="2400" noProof="0" dirty="0">
                <a:latin typeface="Times New Roman" panose="02020603050405020304" pitchFamily="18" charset="0"/>
                <a:cs typeface="Times New Roman" panose="02020603050405020304" pitchFamily="18" charset="0"/>
              </a:rPr>
              <a:t>focuses on the manner content objects are structured for presentation and navigation.</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Software architecture </a:t>
            </a:r>
            <a:r>
              <a:rPr lang="en-US" sz="2400" noProof="0" dirty="0">
                <a:latin typeface="Times New Roman" panose="02020603050405020304" pitchFamily="18" charset="0"/>
                <a:cs typeface="Times New Roman" panose="02020603050405020304" pitchFamily="18" charset="0"/>
              </a:rPr>
              <a:t>addresses the manner the application is structured to manage user interaction, effect navigation, and present content.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Architecture design is conducted in parallel with interface design, aesthetic design, and content design.</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Decisions made during architecture design action will influence work conducted during navigation design. </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Interaction Design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83512"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Interaction design </a:t>
            </a:r>
            <a:r>
              <a:rPr lang="en-US" noProof="0" dirty="0">
                <a:latin typeface="Times New Roman" panose="02020603050405020304" pitchFamily="18" charset="0"/>
                <a:cs typeface="Times New Roman" panose="02020603050405020304" pitchFamily="18" charset="0"/>
              </a:rPr>
              <a:t>focuses on interface between product and user.</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Modes of user input and output include voice input, computer speech generation, touch input, 3D printed output, immersive augmented reality experiences, and sensor tracking of users.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User interaction should be defined by the stakeholders in the user stories created to describe how users can accomplish their goals using the software product.</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highlight>
                  <a:srgbClr val="FFFF00"/>
                </a:highlight>
                <a:latin typeface="Times New Roman" panose="02020603050405020304" pitchFamily="18" charset="0"/>
                <a:cs typeface="Times New Roman" panose="02020603050405020304" pitchFamily="18" charset="0"/>
              </a:rPr>
              <a:t>User interaction design</a:t>
            </a:r>
            <a:r>
              <a:rPr lang="en-US" noProof="0" dirty="0">
                <a:latin typeface="Times New Roman" panose="02020603050405020304" pitchFamily="18" charset="0"/>
                <a:cs typeface="Times New Roman" panose="02020603050405020304" pitchFamily="18" charset="0"/>
              </a:rPr>
              <a:t> should also include a plan for how information should be presented within such a system and how to enable the user to understand that information.</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It is important to recall that the purpose of the user interface is to present just enough information to help the users decide what their next action should be to accomplish their goal and how to perform it.</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Engineering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83512"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Usability engineering </a:t>
            </a:r>
            <a:r>
              <a:rPr lang="en-US" noProof="0" dirty="0">
                <a:latin typeface="Times New Roman" panose="02020603050405020304" pitchFamily="18" charset="0"/>
                <a:cs typeface="Times New Roman" panose="02020603050405020304" pitchFamily="18" charset="0"/>
              </a:rPr>
              <a:t>is part of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X design work that defines the specification, design, and testing of the human-computer interaction portion of a software product.</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software engineering action focuses on devising human-computer interfaces that have high usability. </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If developers focus on making a product easy to learn, easy to use, and easy to remember over time, usability can be measured quantitatively and tested for improvements in usability.</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Accessibility</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is the degree to which people with special needs are provided with a means to perceive, understand, navigate, and interact with computer products.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Accessibility is another aspect of usability engineering that needs to be considered during design.</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Visual Design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Visual design </a:t>
            </a:r>
            <a:r>
              <a:rPr lang="en-US" noProof="0" dirty="0">
                <a:latin typeface="Times New Roman" panose="02020603050405020304" pitchFamily="18" charset="0"/>
                <a:cs typeface="Times New Roman" panose="02020603050405020304" pitchFamily="18" charset="0"/>
              </a:rPr>
              <a:t>(aesthetic design or graphic design) is an artistic endeavor that complements the technical aspects of the user experience design.</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Without it, a software product may be functional, but unappealing.</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With it, a product draws its users into a world that embraces them on an emotional as well as an intellectual level.</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Graphic design considers every aspect of the look and feel of a web or mobile app.</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Not every software engineer has artistic talent. If you fall into this category, hire an experienced graphic designer to help.</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Golden Rule 1: </a:t>
            </a:r>
            <a:r>
              <a:rPr lang="en-US" sz="4000" noProof="0" dirty="0">
                <a:highlight>
                  <a:srgbClr val="FFFF00"/>
                </a:highlight>
                <a:latin typeface="Times New Roman" panose="02020603050405020304" pitchFamily="18" charset="0"/>
                <a:cs typeface="Times New Roman" panose="02020603050405020304" pitchFamily="18" charset="0"/>
              </a:rPr>
              <a:t>Place User in Control</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MS PGothic" panose="020B0600070205080204" pitchFamily="-128" charset="-128"/>
                <a:cs typeface="Times New Roman" panose="02020603050405020304" pitchFamily="18" charset="0"/>
              </a:rPr>
              <a:t>Define interaction modes in a way that does not force a user into unnecessary or undesired actions. </a:t>
            </a:r>
            <a:endParaRPr lang="en-US" sz="2400" noProof="0" dirty="0">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MS PGothic" panose="020B0600070205080204" pitchFamily="-128" charset="-128"/>
                <a:cs typeface="Times New Roman" panose="02020603050405020304" pitchFamily="18" charset="0"/>
              </a:rPr>
              <a:t>Provide for flexible interaction. </a:t>
            </a:r>
            <a:endParaRPr lang="en-US" sz="2400" noProof="0" dirty="0">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MS PGothic" panose="020B0600070205080204" pitchFamily="-128" charset="-128"/>
                <a:cs typeface="Times New Roman" panose="02020603050405020304" pitchFamily="18" charset="0"/>
              </a:rPr>
              <a:t>Allow user interaction to be interruptible and undoable. </a:t>
            </a:r>
            <a:endParaRPr lang="en-US" sz="2400" noProof="0" dirty="0">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MS PGothic" panose="020B0600070205080204" pitchFamily="-128" charset="-128"/>
                <a:cs typeface="Times New Roman" panose="02020603050405020304" pitchFamily="18" charset="0"/>
              </a:rPr>
              <a:t>Streamline interaction as skill levels advance and allow the interaction to be customized.  </a:t>
            </a:r>
            <a:endParaRPr lang="en-US" sz="2400" noProof="0" dirty="0">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MS PGothic" panose="020B0600070205080204" pitchFamily="-128" charset="-128"/>
                <a:cs typeface="Times New Roman" panose="02020603050405020304" pitchFamily="18" charset="0"/>
              </a:rPr>
              <a:t>Hide technical internals from the casual user. </a:t>
            </a:r>
            <a:endParaRPr lang="en-US" sz="2400" noProof="0" dirty="0">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MS PGothic" panose="020B0600070205080204" pitchFamily="-128" charset="-128"/>
                <a:cs typeface="Times New Roman" panose="02020603050405020304" pitchFamily="18" charset="0"/>
              </a:rPr>
              <a:t>Design for direct interaction with screen objects. </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70114"/>
            <a:ext cx="8283512" cy="1079863"/>
          </a:xfrm>
        </p:spPr>
        <p:txBody>
          <a:bodyPr>
            <a:noAutofit/>
          </a:bodyPr>
          <a:lstStyle/>
          <a:p>
            <a:r>
              <a:rPr lang="en-US" sz="4000" noProof="0" dirty="0">
                <a:latin typeface="Times New Roman" panose="02020603050405020304" pitchFamily="18" charset="0"/>
                <a:cs typeface="Times New Roman" panose="02020603050405020304" pitchFamily="18" charset="0"/>
              </a:rPr>
              <a:t>Golden Rule 2: </a:t>
            </a:r>
            <a:r>
              <a:rPr lang="en-US" sz="4000" noProof="0" dirty="0">
                <a:highlight>
                  <a:srgbClr val="FFFF00"/>
                </a:highlight>
                <a:latin typeface="Times New Roman" panose="02020603050405020304" pitchFamily="18" charset="0"/>
                <a:cs typeface="Times New Roman" panose="02020603050405020304" pitchFamily="18" charset="0"/>
              </a:rPr>
              <a:t>Reduce User’s Memory Load</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609815"/>
            <a:ext cx="8228648" cy="358920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Reduce demand on short-term memory. </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Establish meaningful defaults.  </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Define shortcuts that are intuitive. </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The visual layout of the interface should be based on a real-world metaphor. </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Disclose information in a progressive fashion.</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Custom 2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2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18011</Words>
  <Application>WPS 演示</Application>
  <PresentationFormat>On-screen Show (4:3)</PresentationFormat>
  <Paragraphs>328</Paragraphs>
  <Slides>37</Slides>
  <Notes>0</Notes>
  <HiddenSlides>7</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37</vt:i4>
      </vt:variant>
    </vt:vector>
  </HeadingPairs>
  <TitlesOfParts>
    <vt:vector size="50" baseType="lpstr">
      <vt:lpstr>Arial</vt:lpstr>
      <vt:lpstr>宋体</vt:lpstr>
      <vt:lpstr>Wingdings</vt:lpstr>
      <vt:lpstr>Calibri</vt:lpstr>
      <vt:lpstr>Times New Roman</vt:lpstr>
      <vt:lpstr>MS PGothic</vt:lpstr>
      <vt:lpstr>微软雅黑</vt:lpstr>
      <vt:lpstr>Arial Unicode MS</vt:lpstr>
      <vt:lpstr>Title Slides Master</vt:lpstr>
      <vt:lpstr>MainContentSlideMaster</vt:lpstr>
      <vt:lpstr>ClosingMaster</vt:lpstr>
      <vt:lpstr>DividerSlideMaster</vt:lpstr>
      <vt:lpstr>ImageDescriptionAppendixSlideMaster</vt:lpstr>
      <vt:lpstr>Chapter 12</vt:lpstr>
      <vt:lpstr>User Experience Design Elements 1</vt:lpstr>
      <vt:lpstr>User Experience Design Elements 2</vt:lpstr>
      <vt:lpstr>Information Architecture</vt:lpstr>
      <vt:lpstr>User Interaction Design</vt:lpstr>
      <vt:lpstr>Usability Engineering</vt:lpstr>
      <vt:lpstr>Visual Design</vt:lpstr>
      <vt:lpstr>Golden Rule 1: Place User in Control</vt:lpstr>
      <vt:lpstr>Golden Rule 2: Reduce User’s Memory Load</vt:lpstr>
      <vt:lpstr>Golden Rule 3: Make Interface Consistent</vt:lpstr>
      <vt:lpstr>User Interface Design Models</vt:lpstr>
      <vt:lpstr>User Interface Design Process</vt:lpstr>
      <vt:lpstr>User Interface Analysis and Design</vt:lpstr>
      <vt:lpstr>User Experience Analysis</vt:lpstr>
      <vt:lpstr>Using Customer Journey Map</vt:lpstr>
      <vt:lpstr>Customer Journey Map</vt:lpstr>
      <vt:lpstr>Creating and Using Personas in UX Design</vt:lpstr>
      <vt:lpstr>Persona Example</vt:lpstr>
      <vt:lpstr>Task Analysis</vt:lpstr>
      <vt:lpstr>Iterative UX Design Process</vt:lpstr>
      <vt:lpstr>Google 5-Day U X Design Sprint 1</vt:lpstr>
      <vt:lpstr>Google 5-Day U X Design Sprint 2</vt:lpstr>
      <vt:lpstr>Interface Design Evaluation Cycle</vt:lpstr>
      <vt:lpstr>User Interface Design Evaluation Criteria</vt:lpstr>
      <vt:lpstr>Usability Guidelines 1</vt:lpstr>
      <vt:lpstr>Usability Guidelines 2</vt:lpstr>
      <vt:lpstr>Usability Guidelines 3</vt:lpstr>
      <vt:lpstr>Accessibilty Guidelines 1</vt:lpstr>
      <vt:lpstr>Accessibilty Guidelines 2</vt:lpstr>
      <vt:lpstr>End of Main Content</vt:lpstr>
      <vt:lpstr>Accessibility Content: Text Alternatives for Images</vt:lpstr>
      <vt:lpstr>User Experience Design Elements – Text Alternative</vt:lpstr>
      <vt:lpstr>User Interface Design Process - Text Alternative</vt:lpstr>
      <vt:lpstr>Customer Journey Map – Text Alternative</vt:lpstr>
      <vt:lpstr>Persona Example – Text Alternative</vt:lpstr>
      <vt:lpstr>Iterative UX Design Process – Text Alternative</vt:lpstr>
      <vt:lpstr>Interface Design Evaluation Cycle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71</cp:revision>
  <dcterms:created xsi:type="dcterms:W3CDTF">2019-01-22T22:04:00Z</dcterms:created>
  <dcterms:modified xsi:type="dcterms:W3CDTF">2023-12-27T02:43:07Z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691E56867597486D9CCAD6B85EC787CE_12</vt:lpwstr>
  </property>
  <property fmtid="{D5CDD505-2E9C-101B-9397-08002B2CF9AE}" pid="3" name="KSOProductBuildVer">
    <vt:lpwstr>2052-12.1.0.15990</vt:lpwstr>
  </property>
</Properties>
</file>