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3"/>
  </p:sldMasterIdLst>
  <p:notesMasterIdLst>
    <p:notesMasterId r:id="rId26"/>
  </p:notesMasterIdLst>
  <p:handoutMasterIdLst>
    <p:handoutMasterId r:id="rId173"/>
  </p:handoutMasterIdLst>
  <p:sldIdLst>
    <p:sldId id="1464" r:id="rId4"/>
    <p:sldId id="1680" r:id="rId5"/>
    <p:sldId id="2041" r:id="rId6"/>
    <p:sldId id="1681" r:id="rId7"/>
    <p:sldId id="1532" r:id="rId8"/>
    <p:sldId id="1682" r:id="rId9"/>
    <p:sldId id="1683" r:id="rId10"/>
    <p:sldId id="1684" r:id="rId11"/>
    <p:sldId id="1685" r:id="rId12"/>
    <p:sldId id="1686" r:id="rId13"/>
    <p:sldId id="1687" r:id="rId14"/>
    <p:sldId id="1688" r:id="rId15"/>
    <p:sldId id="1689" r:id="rId16"/>
    <p:sldId id="1690" r:id="rId17"/>
    <p:sldId id="1691" r:id="rId18"/>
    <p:sldId id="1692" r:id="rId19"/>
    <p:sldId id="1693" r:id="rId20"/>
    <p:sldId id="1694" r:id="rId21"/>
    <p:sldId id="1695" r:id="rId22"/>
    <p:sldId id="1696" r:id="rId23"/>
    <p:sldId id="2021" r:id="rId24"/>
    <p:sldId id="1699" r:id="rId25"/>
    <p:sldId id="1702" r:id="rId27"/>
    <p:sldId id="1704" r:id="rId28"/>
    <p:sldId id="1709" r:id="rId29"/>
    <p:sldId id="1712" r:id="rId30"/>
    <p:sldId id="1715" r:id="rId31"/>
    <p:sldId id="1716" r:id="rId32"/>
    <p:sldId id="1717" r:id="rId33"/>
    <p:sldId id="2022" r:id="rId34"/>
    <p:sldId id="2023" r:id="rId35"/>
    <p:sldId id="2025" r:id="rId36"/>
    <p:sldId id="1724" r:id="rId37"/>
    <p:sldId id="2026" r:id="rId38"/>
    <p:sldId id="2028" r:id="rId39"/>
    <p:sldId id="2030" r:id="rId40"/>
    <p:sldId id="2031" r:id="rId41"/>
    <p:sldId id="1731" r:id="rId42"/>
    <p:sldId id="1734" r:id="rId43"/>
    <p:sldId id="1743" r:id="rId44"/>
    <p:sldId id="2033" r:id="rId45"/>
    <p:sldId id="1745" r:id="rId46"/>
    <p:sldId id="1746" r:id="rId47"/>
    <p:sldId id="1748" r:id="rId48"/>
    <p:sldId id="2034" r:id="rId49"/>
    <p:sldId id="1754" r:id="rId50"/>
    <p:sldId id="2035" r:id="rId51"/>
    <p:sldId id="1756" r:id="rId52"/>
    <p:sldId id="1757" r:id="rId53"/>
    <p:sldId id="1759" r:id="rId54"/>
    <p:sldId id="2036" r:id="rId55"/>
    <p:sldId id="1761" r:id="rId56"/>
    <p:sldId id="1762" r:id="rId57"/>
    <p:sldId id="1763" r:id="rId58"/>
    <p:sldId id="1766" r:id="rId59"/>
    <p:sldId id="1768" r:id="rId60"/>
    <p:sldId id="1770" r:id="rId61"/>
    <p:sldId id="1772" r:id="rId62"/>
    <p:sldId id="1773" r:id="rId63"/>
    <p:sldId id="1781" r:id="rId64"/>
    <p:sldId id="1787" r:id="rId65"/>
    <p:sldId id="1792" r:id="rId66"/>
    <p:sldId id="1794" r:id="rId67"/>
    <p:sldId id="2037" r:id="rId68"/>
    <p:sldId id="1796" r:id="rId69"/>
    <p:sldId id="1798" r:id="rId70"/>
    <p:sldId id="1799" r:id="rId71"/>
    <p:sldId id="1800" r:id="rId72"/>
    <p:sldId id="1803" r:id="rId73"/>
    <p:sldId id="1806" r:id="rId74"/>
    <p:sldId id="1809" r:id="rId75"/>
    <p:sldId id="1810" r:id="rId76"/>
    <p:sldId id="1811" r:id="rId77"/>
    <p:sldId id="1812" r:id="rId78"/>
    <p:sldId id="1813" r:id="rId79"/>
    <p:sldId id="1814" r:id="rId80"/>
    <p:sldId id="1815" r:id="rId81"/>
    <p:sldId id="1816" r:id="rId82"/>
    <p:sldId id="1817" r:id="rId83"/>
    <p:sldId id="1818" r:id="rId84"/>
    <p:sldId id="1819" r:id="rId85"/>
    <p:sldId id="1821" r:id="rId86"/>
    <p:sldId id="1828" r:id="rId87"/>
    <p:sldId id="1830" r:id="rId88"/>
    <p:sldId id="1844" r:id="rId89"/>
    <p:sldId id="1845" r:id="rId90"/>
    <p:sldId id="1850" r:id="rId91"/>
    <p:sldId id="1852" r:id="rId92"/>
    <p:sldId id="1855" r:id="rId93"/>
    <p:sldId id="1856" r:id="rId94"/>
    <p:sldId id="1857" r:id="rId95"/>
    <p:sldId id="1860" r:id="rId96"/>
    <p:sldId id="1861" r:id="rId97"/>
    <p:sldId id="1862" r:id="rId98"/>
    <p:sldId id="1863" r:id="rId99"/>
    <p:sldId id="1864" r:id="rId100"/>
    <p:sldId id="1865" r:id="rId101"/>
    <p:sldId id="1873" r:id="rId102"/>
    <p:sldId id="1874" r:id="rId103"/>
    <p:sldId id="1875" r:id="rId104"/>
    <p:sldId id="1876" r:id="rId105"/>
    <p:sldId id="1880" r:id="rId106"/>
    <p:sldId id="1881" r:id="rId107"/>
    <p:sldId id="1882" r:id="rId108"/>
    <p:sldId id="1883" r:id="rId109"/>
    <p:sldId id="1884" r:id="rId110"/>
    <p:sldId id="1885" r:id="rId111"/>
    <p:sldId id="1886" r:id="rId112"/>
    <p:sldId id="1887" r:id="rId113"/>
    <p:sldId id="1888" r:id="rId114"/>
    <p:sldId id="1889" r:id="rId115"/>
    <p:sldId id="1890" r:id="rId116"/>
    <p:sldId id="1900" r:id="rId117"/>
    <p:sldId id="1907" r:id="rId118"/>
    <p:sldId id="1909" r:id="rId119"/>
    <p:sldId id="1910" r:id="rId120"/>
    <p:sldId id="1914" r:id="rId121"/>
    <p:sldId id="1915" r:id="rId122"/>
    <p:sldId id="1916" r:id="rId123"/>
    <p:sldId id="1917" r:id="rId124"/>
    <p:sldId id="2039" r:id="rId125"/>
    <p:sldId id="1924" r:id="rId126"/>
    <p:sldId id="2221" r:id="rId127"/>
    <p:sldId id="1937" r:id="rId128"/>
    <p:sldId id="1938" r:id="rId129"/>
    <p:sldId id="1939" r:id="rId130"/>
    <p:sldId id="1940" r:id="rId131"/>
    <p:sldId id="1942" r:id="rId132"/>
    <p:sldId id="1943" r:id="rId133"/>
    <p:sldId id="1947" r:id="rId134"/>
    <p:sldId id="1949" r:id="rId135"/>
    <p:sldId id="1951" r:id="rId136"/>
    <p:sldId id="1954" r:id="rId137"/>
    <p:sldId id="1956" r:id="rId138"/>
    <p:sldId id="1958" r:id="rId139"/>
    <p:sldId id="1961" r:id="rId140"/>
    <p:sldId id="1962" r:id="rId141"/>
    <p:sldId id="1963" r:id="rId142"/>
    <p:sldId id="1964" r:id="rId143"/>
    <p:sldId id="1965" r:id="rId144"/>
    <p:sldId id="2223" r:id="rId145"/>
    <p:sldId id="1966" r:id="rId146"/>
    <p:sldId id="1967" r:id="rId147"/>
    <p:sldId id="1968" r:id="rId148"/>
    <p:sldId id="2222" r:id="rId149"/>
    <p:sldId id="1969" r:id="rId150"/>
    <p:sldId id="1970" r:id="rId151"/>
    <p:sldId id="1971" r:id="rId152"/>
    <p:sldId id="1972" r:id="rId153"/>
    <p:sldId id="1973" r:id="rId154"/>
    <p:sldId id="1974" r:id="rId155"/>
    <p:sldId id="1975" r:id="rId156"/>
    <p:sldId id="1976" r:id="rId157"/>
    <p:sldId id="1977" r:id="rId158"/>
    <p:sldId id="1978" r:id="rId159"/>
    <p:sldId id="1979" r:id="rId160"/>
    <p:sldId id="1980" r:id="rId161"/>
    <p:sldId id="2040" r:id="rId162"/>
    <p:sldId id="1982" r:id="rId163"/>
    <p:sldId id="1983" r:id="rId164"/>
    <p:sldId id="1984" r:id="rId165"/>
    <p:sldId id="1985" r:id="rId166"/>
    <p:sldId id="2009" r:id="rId167"/>
    <p:sldId id="2010" r:id="rId168"/>
    <p:sldId id="2013" r:id="rId169"/>
    <p:sldId id="2014" r:id="rId170"/>
    <p:sldId id="2015" r:id="rId171"/>
    <p:sldId id="645" r:id="rId172"/>
  </p:sldIdLst>
  <p:sldSz cx="9144000" cy="6858000" type="screen4x3"/>
  <p:notesSz cx="7099300" cy="10234295"/>
  <p:custDataLst>
    <p:tags r:id="rId177"/>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7FB"/>
    <a:srgbClr val="45B0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92" autoAdjust="0"/>
  </p:normalViewPr>
  <p:slideViewPr>
    <p:cSldViewPr snapToGrid="0" showGuides="1">
      <p:cViewPr varScale="1">
        <p:scale>
          <a:sx n="91" d="100"/>
          <a:sy n="91" d="100"/>
        </p:scale>
        <p:origin x="2082" y="90"/>
      </p:cViewPr>
      <p:guideLst>
        <p:guide orient="horz" pos="2133"/>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notesMaster" Target="notesMasters/notes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7" Type="http://schemas.openxmlformats.org/officeDocument/2006/relationships/tags" Target="tags/tag69.xml"/><Relationship Id="rId176" Type="http://schemas.openxmlformats.org/officeDocument/2006/relationships/tableStyles" Target="tableStyles.xml"/><Relationship Id="rId175" Type="http://schemas.openxmlformats.org/officeDocument/2006/relationships/viewProps" Target="viewProps.xml"/><Relationship Id="rId174" Type="http://schemas.openxmlformats.org/officeDocument/2006/relationships/presProps" Target="presProps.xml"/><Relationship Id="rId173" Type="http://schemas.openxmlformats.org/officeDocument/2006/relationships/handoutMaster" Target="handoutMasters/handoutMaster1.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4.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3.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2.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1.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4021295" y="0"/>
            <a:ext cx="3076363" cy="513508"/>
          </a:xfrm>
          <a:prstGeom prst="rect">
            <a:avLst/>
          </a:prstGeom>
        </p:spPr>
        <p:txBody>
          <a:bodyPr vert="horz" lIns="99048" tIns="49524" rIns="99048" bIns="49524" rtlCol="0"/>
          <a:lstStyle>
            <a:lvl1pPr algn="r">
              <a:defRPr sz="13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zh-CN" altLang="en-US" noProof="0" dirty="0"/>
          </a:p>
        </p:txBody>
      </p:sp>
      <p:sp>
        <p:nvSpPr>
          <p:cNvPr id="3" name="日期占位符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pPr rtl="0"/>
            <a:fld id="{13947666-27B0-4F0D-BA3A-14969DEE0567}" type="datetime1">
              <a:rPr lang="zh-CN" altLang="en-US" noProof="0" smtClean="0"/>
            </a:fld>
            <a:endParaRPr lang="zh-CN" altLang="en-US" noProof="0" dirty="0"/>
          </a:p>
        </p:txBody>
      </p:sp>
      <p:sp>
        <p:nvSpPr>
          <p:cNvPr id="4" name="幻灯片图像占位符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pPr rtl="0"/>
            <a:endParaRPr lang="zh-CN" altLang="en-US" noProof="0" dirty="0"/>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zh-CN" altLang="en-US" noProof="0" dirty="0"/>
          </a:p>
        </p:txBody>
      </p:sp>
      <p:sp>
        <p:nvSpPr>
          <p:cNvPr id="7" name="幻灯片编号占位符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810E1E9A-E921-4174-A0FC-51868D7AC568}"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sz="2000" dirty="0" smtClean="0"/>
              <a:t>，用物理上的相邻关系来表示（用物理上的连续性刻画逻辑上的相继性）</a:t>
            </a:r>
            <a:endParaRPr lang="en-US" altLang="zh-CN" sz="2000" dirty="0" smtClean="0"/>
          </a:p>
          <a:p>
            <a:pPr marL="0" marR="0" lvl="1" indent="0" algn="l" defTabSz="914400" rtl="0" eaLnBrk="1" fontAlgn="auto" latinLnBrk="0" hangingPunct="1">
              <a:lnSpc>
                <a:spcPct val="100000"/>
              </a:lnSpc>
              <a:spcBef>
                <a:spcPts val="0"/>
              </a:spcBef>
              <a:spcAft>
                <a:spcPts val="0"/>
              </a:spcAft>
              <a:buClrTx/>
              <a:buSzTx/>
              <a:buFontTx/>
              <a:buNone/>
              <a:defRPr/>
            </a:pPr>
            <a:r>
              <a:rPr lang="zh-CN" altLang="en-US" sz="2000" dirty="0" smtClean="0"/>
              <a:t>，也就是可以随机存取表中的任意元素，其存储位置是简单直观的。</a:t>
            </a:r>
            <a:endParaRPr lang="zh-CN" altLang="en-US" sz="2000" dirty="0" smtClean="0"/>
          </a:p>
          <a:p>
            <a:pPr marL="0" marR="0" lvl="1" indent="0" algn="l" defTabSz="914400" rtl="0" eaLnBrk="1" fontAlgn="auto" latinLnBrk="0" hangingPunct="1">
              <a:lnSpc>
                <a:spcPct val="100000"/>
              </a:lnSpc>
              <a:spcBef>
                <a:spcPts val="0"/>
              </a:spcBef>
              <a:spcAft>
                <a:spcPts val="0"/>
              </a:spcAft>
              <a:buClrTx/>
              <a:buSzTx/>
              <a:buFontTx/>
              <a:buNone/>
              <a:defRPr/>
            </a:pPr>
            <a:endParaRPr lang="zh-CN" altLang="en-US" sz="2000" dirty="0" smtClean="0"/>
          </a:p>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sz="2000" dirty="0" smtClean="0"/>
              <a:t>，用物理上的相邻关系来表示（用物理上的连续性刻画逻辑上的相继性）</a:t>
            </a:r>
            <a:endParaRPr lang="en-US" altLang="zh-CN" sz="2000" dirty="0" smtClean="0"/>
          </a:p>
          <a:p>
            <a:pPr marL="0" marR="0" lvl="1" indent="0" algn="l" defTabSz="914400" rtl="0" eaLnBrk="1" fontAlgn="auto" latinLnBrk="0" hangingPunct="1">
              <a:lnSpc>
                <a:spcPct val="100000"/>
              </a:lnSpc>
              <a:spcBef>
                <a:spcPts val="0"/>
              </a:spcBef>
              <a:spcAft>
                <a:spcPts val="0"/>
              </a:spcAft>
              <a:buClrTx/>
              <a:buSzTx/>
              <a:buFontTx/>
              <a:buNone/>
              <a:defRPr/>
            </a:pPr>
            <a:r>
              <a:rPr lang="zh-CN" altLang="en-US" sz="2000" dirty="0" smtClean="0"/>
              <a:t>，也就是可以随机存取表中的任意元素，其存储位置是简单直观的。</a:t>
            </a:r>
            <a:endParaRPr lang="zh-CN" altLang="en-US" sz="2000" dirty="0" smtClean="0"/>
          </a:p>
          <a:p>
            <a:pPr marL="0" marR="0" lvl="1" indent="0" algn="l" defTabSz="914400" rtl="0" eaLnBrk="1" fontAlgn="auto" latinLnBrk="0" hangingPunct="1">
              <a:lnSpc>
                <a:spcPct val="100000"/>
              </a:lnSpc>
              <a:spcBef>
                <a:spcPts val="0"/>
              </a:spcBef>
              <a:spcAft>
                <a:spcPts val="0"/>
              </a:spcAft>
              <a:buClrTx/>
              <a:buSzTx/>
              <a:buFontTx/>
              <a:buNone/>
              <a:defRPr/>
            </a:pPr>
            <a:endParaRPr lang="zh-CN" altLang="en-US" sz="2000" dirty="0" smtClean="0"/>
          </a:p>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r>
              <a:rPr lang="zh-CN" altLang="en-US" dirty="0" smtClean="0"/>
              <a:t>数据的逻辑结构属于用户视图，是面向问题的，反映了数据 内部的构成方式；数据的存储结构属于具体实现的视图，是 面向计算机的。</a:t>
            </a:r>
            <a:endParaRPr lang="zh-CN" altLang="en-US" dirty="0" smtClean="0"/>
          </a:p>
          <a:p>
            <a:r>
              <a:rPr lang="zh-CN" altLang="en-US" dirty="0" smtClean="0"/>
              <a:t>一种数据的逻辑结构可以用多种存储结构来存储，而采用不 同的存储结构，其数据处理的效率往往是不同的。</a:t>
            </a:r>
            <a:endParaRPr lang="zh-CN" altLang="en-US" dirty="0" smtClean="0"/>
          </a:p>
          <a:p>
            <a:r>
              <a:rPr lang="zh-CN" altLang="en-US" dirty="0" smtClean="0"/>
              <a:t>数据结构与算法的学习内容 数据对象的结构形式</a:t>
            </a:r>
            <a:r>
              <a:rPr lang="en-US" altLang="zh-CN" dirty="0" smtClean="0"/>
              <a:t>,</a:t>
            </a:r>
            <a:r>
              <a:rPr lang="zh-CN" altLang="en-US" dirty="0" smtClean="0"/>
              <a:t>各种数据结构的性质</a:t>
            </a:r>
            <a:r>
              <a:rPr lang="en-US" altLang="zh-CN" dirty="0" smtClean="0"/>
              <a:t>(</a:t>
            </a:r>
            <a:r>
              <a:rPr lang="zh-CN" altLang="en-US" dirty="0" smtClean="0"/>
              <a:t>逻辑结构</a:t>
            </a:r>
            <a:r>
              <a:rPr lang="en-US" altLang="zh-CN" dirty="0" smtClean="0"/>
              <a:t>); </a:t>
            </a:r>
            <a:r>
              <a:rPr lang="zh-CN" altLang="en-US" dirty="0" smtClean="0"/>
              <a:t>数据对象和“关系”在计算机中的表示</a:t>
            </a:r>
            <a:r>
              <a:rPr lang="en-US" altLang="zh-CN" dirty="0" smtClean="0"/>
              <a:t>(</a:t>
            </a:r>
            <a:r>
              <a:rPr lang="zh-CN" altLang="en-US" dirty="0" smtClean="0"/>
              <a:t>物理结构</a:t>
            </a:r>
            <a:r>
              <a:rPr lang="en-US" altLang="zh-CN" dirty="0" smtClean="0"/>
              <a:t>/</a:t>
            </a:r>
            <a:r>
              <a:rPr lang="zh-CN" altLang="en-US" dirty="0" smtClean="0"/>
              <a:t>存储结构</a:t>
            </a:r>
            <a:r>
              <a:rPr lang="en-US" altLang="zh-CN" dirty="0" smtClean="0"/>
              <a:t>); </a:t>
            </a:r>
            <a:r>
              <a:rPr lang="zh-CN" altLang="en-US" dirty="0" smtClean="0"/>
              <a:t>数据结构上定义的基本操作</a:t>
            </a:r>
            <a:r>
              <a:rPr lang="en-US" altLang="zh-CN" dirty="0" smtClean="0"/>
              <a:t>(</a:t>
            </a:r>
            <a:r>
              <a:rPr lang="zh-CN" altLang="en-US" dirty="0" smtClean="0"/>
              <a:t>算法</a:t>
            </a:r>
            <a:r>
              <a:rPr lang="en-US" altLang="zh-CN" dirty="0" smtClean="0"/>
              <a:t>)</a:t>
            </a:r>
            <a:r>
              <a:rPr lang="zh-CN" altLang="en-US" dirty="0" smtClean="0"/>
              <a:t>及其实现</a:t>
            </a:r>
            <a:r>
              <a:rPr lang="en-US" altLang="zh-CN" dirty="0" smtClean="0"/>
              <a:t>; </a:t>
            </a:r>
            <a:r>
              <a:rPr lang="zh-CN" altLang="en-US" dirty="0" smtClean="0"/>
              <a:t>算法的效率（时间和空间）</a:t>
            </a:r>
            <a:r>
              <a:rPr lang="en-US" altLang="zh-CN" dirty="0" smtClean="0"/>
              <a:t>; </a:t>
            </a:r>
            <a:r>
              <a:rPr lang="zh-CN" altLang="en-US" dirty="0" smtClean="0"/>
              <a:t>数据结构的应用</a:t>
            </a:r>
            <a:r>
              <a:rPr lang="en-US" altLang="zh-CN" dirty="0" smtClean="0"/>
              <a:t>,</a:t>
            </a:r>
            <a:r>
              <a:rPr lang="zh-CN" altLang="en-US" dirty="0" smtClean="0"/>
              <a:t>如数据分类</a:t>
            </a:r>
            <a:r>
              <a:rPr lang="en-US" altLang="zh-CN" dirty="0" smtClean="0"/>
              <a:t>,</a:t>
            </a:r>
            <a:r>
              <a:rPr lang="zh-CN" altLang="en-US" dirty="0" smtClean="0"/>
              <a:t>检索等</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281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4"/>
            </p:custDataLst>
          </p:nvPr>
        </p:nvSpPr>
        <p:spPr>
          <a:xfrm>
            <a:off x="6061311" y="3186522"/>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5"/>
            </p:custDataLst>
          </p:nvPr>
        </p:nvCxnSpPr>
        <p:spPr>
          <a:xfrm>
            <a:off x="6024907" y="5184742"/>
            <a:ext cx="3119093"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custDataLst>
              <p:tags r:id="rId6"/>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7"/>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8"/>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9"/>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0"/>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任意多边形 15"/>
          <p:cNvSpPr/>
          <p:nvPr>
            <p:custDataLst>
              <p:tags r:id="rId11"/>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任意多边形 16"/>
          <p:cNvSpPr/>
          <p:nvPr>
            <p:custDataLst>
              <p:tags r:id="rId12"/>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直接连接符 17"/>
          <p:cNvCxnSpPr/>
          <p:nvPr>
            <p:custDataLst>
              <p:tags r:id="rId13"/>
            </p:custDataLst>
          </p:nvPr>
        </p:nvCxnSpPr>
        <p:spPr>
          <a:xfrm>
            <a:off x="233314" y="518474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5"/>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252745" y="2658358"/>
            <a:ext cx="5526575" cy="1716988"/>
          </a:xfrm>
        </p:spPr>
        <p:txBody>
          <a:bodyPr anchor="b">
            <a:normAutofit/>
          </a:bodyPr>
          <a:lstStyle>
            <a:lvl1pPr algn="ctr">
              <a:defRPr sz="4050">
                <a:solidFill>
                  <a:srgbClr val="1F4E79"/>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252745" y="4518222"/>
            <a:ext cx="5526575" cy="666521"/>
          </a:xfrm>
        </p:spPr>
        <p:txBody>
          <a:bodyPr>
            <a:normAutofit/>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par>
                                <p:cTn id="15" presetID="22" presetClass="entr" presetSubtype="2"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1+#ppt_w/2"/>
                                          </p:val>
                                        </p:tav>
                                        <p:tav tm="100000">
                                          <p:val>
                                            <p:strVal val="#ppt_x"/>
                                          </p:val>
                                        </p:tav>
                                      </p:tavLst>
                                    </p:anim>
                                    <p:anim calcmode="lin" valueType="num">
                                      <p:cBhvr additive="base">
                                        <p:cTn id="41" dur="500" fill="hold"/>
                                        <p:tgtEl>
                                          <p:spTgt spid="1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1+#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17"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strVal val="#ppt_h"/>
                                          </p:val>
                                        </p:tav>
                                        <p:tav tm="100000">
                                          <p:val>
                                            <p:strVal val="#ppt_h"/>
                                          </p:val>
                                        </p:tav>
                                      </p:tavLst>
                                    </p:anim>
                                  </p:childTnLst>
                                </p:cTn>
                              </p:par>
                              <p:par>
                                <p:cTn id="54" presetID="17" presetClass="entr" presetSubtype="1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8" grpId="0" bldLvl="0" animBg="1"/>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7" name="内容占位符 6"/>
          <p:cNvSpPr>
            <a:spLocks noGrp="1"/>
          </p:cNvSpPr>
          <p:nvPr>
            <p:ph sz="quarter" idx="13"/>
          </p:nvPr>
        </p:nvSpPr>
        <p:spPr>
          <a:xfrm>
            <a:off x="628651" y="465139"/>
            <a:ext cx="7886700" cy="5699125"/>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7F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0" y="1467487"/>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1143000" y="3086099"/>
            <a:ext cx="6858000" cy="1104902"/>
          </a:xfrm>
        </p:spPr>
        <p:txBody>
          <a:bodyPr anchor="ctr">
            <a:normAutofit/>
          </a:bodyPr>
          <a:lstStyle>
            <a:lvl1pPr algn="ctr">
              <a:defRPr sz="45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4292600"/>
            <a:ext cx="6858000" cy="965199"/>
          </a:xfrm>
        </p:spPr>
        <p:txBody>
          <a:bodyPr>
            <a:normAutofit/>
          </a:bodyPr>
          <a:lstStyle>
            <a:lvl1pPr marL="0" indent="0" algn="ctr">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2F7FB"/>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485776" y="1947672"/>
            <a:ext cx="8172449" cy="296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normAutofit/>
          </a:bodyPr>
          <a:lstStyle/>
          <a:p>
            <a:pPr algn="ctr"/>
            <a:endParaRPr lang="zh-CN" altLang="en-US" sz="1350"/>
          </a:p>
        </p:txBody>
      </p:sp>
      <p:sp>
        <p:nvSpPr>
          <p:cNvPr id="9" name="矩形 8"/>
          <p:cNvSpPr/>
          <p:nvPr/>
        </p:nvSpPr>
        <p:spPr>
          <a:xfrm>
            <a:off x="623889" y="1673353"/>
            <a:ext cx="7886700" cy="155447"/>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623889" y="5029199"/>
            <a:ext cx="7896224" cy="154800"/>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3314159" y="2286920"/>
            <a:ext cx="5196430" cy="1325564"/>
          </a:xfrm>
        </p:spPr>
        <p:txBody>
          <a:bodyPr anchor="b">
            <a:normAutofit/>
          </a:bodyPr>
          <a:lstStyle>
            <a:lvl1pPr algn="l">
              <a:defRPr sz="3600" b="1">
                <a:solidFill>
                  <a:srgbClr val="45B0C5"/>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3314158" y="3663282"/>
            <a:ext cx="5205953" cy="989177"/>
          </a:xfrm>
        </p:spPr>
        <p:txBody>
          <a:bodyPr>
            <a:normAutofit/>
          </a:bodyPr>
          <a:lstStyle>
            <a:lvl1pPr marL="0" indent="0">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F2F7FB"/>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7" name="矩形 6"/>
          <p:cNvSpPr/>
          <p:nvPr/>
        </p:nvSpPr>
        <p:spPr>
          <a:xfrm>
            <a:off x="0" y="1466852"/>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2428874" y="1997612"/>
            <a:ext cx="4286251" cy="1614178"/>
          </a:xfrm>
        </p:spPr>
        <p:txBody>
          <a:bodyPr anchor="b">
            <a:noAutofit/>
          </a:bodyPr>
          <a:lstStyle>
            <a:lvl1pPr algn="ctr">
              <a:defRPr sz="6000" b="1">
                <a:solidFill>
                  <a:schemeClr val="bg1"/>
                </a:solidFill>
              </a:defRPr>
            </a:lvl1pPr>
          </a:lstStyle>
          <a:p>
            <a:r>
              <a:rPr lang="zh-CN" altLang="en-US" dirty="0"/>
              <a:t>编辑标题</a:t>
            </a:r>
            <a:endParaRPr lang="zh-CN" altLang="en-US" dirty="0"/>
          </a:p>
        </p:txBody>
      </p:sp>
      <p:sp>
        <p:nvSpPr>
          <p:cNvPr id="11" name="文本占位符 10"/>
          <p:cNvSpPr>
            <a:spLocks noGrp="1"/>
          </p:cNvSpPr>
          <p:nvPr>
            <p:ph type="body" sz="quarter" idx="13" hasCustomPrompt="1"/>
          </p:nvPr>
        </p:nvSpPr>
        <p:spPr>
          <a:xfrm>
            <a:off x="2428875" y="3790950"/>
            <a:ext cx="4286250" cy="1200150"/>
          </a:xfrm>
        </p:spPr>
        <p:txBody>
          <a:bodyPr>
            <a:normAutofit/>
          </a:bodyPr>
          <a:lstStyle>
            <a:lvl1pPr marL="0" indent="0" algn="ctr">
              <a:buNone/>
              <a:defRPr sz="2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cxnSp>
        <p:nvCxnSpPr>
          <p:cNvPr id="7" name="直接连接符 6"/>
          <p:cNvCxnSpPr/>
          <p:nvPr/>
        </p:nvCxnSpPr>
        <p:spPr>
          <a:xfrm flipV="1">
            <a:off x="7620" y="1330325"/>
            <a:ext cx="9127490" cy="825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p:nvPr>
            <p:custDataLst>
              <p:tags r:id="rId2"/>
            </p:custDataLst>
          </p:nvPr>
        </p:nvSpPr>
        <p:spPr>
          <a:xfrm>
            <a:off x="5175316" y="0"/>
            <a:ext cx="3968684"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custDataLst>
              <p:tags r:id="rId3"/>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4"/>
            </p:custDataLst>
          </p:nvPr>
        </p:nvCxnSpPr>
        <p:spPr>
          <a:xfrm flipH="1">
            <a:off x="5107626" y="-246669"/>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flipH="1">
            <a:off x="7590410" y="5516253"/>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6"/>
            </p:custDataLst>
          </p:nvPr>
        </p:nvCxnSpPr>
        <p:spPr>
          <a:xfrm>
            <a:off x="6456811" y="206583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7"/>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p:custDataLst>
              <p:tags r:id="rId8"/>
            </p:custDataLst>
          </p:nvPr>
        </p:nvCxnSpPr>
        <p:spPr>
          <a:xfrm>
            <a:off x="6456811" y="3045781"/>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9"/>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0"/>
            </p:custDataLst>
          </p:nvPr>
        </p:nvCxnSpPr>
        <p:spPr>
          <a:xfrm>
            <a:off x="6456811" y="4001249"/>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1"/>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nvPr>
        </p:nvSpPr>
        <p:spPr>
          <a:xfrm>
            <a:off x="2162175" y="2527300"/>
            <a:ext cx="2809875" cy="917030"/>
          </a:xfrm>
        </p:spPr>
        <p:txBody>
          <a:bodyPr anchor="b">
            <a:normAutofit/>
          </a:bodyPr>
          <a:lstStyle>
            <a:lvl1pPr>
              <a:defRPr sz="3000">
                <a:solidFill>
                  <a:srgbClr val="1F4E79"/>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162175" y="3471319"/>
            <a:ext cx="2809875" cy="568030"/>
          </a:xfrm>
        </p:spPr>
        <p:txBody>
          <a:bodyPr>
            <a:noAutofit/>
          </a:bodyPr>
          <a:lstStyle>
            <a:lvl1pPr marL="0" indent="0">
              <a:buNone/>
              <a:defRPr sz="1800">
                <a:solidFill>
                  <a:srgbClr val="1F4E79"/>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0" name="椭圆 19"/>
          <p:cNvSpPr/>
          <p:nvPr>
            <p:custDataLst>
              <p:tags r:id="rId12"/>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custDataLst>
              <p:tags r:id="rId13"/>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custDataLst>
              <p:tags r:id="rId14"/>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椭圆 27"/>
          <p:cNvSpPr/>
          <p:nvPr>
            <p:custDataLst>
              <p:tags r:id="rId15"/>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custDataLst>
              <p:tags r:id="rId16"/>
            </p:custDataLst>
          </p:nvPr>
        </p:nvSpPr>
        <p:spPr>
          <a:xfrm>
            <a:off x="980542" y="2846059"/>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23" presetClass="entr" presetSubtype="16" fill="hold" grpId="1"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childTnLst>
                                </p:cTn>
                              </p:par>
                            </p:childTnLst>
                          </p:cTn>
                        </p:par>
                        <p:par>
                          <p:cTn id="41" fill="hold">
                            <p:stCondLst>
                              <p:cond delay="4000"/>
                            </p:stCondLst>
                            <p:childTnLst>
                              <p:par>
                                <p:cTn id="42" presetID="23" presetClass="entr" presetSubtype="1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childTnLst>
                                </p:cTn>
                              </p:par>
                            </p:childTnLst>
                          </p:cTn>
                        </p:par>
                        <p:par>
                          <p:cTn id="46" fill="hold">
                            <p:stCondLst>
                              <p:cond delay="4500"/>
                            </p:stCondLst>
                            <p:childTnLst>
                              <p:par>
                                <p:cTn id="47" presetID="2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23" presetClass="entr" presetSubtype="16"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bldLvl="0" animBg="1"/>
      <p:bldP spid="13" grpId="0" bldLvl="0" animBg="1"/>
      <p:bldP spid="15" grpId="0" bldLvl="0" animBg="1"/>
      <p:bldP spid="17" grpId="0" bldLvl="0" animBg="1"/>
      <p:bldP spid="20" grpId="0" animBg="1"/>
      <p:bldP spid="20" grpId="1" bldLvl="0" animBg="1"/>
      <p:bldP spid="24" grpId="0" bldLvl="0" animBg="1"/>
      <p:bldP spid="26" grpId="0" bldLvl="0" animBg="1"/>
      <p:bldP spid="28" grpId="0" bldLvl="0" animBg="1"/>
      <p:bldP spid="29"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46291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740432"/>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29842" y="2616200"/>
            <a:ext cx="3868340"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4629150" y="1740432"/>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29150" y="2616200"/>
            <a:ext cx="3887391"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任意多边形 7"/>
          <p:cNvSpPr/>
          <p:nvPr>
            <p:custDataLst>
              <p:tags r:id="rId4"/>
            </p:custDataLst>
          </p:nvPr>
        </p:nvSpPr>
        <p:spPr>
          <a:xfrm>
            <a:off x="6046706" y="3185887"/>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5"/>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9"/>
          <p:cNvSpPr/>
          <p:nvPr>
            <p:custDataLst>
              <p:tags r:id="rId6"/>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任意多边形 10"/>
          <p:cNvSpPr/>
          <p:nvPr>
            <p:custDataLst>
              <p:tags r:id="rId7"/>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8"/>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9"/>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10"/>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1"/>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2"/>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2"/>
          <p:cNvSpPr>
            <a:spLocks noGrp="1"/>
          </p:cNvSpPr>
          <p:nvPr>
            <p:ph type="subTitle" idx="1" hasCustomPrompt="1"/>
          </p:nvPr>
        </p:nvSpPr>
        <p:spPr>
          <a:xfrm>
            <a:off x="265163" y="4518222"/>
            <a:ext cx="2562448" cy="666521"/>
          </a:xfrm>
        </p:spPr>
        <p:txBody>
          <a:bodyPr anchor="ct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260385" y="2639504"/>
            <a:ext cx="5531207" cy="1744085"/>
          </a:xfrm>
        </p:spPr>
        <p:txBody>
          <a:bodyPr>
            <a:normAutofit/>
          </a:bodyPr>
          <a:lstStyle>
            <a:lvl1pPr algn="ctr">
              <a:defRPr sz="5400">
                <a:solidFill>
                  <a:srgbClr val="1F4E79"/>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2" name="内容占位符 21"/>
          <p:cNvSpPr>
            <a:spLocks noGrp="1"/>
          </p:cNvSpPr>
          <p:nvPr>
            <p:ph sz="quarter" idx="13" hasCustomPrompt="1"/>
          </p:nvPr>
        </p:nvSpPr>
        <p:spPr>
          <a:xfrm>
            <a:off x="2856989" y="4518222"/>
            <a:ext cx="2934603" cy="666521"/>
          </a:xfrm>
        </p:spPr>
        <p:txBody>
          <a:bodyPr anchor="ctr">
            <a:normAutofit/>
          </a:bodyPr>
          <a:lstStyle>
            <a:lvl1pPr marL="0" indent="0">
              <a:buNone/>
              <a:defRPr sz="1800"/>
            </a:lvl1pPr>
          </a:lstStyle>
          <a:p>
            <a:pPr lvl="0"/>
            <a:r>
              <a:rPr lang="zh-CN" altLang="en-US" dirty="0" smtClean="0"/>
              <a:t>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17" presetClass="entr" presetSubtype="1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strVal val="#ppt_h"/>
                                          </p:val>
                                        </p:tav>
                                        <p:tav tm="100000">
                                          <p:val>
                                            <p:strVal val="#ppt_h"/>
                                          </p:val>
                                        </p:tav>
                                      </p:tavLst>
                                    </p:anim>
                                  </p:childTnLst>
                                </p:cTn>
                              </p:par>
                              <p:par>
                                <p:cTn id="51" presetID="17" presetClass="entr" presetSubtype="1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smtClean="0"/>
              <a:t>单击此处编辑标题</a:t>
            </a:r>
            <a:endParaRPr lang="zh-CN" altLang="en-US"/>
          </a:p>
        </p:txBody>
      </p:sp>
      <p:sp>
        <p:nvSpPr>
          <p:cNvPr id="3" name="图片占位符 2"/>
          <p:cNvSpPr>
            <a:spLocks noGrp="1"/>
          </p:cNvSpPr>
          <p:nvPr>
            <p:ph type="pic" idx="1" hasCustomPrompt="1"/>
          </p:nvPr>
        </p:nvSpPr>
        <p:spPr>
          <a:xfrm>
            <a:off x="4014391" y="733425"/>
            <a:ext cx="4478400" cy="5403600"/>
          </a:xfrm>
        </p:spPr>
        <p:txBody>
          <a:bodyPr>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图片</a:t>
            </a:r>
            <a:endParaRPr lang="zh-CN" altLang="en-US"/>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37450" y="365125"/>
            <a:ext cx="977900" cy="5811838"/>
          </a:xfrm>
        </p:spPr>
        <p:txBody>
          <a:bodyPr vert="eaVert">
            <a:normAutofit/>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6800850"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98954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490133"/>
            <a:ext cx="7886700" cy="468683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180C721-00F0-49A5-8986-DFDB39C600B4}" type="datetimeFigureOut">
              <a:rPr lang="zh-CN" altLang="en-US" smtClean="0"/>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18C8E5C5-05D3-4171-9F3F-370131363719}"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10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8.bin"/></Relationships>
</file>

<file path=ppt/slides/_rels/slide109.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1.bin"/></Relationships>
</file>

<file path=ppt/slides/_rels/slide12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2.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14.bin"/><Relationship Id="rId2" Type="http://schemas.openxmlformats.org/officeDocument/2006/relationships/image" Target="../media/image19.wmf"/><Relationship Id="rId1" Type="http://schemas.openxmlformats.org/officeDocument/2006/relationships/oleObject" Target="../embeddings/oleObject13.bin"/></Relationships>
</file>

<file path=ppt/slides/_rels/slide128.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5.bin"/></Relationships>
</file>

<file path=ppt/slides/_rels/slide129.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wmf"/><Relationship Id="rId1" Type="http://schemas.openxmlformats.org/officeDocument/2006/relationships/oleObject" Target="../embeddings/oleObject4.bin"/></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6.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bg1"/>
                </a:solidFill>
                <a:latin typeface="微软雅黑" panose="020B0503020204020204" pitchFamily="34" charset="-122"/>
                <a:ea typeface="微软雅黑" panose="020B0503020204020204" pitchFamily="34" charset="-122"/>
              </a:rPr>
              <a:t> 复  习</a:t>
            </a:r>
            <a:endParaRPr lang="zh-CN" altLang="en-US" sz="5400" spc="-300" dirty="0" smtClean="0">
              <a:solidFill>
                <a:schemeClr val="bg1"/>
              </a:solidFill>
              <a:latin typeface="微软雅黑" panose="020B0503020204020204" pitchFamily="34" charset="-122"/>
              <a:ea typeface="微软雅黑" panose="020B0503020204020204" pitchFamily="34" charset="-122"/>
            </a:endParaRPr>
          </a:p>
        </p:txBody>
      </p:sp>
      <p:sp>
        <p:nvSpPr>
          <p:cNvPr id="2" name="副标题 1"/>
          <p:cNvSpPr>
            <a:spLocks noGrp="1"/>
          </p:cNvSpPr>
          <p:nvPr>
            <p:ph type="subTitle" idx="1"/>
          </p:nvPr>
        </p:nvSpPr>
        <p:spPr/>
        <p:txBody>
          <a:bodyPr/>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第二部分：表结构</a:t>
            </a:r>
            <a:endParaRPr lang="zh-CN" altLang="en-US" smtClean="0"/>
          </a:p>
        </p:txBody>
      </p:sp>
      <p:sp>
        <p:nvSpPr>
          <p:cNvPr id="30723" name="内容占位符 2"/>
          <p:cNvSpPr>
            <a:spLocks noGrp="1"/>
          </p:cNvSpPr>
          <p:nvPr>
            <p:ph idx="1"/>
          </p:nvPr>
        </p:nvSpPr>
        <p:spPr/>
        <p:txBody>
          <a:bodyPr/>
          <a:lstStyle/>
          <a:p>
            <a:r>
              <a:rPr lang="zh-CN" altLang="en-US" smtClean="0"/>
              <a:t>第</a:t>
            </a:r>
            <a:r>
              <a:rPr lang="en-US" altLang="zh-CN" smtClean="0"/>
              <a:t>6</a:t>
            </a:r>
            <a:r>
              <a:rPr lang="zh-CN" altLang="en-US" smtClean="0"/>
              <a:t>章：</a:t>
            </a:r>
            <a:r>
              <a:rPr lang="zh-CN" altLang="en-US" smtClean="0">
                <a:solidFill>
                  <a:srgbClr val="FF0000"/>
                </a:solidFill>
              </a:rPr>
              <a:t>队列</a:t>
            </a:r>
            <a:endParaRPr lang="en-US" altLang="zh-CN" smtClean="0"/>
          </a:p>
          <a:p>
            <a:pPr lvl="1"/>
            <a:r>
              <a:rPr lang="zh-CN" altLang="en-US" smtClean="0"/>
              <a:t>队列的原理</a:t>
            </a:r>
            <a:endParaRPr lang="en-US" altLang="zh-CN" smtClean="0"/>
          </a:p>
          <a:p>
            <a:pPr lvl="1"/>
            <a:r>
              <a:rPr lang="zh-CN" altLang="en-US" smtClean="0"/>
              <a:t>队列的存储形式</a:t>
            </a:r>
            <a:endParaRPr lang="en-US" altLang="zh-CN" smtClean="0"/>
          </a:p>
          <a:p>
            <a:pPr lvl="1"/>
            <a:r>
              <a:rPr lang="zh-CN" altLang="en-US" smtClean="0"/>
              <a:t>队列的基本操作</a:t>
            </a:r>
            <a:endParaRPr lang="en-US" altLang="zh-CN" smtClean="0"/>
          </a:p>
          <a:p>
            <a:pPr lvl="1"/>
            <a:r>
              <a:rPr lang="zh-CN" altLang="en-US" smtClean="0"/>
              <a:t>队列的变形及其操作</a:t>
            </a:r>
            <a:endParaRPr lang="en-US" altLang="zh-CN" smtClean="0"/>
          </a:p>
        </p:txBody>
      </p:sp>
      <p:sp>
        <p:nvSpPr>
          <p:cNvPr id="3072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FEE36C-A233-4068-B6F2-7BC47021CC26}"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AVL</a:t>
            </a:r>
            <a:r>
              <a:rPr lang="zh-CN" altLang="en-US" smtClean="0"/>
              <a:t>插入小结</a:t>
            </a:r>
            <a:endParaRPr lang="zh-CN" altLang="en-US" smtClean="0"/>
          </a:p>
        </p:txBody>
      </p:sp>
      <p:sp>
        <p:nvSpPr>
          <p:cNvPr id="87043" name="内容占位符 2"/>
          <p:cNvSpPr>
            <a:spLocks noGrp="1"/>
          </p:cNvSpPr>
          <p:nvPr>
            <p:ph idx="1"/>
          </p:nvPr>
        </p:nvSpPr>
        <p:spPr/>
        <p:txBody>
          <a:bodyPr/>
          <a:lstStyle/>
          <a:p>
            <a:r>
              <a:rPr lang="zh-CN" altLang="en-US" smtClean="0"/>
              <a:t>不平衡共分四种情况</a:t>
            </a:r>
            <a:endParaRPr lang="en-US" altLang="zh-CN" smtClean="0"/>
          </a:p>
          <a:p>
            <a:pPr lvl="1"/>
            <a:r>
              <a:rPr lang="en-US" altLang="zh-CN" smtClean="0"/>
              <a:t>LL</a:t>
            </a:r>
            <a:r>
              <a:rPr lang="zh-CN" altLang="en-US" smtClean="0"/>
              <a:t>与</a:t>
            </a:r>
            <a:r>
              <a:rPr lang="en-US" altLang="zh-CN" smtClean="0"/>
              <a:t>RR</a:t>
            </a:r>
            <a:r>
              <a:rPr lang="zh-CN" altLang="en-US" smtClean="0"/>
              <a:t>对称：一次旋转</a:t>
            </a:r>
            <a:endParaRPr lang="en-US" altLang="zh-CN" smtClean="0"/>
          </a:p>
          <a:p>
            <a:pPr lvl="1"/>
            <a:r>
              <a:rPr lang="en-US" altLang="zh-CN" smtClean="0"/>
              <a:t>LR</a:t>
            </a:r>
            <a:r>
              <a:rPr lang="zh-CN" altLang="en-US" smtClean="0"/>
              <a:t>与</a:t>
            </a:r>
            <a:r>
              <a:rPr lang="en-US" altLang="zh-CN" smtClean="0"/>
              <a:t>RL</a:t>
            </a:r>
            <a:r>
              <a:rPr lang="zh-CN" altLang="en-US" smtClean="0"/>
              <a:t>对称：两次旋转</a:t>
            </a:r>
            <a:endParaRPr lang="en-US" altLang="zh-CN" smtClean="0"/>
          </a:p>
          <a:p>
            <a:pPr lvl="1"/>
            <a:endParaRPr lang="en-US" altLang="zh-CN" smtClean="0"/>
          </a:p>
          <a:p>
            <a:r>
              <a:rPr lang="zh-CN" altLang="en-US" smtClean="0"/>
              <a:t>关键是找到距离插入点最近的</a:t>
            </a:r>
            <a:r>
              <a:rPr lang="zh-CN" altLang="en-US" smtClean="0">
                <a:solidFill>
                  <a:srgbClr val="FF0000"/>
                </a:solidFill>
              </a:rPr>
              <a:t>不平衡节点</a:t>
            </a:r>
            <a:r>
              <a:rPr lang="zh-CN" altLang="en-US" smtClean="0"/>
              <a:t>！</a:t>
            </a:r>
            <a:endParaRPr lang="zh-CN" altLang="en-US" smtClean="0"/>
          </a:p>
        </p:txBody>
      </p:sp>
      <p:sp>
        <p:nvSpPr>
          <p:cNvPr id="870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D3AB71-D43C-4973-B237-907F34975784}"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descr="avlde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68888" y="2543504"/>
            <a:ext cx="3822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3"/>
          <p:cNvSpPr>
            <a:spLocks noChangeArrowheads="1"/>
          </p:cNvSpPr>
          <p:nvPr/>
        </p:nvSpPr>
        <p:spPr bwMode="auto">
          <a:xfrm>
            <a:off x="1182688"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3300"/>
              </a:buClr>
              <a:buSzPct val="75000"/>
              <a:buFont typeface="Wingdings" panose="05000000000000000000" pitchFamily="2" charset="2"/>
              <a:buChar char="m"/>
            </a:pPr>
            <a:endParaRPr lang="zh-CN" altLang="en-US" sz="2800" dirty="0">
              <a:latin typeface="Times New Roman" panose="02020603050405020304" pitchFamily="18" charset="0"/>
              <a:sym typeface="Wingdings" panose="05000000000000000000" pitchFamily="2" charset="2"/>
            </a:endParaRPr>
          </a:p>
        </p:txBody>
      </p:sp>
      <p:sp>
        <p:nvSpPr>
          <p:cNvPr id="2" name="标题 1"/>
          <p:cNvSpPr>
            <a:spLocks noGrp="1"/>
          </p:cNvSpPr>
          <p:nvPr>
            <p:ph type="title"/>
          </p:nvPr>
        </p:nvSpPr>
        <p:spPr/>
        <p:txBody>
          <a:bodyPr/>
          <a:lstStyle/>
          <a:p>
            <a:r>
              <a:rPr lang="en-US" altLang="zh-CN" b="1" dirty="0">
                <a:latin typeface="黑体" panose="02010609060101010101" charset="-122"/>
                <a:ea typeface="黑体" panose="02010609060101010101" charset="-122"/>
              </a:rPr>
              <a:t>AVL</a:t>
            </a:r>
            <a:r>
              <a:rPr lang="zh-CN" altLang="en-US" b="1" dirty="0" smtClean="0">
                <a:latin typeface="黑体" panose="02010609060101010101" charset="-122"/>
                <a:ea typeface="黑体" panose="02010609060101010101" charset="-122"/>
              </a:rPr>
              <a:t>删除</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首先执行二叉搜索树的删除，如不平衡</a:t>
            </a:r>
            <a:r>
              <a:rPr lang="zh-CN" altLang="en-US" dirty="0">
                <a:sym typeface="Wingdings" panose="05000000000000000000" pitchFamily="2" charset="2"/>
              </a:rPr>
              <a:t>则调整</a:t>
            </a:r>
            <a:endParaRPr lang="zh-CN" altLang="en-US" dirty="0">
              <a:sym typeface="Wingdings" panose="05000000000000000000" pitchFamily="2" charset="2"/>
            </a:endParaRPr>
          </a:p>
          <a:p>
            <a:r>
              <a:rPr lang="zh-CN" altLang="en-US" dirty="0">
                <a:sym typeface="Wingdings" panose="05000000000000000000" pitchFamily="2" charset="2"/>
              </a:rPr>
              <a:t>从删除节点的父节点</a:t>
            </a:r>
            <a:br>
              <a:rPr lang="zh-CN" altLang="en-US" dirty="0">
                <a:sym typeface="Wingdings" panose="05000000000000000000" pitchFamily="2" charset="2"/>
              </a:rPr>
            </a:br>
            <a:r>
              <a:rPr lang="zh-CN" altLang="en-US" dirty="0">
                <a:sym typeface="Wingdings" panose="05000000000000000000" pitchFamily="2" charset="2"/>
              </a:rPr>
              <a:t>开始到根节点，对路径</a:t>
            </a:r>
            <a:br>
              <a:rPr lang="zh-CN" altLang="en-US" dirty="0">
                <a:sym typeface="Wingdings" panose="05000000000000000000" pitchFamily="2" charset="2"/>
              </a:rPr>
            </a:br>
            <a:r>
              <a:rPr lang="zh-CN" altLang="en-US" dirty="0">
                <a:sym typeface="Wingdings" panose="05000000000000000000" pitchFamily="2" charset="2"/>
              </a:rPr>
              <a:t>上的每个节点</a:t>
            </a:r>
            <a:r>
              <a:rPr lang="en-US" altLang="zh-CN" dirty="0">
                <a:sym typeface="Wingdings" panose="05000000000000000000" pitchFamily="2" charset="2"/>
              </a:rPr>
              <a:t>q</a:t>
            </a:r>
            <a:r>
              <a:rPr lang="zh-CN" altLang="en-US" dirty="0">
                <a:sym typeface="Wingdings" panose="05000000000000000000" pitchFamily="2" charset="2"/>
              </a:rPr>
              <a:t>，</a:t>
            </a:r>
            <a:br>
              <a:rPr lang="zh-CN" altLang="en-US" dirty="0">
                <a:sym typeface="Wingdings" panose="05000000000000000000" pitchFamily="2" charset="2"/>
              </a:rPr>
            </a:br>
            <a:r>
              <a:rPr lang="zh-CN" altLang="en-US" dirty="0">
                <a:sym typeface="Wingdings" panose="05000000000000000000" pitchFamily="2" charset="2"/>
              </a:rPr>
              <a:t>根据新的平衡因子，</a:t>
            </a:r>
            <a:br>
              <a:rPr lang="zh-CN" altLang="en-US" dirty="0">
                <a:sym typeface="Wingdings" panose="05000000000000000000" pitchFamily="2" charset="2"/>
              </a:rPr>
            </a:br>
            <a:r>
              <a:rPr lang="zh-CN" altLang="en-US" dirty="0">
                <a:sym typeface="Wingdings" panose="05000000000000000000" pitchFamily="2" charset="2"/>
              </a:rPr>
              <a:t>判断子树高度变化，</a:t>
            </a:r>
            <a:br>
              <a:rPr lang="zh-CN" altLang="en-US" dirty="0">
                <a:sym typeface="Wingdings" panose="05000000000000000000" pitchFamily="2" charset="2"/>
              </a:rPr>
            </a:br>
            <a:r>
              <a:rPr lang="zh-CN" altLang="en-US" dirty="0">
                <a:sym typeface="Wingdings" panose="05000000000000000000" pitchFamily="2" charset="2"/>
              </a:rPr>
              <a:t>调整方法，</a:t>
            </a:r>
            <a:br>
              <a:rPr lang="zh-CN" altLang="en-US" dirty="0">
                <a:sym typeface="Wingdings" panose="05000000000000000000" pitchFamily="2" charset="2"/>
              </a:rPr>
            </a:br>
            <a:r>
              <a:rPr lang="zh-CN" altLang="en-US" dirty="0">
                <a:sym typeface="Wingdings" panose="05000000000000000000" pitchFamily="2" charset="2"/>
              </a:rPr>
              <a:t>以及是否继续调整过程</a:t>
            </a:r>
            <a:endParaRPr lang="zh-CN" altLang="en-US" dirty="0">
              <a:sym typeface="Wingdings" panose="05000000000000000000" pitchFamily="2" charset="2"/>
            </a:endParaRPr>
          </a:p>
        </p:txBody>
      </p:sp>
      <p:sp>
        <p:nvSpPr>
          <p:cNvPr id="9216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4D4131-B21E-4E22-B655-82A5ED4DAB41}"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smtClean="0"/>
              <a:t>AVL</a:t>
            </a:r>
            <a:r>
              <a:rPr lang="zh-CN" altLang="en-US" smtClean="0"/>
              <a:t>删除小结</a:t>
            </a:r>
            <a:endParaRPr lang="zh-CN" altLang="en-US" smtClean="0"/>
          </a:p>
        </p:txBody>
      </p:sp>
      <p:sp>
        <p:nvSpPr>
          <p:cNvPr id="103427" name="内容占位符 2"/>
          <p:cNvSpPr>
            <a:spLocks noGrp="1"/>
          </p:cNvSpPr>
          <p:nvPr>
            <p:ph idx="1"/>
          </p:nvPr>
        </p:nvSpPr>
        <p:spPr/>
        <p:txBody>
          <a:bodyPr/>
          <a:lstStyle/>
          <a:p>
            <a:r>
              <a:rPr lang="zh-CN" altLang="en-US" smtClean="0"/>
              <a:t>不平衡共分三种情况</a:t>
            </a:r>
            <a:endParaRPr lang="en-US" altLang="zh-CN" smtClean="0"/>
          </a:p>
          <a:p>
            <a:pPr lvl="1"/>
            <a:r>
              <a:rPr lang="zh-CN" altLang="en-US" smtClean="0"/>
              <a:t>一次旋转即停止</a:t>
            </a:r>
            <a:endParaRPr lang="en-US" altLang="zh-CN" smtClean="0"/>
          </a:p>
          <a:p>
            <a:pPr lvl="1"/>
            <a:r>
              <a:rPr lang="zh-CN" altLang="en-US" smtClean="0"/>
              <a:t>一次旋转不平衡</a:t>
            </a:r>
            <a:endParaRPr lang="en-US" altLang="zh-CN" smtClean="0"/>
          </a:p>
          <a:p>
            <a:pPr lvl="1"/>
            <a:r>
              <a:rPr lang="zh-CN" altLang="en-US" smtClean="0"/>
              <a:t>两次旋转不平衡</a:t>
            </a:r>
            <a:endParaRPr lang="en-US" altLang="zh-CN" smtClean="0"/>
          </a:p>
          <a:p>
            <a:pPr lvl="1"/>
            <a:endParaRPr lang="en-US" altLang="zh-CN" smtClean="0"/>
          </a:p>
          <a:p>
            <a:r>
              <a:rPr lang="zh-CN" altLang="en-US" smtClean="0"/>
              <a:t>关键是考察不平衡节点的</a:t>
            </a:r>
            <a:r>
              <a:rPr lang="zh-CN" altLang="en-US" smtClean="0">
                <a:solidFill>
                  <a:srgbClr val="FF0000"/>
                </a:solidFill>
              </a:rPr>
              <a:t>另一棵子树</a:t>
            </a:r>
            <a:r>
              <a:rPr lang="zh-CN" altLang="en-US" smtClean="0"/>
              <a:t>！</a:t>
            </a:r>
            <a:endParaRPr lang="zh-CN" altLang="en-US" smtClean="0"/>
          </a:p>
        </p:txBody>
      </p:sp>
      <p:sp>
        <p:nvSpPr>
          <p:cNvPr id="1034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6C3D5D-BA97-4C51-8EB5-456F9279FFA2}"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t>m</a:t>
            </a:r>
            <a:r>
              <a:rPr lang="zh-CN" altLang="en-US" smtClean="0"/>
              <a:t>叉搜索树</a:t>
            </a:r>
            <a:endParaRPr lang="zh-CN" altLang="en-US" smtClean="0"/>
          </a:p>
        </p:txBody>
      </p:sp>
      <p:sp>
        <p:nvSpPr>
          <p:cNvPr id="31747" name="Rectangle 3"/>
          <p:cNvSpPr>
            <a:spLocks noGrp="1" noChangeArrowheads="1"/>
          </p:cNvSpPr>
          <p:nvPr>
            <p:ph idx="1"/>
          </p:nvPr>
        </p:nvSpPr>
        <p:spPr/>
        <p:txBody>
          <a:bodyPr/>
          <a:lstStyle/>
          <a:p>
            <a:pPr marL="533400" indent="-533400"/>
            <a:r>
              <a:rPr lang="zh-CN" altLang="en-US" smtClean="0">
                <a:solidFill>
                  <a:srgbClr val="0000FF"/>
                </a:solidFill>
              </a:rPr>
              <a:t>定义</a:t>
            </a:r>
            <a:r>
              <a:rPr lang="zh-CN" altLang="en-US" smtClean="0"/>
              <a:t>：</a:t>
            </a:r>
            <a:r>
              <a:rPr lang="en-US" altLang="zh-CN" i="1" smtClean="0">
                <a:solidFill>
                  <a:srgbClr val="0000FF"/>
                </a:solidFill>
              </a:rPr>
              <a:t>m</a:t>
            </a:r>
            <a:r>
              <a:rPr lang="zh-CN" altLang="en-US" smtClean="0">
                <a:solidFill>
                  <a:srgbClr val="0000FF"/>
                </a:solidFill>
              </a:rPr>
              <a:t>叉搜索树</a:t>
            </a:r>
            <a:r>
              <a:rPr lang="zh-CN" altLang="en-US" smtClean="0"/>
              <a:t>（</a:t>
            </a:r>
            <a:r>
              <a:rPr lang="en-US" altLang="zh-CN" i="1" smtClean="0">
                <a:solidFill>
                  <a:schemeClr val="hlink"/>
                </a:solidFill>
              </a:rPr>
              <a:t>m</a:t>
            </a:r>
            <a:r>
              <a:rPr lang="en-US" altLang="zh-CN" smtClean="0">
                <a:solidFill>
                  <a:schemeClr val="hlink"/>
                </a:solidFill>
              </a:rPr>
              <a:t>-way search tree</a:t>
            </a:r>
            <a:r>
              <a:rPr lang="zh-CN" altLang="en-US" smtClean="0"/>
              <a:t>）可以是一棵空树，</a:t>
            </a:r>
            <a:br>
              <a:rPr lang="zh-CN" altLang="en-US" smtClean="0"/>
            </a:br>
            <a:r>
              <a:rPr lang="zh-CN" altLang="en-US" smtClean="0"/>
              <a:t>如果非空，它必须满足：</a:t>
            </a:r>
            <a:endParaRPr lang="zh-CN" altLang="en-US" smtClean="0"/>
          </a:p>
          <a:p>
            <a:pPr marL="533400" indent="-533400">
              <a:buFont typeface="Wingdings" panose="05000000000000000000" pitchFamily="2" charset="2"/>
              <a:buAutoNum type="arabicParenR"/>
            </a:pPr>
            <a:r>
              <a:rPr lang="zh-CN" altLang="en-US" smtClean="0"/>
              <a:t>在相应的扩充搜索树中（用外部节点替换零指针），</a:t>
            </a:r>
            <a:r>
              <a:rPr lang="zh-CN" altLang="en-US" smtClean="0">
                <a:solidFill>
                  <a:srgbClr val="FF0000"/>
                </a:solidFill>
              </a:rPr>
              <a:t>每个内部节点最多可以有</a:t>
            </a:r>
            <a:r>
              <a:rPr lang="en-US" altLang="zh-CN" i="1" smtClean="0">
                <a:solidFill>
                  <a:srgbClr val="FF0000"/>
                </a:solidFill>
              </a:rPr>
              <a:t>m</a:t>
            </a:r>
            <a:r>
              <a:rPr lang="zh-CN" altLang="en-US" smtClean="0">
                <a:solidFill>
                  <a:srgbClr val="FF0000"/>
                </a:solidFill>
              </a:rPr>
              <a:t>个子女及</a:t>
            </a:r>
            <a:r>
              <a:rPr lang="en-US" altLang="zh-CN" smtClean="0">
                <a:solidFill>
                  <a:srgbClr val="FF0000"/>
                </a:solidFill>
              </a:rPr>
              <a:t>1</a:t>
            </a:r>
            <a:r>
              <a:rPr lang="zh-CN" altLang="en-US" smtClean="0">
                <a:solidFill>
                  <a:srgbClr val="FF0000"/>
                </a:solidFill>
              </a:rPr>
              <a:t>～</a:t>
            </a:r>
            <a:r>
              <a:rPr lang="en-US" altLang="zh-CN" i="1" smtClean="0">
                <a:solidFill>
                  <a:srgbClr val="FF0000"/>
                </a:solidFill>
              </a:rPr>
              <a:t>m</a:t>
            </a:r>
            <a:r>
              <a:rPr lang="en-US" altLang="zh-CN" smtClean="0">
                <a:solidFill>
                  <a:srgbClr val="FF0000"/>
                </a:solidFill>
              </a:rPr>
              <a:t>-1</a:t>
            </a:r>
            <a:r>
              <a:rPr lang="zh-CN" altLang="en-US" smtClean="0">
                <a:solidFill>
                  <a:srgbClr val="FF0000"/>
                </a:solidFill>
              </a:rPr>
              <a:t>个元素</a:t>
            </a:r>
            <a:r>
              <a:rPr lang="zh-CN" altLang="en-US" smtClean="0"/>
              <a:t>（外部节点不含元素和子女）</a:t>
            </a:r>
            <a:endParaRPr lang="zh-CN" altLang="en-US" smtClean="0"/>
          </a:p>
        </p:txBody>
      </p:sp>
      <p:sp>
        <p:nvSpPr>
          <p:cNvPr id="317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7E6E10-C4DF-4251-9D4F-2151FCBEF45E}"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t>m</a:t>
            </a:r>
            <a:r>
              <a:rPr lang="zh-CN" altLang="en-US" smtClean="0"/>
              <a:t>叉搜索树</a:t>
            </a:r>
            <a:endParaRPr lang="zh-CN" altLang="en-US" smtClean="0"/>
          </a:p>
        </p:txBody>
      </p:sp>
      <p:sp>
        <p:nvSpPr>
          <p:cNvPr id="32771" name="Rectangle 3"/>
          <p:cNvSpPr>
            <a:spLocks noGrp="1" noChangeArrowheads="1"/>
          </p:cNvSpPr>
          <p:nvPr>
            <p:ph idx="1"/>
          </p:nvPr>
        </p:nvSpPr>
        <p:spPr/>
        <p:txBody>
          <a:bodyPr/>
          <a:lstStyle/>
          <a:p>
            <a:pPr marL="609600" indent="-609600">
              <a:buFont typeface="Wingdings" panose="05000000000000000000" pitchFamily="2" charset="2"/>
              <a:buAutoNum type="arabicParenR" startAt="2"/>
            </a:pPr>
            <a:r>
              <a:rPr lang="zh-CN" altLang="en-US" smtClean="0"/>
              <a:t>每个含</a:t>
            </a:r>
            <a:r>
              <a:rPr lang="en-US" altLang="zh-CN" i="1" smtClean="0"/>
              <a:t>p</a:t>
            </a:r>
            <a:r>
              <a:rPr lang="zh-CN" altLang="en-US" smtClean="0"/>
              <a:t>个元素的节点，有</a:t>
            </a:r>
            <a:r>
              <a:rPr lang="en-US" altLang="zh-CN" i="1" smtClean="0"/>
              <a:t>p</a:t>
            </a:r>
            <a:r>
              <a:rPr lang="en-US" altLang="zh-CN" smtClean="0"/>
              <a:t>+1</a:t>
            </a:r>
            <a:r>
              <a:rPr lang="zh-CN" altLang="en-US" smtClean="0"/>
              <a:t>个子女</a:t>
            </a:r>
            <a:endParaRPr lang="zh-CN" altLang="en-US" smtClean="0"/>
          </a:p>
          <a:p>
            <a:pPr marL="609600" indent="-609600">
              <a:buFont typeface="Wingdings" panose="05000000000000000000" pitchFamily="2" charset="2"/>
              <a:buAutoNum type="arabicParenR" startAt="2"/>
            </a:pPr>
            <a:r>
              <a:rPr lang="zh-CN" altLang="en-US" smtClean="0"/>
              <a:t>考察含</a:t>
            </a:r>
            <a:r>
              <a:rPr lang="en-US" altLang="zh-CN" i="1" smtClean="0"/>
              <a:t>p</a:t>
            </a:r>
            <a:r>
              <a:rPr lang="zh-CN" altLang="en-US" smtClean="0"/>
              <a:t>个元素的任意节点</a:t>
            </a:r>
            <a:endParaRPr lang="zh-CN" altLang="en-US" smtClean="0"/>
          </a:p>
          <a:p>
            <a:pPr marL="990600" lvl="1" indent="-533400"/>
            <a:r>
              <a:rPr lang="zh-CN" altLang="en-US" smtClean="0"/>
              <a:t>设</a:t>
            </a:r>
            <a:r>
              <a:rPr lang="en-US" altLang="zh-CN" i="1" smtClean="0"/>
              <a:t>k</a:t>
            </a:r>
            <a:r>
              <a:rPr lang="en-US" altLang="zh-CN" baseline="-25000" smtClean="0"/>
              <a:t>1</a:t>
            </a:r>
            <a:r>
              <a:rPr lang="en-US" altLang="zh-CN" smtClean="0"/>
              <a:t>, ..., </a:t>
            </a:r>
            <a:r>
              <a:rPr lang="en-US" altLang="zh-CN" i="1" smtClean="0"/>
              <a:t>k</a:t>
            </a:r>
            <a:r>
              <a:rPr lang="en-US" altLang="zh-CN" i="1" baseline="-25000" smtClean="0"/>
              <a:t>p</a:t>
            </a:r>
            <a:r>
              <a:rPr lang="zh-CN" altLang="en-US" smtClean="0"/>
              <a:t>是这些元素的关键值，元素按关键字</a:t>
            </a:r>
            <a:r>
              <a:rPr lang="zh-CN" altLang="en-US" smtClean="0">
                <a:solidFill>
                  <a:srgbClr val="FF0000"/>
                </a:solidFill>
              </a:rPr>
              <a:t>升序</a:t>
            </a:r>
            <a:r>
              <a:rPr lang="zh-CN" altLang="en-US" smtClean="0"/>
              <a:t>排列，即有</a:t>
            </a:r>
            <a:r>
              <a:rPr lang="en-US" altLang="zh-CN" i="1" smtClean="0"/>
              <a:t>k</a:t>
            </a:r>
            <a:r>
              <a:rPr lang="en-US" altLang="zh-CN" baseline="-25000" smtClean="0"/>
              <a:t>1</a:t>
            </a:r>
            <a:r>
              <a:rPr lang="en-US" altLang="zh-CN" smtClean="0"/>
              <a:t>&lt;</a:t>
            </a:r>
            <a:r>
              <a:rPr lang="en-US" altLang="zh-CN" i="1" smtClean="0"/>
              <a:t>k</a:t>
            </a:r>
            <a:r>
              <a:rPr lang="en-US" altLang="zh-CN" baseline="-25000" smtClean="0"/>
              <a:t>2</a:t>
            </a:r>
            <a:r>
              <a:rPr lang="en-US" altLang="zh-CN" smtClean="0"/>
              <a:t>&lt;...&lt;</a:t>
            </a:r>
            <a:r>
              <a:rPr lang="en-US" altLang="zh-CN" i="1" smtClean="0"/>
              <a:t>k</a:t>
            </a:r>
            <a:r>
              <a:rPr lang="en-US" altLang="zh-CN" i="1" baseline="-25000" smtClean="0"/>
              <a:t>p</a:t>
            </a:r>
            <a:br>
              <a:rPr lang="en-US" altLang="zh-CN" i="1" baseline="-25000" smtClean="0"/>
            </a:br>
            <a:r>
              <a:rPr lang="zh-CN" altLang="en-US" smtClean="0"/>
              <a:t>设</a:t>
            </a:r>
            <a:r>
              <a:rPr lang="en-US" altLang="zh-CN" i="1" smtClean="0"/>
              <a:t>c</a:t>
            </a:r>
            <a:r>
              <a:rPr lang="en-US" altLang="zh-CN" baseline="-25000" smtClean="0"/>
              <a:t>0</a:t>
            </a:r>
            <a:r>
              <a:rPr lang="en-US" altLang="zh-CN" smtClean="0"/>
              <a:t>, </a:t>
            </a:r>
            <a:r>
              <a:rPr lang="en-US" altLang="zh-CN" i="1" smtClean="0"/>
              <a:t>c</a:t>
            </a:r>
            <a:r>
              <a:rPr lang="en-US" altLang="zh-CN" baseline="-25000" smtClean="0"/>
              <a:t>1</a:t>
            </a:r>
            <a:r>
              <a:rPr lang="en-US" altLang="zh-CN" smtClean="0"/>
              <a:t>, ..., </a:t>
            </a:r>
            <a:r>
              <a:rPr lang="en-US" altLang="zh-CN" i="1" smtClean="0"/>
              <a:t>c</a:t>
            </a:r>
            <a:r>
              <a:rPr lang="en-US" altLang="zh-CN" i="1" baseline="-25000" smtClean="0"/>
              <a:t>p</a:t>
            </a:r>
            <a:r>
              <a:rPr lang="zh-CN" altLang="en-US" smtClean="0"/>
              <a:t>是节点的</a:t>
            </a:r>
            <a:r>
              <a:rPr lang="en-US" altLang="zh-CN" i="1" smtClean="0"/>
              <a:t>p</a:t>
            </a:r>
            <a:r>
              <a:rPr lang="en-US" altLang="zh-CN" smtClean="0"/>
              <a:t>+1</a:t>
            </a:r>
            <a:r>
              <a:rPr lang="zh-CN" altLang="en-US" smtClean="0"/>
              <a:t>个孩子</a:t>
            </a:r>
            <a:endParaRPr lang="zh-CN" altLang="en-US" smtClean="0"/>
          </a:p>
          <a:p>
            <a:pPr marL="1371600" lvl="2" indent="-457200"/>
            <a:r>
              <a:rPr lang="zh-CN" altLang="en-US" smtClean="0"/>
              <a:t>以</a:t>
            </a:r>
            <a:r>
              <a:rPr lang="en-US" altLang="zh-CN" i="1" smtClean="0"/>
              <a:t>c</a:t>
            </a:r>
            <a:r>
              <a:rPr lang="en-US" altLang="zh-CN" baseline="-25000" smtClean="0"/>
              <a:t>0</a:t>
            </a:r>
            <a:r>
              <a:rPr lang="zh-CN" altLang="en-US" smtClean="0"/>
              <a:t>为根的子树中的元素关键值小于</a:t>
            </a:r>
            <a:r>
              <a:rPr lang="en-US" altLang="zh-CN" i="1" smtClean="0"/>
              <a:t>k</a:t>
            </a:r>
            <a:r>
              <a:rPr lang="en-US" altLang="zh-CN" baseline="-25000" smtClean="0"/>
              <a:t>1</a:t>
            </a:r>
            <a:endParaRPr lang="en-US" altLang="zh-CN" baseline="-25000" smtClean="0"/>
          </a:p>
          <a:p>
            <a:pPr marL="1371600" lvl="2" indent="-457200"/>
            <a:r>
              <a:rPr lang="zh-CN" altLang="en-US" smtClean="0"/>
              <a:t>以</a:t>
            </a:r>
            <a:r>
              <a:rPr lang="en-US" altLang="zh-CN" i="1" smtClean="0"/>
              <a:t>c</a:t>
            </a:r>
            <a:r>
              <a:rPr lang="en-US" altLang="zh-CN" i="1" baseline="-25000" smtClean="0"/>
              <a:t>p</a:t>
            </a:r>
            <a:r>
              <a:rPr lang="zh-CN" altLang="en-US" smtClean="0"/>
              <a:t>为根的子树中的元素关键值大于</a:t>
            </a:r>
            <a:r>
              <a:rPr lang="en-US" altLang="zh-CN" i="1" smtClean="0"/>
              <a:t>k</a:t>
            </a:r>
            <a:r>
              <a:rPr lang="en-US" altLang="zh-CN" i="1" baseline="-25000" smtClean="0"/>
              <a:t>p</a:t>
            </a:r>
            <a:endParaRPr lang="en-US" altLang="zh-CN" i="1" baseline="-25000" smtClean="0"/>
          </a:p>
          <a:p>
            <a:pPr marL="1371600" lvl="2" indent="-457200"/>
            <a:r>
              <a:rPr lang="zh-CN" altLang="en-US" smtClean="0"/>
              <a:t>并且以</a:t>
            </a:r>
            <a:r>
              <a:rPr lang="en-US" altLang="zh-CN" i="1" smtClean="0"/>
              <a:t>c</a:t>
            </a:r>
            <a:r>
              <a:rPr lang="en-US" altLang="zh-CN" i="1" baseline="-25000" smtClean="0"/>
              <a:t>i</a:t>
            </a:r>
            <a:r>
              <a:rPr lang="zh-CN" altLang="en-US" smtClean="0"/>
              <a:t>为根的子树中的元素关键值会大于</a:t>
            </a:r>
            <a:r>
              <a:rPr lang="en-US" altLang="zh-CN" i="1" smtClean="0"/>
              <a:t>k</a:t>
            </a:r>
            <a:r>
              <a:rPr lang="en-US" altLang="zh-CN" baseline="-25000" smtClean="0"/>
              <a:t>i</a:t>
            </a:r>
            <a:r>
              <a:rPr lang="zh-CN" altLang="en-US" smtClean="0"/>
              <a:t>而小于</a:t>
            </a:r>
            <a:r>
              <a:rPr lang="en-US" altLang="zh-CN" i="1" smtClean="0"/>
              <a:t>k</a:t>
            </a:r>
            <a:r>
              <a:rPr lang="en-US" altLang="zh-CN" baseline="-25000" smtClean="0"/>
              <a:t>i+1</a:t>
            </a:r>
            <a:r>
              <a:rPr lang="zh-CN" altLang="en-US" smtClean="0"/>
              <a:t>，其中</a:t>
            </a:r>
            <a:r>
              <a:rPr lang="en-US" altLang="zh-CN" smtClean="0"/>
              <a:t>1≤</a:t>
            </a:r>
            <a:r>
              <a:rPr lang="en-US" altLang="zh-CN" i="1" smtClean="0"/>
              <a:t>i</a:t>
            </a:r>
            <a:r>
              <a:rPr lang="en-US" altLang="zh-CN" smtClean="0"/>
              <a:t>≤</a:t>
            </a:r>
            <a:r>
              <a:rPr lang="en-US" altLang="zh-CN" i="1" smtClean="0"/>
              <a:t>p</a:t>
            </a:r>
            <a:endParaRPr lang="en-US" altLang="zh-CN" smtClean="0"/>
          </a:p>
        </p:txBody>
      </p:sp>
      <p:sp>
        <p:nvSpPr>
          <p:cNvPr id="327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3886C2-E646-4E71-B3AC-B2900C97C659}"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例</a:t>
            </a:r>
            <a:endParaRPr lang="zh-CN" altLang="en-US" smtClean="0"/>
          </a:p>
        </p:txBody>
      </p:sp>
      <p:sp>
        <p:nvSpPr>
          <p:cNvPr id="34819" name="Rectangle 3"/>
          <p:cNvSpPr>
            <a:spLocks noGrp="1" noChangeArrowheads="1"/>
          </p:cNvSpPr>
          <p:nvPr>
            <p:ph idx="1"/>
          </p:nvPr>
        </p:nvSpPr>
        <p:spPr/>
        <p:txBody>
          <a:bodyPr/>
          <a:lstStyle/>
          <a:p>
            <a:r>
              <a:rPr lang="zh-CN" altLang="en-US" smtClean="0">
                <a:solidFill>
                  <a:srgbClr val="FF0000"/>
                </a:solidFill>
              </a:rPr>
              <a:t>插入</a:t>
            </a:r>
            <a:r>
              <a:rPr lang="zh-CN" altLang="en-US" smtClean="0"/>
              <a:t>操作</a:t>
            </a:r>
            <a:endParaRPr lang="zh-CN" altLang="en-US" smtClean="0"/>
          </a:p>
          <a:p>
            <a:pPr lvl="1"/>
            <a:r>
              <a:rPr lang="zh-CN" altLang="en-US" smtClean="0"/>
              <a:t>先进行搜索：成功，插入失败；否则，在失败位置（最后的一个内部节点）进行插入</a:t>
            </a:r>
            <a:endParaRPr lang="zh-CN" altLang="en-US" smtClean="0"/>
          </a:p>
          <a:p>
            <a:pPr lvl="1"/>
            <a:r>
              <a:rPr lang="zh-CN" altLang="en-US" smtClean="0"/>
              <a:t>元素数</a:t>
            </a:r>
            <a:r>
              <a:rPr lang="en-US" altLang="zh-CN" smtClean="0"/>
              <a:t>&lt;m-1</a:t>
            </a:r>
            <a:r>
              <a:rPr lang="zh-CN" altLang="en-US" smtClean="0"/>
              <a:t>，直接插入：插入</a:t>
            </a:r>
            <a:r>
              <a:rPr lang="en-US" altLang="zh-CN" smtClean="0"/>
              <a:t>31</a:t>
            </a:r>
            <a:endParaRPr lang="en-US" altLang="zh-CN" smtClean="0"/>
          </a:p>
          <a:p>
            <a:pPr lvl="1"/>
            <a:r>
              <a:rPr lang="en-US" altLang="zh-CN" smtClean="0">
                <a:latin typeface="宋体" panose="02010600030101010101" pitchFamily="2" charset="-122"/>
              </a:rPr>
              <a:t>≥</a:t>
            </a:r>
            <a:r>
              <a:rPr lang="en-US" altLang="zh-CN" smtClean="0"/>
              <a:t>m-1</a:t>
            </a:r>
            <a:r>
              <a:rPr lang="zh-CN" altLang="en-US" smtClean="0">
                <a:latin typeface="宋体" panose="02010600030101010101" pitchFamily="2" charset="-122"/>
              </a:rPr>
              <a:t>，生成新孩子节点：插入</a:t>
            </a:r>
            <a:r>
              <a:rPr lang="en-US" altLang="zh-CN" smtClean="0"/>
              <a:t>65</a:t>
            </a:r>
            <a:endParaRPr lang="en-US" altLang="zh-CN" smtClean="0"/>
          </a:p>
        </p:txBody>
      </p:sp>
      <p:sp>
        <p:nvSpPr>
          <p:cNvPr id="3482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46A9CD-7988-41A5-8997-1EBC85238D52}" type="slidenum">
              <a:rPr lang="en-US" altLang="en-US">
                <a:solidFill>
                  <a:srgbClr val="4B4B4B"/>
                </a:solidFill>
              </a:rPr>
            </a:fld>
            <a:endParaRPr lang="en-US" altLang="en-US">
              <a:solidFill>
                <a:srgbClr val="4B4B4B"/>
              </a:solidFill>
            </a:endParaRPr>
          </a:p>
        </p:txBody>
      </p:sp>
      <p:pic>
        <p:nvPicPr>
          <p:cNvPr id="34820" name="Picture 4" descr="7ary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19" y="4033838"/>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例</a:t>
            </a:r>
            <a:endParaRPr lang="zh-CN" altLang="en-US" smtClean="0"/>
          </a:p>
        </p:txBody>
      </p:sp>
      <p:sp>
        <p:nvSpPr>
          <p:cNvPr id="35843" name="Rectangle 3"/>
          <p:cNvSpPr>
            <a:spLocks noGrp="1" noChangeArrowheads="1"/>
          </p:cNvSpPr>
          <p:nvPr>
            <p:ph idx="1"/>
          </p:nvPr>
        </p:nvSpPr>
        <p:spPr/>
        <p:txBody>
          <a:bodyPr/>
          <a:lstStyle/>
          <a:p>
            <a:r>
              <a:rPr lang="zh-CN" altLang="en-US" smtClean="0">
                <a:solidFill>
                  <a:srgbClr val="FF0000"/>
                </a:solidFill>
              </a:rPr>
              <a:t>删除</a:t>
            </a:r>
            <a:r>
              <a:rPr lang="zh-CN" altLang="en-US" smtClean="0"/>
              <a:t>操作</a:t>
            </a:r>
            <a:endParaRPr lang="zh-CN" altLang="en-US" smtClean="0"/>
          </a:p>
          <a:p>
            <a:pPr lvl="1"/>
            <a:r>
              <a:rPr lang="zh-CN" altLang="en-US" smtClean="0"/>
              <a:t>先进行搜索，找到元素后进行删除</a:t>
            </a:r>
            <a:endParaRPr lang="zh-CN" altLang="en-US" smtClean="0"/>
          </a:p>
          <a:p>
            <a:pPr lvl="1"/>
            <a:r>
              <a:rPr lang="zh-CN" altLang="en-US" smtClean="0"/>
              <a:t>左右子树均为空，直接进行删除：删除</a:t>
            </a:r>
            <a:r>
              <a:rPr lang="en-US" altLang="zh-CN" smtClean="0"/>
              <a:t>20</a:t>
            </a:r>
            <a:endParaRPr lang="en-US" altLang="zh-CN" smtClean="0"/>
          </a:p>
          <a:p>
            <a:pPr lvl="1"/>
            <a:r>
              <a:rPr lang="zh-CN" altLang="en-US" smtClean="0"/>
              <a:t>不都为空，子树中元素提升，替代被删除元素：删除</a:t>
            </a:r>
            <a:r>
              <a:rPr lang="en-US" altLang="zh-CN" smtClean="0"/>
              <a:t>10</a:t>
            </a:r>
            <a:endParaRPr lang="en-US" altLang="zh-CN" smtClean="0"/>
          </a:p>
        </p:txBody>
      </p:sp>
      <p:sp>
        <p:nvSpPr>
          <p:cNvPr id="3584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F3F860-E45C-46A0-9827-22CDDDE5A6FA}" type="slidenum">
              <a:rPr lang="en-US" altLang="en-US">
                <a:solidFill>
                  <a:srgbClr val="4B4B4B"/>
                </a:solidFill>
              </a:rPr>
            </a:fld>
            <a:endParaRPr lang="en-US" altLang="en-US">
              <a:solidFill>
                <a:srgbClr val="4B4B4B"/>
              </a:solidFill>
            </a:endParaRPr>
          </a:p>
        </p:txBody>
      </p:sp>
      <p:pic>
        <p:nvPicPr>
          <p:cNvPr id="35844" name="Picture 4" descr="7ary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6278" y="3987343"/>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smtClean="0"/>
              <a:t>m</a:t>
            </a:r>
            <a:r>
              <a:rPr lang="zh-CN" altLang="en-US" smtClean="0"/>
              <a:t>叉搜索树的高度</a:t>
            </a:r>
            <a:endParaRPr lang="zh-CN" altLang="en-US" smtClean="0"/>
          </a:p>
        </p:txBody>
      </p:sp>
      <p:sp>
        <p:nvSpPr>
          <p:cNvPr id="1028" name="Rectangle 3"/>
          <p:cNvSpPr>
            <a:spLocks noGrp="1" noChangeArrowheads="1"/>
          </p:cNvSpPr>
          <p:nvPr>
            <p:ph idx="1"/>
          </p:nvPr>
        </p:nvSpPr>
        <p:spPr/>
        <p:txBody>
          <a:bodyPr/>
          <a:lstStyle/>
          <a:p>
            <a:r>
              <a:rPr lang="zh-CN" altLang="en-US" smtClean="0"/>
              <a:t>高度为</a:t>
            </a:r>
            <a:r>
              <a:rPr lang="en-US" altLang="zh-CN" smtClean="0"/>
              <a:t>h</a:t>
            </a:r>
            <a:r>
              <a:rPr lang="zh-CN" altLang="en-US" smtClean="0"/>
              <a:t>，最少</a:t>
            </a:r>
            <a:r>
              <a:rPr lang="en-US" altLang="zh-CN" smtClean="0"/>
              <a:t>h</a:t>
            </a:r>
            <a:r>
              <a:rPr lang="zh-CN" altLang="en-US" smtClean="0"/>
              <a:t>个元素，最多</a:t>
            </a:r>
            <a:r>
              <a:rPr lang="en-US" altLang="zh-CN" smtClean="0"/>
              <a:t>m</a:t>
            </a:r>
            <a:r>
              <a:rPr lang="en-US" altLang="zh-CN" baseline="30000" smtClean="0"/>
              <a:t>h </a:t>
            </a:r>
            <a:r>
              <a:rPr lang="en-US" altLang="zh-CN" smtClean="0"/>
              <a:t>- 1</a:t>
            </a:r>
            <a:endParaRPr lang="en-US" altLang="zh-CN" smtClean="0"/>
          </a:p>
          <a:p>
            <a:pPr lvl="1"/>
            <a:r>
              <a:rPr lang="en-US" altLang="zh-CN" smtClean="0"/>
              <a:t>1</a:t>
            </a:r>
            <a:r>
              <a:rPr lang="zh-CN" altLang="en-US" smtClean="0"/>
              <a:t>层～</a:t>
            </a:r>
            <a:r>
              <a:rPr lang="en-US" altLang="zh-CN" smtClean="0"/>
              <a:t>h-1</a:t>
            </a:r>
            <a:r>
              <a:rPr lang="zh-CN" altLang="en-US" smtClean="0"/>
              <a:t>层的每个节点孩子数都是</a:t>
            </a:r>
            <a:r>
              <a:rPr lang="en-US" altLang="zh-CN" smtClean="0"/>
              <a:t>m</a:t>
            </a:r>
            <a:br>
              <a:rPr lang="en-US" altLang="zh-CN" smtClean="0"/>
            </a:br>
            <a:r>
              <a:rPr lang="en-US" altLang="zh-CN" smtClean="0"/>
              <a:t>h</a:t>
            </a:r>
            <a:r>
              <a:rPr lang="zh-CN" altLang="en-US" smtClean="0"/>
              <a:t>层节点无孩子，节点总数</a:t>
            </a:r>
            <a:br>
              <a:rPr lang="zh-CN" altLang="en-US" smtClean="0"/>
            </a:br>
            <a:r>
              <a:rPr lang="zh-CN" altLang="en-US" smtClean="0"/>
              <a:t>每个节点</a:t>
            </a:r>
            <a:r>
              <a:rPr lang="en-US" altLang="zh-CN" smtClean="0"/>
              <a:t>m-1</a:t>
            </a:r>
            <a:r>
              <a:rPr lang="zh-CN" altLang="en-US" smtClean="0"/>
              <a:t>个元素</a:t>
            </a:r>
            <a:br>
              <a:rPr lang="zh-CN" altLang="en-US" smtClean="0"/>
            </a:br>
            <a:r>
              <a:rPr lang="zh-CN" altLang="en-US" smtClean="0"/>
              <a:t>元素总数</a:t>
            </a:r>
            <a:r>
              <a:rPr lang="en-US" altLang="zh-CN" smtClean="0"/>
              <a:t>m</a:t>
            </a:r>
            <a:r>
              <a:rPr lang="en-US" altLang="zh-CN" baseline="30000" smtClean="0"/>
              <a:t>h</a:t>
            </a:r>
            <a:r>
              <a:rPr lang="en-US" altLang="zh-CN" smtClean="0"/>
              <a:t>-1</a:t>
            </a:r>
            <a:endParaRPr lang="en-US" altLang="zh-CN" smtClean="0"/>
          </a:p>
          <a:p>
            <a:r>
              <a:rPr lang="en-US" altLang="zh-CN" smtClean="0"/>
              <a:t>n</a:t>
            </a:r>
            <a:r>
              <a:rPr lang="zh-CN" altLang="en-US" smtClean="0"/>
              <a:t>个元素，高度</a:t>
            </a:r>
            <a:r>
              <a:rPr lang="en-US" altLang="zh-CN" smtClean="0"/>
              <a:t>n</a:t>
            </a:r>
            <a:r>
              <a:rPr lang="zh-CN" altLang="en-US" smtClean="0"/>
              <a:t>～</a:t>
            </a:r>
            <a:r>
              <a:rPr lang="en-US" altLang="zh-CN" smtClean="0"/>
              <a:t>log</a:t>
            </a:r>
            <a:r>
              <a:rPr lang="en-US" altLang="zh-CN" baseline="-25000" smtClean="0"/>
              <a:t>m</a:t>
            </a:r>
            <a:r>
              <a:rPr lang="en-US" altLang="zh-CN" smtClean="0"/>
              <a:t>(n+1)</a:t>
            </a:r>
            <a:endParaRPr lang="en-US" altLang="zh-CN" smtClean="0"/>
          </a:p>
          <a:p>
            <a:r>
              <a:rPr lang="zh-CN" altLang="en-US" smtClean="0"/>
              <a:t>与二叉搜索树类似，最坏情况很差</a:t>
            </a:r>
            <a:r>
              <a:rPr lang="en-US" altLang="zh-CN" smtClean="0"/>
              <a:t>——</a:t>
            </a:r>
            <a:br>
              <a:rPr lang="en-US" altLang="zh-CN" smtClean="0"/>
            </a:br>
            <a:r>
              <a:rPr lang="en-US" altLang="zh-CN" smtClean="0">
                <a:solidFill>
                  <a:srgbClr val="0000CC"/>
                </a:solidFill>
              </a:rPr>
              <a:t>m</a:t>
            </a:r>
            <a:r>
              <a:rPr lang="zh-CN" altLang="en-US" smtClean="0">
                <a:solidFill>
                  <a:srgbClr val="0000CC"/>
                </a:solidFill>
              </a:rPr>
              <a:t>叉平衡搜索树，保证总有对数的复杂性</a:t>
            </a:r>
            <a:endParaRPr lang="zh-CN" altLang="en-US" smtClean="0">
              <a:solidFill>
                <a:srgbClr val="0000CC"/>
              </a:solidFill>
            </a:endParaRPr>
          </a:p>
        </p:txBody>
      </p:sp>
      <p:sp>
        <p:nvSpPr>
          <p:cNvPr id="102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34BE5A-F0A5-4CE1-BCD9-33F631B084EB}" type="slidenum">
              <a:rPr lang="en-US" altLang="en-US">
                <a:solidFill>
                  <a:srgbClr val="4B4B4B"/>
                </a:solidFill>
              </a:rPr>
            </a:fld>
            <a:endParaRPr lang="en-US" altLang="en-US">
              <a:solidFill>
                <a:srgbClr val="4B4B4B"/>
              </a:solidFill>
            </a:endParaRPr>
          </a:p>
        </p:txBody>
      </p:sp>
      <p:graphicFrame>
        <p:nvGraphicFramePr>
          <p:cNvPr id="1026" name="Object 2"/>
          <p:cNvGraphicFramePr>
            <a:graphicFrameLocks noChangeAspect="1"/>
          </p:cNvGraphicFramePr>
          <p:nvPr/>
        </p:nvGraphicFramePr>
        <p:xfrm>
          <a:off x="6096000" y="2286000"/>
          <a:ext cx="2819400" cy="812800"/>
        </p:xfrm>
        <a:graphic>
          <a:graphicData uri="http://schemas.openxmlformats.org/presentationml/2006/ole">
            <mc:AlternateContent xmlns:mc="http://schemas.openxmlformats.org/markup-compatibility/2006">
              <mc:Choice xmlns:v="urn:schemas-microsoft-com:vml" Requires="v">
                <p:oleObj spid="_x0000_s31749" name="Equation" r:id="rId1" imgW="1497965" imgH="431800" progId="Equation.3">
                  <p:embed/>
                </p:oleObj>
              </mc:Choice>
              <mc:Fallback>
                <p:oleObj name="Equation" r:id="rId1" imgW="1497965" imgH="431800" progId="Equation.3">
                  <p:embed/>
                  <p:pic>
                    <p:nvPicPr>
                      <p:cNvPr id="0" name="图片 317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86000"/>
                        <a:ext cx="2819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zh-CN" smtClean="0"/>
              <a:t>H1.m</a:t>
            </a:r>
            <a:r>
              <a:rPr lang="zh-CN" altLang="en-US" smtClean="0"/>
              <a:t>阶</a:t>
            </a:r>
            <a:r>
              <a:rPr lang="en-US" altLang="zh-CN" smtClean="0"/>
              <a:t>B-</a:t>
            </a:r>
            <a:r>
              <a:rPr lang="zh-CN" altLang="en-US" smtClean="0"/>
              <a:t>树</a:t>
            </a:r>
            <a:endParaRPr lang="zh-CN" altLang="en-US" smtClean="0"/>
          </a:p>
        </p:txBody>
      </p:sp>
      <p:sp>
        <p:nvSpPr>
          <p:cNvPr id="2052" name="Rectangle 3"/>
          <p:cNvSpPr>
            <a:spLocks noGrp="1" noChangeArrowheads="1"/>
          </p:cNvSpPr>
          <p:nvPr>
            <p:ph idx="1"/>
          </p:nvPr>
        </p:nvSpPr>
        <p:spPr/>
        <p:txBody>
          <a:bodyPr/>
          <a:lstStyle/>
          <a:p>
            <a:pPr marL="609600" indent="-609600"/>
            <a:r>
              <a:rPr lang="zh-CN" altLang="en-US" dirty="0" smtClean="0">
                <a:solidFill>
                  <a:srgbClr val="0000FF"/>
                </a:solidFill>
              </a:rPr>
              <a:t>定义</a:t>
            </a:r>
            <a:r>
              <a:rPr lang="zh-CN" altLang="en-US" dirty="0" smtClean="0"/>
              <a:t>：</a:t>
            </a:r>
            <a:r>
              <a:rPr lang="en-US" altLang="zh-CN" i="1" dirty="0" smtClean="0">
                <a:solidFill>
                  <a:srgbClr val="0000FF"/>
                </a:solidFill>
              </a:rPr>
              <a:t>m</a:t>
            </a:r>
            <a:r>
              <a:rPr lang="zh-CN" altLang="en-US" dirty="0" smtClean="0">
                <a:solidFill>
                  <a:srgbClr val="0000FF"/>
                </a:solidFill>
              </a:rPr>
              <a:t>阶</a:t>
            </a:r>
            <a:r>
              <a:rPr lang="en-US" altLang="zh-CN" i="1" dirty="0" smtClean="0">
                <a:solidFill>
                  <a:srgbClr val="0000FF"/>
                </a:solidFill>
              </a:rPr>
              <a:t>B</a:t>
            </a:r>
            <a:r>
              <a:rPr lang="en-US" altLang="zh-CN" dirty="0" smtClean="0">
                <a:solidFill>
                  <a:srgbClr val="0000FF"/>
                </a:solidFill>
              </a:rPr>
              <a:t>-</a:t>
            </a:r>
            <a:r>
              <a:rPr lang="zh-CN" altLang="en-US" dirty="0" smtClean="0">
                <a:solidFill>
                  <a:srgbClr val="0000FF"/>
                </a:solidFill>
              </a:rPr>
              <a:t>树</a:t>
            </a:r>
            <a:r>
              <a:rPr lang="zh-CN" altLang="en-US" dirty="0" smtClean="0"/>
              <a:t>（</a:t>
            </a:r>
            <a:r>
              <a:rPr lang="en-US" altLang="zh-CN" dirty="0" smtClean="0">
                <a:solidFill>
                  <a:schemeClr val="hlink"/>
                </a:solidFill>
              </a:rPr>
              <a:t>B-Tree of order m</a:t>
            </a:r>
            <a:r>
              <a:rPr lang="zh-CN" altLang="en-US" dirty="0" smtClean="0"/>
              <a:t>）是一棵</a:t>
            </a:r>
            <a:r>
              <a:rPr lang="en-US" altLang="zh-CN" i="1" dirty="0" smtClean="0"/>
              <a:t>m</a:t>
            </a:r>
            <a:r>
              <a:rPr lang="zh-CN" altLang="en-US" dirty="0" smtClean="0"/>
              <a:t>叉搜索树，如果</a:t>
            </a:r>
            <a:r>
              <a:rPr lang="en-US" altLang="zh-CN" dirty="0" smtClean="0"/>
              <a:t>B-</a:t>
            </a:r>
            <a:r>
              <a:rPr lang="zh-CN" altLang="en-US" dirty="0" smtClean="0"/>
              <a:t>树非空，那么相应的扩充树满足下列特征：</a:t>
            </a:r>
            <a:endParaRPr lang="zh-CN" altLang="en-US" dirty="0" smtClean="0"/>
          </a:p>
          <a:p>
            <a:pPr marL="990600" lvl="1" indent="-533400">
              <a:buFont typeface="Wingdings" panose="05000000000000000000" pitchFamily="2" charset="2"/>
              <a:buAutoNum type="arabicParenR"/>
            </a:pPr>
            <a:r>
              <a:rPr lang="zh-CN" altLang="en-US" dirty="0" smtClean="0">
                <a:solidFill>
                  <a:srgbClr val="FF0000"/>
                </a:solidFill>
              </a:rPr>
              <a:t>根节点至少有</a:t>
            </a:r>
            <a:r>
              <a:rPr lang="en-US" altLang="zh-CN" dirty="0" smtClean="0">
                <a:solidFill>
                  <a:srgbClr val="FF0000"/>
                </a:solidFill>
              </a:rPr>
              <a:t>2</a:t>
            </a:r>
            <a:r>
              <a:rPr lang="zh-CN" altLang="en-US" dirty="0" smtClean="0">
                <a:solidFill>
                  <a:srgbClr val="FF0000"/>
                </a:solidFill>
              </a:rPr>
              <a:t>个孩子</a:t>
            </a:r>
            <a:endParaRPr lang="zh-CN" altLang="en-US" dirty="0" smtClean="0">
              <a:solidFill>
                <a:srgbClr val="FF0000"/>
              </a:solidFill>
            </a:endParaRPr>
          </a:p>
          <a:p>
            <a:pPr marL="990600" lvl="1" indent="-533400">
              <a:buFont typeface="Wingdings" panose="05000000000000000000" pitchFamily="2" charset="2"/>
              <a:buAutoNum type="arabicParenR"/>
            </a:pPr>
            <a:r>
              <a:rPr lang="zh-CN" altLang="en-US" dirty="0" smtClean="0">
                <a:solidFill>
                  <a:srgbClr val="FF0000"/>
                </a:solidFill>
              </a:rPr>
              <a:t>除根节点外，所有内部节点至少有           个孩子</a:t>
            </a:r>
            <a:endParaRPr lang="zh-CN" altLang="en-US" dirty="0" smtClean="0">
              <a:solidFill>
                <a:srgbClr val="FF0000"/>
              </a:solidFill>
            </a:endParaRPr>
          </a:p>
          <a:p>
            <a:pPr marL="990600" lvl="1" indent="-533400">
              <a:buFont typeface="Wingdings" panose="05000000000000000000" pitchFamily="2" charset="2"/>
              <a:buAutoNum type="arabicParenR"/>
            </a:pPr>
            <a:r>
              <a:rPr lang="zh-CN" altLang="en-US" dirty="0" smtClean="0">
                <a:solidFill>
                  <a:srgbClr val="FF0000"/>
                </a:solidFill>
              </a:rPr>
              <a:t>所有外部节点位于同一层上</a:t>
            </a:r>
            <a:endParaRPr lang="zh-CN" altLang="en-US" dirty="0" smtClean="0">
              <a:solidFill>
                <a:srgbClr val="FF0000"/>
              </a:solidFill>
            </a:endParaRPr>
          </a:p>
          <a:p>
            <a:pPr marL="609600" indent="-609600"/>
            <a:endParaRPr lang="en-US" altLang="zh-CN" dirty="0" smtClean="0"/>
          </a:p>
        </p:txBody>
      </p:sp>
      <p:sp>
        <p:nvSpPr>
          <p:cNvPr id="205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13B42F-29F7-4A94-BD46-5199766A2DC6}" type="slidenum">
              <a:rPr lang="en-US" altLang="en-US">
                <a:solidFill>
                  <a:srgbClr val="4B4B4B"/>
                </a:solidFill>
              </a:rPr>
            </a:fld>
            <a:endParaRPr lang="en-US" altLang="en-US">
              <a:solidFill>
                <a:srgbClr val="4B4B4B"/>
              </a:solidFill>
            </a:endParaRPr>
          </a:p>
        </p:txBody>
      </p:sp>
      <p:graphicFrame>
        <p:nvGraphicFramePr>
          <p:cNvPr id="2050" name="Object 2"/>
          <p:cNvGraphicFramePr>
            <a:graphicFrameLocks noChangeAspect="1"/>
          </p:cNvGraphicFramePr>
          <p:nvPr/>
        </p:nvGraphicFramePr>
        <p:xfrm>
          <a:off x="6166891" y="3388437"/>
          <a:ext cx="990600" cy="525462"/>
        </p:xfrm>
        <a:graphic>
          <a:graphicData uri="http://schemas.openxmlformats.org/presentationml/2006/ole">
            <mc:AlternateContent xmlns:mc="http://schemas.openxmlformats.org/markup-compatibility/2006">
              <mc:Choice xmlns:v="urn:schemas-microsoft-com:vml" Requires="v">
                <p:oleObj spid="_x0000_s32774" name="Equation" r:id="rId1" imgW="431800" imgH="228600" progId="Equation.3">
                  <p:embed/>
                </p:oleObj>
              </mc:Choice>
              <mc:Fallback>
                <p:oleObj name="Equation" r:id="rId1" imgW="431800" imgH="228600" progId="Equation.3">
                  <p:embed/>
                  <p:pic>
                    <p:nvPicPr>
                      <p:cNvPr id="0" name="图片 327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891" y="3388437"/>
                        <a:ext cx="9906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zh-CN" smtClean="0"/>
              <a:t>7</a:t>
            </a:r>
            <a:r>
              <a:rPr lang="zh-CN" altLang="en-US" smtClean="0"/>
              <a:t>阶</a:t>
            </a:r>
            <a:r>
              <a:rPr lang="en-US" altLang="zh-CN" smtClean="0"/>
              <a:t>B-</a:t>
            </a:r>
            <a:r>
              <a:rPr lang="zh-CN" altLang="en-US" smtClean="0"/>
              <a:t>树例</a:t>
            </a:r>
            <a:endParaRPr lang="zh-CN" altLang="en-US" smtClean="0"/>
          </a:p>
        </p:txBody>
      </p:sp>
      <p:sp>
        <p:nvSpPr>
          <p:cNvPr id="2" name="内容占位符 1"/>
          <p:cNvSpPr>
            <a:spLocks noGrp="1"/>
          </p:cNvSpPr>
          <p:nvPr>
            <p:ph idx="1"/>
          </p:nvPr>
        </p:nvSpPr>
        <p:spPr/>
        <p:txBody>
          <a:bodyPr/>
          <a:lstStyle/>
          <a:p>
            <a:endParaRPr lang="zh-CN" altLang="en-US"/>
          </a:p>
        </p:txBody>
      </p:sp>
      <p:sp>
        <p:nvSpPr>
          <p:cNvPr id="307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A9E72C-DB76-41CB-B3C5-893336F5E216}" type="slidenum">
              <a:rPr lang="en-US" altLang="en-US">
                <a:solidFill>
                  <a:srgbClr val="4B4B4B"/>
                </a:solidFill>
              </a:rPr>
            </a:fld>
            <a:endParaRPr lang="en-US" altLang="en-US">
              <a:solidFill>
                <a:srgbClr val="4B4B4B"/>
              </a:solidFill>
            </a:endParaRPr>
          </a:p>
        </p:txBody>
      </p:sp>
      <p:pic>
        <p:nvPicPr>
          <p:cNvPr id="3076" name="Picture 5" descr="b-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25" y="1635125"/>
            <a:ext cx="8918575"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3"/>
          <p:cNvSpPr txBox="1">
            <a:spLocks noChangeArrowheads="1"/>
          </p:cNvSpPr>
          <p:nvPr/>
        </p:nvSpPr>
        <p:spPr bwMode="auto">
          <a:xfrm>
            <a:off x="5289550" y="3967163"/>
            <a:ext cx="34083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AutoNum type="arabicParenR"/>
            </a:pPr>
            <a:r>
              <a:rPr lang="zh-CN" altLang="en-US">
                <a:solidFill>
                  <a:srgbClr val="FF0000"/>
                </a:solidFill>
              </a:rPr>
              <a:t>根节点至少有</a:t>
            </a:r>
            <a:r>
              <a:rPr lang="en-US" altLang="zh-CN">
                <a:solidFill>
                  <a:srgbClr val="FF0000"/>
                </a:solidFill>
              </a:rPr>
              <a:t>2</a:t>
            </a:r>
            <a:r>
              <a:rPr lang="zh-CN" altLang="en-US">
                <a:solidFill>
                  <a:srgbClr val="FF0000"/>
                </a:solidFill>
              </a:rPr>
              <a:t>个孩子</a:t>
            </a:r>
            <a:endParaRPr lang="zh-CN" altLang="en-US">
              <a:solidFill>
                <a:srgbClr val="FF0000"/>
              </a:solidFill>
            </a:endParaRPr>
          </a:p>
          <a:p>
            <a:pPr eaLnBrk="1" hangingPunct="1">
              <a:buFont typeface="Wingdings" panose="05000000000000000000" pitchFamily="2" charset="2"/>
              <a:buAutoNum type="arabicParenR"/>
            </a:pPr>
            <a:r>
              <a:rPr lang="zh-CN" altLang="en-US">
                <a:solidFill>
                  <a:srgbClr val="FF0000"/>
                </a:solidFill>
              </a:rPr>
              <a:t>除根节点外，所有内部节点至少有           个孩子</a:t>
            </a:r>
            <a:endParaRPr lang="zh-CN" altLang="en-US">
              <a:solidFill>
                <a:srgbClr val="FF0000"/>
              </a:solidFill>
            </a:endParaRPr>
          </a:p>
          <a:p>
            <a:pPr eaLnBrk="1" hangingPunct="1">
              <a:buFont typeface="Wingdings" panose="05000000000000000000" pitchFamily="2" charset="2"/>
              <a:buAutoNum type="arabicParenR"/>
            </a:pPr>
            <a:r>
              <a:rPr lang="zh-CN" altLang="en-US">
                <a:solidFill>
                  <a:srgbClr val="FF0000"/>
                </a:solidFill>
              </a:rPr>
              <a:t>所有外部节点位于同一层上</a:t>
            </a:r>
            <a:endParaRPr lang="zh-CN" altLang="en-US"/>
          </a:p>
        </p:txBody>
      </p:sp>
      <p:graphicFrame>
        <p:nvGraphicFramePr>
          <p:cNvPr id="3074" name="Object 2"/>
          <p:cNvGraphicFramePr>
            <a:graphicFrameLocks noChangeAspect="1"/>
          </p:cNvGraphicFramePr>
          <p:nvPr/>
        </p:nvGraphicFramePr>
        <p:xfrm>
          <a:off x="6904038" y="4518025"/>
          <a:ext cx="652462" cy="346075"/>
        </p:xfrm>
        <a:graphic>
          <a:graphicData uri="http://schemas.openxmlformats.org/presentationml/2006/ole">
            <mc:AlternateContent xmlns:mc="http://schemas.openxmlformats.org/markup-compatibility/2006">
              <mc:Choice xmlns:v="urn:schemas-microsoft-com:vml" Requires="v">
                <p:oleObj spid="_x0000_s33797" name="Equation" r:id="rId2" imgW="431800" imgH="228600" progId="Equation.3">
                  <p:embed/>
                </p:oleObj>
              </mc:Choice>
              <mc:Fallback>
                <p:oleObj name="Equation" r:id="rId2" imgW="431800" imgH="228600" progId="Equation.3">
                  <p:embed/>
                  <p:pic>
                    <p:nvPicPr>
                      <p:cNvPr id="0" name="图片 337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38" y="4518025"/>
                        <a:ext cx="65246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625475" y="3967163"/>
            <a:ext cx="3587750" cy="2586037"/>
          </a:xfrm>
          <a:prstGeom prst="rect">
            <a:avLst/>
          </a:prstGeom>
          <a:noFill/>
        </p:spPr>
        <p:txBody>
          <a:bodyPr>
            <a:spAutoFit/>
          </a:bodyPr>
          <a:lstStyle/>
          <a:p>
            <a:pPr>
              <a:defRPr/>
            </a:pPr>
            <a:r>
              <a:rPr lang="en-US" altLang="zh-CN" dirty="0">
                <a:solidFill>
                  <a:srgbClr val="0000CC"/>
                </a:solidFill>
                <a:latin typeface="Arial" panose="020B0604020202020204" pitchFamily="34" charset="0"/>
              </a:rPr>
              <a:t>1</a:t>
            </a:r>
            <a:r>
              <a:rPr lang="zh-CN" altLang="en-US" dirty="0">
                <a:solidFill>
                  <a:srgbClr val="0000CC"/>
                </a:solidFill>
                <a:latin typeface="Arial" panose="020B0604020202020204" pitchFamily="34" charset="0"/>
              </a:rPr>
              <a:t>）在扩充搜索树中，每个内部节点最多可以有</a:t>
            </a:r>
            <a:r>
              <a:rPr lang="en-US" altLang="zh-CN" i="1" dirty="0">
                <a:solidFill>
                  <a:srgbClr val="0000CC"/>
                </a:solidFill>
                <a:latin typeface="Arial" panose="020B0604020202020204" pitchFamily="34" charset="0"/>
              </a:rPr>
              <a:t>m</a:t>
            </a:r>
            <a:r>
              <a:rPr lang="zh-CN" altLang="en-US" dirty="0">
                <a:solidFill>
                  <a:srgbClr val="0000CC"/>
                </a:solidFill>
                <a:latin typeface="Arial" panose="020B0604020202020204" pitchFamily="34" charset="0"/>
              </a:rPr>
              <a:t>个子女及</a:t>
            </a:r>
            <a:r>
              <a:rPr lang="en-US" altLang="zh-CN" dirty="0">
                <a:solidFill>
                  <a:srgbClr val="0000CC"/>
                </a:solidFill>
                <a:latin typeface="Arial" panose="020B0604020202020204" pitchFamily="34" charset="0"/>
              </a:rPr>
              <a:t>1</a:t>
            </a:r>
            <a:r>
              <a:rPr lang="zh-CN" altLang="en-US" dirty="0">
                <a:solidFill>
                  <a:srgbClr val="0000CC"/>
                </a:solidFill>
                <a:latin typeface="Arial" panose="020B0604020202020204" pitchFamily="34" charset="0"/>
              </a:rPr>
              <a:t>～</a:t>
            </a:r>
            <a:r>
              <a:rPr lang="en-US" altLang="zh-CN" i="1" dirty="0">
                <a:solidFill>
                  <a:srgbClr val="0000CC"/>
                </a:solidFill>
                <a:latin typeface="Arial" panose="020B0604020202020204" pitchFamily="34" charset="0"/>
              </a:rPr>
              <a:t>m</a:t>
            </a:r>
            <a:r>
              <a:rPr lang="en-US" altLang="zh-CN" dirty="0">
                <a:solidFill>
                  <a:srgbClr val="0000CC"/>
                </a:solidFill>
                <a:latin typeface="Arial" panose="020B0604020202020204" pitchFamily="34" charset="0"/>
              </a:rPr>
              <a:t>-1</a:t>
            </a:r>
            <a:r>
              <a:rPr lang="zh-CN" altLang="en-US" dirty="0">
                <a:solidFill>
                  <a:srgbClr val="0000CC"/>
                </a:solidFill>
                <a:latin typeface="Arial" panose="020B0604020202020204" pitchFamily="34" charset="0"/>
              </a:rPr>
              <a:t>个元素</a:t>
            </a:r>
            <a:endParaRPr lang="en-US" altLang="zh-CN" dirty="0">
              <a:solidFill>
                <a:srgbClr val="0000CC"/>
              </a:solidFill>
              <a:latin typeface="Arial" panose="020B0604020202020204" pitchFamily="34" charset="0"/>
            </a:endParaRPr>
          </a:p>
          <a:p>
            <a:pPr marL="609600" indent="-609600">
              <a:defRPr/>
            </a:pPr>
            <a:r>
              <a:rPr lang="en-US" altLang="zh-CN" dirty="0">
                <a:solidFill>
                  <a:srgbClr val="0000CC"/>
                </a:solidFill>
                <a:latin typeface="Arial" panose="020B0604020202020204" pitchFamily="34" charset="0"/>
              </a:rPr>
              <a:t>2</a:t>
            </a:r>
            <a:r>
              <a:rPr lang="zh-CN" altLang="en-US" dirty="0">
                <a:solidFill>
                  <a:srgbClr val="0000CC"/>
                </a:solidFill>
                <a:latin typeface="Arial" panose="020B0604020202020204" pitchFamily="34" charset="0"/>
              </a:rPr>
              <a:t>）每个含</a:t>
            </a:r>
            <a:r>
              <a:rPr lang="en-US" altLang="zh-CN" i="1" dirty="0">
                <a:solidFill>
                  <a:srgbClr val="0000CC"/>
                </a:solidFill>
                <a:latin typeface="Arial" panose="020B0604020202020204" pitchFamily="34" charset="0"/>
              </a:rPr>
              <a:t>p</a:t>
            </a:r>
            <a:r>
              <a:rPr lang="zh-CN" altLang="en-US" dirty="0">
                <a:solidFill>
                  <a:srgbClr val="0000CC"/>
                </a:solidFill>
                <a:latin typeface="Arial" panose="020B0604020202020204" pitchFamily="34" charset="0"/>
              </a:rPr>
              <a:t>个元素的节点，有</a:t>
            </a:r>
            <a:r>
              <a:rPr lang="en-US" altLang="zh-CN" i="1" dirty="0">
                <a:solidFill>
                  <a:srgbClr val="0000CC"/>
                </a:solidFill>
                <a:latin typeface="Arial" panose="020B0604020202020204" pitchFamily="34" charset="0"/>
              </a:rPr>
              <a:t>p</a:t>
            </a:r>
            <a:r>
              <a:rPr lang="en-US" altLang="zh-CN" dirty="0">
                <a:solidFill>
                  <a:srgbClr val="0000CC"/>
                </a:solidFill>
                <a:latin typeface="Arial" panose="020B0604020202020204" pitchFamily="34" charset="0"/>
              </a:rPr>
              <a:t>+1</a:t>
            </a:r>
            <a:endParaRPr lang="en-US" altLang="zh-CN" dirty="0">
              <a:solidFill>
                <a:srgbClr val="0000CC"/>
              </a:solidFill>
              <a:latin typeface="Arial" panose="020B0604020202020204" pitchFamily="34" charset="0"/>
            </a:endParaRPr>
          </a:p>
          <a:p>
            <a:pPr marL="609600" indent="-609600">
              <a:defRPr/>
            </a:pPr>
            <a:r>
              <a:rPr lang="zh-CN" altLang="en-US" dirty="0">
                <a:solidFill>
                  <a:srgbClr val="0000CC"/>
                </a:solidFill>
                <a:latin typeface="Arial" panose="020B0604020202020204" pitchFamily="34" charset="0"/>
              </a:rPr>
              <a:t>个子女</a:t>
            </a:r>
            <a:endParaRPr lang="zh-CN" altLang="en-US" dirty="0">
              <a:solidFill>
                <a:srgbClr val="0000CC"/>
              </a:solidFill>
              <a:latin typeface="Arial" panose="020B0604020202020204" pitchFamily="34" charset="0"/>
            </a:endParaRPr>
          </a:p>
          <a:p>
            <a:pPr marL="609600" indent="-609600">
              <a:defRPr/>
            </a:pPr>
            <a:r>
              <a:rPr lang="en-US" altLang="zh-CN" dirty="0">
                <a:solidFill>
                  <a:srgbClr val="0000CC"/>
                </a:solidFill>
                <a:latin typeface="Arial" panose="020B0604020202020204" pitchFamily="34" charset="0"/>
              </a:rPr>
              <a:t>3</a:t>
            </a:r>
            <a:r>
              <a:rPr lang="zh-CN" altLang="en-US" dirty="0">
                <a:solidFill>
                  <a:srgbClr val="0000CC"/>
                </a:solidFill>
                <a:latin typeface="Arial" panose="020B0604020202020204" pitchFamily="34" charset="0"/>
              </a:rPr>
              <a:t>）考察含</a:t>
            </a:r>
            <a:r>
              <a:rPr lang="en-US" altLang="zh-CN" i="1" dirty="0">
                <a:solidFill>
                  <a:srgbClr val="0000CC"/>
                </a:solidFill>
                <a:latin typeface="Arial" panose="020B0604020202020204" pitchFamily="34" charset="0"/>
              </a:rPr>
              <a:t>p</a:t>
            </a:r>
            <a:r>
              <a:rPr lang="zh-CN" altLang="en-US" dirty="0">
                <a:solidFill>
                  <a:srgbClr val="0000CC"/>
                </a:solidFill>
                <a:latin typeface="Arial" panose="020B0604020202020204" pitchFamily="34" charset="0"/>
              </a:rPr>
              <a:t>个元素的任意节点以</a:t>
            </a:r>
            <a:r>
              <a:rPr lang="en-US" altLang="zh-CN" i="1" dirty="0" err="1">
                <a:solidFill>
                  <a:srgbClr val="0000CC"/>
                </a:solidFill>
                <a:latin typeface="Arial" panose="020B0604020202020204" pitchFamily="34" charset="0"/>
              </a:rPr>
              <a:t>c</a:t>
            </a:r>
            <a:r>
              <a:rPr lang="en-US" altLang="zh-CN" i="1" baseline="-25000" dirty="0" err="1">
                <a:solidFill>
                  <a:srgbClr val="0000CC"/>
                </a:solidFill>
                <a:latin typeface="Arial" panose="020B0604020202020204" pitchFamily="34" charset="0"/>
              </a:rPr>
              <a:t>i</a:t>
            </a:r>
            <a:endParaRPr lang="en-US" altLang="zh-CN" i="1" baseline="-25000" dirty="0">
              <a:solidFill>
                <a:srgbClr val="0000CC"/>
              </a:solidFill>
              <a:latin typeface="Arial" panose="020B0604020202020204" pitchFamily="34" charset="0"/>
            </a:endParaRPr>
          </a:p>
          <a:p>
            <a:pPr marL="609600" indent="-609600">
              <a:defRPr/>
            </a:pPr>
            <a:r>
              <a:rPr lang="zh-CN" altLang="en-US" dirty="0">
                <a:solidFill>
                  <a:srgbClr val="0000CC"/>
                </a:solidFill>
                <a:latin typeface="Arial" panose="020B0604020202020204" pitchFamily="34" charset="0"/>
              </a:rPr>
              <a:t>为根的子树中的元素关键值会大</a:t>
            </a:r>
            <a:endParaRPr lang="en-US" altLang="zh-CN" dirty="0">
              <a:solidFill>
                <a:srgbClr val="0000CC"/>
              </a:solidFill>
              <a:latin typeface="Arial" panose="020B0604020202020204" pitchFamily="34" charset="0"/>
            </a:endParaRPr>
          </a:p>
          <a:p>
            <a:pPr marL="609600" indent="-609600">
              <a:defRPr/>
            </a:pPr>
            <a:r>
              <a:rPr lang="zh-CN" altLang="en-US" dirty="0">
                <a:solidFill>
                  <a:srgbClr val="0000CC"/>
                </a:solidFill>
                <a:latin typeface="Arial" panose="020B0604020202020204" pitchFamily="34" charset="0"/>
              </a:rPr>
              <a:t>于</a:t>
            </a:r>
            <a:r>
              <a:rPr lang="en-US" altLang="zh-CN" i="1" dirty="0" err="1">
                <a:solidFill>
                  <a:srgbClr val="0000CC"/>
                </a:solidFill>
                <a:latin typeface="Arial" panose="020B0604020202020204" pitchFamily="34" charset="0"/>
              </a:rPr>
              <a:t>k</a:t>
            </a:r>
            <a:r>
              <a:rPr lang="en-US" altLang="zh-CN" baseline="-25000" dirty="0" err="1">
                <a:solidFill>
                  <a:srgbClr val="0000CC"/>
                </a:solidFill>
                <a:latin typeface="Arial" panose="020B0604020202020204" pitchFamily="34" charset="0"/>
              </a:rPr>
              <a:t>i</a:t>
            </a:r>
            <a:r>
              <a:rPr lang="zh-CN" altLang="en-US" dirty="0">
                <a:solidFill>
                  <a:srgbClr val="0000CC"/>
                </a:solidFill>
                <a:latin typeface="Arial" panose="020B0604020202020204" pitchFamily="34" charset="0"/>
              </a:rPr>
              <a:t>而小于</a:t>
            </a:r>
            <a:r>
              <a:rPr lang="en-US" altLang="zh-CN" i="1" dirty="0">
                <a:solidFill>
                  <a:srgbClr val="0000CC"/>
                </a:solidFill>
                <a:latin typeface="Arial" panose="020B0604020202020204" pitchFamily="34" charset="0"/>
              </a:rPr>
              <a:t>k</a:t>
            </a:r>
            <a:r>
              <a:rPr lang="en-US" altLang="zh-CN" baseline="-25000" dirty="0">
                <a:solidFill>
                  <a:srgbClr val="0000CC"/>
                </a:solidFill>
                <a:latin typeface="Arial" panose="020B0604020202020204" pitchFamily="34" charset="0"/>
              </a:rPr>
              <a:t>i+1</a:t>
            </a:r>
            <a:r>
              <a:rPr lang="zh-CN" altLang="en-US" dirty="0">
                <a:solidFill>
                  <a:srgbClr val="0000CC"/>
                </a:solidFill>
                <a:latin typeface="Arial" panose="020B0604020202020204" pitchFamily="34" charset="0"/>
              </a:rPr>
              <a:t>，其中</a:t>
            </a:r>
            <a:r>
              <a:rPr lang="en-US" altLang="zh-CN" dirty="0">
                <a:solidFill>
                  <a:srgbClr val="0000CC"/>
                </a:solidFill>
                <a:latin typeface="Arial" panose="020B0604020202020204" pitchFamily="34" charset="0"/>
              </a:rPr>
              <a:t>1≤</a:t>
            </a:r>
            <a:r>
              <a:rPr lang="en-US" altLang="zh-CN" i="1" dirty="0">
                <a:solidFill>
                  <a:srgbClr val="0000CC"/>
                </a:solidFill>
                <a:latin typeface="Arial" panose="020B0604020202020204" pitchFamily="34" charset="0"/>
              </a:rPr>
              <a:t>i</a:t>
            </a:r>
            <a:r>
              <a:rPr lang="en-US" altLang="zh-CN" dirty="0">
                <a:solidFill>
                  <a:srgbClr val="0000CC"/>
                </a:solidFill>
                <a:latin typeface="Arial" panose="020B0604020202020204" pitchFamily="34" charset="0"/>
              </a:rPr>
              <a:t>≤</a:t>
            </a:r>
            <a:r>
              <a:rPr lang="en-US" altLang="zh-CN" i="1" dirty="0">
                <a:solidFill>
                  <a:srgbClr val="0000CC"/>
                </a:solidFill>
                <a:latin typeface="Arial" panose="020B0604020202020204" pitchFamily="34" charset="0"/>
              </a:rPr>
              <a:t>p</a:t>
            </a:r>
            <a:endParaRPr lang="zh-CN" altLang="en-US" dirty="0">
              <a:solidFill>
                <a:srgbClr val="0000CC"/>
              </a:solidFill>
              <a:latin typeface="Arial" panose="020B0604020202020204" pitchFamily="34" charset="0"/>
            </a:endParaRPr>
          </a:p>
          <a:p>
            <a:pPr>
              <a:defRPr/>
            </a:pPr>
            <a:endParaRPr lang="zh-CN" altLang="en-US" dirty="0">
              <a:solidFill>
                <a:srgbClr val="0000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第二部分：表结构</a:t>
            </a:r>
            <a:endParaRPr lang="zh-CN" altLang="en-US" smtClean="0"/>
          </a:p>
        </p:txBody>
      </p:sp>
      <p:sp>
        <p:nvSpPr>
          <p:cNvPr id="31747" name="内容占位符 2"/>
          <p:cNvSpPr>
            <a:spLocks noGrp="1"/>
          </p:cNvSpPr>
          <p:nvPr>
            <p:ph idx="1"/>
          </p:nvPr>
        </p:nvSpPr>
        <p:spPr/>
        <p:txBody>
          <a:bodyPr/>
          <a:lstStyle/>
          <a:p>
            <a:r>
              <a:rPr lang="zh-CN" altLang="en-US" smtClean="0"/>
              <a:t>第</a:t>
            </a:r>
            <a:r>
              <a:rPr lang="en-US" altLang="zh-CN" smtClean="0"/>
              <a:t>7</a:t>
            </a:r>
            <a:r>
              <a:rPr lang="zh-CN" altLang="en-US" smtClean="0"/>
              <a:t>章：跳表和</a:t>
            </a:r>
            <a:r>
              <a:rPr lang="zh-CN" altLang="en-US" smtClean="0">
                <a:solidFill>
                  <a:srgbClr val="FF0000"/>
                </a:solidFill>
              </a:rPr>
              <a:t>散列</a:t>
            </a:r>
            <a:endParaRPr lang="en-US" altLang="zh-CN" smtClean="0"/>
          </a:p>
          <a:p>
            <a:pPr lvl="1"/>
            <a:r>
              <a:rPr lang="en-US" altLang="zh-CN" smtClean="0"/>
              <a:t>Hash</a:t>
            </a:r>
            <a:r>
              <a:rPr lang="zh-CN" altLang="en-US" smtClean="0"/>
              <a:t>表</a:t>
            </a:r>
            <a:endParaRPr lang="en-US" altLang="zh-CN" smtClean="0"/>
          </a:p>
          <a:p>
            <a:pPr lvl="2"/>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函数</a:t>
            </a:r>
            <a:endParaRPr lang="en-US" altLang="zh-CN" smtClean="0">
              <a:latin typeface="楷体" panose="02010609060101010101" pitchFamily="49" charset="-122"/>
              <a:ea typeface="楷体" panose="02010609060101010101" pitchFamily="49" charset="-122"/>
            </a:endParaRPr>
          </a:p>
          <a:p>
            <a:pPr lvl="2"/>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解决冲突的算法</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负载因子（装填因子）</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给定关键字序列设计</a:t>
            </a:r>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函数并绘制</a:t>
            </a:r>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表</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求查找成功和查找失败的平均查找长度</a:t>
            </a:r>
            <a:endParaRPr lang="en-US" altLang="zh-CN" smtClean="0">
              <a:latin typeface="楷体" panose="02010609060101010101" pitchFamily="49" charset="-122"/>
              <a:ea typeface="楷体" panose="02010609060101010101" pitchFamily="49" charset="-122"/>
            </a:endParaRPr>
          </a:p>
          <a:p>
            <a:pPr lvl="2"/>
            <a:r>
              <a:rPr lang="en-US" altLang="zh-CN" smtClean="0">
                <a:latin typeface="楷体" panose="02010609060101010101" pitchFamily="49" charset="-122"/>
                <a:ea typeface="楷体" panose="02010609060101010101" pitchFamily="49" charset="-122"/>
              </a:rPr>
              <a:t>Hash</a:t>
            </a:r>
            <a:r>
              <a:rPr lang="zh-CN" altLang="en-US" smtClean="0">
                <a:latin typeface="楷体" panose="02010609060101010101" pitchFamily="49" charset="-122"/>
                <a:ea typeface="楷体" panose="02010609060101010101" pitchFamily="49" charset="-122"/>
              </a:rPr>
              <a:t>的优点和缺点</a:t>
            </a:r>
            <a:endParaRPr lang="zh-CN" altLang="en-US" smtClean="0">
              <a:latin typeface="楷体" panose="02010609060101010101" pitchFamily="49" charset="-122"/>
              <a:ea typeface="楷体" panose="02010609060101010101" pitchFamily="49" charset="-122"/>
            </a:endParaRPr>
          </a:p>
        </p:txBody>
      </p:sp>
      <p:sp>
        <p:nvSpPr>
          <p:cNvPr id="3174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9BDC8D-1A4A-4014-8416-D09C348203E0}"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例</a:t>
            </a:r>
            <a:endParaRPr lang="zh-CN" altLang="en-US" smtClean="0"/>
          </a:p>
        </p:txBody>
      </p:sp>
      <p:sp>
        <p:nvSpPr>
          <p:cNvPr id="36867" name="Rectangle 3"/>
          <p:cNvSpPr>
            <a:spLocks noGrp="1" noChangeArrowheads="1"/>
          </p:cNvSpPr>
          <p:nvPr>
            <p:ph idx="1"/>
          </p:nvPr>
        </p:nvSpPr>
        <p:spPr/>
        <p:txBody>
          <a:bodyPr/>
          <a:lstStyle/>
          <a:p>
            <a:r>
              <a:rPr lang="zh-CN" altLang="en-US" smtClean="0"/>
              <a:t>二阶</a:t>
            </a:r>
            <a:r>
              <a:rPr lang="en-US" altLang="zh-CN" smtClean="0"/>
              <a:t>B-</a:t>
            </a:r>
            <a:r>
              <a:rPr lang="zh-CN" altLang="en-US" smtClean="0"/>
              <a:t>树：满二叉树</a:t>
            </a:r>
            <a:endParaRPr lang="zh-CN" altLang="en-US" smtClean="0"/>
          </a:p>
          <a:p>
            <a:r>
              <a:rPr lang="zh-CN" altLang="en-US" smtClean="0">
                <a:solidFill>
                  <a:srgbClr val="0000CC"/>
                </a:solidFill>
              </a:rPr>
              <a:t>三阶</a:t>
            </a:r>
            <a:r>
              <a:rPr lang="en-US" altLang="zh-CN" smtClean="0">
                <a:solidFill>
                  <a:srgbClr val="0000CC"/>
                </a:solidFill>
              </a:rPr>
              <a:t>B-</a:t>
            </a:r>
            <a:r>
              <a:rPr lang="zh-CN" altLang="en-US" smtClean="0">
                <a:solidFill>
                  <a:srgbClr val="0000CC"/>
                </a:solidFill>
              </a:rPr>
              <a:t>树：</a:t>
            </a:r>
            <a:r>
              <a:rPr lang="en-US" altLang="zh-CN" smtClean="0">
                <a:solidFill>
                  <a:srgbClr val="0000CC"/>
                </a:solidFill>
              </a:rPr>
              <a:t>2-3</a:t>
            </a:r>
            <a:r>
              <a:rPr lang="zh-CN" altLang="en-US" smtClean="0">
                <a:solidFill>
                  <a:srgbClr val="0000CC"/>
                </a:solidFill>
              </a:rPr>
              <a:t>树</a:t>
            </a:r>
            <a:endParaRPr lang="zh-CN" altLang="en-US" smtClean="0">
              <a:solidFill>
                <a:srgbClr val="0000CC"/>
              </a:solidFill>
            </a:endParaRPr>
          </a:p>
          <a:p>
            <a:r>
              <a:rPr lang="zh-CN" altLang="en-US" smtClean="0"/>
              <a:t>四阶</a:t>
            </a:r>
            <a:r>
              <a:rPr lang="en-US" altLang="zh-CN" smtClean="0"/>
              <a:t>B-</a:t>
            </a:r>
            <a:r>
              <a:rPr lang="zh-CN" altLang="en-US" smtClean="0"/>
              <a:t>树：</a:t>
            </a:r>
            <a:r>
              <a:rPr lang="en-US" altLang="zh-CN" smtClean="0">
                <a:solidFill>
                  <a:srgbClr val="FF0000"/>
                </a:solidFill>
              </a:rPr>
              <a:t>2-3-4</a:t>
            </a:r>
            <a:r>
              <a:rPr lang="zh-CN" altLang="en-US" smtClean="0">
                <a:solidFill>
                  <a:srgbClr val="FF0000"/>
                </a:solidFill>
              </a:rPr>
              <a:t>树</a:t>
            </a:r>
            <a:endParaRPr lang="zh-CN" altLang="en-US" smtClean="0">
              <a:solidFill>
                <a:srgbClr val="FF0000"/>
              </a:solidFill>
            </a:endParaRPr>
          </a:p>
        </p:txBody>
      </p:sp>
      <p:sp>
        <p:nvSpPr>
          <p:cNvPr id="3687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95B530-9422-476C-AF6F-8CBF259FE895}" type="slidenum">
              <a:rPr lang="en-US" altLang="en-US">
                <a:solidFill>
                  <a:srgbClr val="4B4B4B"/>
                </a:solidFill>
              </a:rPr>
            </a:fld>
            <a:endParaRPr lang="en-US" altLang="en-US">
              <a:solidFill>
                <a:srgbClr val="4B4B4B"/>
              </a:solidFill>
            </a:endParaRPr>
          </a:p>
        </p:txBody>
      </p:sp>
      <p:pic>
        <p:nvPicPr>
          <p:cNvPr id="36868" name="Picture 4" descr="2-3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3327400"/>
            <a:ext cx="8356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869" name="直接箭头连接符 5"/>
          <p:cNvCxnSpPr>
            <a:cxnSpLocks noChangeShapeType="1"/>
          </p:cNvCxnSpPr>
          <p:nvPr/>
        </p:nvCxnSpPr>
        <p:spPr bwMode="auto">
          <a:xfrm rot="10800000" flipV="1">
            <a:off x="4213225" y="2532063"/>
            <a:ext cx="1076325" cy="538162"/>
          </a:xfrm>
          <a:prstGeom prst="straightConnector1">
            <a:avLst/>
          </a:prstGeom>
          <a:noFill/>
          <a:ln w="9525" algn="ctr">
            <a:solidFill>
              <a:schemeClr val="accent1"/>
            </a:solidFill>
            <a:round/>
            <a:tailEnd type="arrow" w="med" len="med"/>
          </a:ln>
          <a:extLst>
            <a:ext uri="{909E8E84-426E-40DD-AFC4-6F175D3DCCD1}">
              <a14:hiddenFill xmlns:a14="http://schemas.microsoft.com/office/drawing/2010/main">
                <a:noFill/>
              </a14:hiddenFill>
            </a:ext>
          </a:extLst>
        </p:spPr>
      </p:cxnSp>
      <p:sp>
        <p:nvSpPr>
          <p:cNvPr id="36870" name="TextBox 6"/>
          <p:cNvSpPr txBox="1">
            <a:spLocks noChangeArrowheads="1"/>
          </p:cNvSpPr>
          <p:nvPr/>
        </p:nvSpPr>
        <p:spPr bwMode="auto">
          <a:xfrm>
            <a:off x="5468938" y="2352675"/>
            <a:ext cx="3587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问题</a:t>
            </a:r>
            <a:r>
              <a:rPr lang="en-US" altLang="zh-CN">
                <a:solidFill>
                  <a:srgbClr val="FF0000"/>
                </a:solidFill>
              </a:rPr>
              <a:t>1</a:t>
            </a:r>
            <a:r>
              <a:rPr lang="zh-CN" altLang="en-US">
                <a:solidFill>
                  <a:srgbClr val="FF0000"/>
                </a:solidFill>
              </a:rPr>
              <a:t>：</a:t>
            </a:r>
            <a:r>
              <a:rPr lang="en-US" altLang="zh-CN">
                <a:solidFill>
                  <a:srgbClr val="FF0000"/>
                </a:solidFill>
              </a:rPr>
              <a:t>2-3-4</a:t>
            </a:r>
            <a:r>
              <a:rPr lang="zh-CN" altLang="en-US">
                <a:solidFill>
                  <a:srgbClr val="FF0000"/>
                </a:solidFill>
              </a:rPr>
              <a:t>树中有几种节点？</a:t>
            </a:r>
            <a:endParaRPr lang="en-US" altLang="zh-CN">
              <a:solidFill>
                <a:srgbClr val="FF0000"/>
              </a:solidFill>
            </a:endParaRPr>
          </a:p>
          <a:p>
            <a:pPr eaLnBrk="1" hangingPunct="1"/>
            <a:r>
              <a:rPr lang="zh-CN" altLang="en-US">
                <a:solidFill>
                  <a:srgbClr val="FF0000"/>
                </a:solidFill>
              </a:rPr>
              <a:t>问题</a:t>
            </a:r>
            <a:r>
              <a:rPr lang="en-US" altLang="zh-CN">
                <a:solidFill>
                  <a:srgbClr val="FF0000"/>
                </a:solidFill>
              </a:rPr>
              <a:t>2</a:t>
            </a:r>
            <a:r>
              <a:rPr lang="zh-CN" altLang="en-US">
                <a:solidFill>
                  <a:srgbClr val="FF0000"/>
                </a:solidFill>
              </a:rPr>
              <a:t>：这些节点如何存储？</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重新整理</a:t>
            </a:r>
            <a:r>
              <a:rPr lang="en-US" altLang="zh-CN" smtClean="0"/>
              <a:t>m</a:t>
            </a:r>
            <a:r>
              <a:rPr lang="zh-CN" altLang="en-US" smtClean="0"/>
              <a:t>阶</a:t>
            </a:r>
            <a:r>
              <a:rPr lang="en-US" altLang="zh-CN" smtClean="0"/>
              <a:t>B</a:t>
            </a:r>
            <a:r>
              <a:rPr lang="zh-CN" altLang="en-US" smtClean="0"/>
              <a:t>树特征</a:t>
            </a:r>
            <a:endParaRPr lang="zh-CN" altLang="en-US" smtClean="0"/>
          </a:p>
        </p:txBody>
      </p:sp>
      <p:sp>
        <p:nvSpPr>
          <p:cNvPr id="37891" name="内容占位符 2"/>
          <p:cNvSpPr>
            <a:spLocks noGrp="1"/>
          </p:cNvSpPr>
          <p:nvPr>
            <p:ph idx="1"/>
          </p:nvPr>
        </p:nvSpPr>
        <p:spPr>
          <a:xfrm>
            <a:off x="628650" y="1825625"/>
            <a:ext cx="6275387" cy="4351338"/>
          </a:xfrm>
        </p:spPr>
        <p:txBody>
          <a:bodyPr/>
          <a:lstStyle/>
          <a:p>
            <a:pPr marL="514350" indent="-514350">
              <a:buFontTx/>
              <a:buAutoNum type="arabicPeriod"/>
            </a:pPr>
            <a:r>
              <a:rPr lang="zh-CN" altLang="en-US" dirty="0" smtClean="0"/>
              <a:t>每个节点至多有</a:t>
            </a:r>
            <a:r>
              <a:rPr lang="en-US" altLang="zh-CN" dirty="0" smtClean="0"/>
              <a:t>m</a:t>
            </a:r>
            <a:r>
              <a:rPr lang="zh-CN" altLang="en-US" dirty="0" smtClean="0"/>
              <a:t>棵子树</a:t>
            </a:r>
            <a:endParaRPr lang="en-US" altLang="zh-CN" dirty="0" smtClean="0"/>
          </a:p>
          <a:p>
            <a:pPr marL="514350" indent="-514350">
              <a:buFontTx/>
              <a:buAutoNum type="arabicPeriod"/>
            </a:pPr>
            <a:r>
              <a:rPr lang="zh-CN" altLang="en-US" dirty="0" smtClean="0"/>
              <a:t>若根节点有子树，则至少有</a:t>
            </a:r>
            <a:r>
              <a:rPr lang="en-US" altLang="zh-CN" dirty="0" smtClean="0"/>
              <a:t>2</a:t>
            </a:r>
            <a:r>
              <a:rPr lang="zh-CN" altLang="en-US" dirty="0" smtClean="0"/>
              <a:t>棵子树</a:t>
            </a:r>
            <a:endParaRPr lang="en-US" altLang="zh-CN" dirty="0" smtClean="0"/>
          </a:p>
          <a:p>
            <a:pPr marL="514350" indent="-514350">
              <a:buFontTx/>
              <a:buAutoNum type="arabicPeriod"/>
            </a:pPr>
            <a:r>
              <a:rPr lang="zh-CN" altLang="en-US" dirty="0" smtClean="0"/>
              <a:t>除根节点外，每个节点至少有</a:t>
            </a:r>
            <a:r>
              <a:rPr lang="en-US" altLang="zh-CN" dirty="0" smtClean="0"/>
              <a:t>ceil(m/2)</a:t>
            </a:r>
            <a:r>
              <a:rPr lang="zh-CN" altLang="en-US" dirty="0" smtClean="0"/>
              <a:t>棵子树</a:t>
            </a:r>
            <a:endParaRPr lang="en-US" altLang="zh-CN" dirty="0" smtClean="0"/>
          </a:p>
          <a:p>
            <a:pPr marL="514350" indent="-514350">
              <a:buFontTx/>
              <a:buAutoNum type="arabicPeriod"/>
            </a:pPr>
            <a:r>
              <a:rPr lang="zh-CN" altLang="en-US" dirty="0" smtClean="0"/>
              <a:t>子树与它的索引有确定的大小关系</a:t>
            </a:r>
            <a:endParaRPr lang="en-US" altLang="zh-CN" dirty="0" smtClean="0"/>
          </a:p>
          <a:p>
            <a:pPr marL="514350" indent="-514350">
              <a:buFontTx/>
              <a:buAutoNum type="arabicPeriod"/>
            </a:pPr>
            <a:r>
              <a:rPr lang="zh-CN" altLang="en-US" dirty="0" smtClean="0"/>
              <a:t>所有叶节点在同一层上</a:t>
            </a:r>
            <a:endParaRPr lang="zh-CN" altLang="en-US" dirty="0" smtClean="0"/>
          </a:p>
        </p:txBody>
      </p:sp>
      <p:sp>
        <p:nvSpPr>
          <p:cNvPr id="378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C1856B-6EBF-45B9-A5C0-9A51D4E98DA8}" type="slidenum">
              <a:rPr lang="en-US" altLang="en-US">
                <a:solidFill>
                  <a:srgbClr val="4B4B4B"/>
                </a:solidFill>
              </a:rPr>
            </a:fld>
            <a:endParaRPr lang="en-US" altLang="en-US">
              <a:solidFill>
                <a:srgbClr val="4B4B4B"/>
              </a:solidFill>
            </a:endParaRPr>
          </a:p>
        </p:txBody>
      </p:sp>
      <p:sp>
        <p:nvSpPr>
          <p:cNvPr id="37893" name="右大括号 4"/>
          <p:cNvSpPr/>
          <p:nvPr/>
        </p:nvSpPr>
        <p:spPr bwMode="auto">
          <a:xfrm>
            <a:off x="7083425" y="1635125"/>
            <a:ext cx="358775" cy="1854309"/>
          </a:xfrm>
          <a:prstGeom prst="rightBrace">
            <a:avLst>
              <a:gd name="adj1" fmla="val 8326"/>
              <a:gd name="adj2" fmla="val 50000"/>
            </a:avLst>
          </a:prstGeom>
          <a:noFill/>
          <a:ln w="2857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4" name="右大括号 5"/>
          <p:cNvSpPr/>
          <p:nvPr/>
        </p:nvSpPr>
        <p:spPr bwMode="auto">
          <a:xfrm>
            <a:off x="7083425" y="3668823"/>
            <a:ext cx="358775" cy="477728"/>
          </a:xfrm>
          <a:prstGeom prst="rightBrace">
            <a:avLst>
              <a:gd name="adj1" fmla="val 8333"/>
              <a:gd name="adj2" fmla="val 50000"/>
            </a:avLst>
          </a:prstGeom>
          <a:noFill/>
          <a:ln w="2857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5" name="右大括号 6"/>
          <p:cNvSpPr/>
          <p:nvPr/>
        </p:nvSpPr>
        <p:spPr bwMode="auto">
          <a:xfrm>
            <a:off x="7096508" y="4303792"/>
            <a:ext cx="358775" cy="455641"/>
          </a:xfrm>
          <a:prstGeom prst="rightBrace">
            <a:avLst>
              <a:gd name="adj1" fmla="val 8333"/>
              <a:gd name="adj2" fmla="val 50000"/>
            </a:avLst>
          </a:prstGeom>
          <a:noFill/>
          <a:ln w="2857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6" name="TextBox 7"/>
          <p:cNvSpPr txBox="1">
            <a:spLocks noChangeArrowheads="1"/>
          </p:cNvSpPr>
          <p:nvPr/>
        </p:nvSpPr>
        <p:spPr bwMode="auto">
          <a:xfrm>
            <a:off x="7621588" y="2352675"/>
            <a:ext cx="1255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个数要求</a:t>
            </a:r>
            <a:endParaRPr lang="zh-CN" altLang="en-US" b="1">
              <a:solidFill>
                <a:srgbClr val="0000CC"/>
              </a:solidFill>
            </a:endParaRPr>
          </a:p>
        </p:txBody>
      </p:sp>
      <p:sp>
        <p:nvSpPr>
          <p:cNvPr id="37897" name="TextBox 8"/>
          <p:cNvSpPr txBox="1">
            <a:spLocks noChangeArrowheads="1"/>
          </p:cNvSpPr>
          <p:nvPr/>
        </p:nvSpPr>
        <p:spPr bwMode="auto">
          <a:xfrm>
            <a:off x="7621588" y="3776663"/>
            <a:ext cx="1255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大小要求</a:t>
            </a:r>
            <a:endParaRPr lang="zh-CN" altLang="en-US" b="1">
              <a:solidFill>
                <a:srgbClr val="0000CC"/>
              </a:solidFill>
            </a:endParaRPr>
          </a:p>
        </p:txBody>
      </p:sp>
      <p:sp>
        <p:nvSpPr>
          <p:cNvPr id="37898" name="TextBox 9"/>
          <p:cNvSpPr txBox="1">
            <a:spLocks noChangeArrowheads="1"/>
          </p:cNvSpPr>
          <p:nvPr/>
        </p:nvSpPr>
        <p:spPr bwMode="auto">
          <a:xfrm>
            <a:off x="7621588" y="4389545"/>
            <a:ext cx="1255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CC"/>
                </a:solidFill>
              </a:rPr>
              <a:t>层次要求</a:t>
            </a:r>
            <a:endParaRPr lang="zh-CN" altLang="en-US" b="1" dirty="0">
              <a:solidFill>
                <a:srgbClr val="0000CC"/>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dirty="0" smtClean="0"/>
              <a:t>B-</a:t>
            </a:r>
            <a:r>
              <a:rPr lang="zh-CN" altLang="en-US" dirty="0" smtClean="0"/>
              <a:t>树的高度</a:t>
            </a:r>
            <a:endParaRPr lang="zh-CN" altLang="en-US" dirty="0" smtClean="0"/>
          </a:p>
        </p:txBody>
      </p:sp>
      <p:sp>
        <p:nvSpPr>
          <p:cNvPr id="4100" name="Rectangle 3"/>
          <p:cNvSpPr>
            <a:spLocks noGrp="1" noChangeArrowheads="1"/>
          </p:cNvSpPr>
          <p:nvPr>
            <p:ph idx="1"/>
          </p:nvPr>
        </p:nvSpPr>
        <p:spPr/>
        <p:txBody>
          <a:bodyPr/>
          <a:lstStyle/>
          <a:p>
            <a:pPr marL="533400" indent="-533400"/>
            <a:r>
              <a:rPr lang="zh-CN" altLang="en-US" dirty="0" smtClean="0"/>
              <a:t>定理</a:t>
            </a:r>
            <a:r>
              <a:rPr lang="en-US" altLang="zh-CN" dirty="0" smtClean="0"/>
              <a:t>11-3  </a:t>
            </a:r>
            <a:br>
              <a:rPr lang="en-US" altLang="zh-CN" dirty="0" smtClean="0"/>
            </a:br>
            <a:r>
              <a:rPr lang="zh-CN" altLang="en-US" dirty="0" smtClean="0"/>
              <a:t>设</a:t>
            </a:r>
            <a:r>
              <a:rPr lang="en-US" altLang="zh-CN" i="1" dirty="0" smtClean="0"/>
              <a:t>T</a:t>
            </a:r>
            <a:r>
              <a:rPr lang="zh-CN" altLang="en-US" dirty="0" smtClean="0"/>
              <a:t>是一棵高度为</a:t>
            </a:r>
            <a:r>
              <a:rPr lang="en-US" altLang="zh-CN" i="1" dirty="0" smtClean="0"/>
              <a:t>h</a:t>
            </a:r>
            <a:r>
              <a:rPr lang="zh-CN" altLang="en-US" dirty="0" smtClean="0"/>
              <a:t>的</a:t>
            </a:r>
            <a:r>
              <a:rPr lang="en-US" altLang="zh-CN" i="1" dirty="0" smtClean="0"/>
              <a:t>m</a:t>
            </a:r>
            <a:r>
              <a:rPr lang="zh-CN" altLang="en-US" dirty="0" smtClean="0"/>
              <a:t>阶</a:t>
            </a:r>
            <a:r>
              <a:rPr lang="en-US" altLang="zh-CN" dirty="0" smtClean="0"/>
              <a:t>B-</a:t>
            </a:r>
            <a:r>
              <a:rPr lang="zh-CN" altLang="en-US" dirty="0" smtClean="0"/>
              <a:t>树</a:t>
            </a:r>
            <a:br>
              <a:rPr lang="zh-CN" altLang="en-US" dirty="0" smtClean="0"/>
            </a:br>
            <a:r>
              <a:rPr lang="en-US" altLang="zh-CN" i="1" dirty="0" smtClean="0"/>
              <a:t>d</a:t>
            </a:r>
            <a:r>
              <a:rPr lang="en-US" altLang="zh-CN" dirty="0" smtClean="0"/>
              <a:t>=          </a:t>
            </a:r>
            <a:r>
              <a:rPr lang="zh-CN" altLang="en-US" dirty="0" smtClean="0"/>
              <a:t>且</a:t>
            </a:r>
            <a:r>
              <a:rPr lang="en-US" altLang="zh-CN" i="1" dirty="0" smtClean="0"/>
              <a:t>n</a:t>
            </a:r>
            <a:r>
              <a:rPr lang="zh-CN" altLang="en-US" dirty="0" smtClean="0"/>
              <a:t>是</a:t>
            </a:r>
            <a:r>
              <a:rPr lang="en-US" altLang="zh-CN" i="1" dirty="0" smtClean="0"/>
              <a:t>T</a:t>
            </a:r>
            <a:r>
              <a:rPr lang="zh-CN" altLang="en-US" dirty="0" smtClean="0"/>
              <a:t>中的元素个数，则</a:t>
            </a:r>
            <a:endParaRPr lang="zh-CN" altLang="en-US" dirty="0" smtClean="0"/>
          </a:p>
          <a:p>
            <a:pPr marL="914400" lvl="1" indent="-457200">
              <a:buFont typeface="Wingdings" panose="05000000000000000000" pitchFamily="2" charset="2"/>
              <a:buAutoNum type="arabicParenR"/>
            </a:pPr>
            <a:r>
              <a:rPr lang="en-US" altLang="zh-CN" dirty="0" smtClean="0"/>
              <a:t>2</a:t>
            </a:r>
            <a:r>
              <a:rPr lang="en-US" altLang="zh-CN" i="1" dirty="0" smtClean="0"/>
              <a:t>d</a:t>
            </a:r>
            <a:r>
              <a:rPr lang="en-US" altLang="zh-CN" i="1" baseline="30000" dirty="0" smtClean="0"/>
              <a:t>h</a:t>
            </a:r>
            <a:r>
              <a:rPr lang="en-US" altLang="zh-CN" baseline="30000" dirty="0" smtClean="0"/>
              <a:t>-1</a:t>
            </a:r>
            <a:r>
              <a:rPr lang="en-US" altLang="zh-CN" dirty="0" smtClean="0"/>
              <a:t>-1≤</a:t>
            </a:r>
            <a:r>
              <a:rPr lang="en-US" altLang="zh-CN" i="1" dirty="0" smtClean="0"/>
              <a:t>n</a:t>
            </a:r>
            <a:r>
              <a:rPr lang="en-US" altLang="zh-CN" dirty="0" smtClean="0"/>
              <a:t>≤</a:t>
            </a:r>
            <a:r>
              <a:rPr lang="en-US" altLang="zh-CN" i="1" dirty="0" smtClean="0"/>
              <a:t>m</a:t>
            </a:r>
            <a:r>
              <a:rPr lang="en-US" altLang="zh-CN" i="1" baseline="30000" dirty="0" smtClean="0"/>
              <a:t>h</a:t>
            </a:r>
            <a:r>
              <a:rPr lang="en-US" altLang="zh-CN" dirty="0" smtClean="0"/>
              <a:t>-1</a:t>
            </a:r>
            <a:endParaRPr lang="en-US" altLang="zh-CN" dirty="0" smtClean="0"/>
          </a:p>
          <a:p>
            <a:pPr marL="914400" lvl="1" indent="-457200">
              <a:buFont typeface="Wingdings" panose="05000000000000000000" pitchFamily="2" charset="2"/>
              <a:buAutoNum type="arabicParenR"/>
            </a:pPr>
            <a:r>
              <a:rPr lang="en-US" altLang="zh-CN" dirty="0" err="1" smtClean="0"/>
              <a:t>log</a:t>
            </a:r>
            <a:r>
              <a:rPr lang="en-US" altLang="zh-CN" i="1" baseline="-25000" dirty="0" err="1" smtClean="0"/>
              <a:t>m</a:t>
            </a:r>
            <a:r>
              <a:rPr lang="en-US" altLang="zh-CN" dirty="0" smtClean="0"/>
              <a:t>(</a:t>
            </a:r>
            <a:r>
              <a:rPr lang="en-US" altLang="zh-CN" i="1" dirty="0" smtClean="0"/>
              <a:t>n</a:t>
            </a:r>
            <a:r>
              <a:rPr lang="en-US" altLang="zh-CN" dirty="0" smtClean="0"/>
              <a:t>+1)≤</a:t>
            </a:r>
            <a:r>
              <a:rPr lang="en-US" altLang="zh-CN" i="1" dirty="0" err="1" smtClean="0"/>
              <a:t>h</a:t>
            </a:r>
            <a:r>
              <a:rPr lang="en-US" altLang="zh-CN" dirty="0" err="1" smtClean="0"/>
              <a:t>≤log</a:t>
            </a:r>
            <a:r>
              <a:rPr lang="en-US" altLang="zh-CN" i="1" baseline="-25000" dirty="0" err="1" smtClean="0"/>
              <a:t>d</a:t>
            </a:r>
            <a:r>
              <a:rPr lang="en-US" altLang="zh-CN" dirty="0" smtClean="0"/>
              <a:t>((</a:t>
            </a:r>
            <a:r>
              <a:rPr lang="en-US" altLang="zh-CN" i="1" dirty="0" smtClean="0"/>
              <a:t>n</a:t>
            </a:r>
            <a:r>
              <a:rPr lang="en-US" altLang="zh-CN" dirty="0" smtClean="0"/>
              <a:t>+1)/2)+1</a:t>
            </a:r>
            <a:endParaRPr lang="en-US" altLang="zh-CN" dirty="0" smtClean="0"/>
          </a:p>
        </p:txBody>
      </p:sp>
      <p:sp>
        <p:nvSpPr>
          <p:cNvPr id="410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9D6040-46DE-4586-B3A9-9FC7FA6E5C39}" type="slidenum">
              <a:rPr lang="en-US" altLang="en-US">
                <a:solidFill>
                  <a:srgbClr val="4B4B4B"/>
                </a:solidFill>
              </a:rPr>
            </a:fld>
            <a:endParaRPr lang="en-US" altLang="en-US">
              <a:solidFill>
                <a:srgbClr val="4B4B4B"/>
              </a:solidFill>
            </a:endParaRPr>
          </a:p>
        </p:txBody>
      </p:sp>
      <p:graphicFrame>
        <p:nvGraphicFramePr>
          <p:cNvPr id="4098" name="Object 2"/>
          <p:cNvGraphicFramePr>
            <a:graphicFrameLocks noChangeAspect="1"/>
          </p:cNvGraphicFramePr>
          <p:nvPr/>
        </p:nvGraphicFramePr>
        <p:xfrm>
          <a:off x="1642241" y="2625233"/>
          <a:ext cx="798032" cy="422767"/>
        </p:xfrm>
        <a:graphic>
          <a:graphicData uri="http://schemas.openxmlformats.org/presentationml/2006/ole">
            <mc:AlternateContent xmlns:mc="http://schemas.openxmlformats.org/markup-compatibility/2006">
              <mc:Choice xmlns:v="urn:schemas-microsoft-com:vml" Requires="v">
                <p:oleObj spid="_x0000_s34821" name="Equation" r:id="rId1" imgW="431800" imgH="228600" progId="Equation.3">
                  <p:embed/>
                </p:oleObj>
              </mc:Choice>
              <mc:Fallback>
                <p:oleObj name="Equation" r:id="rId1" imgW="431800" imgH="228600" progId="Equation.3">
                  <p:embed/>
                  <p:pic>
                    <p:nvPicPr>
                      <p:cNvPr id="0" name="图片 348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241" y="2625233"/>
                        <a:ext cx="798032" cy="422767"/>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H1</a:t>
            </a:r>
            <a:r>
              <a:rPr lang="zh-CN" altLang="en-US" smtClean="0"/>
              <a:t>小结</a:t>
            </a:r>
            <a:endParaRPr lang="zh-CN" altLang="en-US" smtClean="0"/>
          </a:p>
        </p:txBody>
      </p:sp>
      <p:sp>
        <p:nvSpPr>
          <p:cNvPr id="61443" name="内容占位符 2"/>
          <p:cNvSpPr>
            <a:spLocks noGrp="1"/>
          </p:cNvSpPr>
          <p:nvPr>
            <p:ph idx="1"/>
          </p:nvPr>
        </p:nvSpPr>
        <p:spPr/>
        <p:txBody>
          <a:bodyPr/>
          <a:lstStyle/>
          <a:p>
            <a:r>
              <a:rPr lang="en-US" altLang="zh-CN" smtClean="0"/>
              <a:t>n</a:t>
            </a:r>
            <a:r>
              <a:rPr lang="zh-CN" altLang="en-US" smtClean="0"/>
              <a:t>阶</a:t>
            </a:r>
            <a:r>
              <a:rPr lang="en-US" altLang="zh-CN" smtClean="0"/>
              <a:t>B</a:t>
            </a:r>
            <a:r>
              <a:rPr lang="zh-CN" altLang="en-US" smtClean="0"/>
              <a:t>树的插入</a:t>
            </a:r>
            <a:endParaRPr lang="zh-CN" altLang="en-US" smtClean="0"/>
          </a:p>
          <a:p>
            <a:pPr lvl="1"/>
            <a:r>
              <a:rPr lang="zh-CN" altLang="en-US" sz="2000" smtClean="0"/>
              <a:t>简单情况插入</a:t>
            </a:r>
            <a:endParaRPr lang="en-US" altLang="zh-CN" smtClean="0"/>
          </a:p>
          <a:p>
            <a:pPr lvl="1"/>
            <a:r>
              <a:rPr lang="zh-CN" altLang="en-US" smtClean="0"/>
              <a:t>违背</a:t>
            </a:r>
            <a:r>
              <a:rPr lang="en-US" altLang="zh-CN" smtClean="0"/>
              <a:t>n</a:t>
            </a:r>
            <a:r>
              <a:rPr lang="zh-CN" altLang="en-US" smtClean="0"/>
              <a:t>阶上限的情况，处理方法：</a:t>
            </a:r>
            <a:r>
              <a:rPr lang="zh-CN" altLang="en-US" smtClean="0">
                <a:solidFill>
                  <a:srgbClr val="0000CC"/>
                </a:solidFill>
              </a:rPr>
              <a:t>分裂</a:t>
            </a:r>
            <a:endParaRPr lang="en-US" altLang="zh-CN" smtClean="0">
              <a:solidFill>
                <a:srgbClr val="0000CC"/>
              </a:solidFill>
            </a:endParaRPr>
          </a:p>
          <a:p>
            <a:r>
              <a:rPr lang="en-US" altLang="zh-CN" smtClean="0"/>
              <a:t>n</a:t>
            </a:r>
            <a:r>
              <a:rPr lang="zh-CN" altLang="en-US" smtClean="0"/>
              <a:t>阶</a:t>
            </a:r>
            <a:r>
              <a:rPr lang="en-US" altLang="zh-CN" smtClean="0"/>
              <a:t>B</a:t>
            </a:r>
            <a:r>
              <a:rPr lang="zh-CN" altLang="en-US" smtClean="0"/>
              <a:t>树的删除</a:t>
            </a:r>
            <a:endParaRPr lang="zh-CN" altLang="en-US" smtClean="0"/>
          </a:p>
          <a:p>
            <a:pPr lvl="1"/>
            <a:r>
              <a:rPr lang="zh-CN" altLang="en-US" sz="2000" smtClean="0"/>
              <a:t>简单情况删除</a:t>
            </a:r>
            <a:endParaRPr lang="en-US" altLang="zh-CN" smtClean="0"/>
          </a:p>
          <a:p>
            <a:pPr lvl="1"/>
            <a:r>
              <a:rPr lang="zh-CN" altLang="en-US" smtClean="0"/>
              <a:t>违背</a:t>
            </a:r>
            <a:r>
              <a:rPr lang="en-US" altLang="zh-CN" smtClean="0"/>
              <a:t>n</a:t>
            </a:r>
            <a:r>
              <a:rPr lang="zh-CN" altLang="en-US" smtClean="0"/>
              <a:t>阶下限的情况，处理方法：</a:t>
            </a:r>
            <a:r>
              <a:rPr lang="zh-CN" altLang="en-US" smtClean="0">
                <a:solidFill>
                  <a:srgbClr val="0000CC"/>
                </a:solidFill>
              </a:rPr>
              <a:t>能借就借，不能借合并</a:t>
            </a:r>
            <a:endParaRPr lang="zh-CN" altLang="en-US" smtClean="0">
              <a:solidFill>
                <a:srgbClr val="0000CC"/>
              </a:solidFill>
            </a:endParaRPr>
          </a:p>
        </p:txBody>
      </p:sp>
      <p:sp>
        <p:nvSpPr>
          <p:cNvPr id="614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14277C-3111-45B7-8703-37254E6DB40B}"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红－黑树定义</a:t>
            </a:r>
            <a:endParaRPr lang="en-US" altLang="zh-CN" smtClean="0"/>
          </a:p>
        </p:txBody>
      </p:sp>
      <p:sp>
        <p:nvSpPr>
          <p:cNvPr id="73731" name="Rectangle 3"/>
          <p:cNvSpPr>
            <a:spLocks noGrp="1" noChangeArrowheads="1"/>
          </p:cNvSpPr>
          <p:nvPr>
            <p:ph type="body" idx="1"/>
          </p:nvPr>
        </p:nvSpPr>
        <p:spPr>
          <a:xfrm>
            <a:off x="1143000" y="1371600"/>
            <a:ext cx="7812088" cy="5029200"/>
          </a:xfrm>
        </p:spPr>
        <p:txBody>
          <a:bodyPr/>
          <a:lstStyle/>
          <a:p>
            <a:r>
              <a:rPr lang="zh-CN" altLang="en-US" smtClean="0"/>
              <a:t>特殊的二叉搜索树，对扩充（外部节点）的二叉搜索树，满足以下条件</a:t>
            </a:r>
            <a:endParaRPr lang="zh-CN" altLang="en-US" smtClean="0"/>
          </a:p>
          <a:p>
            <a:pPr lvl="1"/>
            <a:r>
              <a:rPr lang="en-US" altLang="zh-CN" smtClean="0"/>
              <a:t>RB1</a:t>
            </a:r>
            <a:r>
              <a:rPr lang="zh-CN" altLang="en-US" smtClean="0"/>
              <a:t>：根节点和所有外部节点的颜色是黑的</a:t>
            </a:r>
            <a:endParaRPr lang="zh-CN" altLang="en-US" smtClean="0"/>
          </a:p>
          <a:p>
            <a:pPr lvl="1"/>
            <a:r>
              <a:rPr lang="en-US" altLang="zh-CN" smtClean="0"/>
              <a:t>RB2</a:t>
            </a:r>
            <a:r>
              <a:rPr lang="zh-CN" altLang="en-US" smtClean="0"/>
              <a:t>：根至外部节点的路径上没有连续红节点</a:t>
            </a:r>
            <a:endParaRPr lang="zh-CN" altLang="en-US" smtClean="0"/>
          </a:p>
          <a:p>
            <a:pPr lvl="1"/>
            <a:r>
              <a:rPr lang="en-US" altLang="zh-CN" smtClean="0"/>
              <a:t>RB3</a:t>
            </a:r>
            <a:r>
              <a:rPr lang="zh-CN" altLang="en-US" smtClean="0"/>
              <a:t>：所有根至外部节点的路径具有相同数目的黑节点</a:t>
            </a:r>
            <a:endParaRPr lang="zh-CN" altLang="en-US" smtClean="0"/>
          </a:p>
        </p:txBody>
      </p:sp>
      <p:sp>
        <p:nvSpPr>
          <p:cNvPr id="7373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FCBD3D-F09B-43A0-8C0F-8D28A1FE3FE4}"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红－黑树例</a:t>
            </a:r>
            <a:endParaRPr lang="zh-CN" altLang="en-US" smtClean="0"/>
          </a:p>
        </p:txBody>
      </p:sp>
      <p:pic>
        <p:nvPicPr>
          <p:cNvPr id="75779" name="Picture 3" descr="redbl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2438400"/>
            <a:ext cx="580072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4"/>
          <p:cNvSpPr>
            <a:spLocks noGrp="1" noChangeArrowheads="1"/>
          </p:cNvSpPr>
          <p:nvPr>
            <p:ph type="body" idx="1"/>
          </p:nvPr>
        </p:nvSpPr>
        <p:spPr>
          <a:noFill/>
        </p:spPr>
        <p:txBody>
          <a:bodyPr/>
          <a:lstStyle/>
          <a:p>
            <a:r>
              <a:rPr lang="zh-CN" altLang="en-US" smtClean="0"/>
              <a:t>节点的</a:t>
            </a:r>
            <a:r>
              <a:rPr lang="zh-CN" altLang="en-US" smtClean="0">
                <a:solidFill>
                  <a:schemeClr val="accent2"/>
                </a:solidFill>
              </a:rPr>
              <a:t>阶</a:t>
            </a:r>
            <a:r>
              <a:rPr lang="zh-CN" altLang="en-US" smtClean="0"/>
              <a:t>（</a:t>
            </a:r>
            <a:r>
              <a:rPr lang="en-US" altLang="zh-CN" smtClean="0">
                <a:solidFill>
                  <a:schemeClr val="hlink"/>
                </a:solidFill>
              </a:rPr>
              <a:t>rank</a:t>
            </a:r>
            <a:r>
              <a:rPr lang="zh-CN" altLang="en-US" smtClean="0"/>
              <a:t>）：从该节点到其子树中任一外部节点的路径上的黑色指针数目</a:t>
            </a:r>
            <a:endParaRPr lang="zh-CN" altLang="en-US" smtClean="0"/>
          </a:p>
          <a:p>
            <a:endParaRPr lang="en-US" altLang="zh-CN" smtClean="0"/>
          </a:p>
        </p:txBody>
      </p:sp>
      <p:sp>
        <p:nvSpPr>
          <p:cNvPr id="75781"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B0B0D5-D49C-4E22-9AB1-A06F99322B1A}"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红－黑树是怎么来的</a:t>
            </a:r>
            <a:endParaRPr lang="zh-CN" altLang="en-US" smtClean="0"/>
          </a:p>
        </p:txBody>
      </p:sp>
      <p:sp>
        <p:nvSpPr>
          <p:cNvPr id="76803" name="Rectangle 3"/>
          <p:cNvSpPr>
            <a:spLocks noGrp="1" noChangeArrowheads="1"/>
          </p:cNvSpPr>
          <p:nvPr>
            <p:ph type="body" idx="1"/>
          </p:nvPr>
        </p:nvSpPr>
        <p:spPr/>
        <p:txBody>
          <a:bodyPr/>
          <a:lstStyle/>
          <a:p>
            <a:r>
              <a:rPr lang="zh-CN" altLang="en-US" smtClean="0"/>
              <a:t>实际上因为</a:t>
            </a:r>
            <a:r>
              <a:rPr lang="en-US" altLang="zh-CN" smtClean="0"/>
              <a:t>2-3-4</a:t>
            </a:r>
            <a:r>
              <a:rPr lang="zh-CN" altLang="en-US" smtClean="0"/>
              <a:t>树实现比较复杂，仍然想通过二叉树结构描述</a:t>
            </a:r>
            <a:r>
              <a:rPr lang="en-US" altLang="zh-CN" smtClean="0"/>
              <a:t>2-3-4</a:t>
            </a:r>
            <a:r>
              <a:rPr lang="zh-CN" altLang="en-US" smtClean="0"/>
              <a:t>树</a:t>
            </a:r>
            <a:endParaRPr lang="zh-CN" altLang="en-US" smtClean="0"/>
          </a:p>
          <a:p>
            <a:pPr lvl="1"/>
            <a:r>
              <a:rPr lang="en-US" altLang="zh-CN" smtClean="0"/>
              <a:t>2</a:t>
            </a:r>
            <a:r>
              <a:rPr lang="zh-CN" altLang="en-US" smtClean="0"/>
              <a:t>节点（一个关键字，两个孩子）用二叉树结构表示当然没问题</a:t>
            </a:r>
            <a:endParaRPr lang="zh-CN" altLang="en-US" smtClean="0"/>
          </a:p>
          <a:p>
            <a:pPr lvl="1"/>
            <a:r>
              <a:rPr lang="en-US" altLang="zh-CN" smtClean="0"/>
              <a:t>3</a:t>
            </a:r>
            <a:r>
              <a:rPr lang="zh-CN" altLang="en-US" smtClean="0"/>
              <a:t>节点、</a:t>
            </a:r>
            <a:r>
              <a:rPr lang="en-US" altLang="zh-CN" smtClean="0"/>
              <a:t>4</a:t>
            </a:r>
            <a:r>
              <a:rPr lang="zh-CN" altLang="en-US" smtClean="0"/>
              <a:t>节点怎么办？多个关键字在二叉树中只能形成多个节点</a:t>
            </a:r>
            <a:endParaRPr lang="zh-CN" altLang="en-US" smtClean="0"/>
          </a:p>
          <a:p>
            <a:pPr lvl="1"/>
            <a:r>
              <a:rPr lang="zh-CN" altLang="en-US" smtClean="0"/>
              <a:t>用红边描述</a:t>
            </a:r>
            <a:r>
              <a:rPr lang="en-US" altLang="zh-CN" smtClean="0"/>
              <a:t>——</a:t>
            </a:r>
            <a:r>
              <a:rPr lang="zh-CN" altLang="en-US" smtClean="0"/>
              <a:t>红边连接的节点中的关键字，在</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树中是一个节点内的</a:t>
            </a:r>
            <a:endParaRPr lang="zh-CN" altLang="en-US" smtClean="0"/>
          </a:p>
        </p:txBody>
      </p:sp>
      <p:sp>
        <p:nvSpPr>
          <p:cNvPr id="7680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CBC376-C289-4345-B1EC-75CA90B787CF}"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红－黑树特性</a:t>
            </a:r>
            <a:r>
              <a:rPr lang="en-US" altLang="zh-CN" smtClean="0"/>
              <a:t>1</a:t>
            </a:r>
            <a:endParaRPr lang="en-US" altLang="zh-CN" smtClean="0"/>
          </a:p>
        </p:txBody>
      </p:sp>
      <p:sp>
        <p:nvSpPr>
          <p:cNvPr id="81923" name="Rectangle 3"/>
          <p:cNvSpPr>
            <a:spLocks noGrp="1" noChangeArrowheads="1"/>
          </p:cNvSpPr>
          <p:nvPr>
            <p:ph idx="1"/>
          </p:nvPr>
        </p:nvSpPr>
        <p:spPr/>
        <p:txBody>
          <a:bodyPr/>
          <a:lstStyle/>
          <a:p>
            <a:r>
              <a:rPr lang="zh-CN" altLang="en-US" smtClean="0"/>
              <a:t>定理</a:t>
            </a:r>
            <a:r>
              <a:rPr lang="en-US" altLang="zh-CN" smtClean="0"/>
              <a:t>11-1</a:t>
            </a:r>
            <a:r>
              <a:rPr lang="zh-CN" altLang="en-US" smtClean="0"/>
              <a:t>：设从根到外部节点的路径的长度（</a:t>
            </a:r>
            <a:r>
              <a:rPr lang="en-US" altLang="zh-CN" smtClean="0"/>
              <a:t>length</a:t>
            </a:r>
            <a:r>
              <a:rPr lang="zh-CN" altLang="en-US" smtClean="0"/>
              <a:t>）是该路径中指针的数量，若</a:t>
            </a:r>
            <a:r>
              <a:rPr lang="en-US" altLang="zh-CN" smtClean="0"/>
              <a:t>P</a:t>
            </a:r>
            <a:r>
              <a:rPr lang="zh-CN" altLang="en-US" smtClean="0"/>
              <a:t>、</a:t>
            </a:r>
            <a:r>
              <a:rPr lang="en-US" altLang="zh-CN" smtClean="0"/>
              <a:t>Q</a:t>
            </a:r>
            <a:r>
              <a:rPr lang="zh-CN" altLang="en-US" smtClean="0"/>
              <a:t>是红－黑树中两条从根至外部节点的路径，那么</a:t>
            </a:r>
            <a:r>
              <a:rPr lang="en-US" altLang="zh-CN" smtClean="0"/>
              <a:t>length(P) </a:t>
            </a:r>
            <a:r>
              <a:rPr lang="en-US" altLang="zh-CN" smtClean="0">
                <a:latin typeface="宋体" panose="02010600030101010101" pitchFamily="2" charset="-122"/>
              </a:rPr>
              <a:t>≤</a:t>
            </a:r>
            <a:r>
              <a:rPr lang="en-US" altLang="zh-CN" smtClean="0"/>
              <a:t>2length(Q)</a:t>
            </a:r>
            <a:endParaRPr lang="en-US" altLang="zh-CN" smtClean="0"/>
          </a:p>
          <a:p>
            <a:pPr>
              <a:buFont typeface="Wingdings" panose="05000000000000000000" pitchFamily="2" charset="2"/>
              <a:buNone/>
            </a:pPr>
            <a:r>
              <a:rPr lang="zh-CN" altLang="en-US" smtClean="0"/>
              <a:t>证明：</a:t>
            </a:r>
            <a:endParaRPr lang="zh-CN" altLang="en-US" smtClean="0"/>
          </a:p>
          <a:p>
            <a:pPr>
              <a:buFont typeface="Wingdings" panose="05000000000000000000" pitchFamily="2" charset="2"/>
              <a:buNone/>
            </a:pPr>
            <a:r>
              <a:rPr lang="zh-CN" altLang="en-US" smtClean="0"/>
              <a:t>设根的阶为</a:t>
            </a:r>
            <a:r>
              <a:rPr lang="en-US" altLang="zh-CN" smtClean="0"/>
              <a:t>r——</a:t>
            </a:r>
            <a:r>
              <a:rPr lang="zh-CN" altLang="en-US" smtClean="0"/>
              <a:t>黑指针数为</a:t>
            </a:r>
            <a:r>
              <a:rPr lang="en-US" altLang="zh-CN" smtClean="0"/>
              <a:t>r</a:t>
            </a:r>
            <a:endParaRPr lang="en-US" altLang="zh-CN" smtClean="0"/>
          </a:p>
        </p:txBody>
      </p:sp>
      <p:sp>
        <p:nvSpPr>
          <p:cNvPr id="819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47FA4D-C849-415F-8AC5-C862B2AF016F}"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mtClean="0"/>
              <a:t>红－黑树特性</a:t>
            </a:r>
            <a:r>
              <a:rPr lang="en-US" altLang="zh-CN" smtClean="0"/>
              <a:t>1</a:t>
            </a:r>
            <a:endParaRPr lang="en-US" altLang="zh-CN" smtClean="0"/>
          </a:p>
        </p:txBody>
      </p:sp>
      <p:sp>
        <p:nvSpPr>
          <p:cNvPr id="82947" name="Rectangle 3"/>
          <p:cNvSpPr>
            <a:spLocks noGrp="1" noChangeArrowheads="1"/>
          </p:cNvSpPr>
          <p:nvPr>
            <p:ph idx="1"/>
          </p:nvPr>
        </p:nvSpPr>
        <p:spPr/>
        <p:txBody>
          <a:bodyPr/>
          <a:lstStyle/>
          <a:p>
            <a:pPr>
              <a:buFont typeface="Wingdings" panose="05000000000000000000" pitchFamily="2" charset="2"/>
              <a:buNone/>
            </a:pPr>
            <a:r>
              <a:rPr lang="zh-CN" altLang="en-US" smtClean="0"/>
              <a:t>由</a:t>
            </a:r>
            <a:r>
              <a:rPr lang="en-US" altLang="zh-CN" smtClean="0"/>
              <a:t>RB1’</a:t>
            </a:r>
            <a:r>
              <a:rPr lang="zh-CN" altLang="en-US" smtClean="0"/>
              <a:t>知：每条路径最后一个指针为黑色的</a:t>
            </a:r>
            <a:endParaRPr lang="zh-CN" altLang="en-US" smtClean="0"/>
          </a:p>
          <a:p>
            <a:pPr>
              <a:buFont typeface="Wingdings" panose="05000000000000000000" pitchFamily="2" charset="2"/>
              <a:buNone/>
            </a:pPr>
            <a:r>
              <a:rPr lang="zh-CN" altLang="en-US" smtClean="0"/>
              <a:t>由</a:t>
            </a:r>
            <a:r>
              <a:rPr lang="en-US" altLang="zh-CN" smtClean="0"/>
              <a:t>RB2’</a:t>
            </a:r>
            <a:r>
              <a:rPr lang="zh-CN" altLang="en-US" smtClean="0"/>
              <a:t>知：所有路径都不包含连续红指针</a:t>
            </a:r>
            <a:endParaRPr lang="zh-CN" altLang="en-US" smtClean="0"/>
          </a:p>
          <a:p>
            <a:pPr>
              <a:buFont typeface="Wingdings" panose="05000000000000000000" pitchFamily="2" charset="2"/>
              <a:buNone/>
            </a:pPr>
            <a:r>
              <a:rPr lang="zh-CN" altLang="en-US" smtClean="0">
                <a:sym typeface="Wingdings" panose="05000000000000000000" pitchFamily="2" charset="2"/>
              </a:rPr>
              <a:t>每个红指针后面都会紧跟一个黑指针</a:t>
            </a:r>
            <a:endParaRPr lang="zh-CN" altLang="en-US" smtClean="0">
              <a:sym typeface="Wingdings" panose="05000000000000000000" pitchFamily="2" charset="2"/>
            </a:endParaRPr>
          </a:p>
          <a:p>
            <a:pPr>
              <a:buFont typeface="Wingdings" panose="05000000000000000000" pitchFamily="2" charset="2"/>
              <a:buNone/>
            </a:pPr>
            <a:r>
              <a:rPr lang="zh-CN" altLang="en-US" smtClean="0">
                <a:sym typeface="Wingdings" panose="05000000000000000000" pitchFamily="2" charset="2"/>
              </a:rPr>
              <a:t>红指针数目最多为</a:t>
            </a:r>
            <a:r>
              <a:rPr lang="en-US" altLang="zh-CN" smtClean="0">
                <a:sym typeface="Wingdings" panose="05000000000000000000" pitchFamily="2" charset="2"/>
              </a:rPr>
              <a:t>r</a:t>
            </a:r>
            <a:r>
              <a:rPr lang="zh-CN" altLang="en-US" smtClean="0">
                <a:sym typeface="Wingdings" panose="05000000000000000000" pitchFamily="2" charset="2"/>
              </a:rPr>
              <a:t>指针总数在</a:t>
            </a:r>
            <a:r>
              <a:rPr lang="en-US" altLang="zh-CN" smtClean="0">
                <a:sym typeface="Wingdings" panose="05000000000000000000" pitchFamily="2" charset="2"/>
              </a:rPr>
              <a:t>r~2r</a:t>
            </a:r>
            <a:r>
              <a:rPr lang="zh-CN" altLang="en-US" smtClean="0">
                <a:sym typeface="Wingdings" panose="05000000000000000000" pitchFamily="2" charset="2"/>
              </a:rPr>
              <a:t>之间</a:t>
            </a:r>
            <a:endParaRPr lang="zh-CN" altLang="en-US" smtClean="0">
              <a:sym typeface="Wingdings" panose="05000000000000000000" pitchFamily="2" charset="2"/>
            </a:endParaRPr>
          </a:p>
          <a:p>
            <a:pPr>
              <a:buFont typeface="Wingdings" panose="05000000000000000000" pitchFamily="2" charset="2"/>
              <a:buNone/>
            </a:pPr>
            <a:r>
              <a:rPr lang="zh-CN" altLang="en-US" smtClean="0">
                <a:sym typeface="Wingdings" panose="05000000000000000000" pitchFamily="2" charset="2"/>
              </a:rPr>
              <a:t>定理得证</a:t>
            </a:r>
            <a:endParaRPr lang="zh-CN" altLang="en-US" smtClean="0"/>
          </a:p>
        </p:txBody>
      </p:sp>
      <p:sp>
        <p:nvSpPr>
          <p:cNvPr id="829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3BDA82-89FB-4F33-BB54-EBD6B0522EB9}"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红－黑树特性</a:t>
            </a:r>
            <a:r>
              <a:rPr lang="en-US" altLang="zh-CN" smtClean="0"/>
              <a:t>2</a:t>
            </a:r>
            <a:endParaRPr lang="en-US" altLang="zh-CN" smtClean="0"/>
          </a:p>
        </p:txBody>
      </p:sp>
      <p:sp>
        <p:nvSpPr>
          <p:cNvPr id="83971" name="Rectangle 3"/>
          <p:cNvSpPr>
            <a:spLocks noGrp="1" noChangeArrowheads="1"/>
          </p:cNvSpPr>
          <p:nvPr>
            <p:ph idx="1"/>
          </p:nvPr>
        </p:nvSpPr>
        <p:spPr/>
        <p:txBody>
          <a:bodyPr/>
          <a:lstStyle/>
          <a:p>
            <a:pPr marL="609600" indent="-609600"/>
            <a:r>
              <a:rPr lang="zh-CN" altLang="en-US" smtClean="0"/>
              <a:t>定理</a:t>
            </a:r>
            <a:r>
              <a:rPr lang="en-US" altLang="zh-CN" smtClean="0"/>
              <a:t>11-2</a:t>
            </a:r>
            <a:r>
              <a:rPr lang="zh-CN" altLang="en-US" smtClean="0"/>
              <a:t>：设</a:t>
            </a:r>
            <a:r>
              <a:rPr lang="en-US" altLang="zh-CN" smtClean="0"/>
              <a:t>h</a:t>
            </a:r>
            <a:r>
              <a:rPr lang="zh-CN" altLang="en-US" smtClean="0"/>
              <a:t>是一棵红－黑树的高度（不包括外部节点），</a:t>
            </a:r>
            <a:r>
              <a:rPr lang="en-US" altLang="zh-CN" smtClean="0"/>
              <a:t>n</a:t>
            </a:r>
            <a:r>
              <a:rPr lang="zh-CN" altLang="en-US" smtClean="0"/>
              <a:t>是树中内部节点的数目，而</a:t>
            </a:r>
            <a:r>
              <a:rPr lang="en-US" altLang="zh-CN" smtClean="0"/>
              <a:t>r</a:t>
            </a:r>
            <a:r>
              <a:rPr lang="zh-CN" altLang="en-US" smtClean="0"/>
              <a:t>是根节点的阶，则有</a:t>
            </a:r>
            <a:endParaRPr lang="zh-CN" altLang="en-US" smtClean="0"/>
          </a:p>
          <a:p>
            <a:pPr marL="609600" indent="-609600">
              <a:buFont typeface="Wingdings" panose="05000000000000000000" pitchFamily="2" charset="2"/>
              <a:buAutoNum type="arabicParenR"/>
            </a:pPr>
            <a:r>
              <a:rPr lang="en-US" altLang="zh-CN" smtClean="0"/>
              <a:t>h≤2r——</a:t>
            </a:r>
            <a:r>
              <a:rPr lang="zh-CN" altLang="en-US" smtClean="0"/>
              <a:t>由定理</a:t>
            </a:r>
            <a:r>
              <a:rPr lang="en-US" altLang="zh-CN" smtClean="0"/>
              <a:t>11-1</a:t>
            </a:r>
            <a:r>
              <a:rPr lang="zh-CN" altLang="en-US" smtClean="0"/>
              <a:t>显然</a:t>
            </a:r>
            <a:endParaRPr lang="zh-CN" altLang="en-US" smtClean="0"/>
          </a:p>
          <a:p>
            <a:pPr marL="609600" indent="-609600">
              <a:buFont typeface="Wingdings" panose="05000000000000000000" pitchFamily="2" charset="2"/>
              <a:buAutoNum type="arabicParenR"/>
            </a:pPr>
            <a:r>
              <a:rPr lang="en-US" altLang="zh-CN" smtClean="0"/>
              <a:t>n</a:t>
            </a:r>
            <a:r>
              <a:rPr lang="en-US" altLang="zh-CN" smtClean="0">
                <a:latin typeface="宋体" panose="02010600030101010101" pitchFamily="2" charset="-122"/>
              </a:rPr>
              <a:t>≥</a:t>
            </a:r>
            <a:r>
              <a:rPr lang="en-US" altLang="zh-CN" smtClean="0"/>
              <a:t>2</a:t>
            </a:r>
            <a:r>
              <a:rPr lang="en-US" altLang="zh-CN" baseline="30000" smtClean="0"/>
              <a:t>r</a:t>
            </a:r>
            <a:r>
              <a:rPr lang="en-US" altLang="zh-CN" smtClean="0"/>
              <a:t> – 1</a:t>
            </a:r>
            <a:endParaRPr lang="en-US" altLang="zh-CN" smtClean="0"/>
          </a:p>
          <a:p>
            <a:pPr marL="609600" indent="-609600">
              <a:buFont typeface="Wingdings" panose="05000000000000000000" pitchFamily="2" charset="2"/>
              <a:buAutoNum type="arabicParenR"/>
            </a:pPr>
            <a:r>
              <a:rPr lang="en-US" altLang="zh-CN" smtClean="0"/>
              <a:t>h≤2log</a:t>
            </a:r>
            <a:r>
              <a:rPr lang="en-US" altLang="zh-CN" baseline="-25000" smtClean="0"/>
              <a:t>2</a:t>
            </a:r>
            <a:r>
              <a:rPr lang="en-US" altLang="zh-CN" smtClean="0"/>
              <a:t>(n+1)</a:t>
            </a:r>
            <a:endParaRPr lang="en-US" altLang="zh-CN" smtClean="0"/>
          </a:p>
        </p:txBody>
      </p:sp>
      <p:sp>
        <p:nvSpPr>
          <p:cNvPr id="8397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6968BC-EA18-472F-8CCF-9CEFB22A47FE}" type="slidenum">
              <a:rPr lang="en-US" altLang="en-US">
                <a:solidFill>
                  <a:srgbClr val="4B4B4B"/>
                </a:solidFill>
              </a:rPr>
            </a:fld>
            <a:endParaRPr lang="en-US" altLang="en-US">
              <a:solidFill>
                <a:srgbClr val="4B4B4B"/>
              </a:solidFill>
            </a:endParaRPr>
          </a:p>
        </p:txBody>
      </p:sp>
      <p:sp>
        <p:nvSpPr>
          <p:cNvPr id="83972" name="Text Box 4"/>
          <p:cNvSpPr txBox="1">
            <a:spLocks noChangeArrowheads="1"/>
          </p:cNvSpPr>
          <p:nvPr/>
        </p:nvSpPr>
        <p:spPr bwMode="ltGray">
          <a:xfrm>
            <a:off x="4876800" y="3581400"/>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hlink"/>
                </a:solidFill>
              </a:rPr>
              <a:t>根的阶为</a:t>
            </a:r>
            <a:r>
              <a:rPr lang="en-US" altLang="zh-CN" sz="2800">
                <a:solidFill>
                  <a:schemeClr val="hlink"/>
                </a:solidFill>
              </a:rPr>
              <a:t>r</a:t>
            </a:r>
            <a:r>
              <a:rPr lang="en-US" altLang="zh-CN" sz="2800">
                <a:solidFill>
                  <a:schemeClr val="hlink"/>
                </a:solidFill>
                <a:sym typeface="Wingdings" panose="05000000000000000000" pitchFamily="2" charset="2"/>
              </a:rPr>
              <a:t></a:t>
            </a:r>
            <a:r>
              <a:rPr lang="zh-CN" altLang="en-US" sz="2800">
                <a:solidFill>
                  <a:schemeClr val="hlink"/>
                </a:solidFill>
                <a:sym typeface="Wingdings" panose="05000000000000000000" pitchFamily="2" charset="2"/>
              </a:rPr>
              <a:t>树高至少为</a:t>
            </a:r>
            <a:r>
              <a:rPr lang="en-US" altLang="zh-CN" sz="2800">
                <a:solidFill>
                  <a:schemeClr val="hlink"/>
                </a:solidFill>
                <a:sym typeface="Wingdings" panose="05000000000000000000" pitchFamily="2" charset="2"/>
              </a:rPr>
              <a:t>r</a:t>
            </a:r>
            <a:endParaRPr lang="en-US" altLang="zh-CN" sz="2800">
              <a:solidFill>
                <a:schemeClr val="hlink"/>
              </a:solidFill>
            </a:endParaRPr>
          </a:p>
        </p:txBody>
      </p:sp>
      <p:sp>
        <p:nvSpPr>
          <p:cNvPr id="83973" name="AutoShape 5"/>
          <p:cNvSpPr>
            <a:spLocks noChangeArrowheads="1"/>
          </p:cNvSpPr>
          <p:nvPr/>
        </p:nvSpPr>
        <p:spPr bwMode="ltGray">
          <a:xfrm>
            <a:off x="3657600" y="3657600"/>
            <a:ext cx="1219200" cy="304800"/>
          </a:xfrm>
          <a:prstGeom prst="leftArrow">
            <a:avLst>
              <a:gd name="adj1" fmla="val 50000"/>
              <a:gd name="adj2" fmla="val 100000"/>
            </a:avLst>
          </a:prstGeom>
          <a:noFill/>
          <a:ln w="254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4" name="Text Box 6"/>
          <p:cNvSpPr txBox="1">
            <a:spLocks noChangeArrowheads="1"/>
          </p:cNvSpPr>
          <p:nvPr/>
        </p:nvSpPr>
        <p:spPr bwMode="ltGray">
          <a:xfrm>
            <a:off x="5257800" y="4191000"/>
            <a:ext cx="358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hlink"/>
                </a:solidFill>
              </a:rPr>
              <a:t>由</a:t>
            </a:r>
            <a:r>
              <a:rPr lang="en-US" altLang="zh-CN" sz="2800">
                <a:solidFill>
                  <a:schemeClr val="hlink"/>
                </a:solidFill>
              </a:rPr>
              <a:t>2</a:t>
            </a:r>
            <a:r>
              <a:rPr lang="zh-CN" altLang="en-US" sz="2800">
                <a:solidFill>
                  <a:schemeClr val="hlink"/>
                </a:solidFill>
              </a:rPr>
              <a:t>可得</a:t>
            </a:r>
            <a:r>
              <a:rPr lang="en-US" altLang="zh-CN" sz="2800">
                <a:solidFill>
                  <a:schemeClr val="hlink"/>
                </a:solidFill>
              </a:rPr>
              <a:t>r</a:t>
            </a:r>
            <a:r>
              <a:rPr lang="en-US" altLang="zh-CN" sz="2800">
                <a:solidFill>
                  <a:schemeClr val="hlink"/>
                </a:solidFill>
                <a:latin typeface="Times New Roman" panose="02020603050405020304" pitchFamily="18" charset="0"/>
              </a:rPr>
              <a:t>≤log</a:t>
            </a:r>
            <a:r>
              <a:rPr lang="en-US" altLang="zh-CN" sz="2800" baseline="-25000">
                <a:solidFill>
                  <a:schemeClr val="hlink"/>
                </a:solidFill>
                <a:latin typeface="Times New Roman" panose="02020603050405020304" pitchFamily="18" charset="0"/>
              </a:rPr>
              <a:t>2</a:t>
            </a:r>
            <a:r>
              <a:rPr lang="en-US" altLang="zh-CN" sz="2800">
                <a:solidFill>
                  <a:schemeClr val="hlink"/>
                </a:solidFill>
                <a:latin typeface="Times New Roman" panose="02020603050405020304" pitchFamily="18" charset="0"/>
              </a:rPr>
              <a:t>(n+1)</a:t>
            </a:r>
            <a:r>
              <a:rPr lang="zh-CN" altLang="en-US" sz="2800">
                <a:solidFill>
                  <a:schemeClr val="hlink"/>
                </a:solidFill>
                <a:latin typeface="Times New Roman" panose="02020603050405020304" pitchFamily="18" charset="0"/>
              </a:rPr>
              <a:t>，再结合</a:t>
            </a:r>
            <a:r>
              <a:rPr lang="en-US" altLang="zh-CN" sz="2800">
                <a:solidFill>
                  <a:schemeClr val="hlink"/>
                </a:solidFill>
                <a:latin typeface="Times New Roman" panose="02020603050405020304" pitchFamily="18" charset="0"/>
              </a:rPr>
              <a:t>1</a:t>
            </a:r>
            <a:r>
              <a:rPr lang="zh-CN" altLang="en-US" sz="2800">
                <a:solidFill>
                  <a:schemeClr val="hlink"/>
                </a:solidFill>
                <a:latin typeface="Times New Roman" panose="02020603050405020304" pitchFamily="18" charset="0"/>
              </a:rPr>
              <a:t>即可得证</a:t>
            </a:r>
            <a:endParaRPr lang="zh-CN" altLang="en-US" sz="2800">
              <a:solidFill>
                <a:schemeClr val="hlink"/>
              </a:solidFill>
              <a:latin typeface="Times New Roman" panose="02020603050405020304" pitchFamily="18" charset="0"/>
            </a:endParaRPr>
          </a:p>
        </p:txBody>
      </p:sp>
      <p:sp>
        <p:nvSpPr>
          <p:cNvPr id="83975" name="AutoShape 7"/>
          <p:cNvSpPr>
            <a:spLocks noChangeArrowheads="1"/>
          </p:cNvSpPr>
          <p:nvPr/>
        </p:nvSpPr>
        <p:spPr bwMode="ltGray">
          <a:xfrm>
            <a:off x="4343400" y="4267200"/>
            <a:ext cx="990600" cy="304800"/>
          </a:xfrm>
          <a:prstGeom prst="leftArrow">
            <a:avLst>
              <a:gd name="adj1" fmla="val 50000"/>
              <a:gd name="adj2" fmla="val 81250"/>
            </a:avLst>
          </a:prstGeom>
          <a:noFill/>
          <a:ln w="254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smtClean="0"/>
              <a:t>第三部分：树结构</a:t>
            </a:r>
            <a:endParaRPr lang="zh-CN" altLang="en-US" smtClean="0"/>
          </a:p>
        </p:txBody>
      </p:sp>
      <p:sp>
        <p:nvSpPr>
          <p:cNvPr id="1028" name="内容占位符 2"/>
          <p:cNvSpPr>
            <a:spLocks noGrp="1"/>
          </p:cNvSpPr>
          <p:nvPr>
            <p:ph idx="1"/>
          </p:nvPr>
        </p:nvSpPr>
        <p:spPr/>
        <p:txBody>
          <a:bodyPr/>
          <a:lstStyle/>
          <a:p>
            <a:r>
              <a:rPr lang="zh-CN" altLang="en-US" smtClean="0"/>
              <a:t>第</a:t>
            </a:r>
            <a:r>
              <a:rPr lang="en-US" altLang="zh-CN" smtClean="0"/>
              <a:t>8</a:t>
            </a:r>
            <a:r>
              <a:rPr lang="zh-CN" altLang="en-US" smtClean="0"/>
              <a:t>章：</a:t>
            </a:r>
            <a:r>
              <a:rPr lang="zh-CN" altLang="en-US" smtClean="0">
                <a:solidFill>
                  <a:srgbClr val="FF0000"/>
                </a:solidFill>
              </a:rPr>
              <a:t>二叉树和其他树</a:t>
            </a:r>
            <a:endParaRPr lang="en-US" altLang="zh-CN" smtClean="0"/>
          </a:p>
          <a:p>
            <a:pPr lvl="1"/>
            <a:r>
              <a:rPr lang="zh-CN" altLang="en-US" smtClean="0"/>
              <a:t>树和森林的相关概念</a:t>
            </a:r>
            <a:endParaRPr lang="en-US" altLang="zh-CN" smtClean="0"/>
          </a:p>
          <a:p>
            <a:pPr lvl="2"/>
            <a:r>
              <a:rPr lang="zh-CN" altLang="en-US" smtClean="0">
                <a:solidFill>
                  <a:srgbClr val="FF0000"/>
                </a:solidFill>
                <a:latin typeface="楷体" panose="02010609060101010101" pitchFamily="49" charset="-122"/>
                <a:ea typeface="楷体" panose="02010609060101010101" pitchFamily="49" charset="-122"/>
              </a:rPr>
              <a:t>度为</a:t>
            </a:r>
            <a:r>
              <a:rPr lang="en-US" altLang="zh-CN" i="1" smtClean="0">
                <a:solidFill>
                  <a:srgbClr val="FF0000"/>
                </a:solidFill>
                <a:latin typeface="楷体" panose="02010609060101010101" pitchFamily="49" charset="-122"/>
                <a:ea typeface="楷体" panose="02010609060101010101" pitchFamily="49" charset="-122"/>
              </a:rPr>
              <a:t>i</a:t>
            </a:r>
            <a:r>
              <a:rPr lang="zh-CN" altLang="en-US" smtClean="0">
                <a:solidFill>
                  <a:srgbClr val="FF0000"/>
                </a:solidFill>
                <a:latin typeface="楷体" panose="02010609060101010101" pitchFamily="49" charset="-122"/>
                <a:ea typeface="楷体" panose="02010609060101010101" pitchFamily="49" charset="-122"/>
              </a:rPr>
              <a:t>的节点数量</a:t>
            </a:r>
            <a:r>
              <a:rPr lang="en-US" altLang="zh-CN" i="1" smtClean="0">
                <a:solidFill>
                  <a:srgbClr val="FF0000"/>
                </a:solidFill>
                <a:latin typeface="楷体" panose="02010609060101010101" pitchFamily="49" charset="-122"/>
                <a:ea typeface="楷体" panose="02010609060101010101" pitchFamily="49" charset="-122"/>
              </a:rPr>
              <a:t>n</a:t>
            </a:r>
            <a:r>
              <a:rPr lang="en-US" altLang="zh-CN" i="1" baseline="-25000" smtClean="0">
                <a:solidFill>
                  <a:srgbClr val="FF0000"/>
                </a:solidFill>
                <a:latin typeface="楷体" panose="02010609060101010101" pitchFamily="49" charset="-122"/>
                <a:ea typeface="楷体" panose="02010609060101010101" pitchFamily="49" charset="-122"/>
              </a:rPr>
              <a:t>i</a:t>
            </a:r>
            <a:r>
              <a:rPr lang="zh-CN" altLang="en-US" smtClean="0">
                <a:solidFill>
                  <a:srgbClr val="FF0000"/>
                </a:solidFill>
                <a:latin typeface="楷体" panose="02010609060101010101" pitchFamily="49" charset="-122"/>
                <a:ea typeface="楷体" panose="02010609060101010101" pitchFamily="49" charset="-122"/>
              </a:rPr>
              <a:t>的关系</a:t>
            </a:r>
            <a:endParaRPr lang="en-US" altLang="zh-CN" smtClean="0">
              <a:latin typeface="楷体" panose="02010609060101010101" pitchFamily="49" charset="-122"/>
              <a:ea typeface="楷体" panose="02010609060101010101" pitchFamily="49" charset="-122"/>
            </a:endParaRPr>
          </a:p>
          <a:p>
            <a:pPr lvl="1"/>
            <a:r>
              <a:rPr lang="zh-CN" altLang="en-US" smtClean="0">
                <a:solidFill>
                  <a:srgbClr val="FF0000"/>
                </a:solidFill>
              </a:rPr>
              <a:t>二叉树的相关概念</a:t>
            </a:r>
            <a:endParaRPr lang="en-US" altLang="zh-CN" smtClean="0">
              <a:solidFill>
                <a:srgbClr val="FF0000"/>
              </a:solidFill>
            </a:endParaRPr>
          </a:p>
          <a:p>
            <a:pPr lvl="2"/>
            <a:r>
              <a:rPr lang="zh-CN" altLang="en-US" smtClean="0">
                <a:latin typeface="楷体" panose="02010609060101010101" pitchFamily="49" charset="-122"/>
                <a:ea typeface="楷体" panose="02010609060101010101" pitchFamily="49" charset="-122"/>
              </a:rPr>
              <a:t>二叉树的几条特性</a:t>
            </a:r>
            <a:endParaRPr lang="en-US" altLang="zh-CN" smtClean="0">
              <a:latin typeface="楷体" panose="02010609060101010101" pitchFamily="49" charset="-122"/>
              <a:ea typeface="楷体" panose="02010609060101010101" pitchFamily="49" charset="-122"/>
            </a:endParaRPr>
          </a:p>
          <a:p>
            <a:pPr lvl="2"/>
            <a:r>
              <a:rPr lang="zh-CN" altLang="en-US" smtClean="0">
                <a:solidFill>
                  <a:srgbClr val="FF0000"/>
                </a:solidFill>
                <a:latin typeface="楷体" panose="02010609060101010101" pitchFamily="49" charset="-122"/>
                <a:ea typeface="楷体" panose="02010609060101010101" pitchFamily="49" charset="-122"/>
              </a:rPr>
              <a:t>一般二叉树叶节点、非叶结点、树高度的关系</a:t>
            </a:r>
            <a:endParaRPr lang="en-US" altLang="zh-CN" smtClean="0">
              <a:solidFill>
                <a:srgbClr val="FF0000"/>
              </a:solidFill>
              <a:latin typeface="楷体" panose="02010609060101010101" pitchFamily="49" charset="-122"/>
              <a:ea typeface="楷体" panose="02010609060101010101" pitchFamily="49" charset="-122"/>
            </a:endParaRPr>
          </a:p>
          <a:p>
            <a:pPr lvl="2"/>
            <a:r>
              <a:rPr lang="zh-CN" altLang="en-US" smtClean="0">
                <a:solidFill>
                  <a:srgbClr val="FF0000"/>
                </a:solidFill>
                <a:latin typeface="楷体" panose="02010609060101010101" pitchFamily="49" charset="-122"/>
                <a:ea typeface="楷体" panose="02010609060101010101" pitchFamily="49" charset="-122"/>
              </a:rPr>
              <a:t>完全二叉树叶节点、非叶结点、树高度的关系</a:t>
            </a:r>
            <a:endParaRPr lang="en-US" altLang="zh-CN" smtClean="0">
              <a:solidFill>
                <a:srgbClr val="FF0000"/>
              </a:solidFill>
              <a:latin typeface="楷体" panose="02010609060101010101" pitchFamily="49" charset="-122"/>
              <a:ea typeface="楷体" panose="02010609060101010101" pitchFamily="49" charset="-122"/>
            </a:endParaRPr>
          </a:p>
          <a:p>
            <a:pPr lvl="2"/>
            <a:r>
              <a:rPr lang="zh-CN" altLang="en-US" smtClean="0">
                <a:solidFill>
                  <a:srgbClr val="FF0000"/>
                </a:solidFill>
                <a:latin typeface="楷体" panose="02010609060101010101" pitchFamily="49" charset="-122"/>
                <a:ea typeface="楷体" panose="02010609060101010101" pitchFamily="49" charset="-122"/>
              </a:rPr>
              <a:t>满二叉树叶节点、非叶结点、树高度的关系</a:t>
            </a:r>
            <a:endParaRPr lang="zh-CN" altLang="en-US" smtClean="0">
              <a:solidFill>
                <a:srgbClr val="FF0000"/>
              </a:solidFill>
              <a:latin typeface="楷体" panose="02010609060101010101" pitchFamily="49" charset="-122"/>
              <a:ea typeface="楷体" panose="02010609060101010101" pitchFamily="49" charset="-122"/>
            </a:endParaRPr>
          </a:p>
        </p:txBody>
      </p:sp>
      <p:sp>
        <p:nvSpPr>
          <p:cNvPr id="1029"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5D8346-584B-450F-95A6-551F7D620D1E}"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t>红－黑树的描述</a:t>
            </a:r>
            <a:endParaRPr lang="zh-CN" altLang="en-US" smtClean="0"/>
          </a:p>
        </p:txBody>
      </p:sp>
      <p:sp>
        <p:nvSpPr>
          <p:cNvPr id="84995" name="Rectangle 3"/>
          <p:cNvSpPr>
            <a:spLocks noGrp="1" noChangeArrowheads="1"/>
          </p:cNvSpPr>
          <p:nvPr>
            <p:ph idx="1"/>
          </p:nvPr>
        </p:nvSpPr>
        <p:spPr/>
        <p:txBody>
          <a:bodyPr/>
          <a:lstStyle/>
          <a:p>
            <a:r>
              <a:rPr lang="zh-CN" altLang="en-US" smtClean="0"/>
              <a:t>外部节点无需实际保存</a:t>
            </a:r>
            <a:endParaRPr lang="zh-CN" altLang="en-US" smtClean="0"/>
          </a:p>
          <a:p>
            <a:r>
              <a:rPr lang="zh-CN" altLang="en-US" smtClean="0"/>
              <a:t>每个节点需保存其颜色和两个指针的颜色</a:t>
            </a:r>
            <a:r>
              <a:rPr lang="en-US" altLang="zh-CN" smtClean="0"/>
              <a:t>——</a:t>
            </a:r>
            <a:r>
              <a:rPr lang="zh-CN" altLang="en-US" smtClean="0"/>
              <a:t>最多需</a:t>
            </a:r>
            <a:r>
              <a:rPr lang="en-US" altLang="zh-CN" smtClean="0"/>
              <a:t>3</a:t>
            </a:r>
            <a:r>
              <a:rPr lang="zh-CN" altLang="en-US" smtClean="0"/>
              <a:t>个二进制位</a:t>
            </a:r>
            <a:endParaRPr lang="zh-CN" altLang="en-US" smtClean="0"/>
          </a:p>
          <a:p>
            <a:r>
              <a:rPr lang="zh-CN" altLang="en-US" smtClean="0"/>
              <a:t>插入删除操作，参考</a:t>
            </a:r>
            <a:r>
              <a:rPr lang="en-US" altLang="zh-CN" smtClean="0"/>
              <a:t>4</a:t>
            </a:r>
            <a:r>
              <a:rPr lang="zh-CN" altLang="en-US" smtClean="0"/>
              <a:t>阶</a:t>
            </a:r>
            <a:r>
              <a:rPr lang="en-US" altLang="zh-CN" smtClean="0"/>
              <a:t>B</a:t>
            </a:r>
            <a:r>
              <a:rPr lang="zh-CN" altLang="en-US" smtClean="0"/>
              <a:t>树</a:t>
            </a:r>
            <a:endParaRPr lang="zh-CN" altLang="en-US" smtClean="0"/>
          </a:p>
        </p:txBody>
      </p:sp>
      <p:sp>
        <p:nvSpPr>
          <p:cNvPr id="849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0BED96-B815-4C07-83EF-EA2D248300D7}"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a:t>
            </a:r>
            <a:endParaRPr lang="zh-CN" altLang="en-US"/>
          </a:p>
        </p:txBody>
      </p:sp>
      <p:sp>
        <p:nvSpPr>
          <p:cNvPr id="4" name="文本占位符 3"/>
          <p:cNvSpPr/>
          <p:nvPr>
            <p:ph type="body" idx="1"/>
          </p:nvPr>
        </p:nvSpPr>
        <p:spPr/>
        <p:txBody>
          <a:bodyPr/>
          <a:p>
            <a:endParaRPr lang="zh-CN" altLang="en-US"/>
          </a:p>
        </p:txBody>
      </p:sp>
    </p:spTree>
    <p:custDataLst>
      <p:tags r:id="rId1"/>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图的定义</a:t>
            </a:r>
            <a:endParaRPr lang="zh-CN" altLang="en-US" smtClean="0"/>
          </a:p>
        </p:txBody>
      </p:sp>
      <p:sp>
        <p:nvSpPr>
          <p:cNvPr id="24579" name="Rectangle 3"/>
          <p:cNvSpPr>
            <a:spLocks noGrp="1" noChangeArrowheads="1"/>
          </p:cNvSpPr>
          <p:nvPr>
            <p:ph type="body" idx="1"/>
          </p:nvPr>
        </p:nvSpPr>
        <p:spPr/>
        <p:txBody>
          <a:bodyPr/>
          <a:lstStyle/>
          <a:p>
            <a:r>
              <a:rPr lang="zh-CN" altLang="en-US" smtClean="0">
                <a:solidFill>
                  <a:schemeClr val="accent2"/>
                </a:solidFill>
              </a:rPr>
              <a:t>图</a:t>
            </a:r>
            <a:r>
              <a:rPr lang="zh-CN" altLang="en-US" smtClean="0"/>
              <a:t>（</a:t>
            </a:r>
            <a:r>
              <a:rPr lang="en-US" altLang="zh-CN" smtClean="0">
                <a:solidFill>
                  <a:schemeClr val="hlink"/>
                </a:solidFill>
              </a:rPr>
              <a:t>graph</a:t>
            </a:r>
            <a:r>
              <a:rPr lang="zh-CN" altLang="en-US" smtClean="0"/>
              <a:t>）：用线（</a:t>
            </a:r>
            <a:r>
              <a:rPr lang="zh-CN" altLang="en-US" smtClean="0">
                <a:solidFill>
                  <a:srgbClr val="FF0000"/>
                </a:solidFill>
              </a:rPr>
              <a:t>边</a:t>
            </a:r>
            <a:r>
              <a:rPr lang="zh-CN" altLang="en-US" smtClean="0"/>
              <a:t>）连接起来的顶点（</a:t>
            </a:r>
            <a:r>
              <a:rPr lang="zh-CN" altLang="en-US" smtClean="0">
                <a:solidFill>
                  <a:srgbClr val="FF0000"/>
                </a:solidFill>
              </a:rPr>
              <a:t>节点</a:t>
            </a:r>
            <a:r>
              <a:rPr lang="zh-CN" altLang="en-US" smtClean="0"/>
              <a:t>）的集合</a:t>
            </a:r>
            <a:endParaRPr lang="zh-CN" altLang="en-US" smtClean="0"/>
          </a:p>
          <a:p>
            <a:r>
              <a:rPr lang="zh-CN" altLang="en-US" smtClean="0"/>
              <a:t>图</a:t>
            </a:r>
            <a:r>
              <a:rPr lang="en-US" altLang="zh-CN" smtClean="0"/>
              <a:t>G=(V, E)</a:t>
            </a:r>
            <a:endParaRPr lang="en-US" altLang="zh-CN" smtClean="0"/>
          </a:p>
          <a:p>
            <a:pPr lvl="1"/>
            <a:r>
              <a:rPr lang="en-US" altLang="zh-CN" smtClean="0"/>
              <a:t>V</a:t>
            </a:r>
            <a:r>
              <a:rPr lang="zh-CN" altLang="en-US" smtClean="0"/>
              <a:t>：顶点有限集合</a:t>
            </a:r>
            <a:endParaRPr lang="zh-CN" altLang="en-US" smtClean="0"/>
          </a:p>
          <a:p>
            <a:pPr lvl="1"/>
            <a:r>
              <a:rPr lang="en-US" altLang="zh-CN" smtClean="0"/>
              <a:t>E</a:t>
            </a:r>
            <a:r>
              <a:rPr lang="zh-CN" altLang="en-US" smtClean="0"/>
              <a:t>：边有限集合，</a:t>
            </a:r>
            <a:r>
              <a:rPr lang="en-US" altLang="zh-CN" smtClean="0"/>
              <a:t>(i, j)</a:t>
            </a:r>
            <a:r>
              <a:rPr lang="zh-CN" altLang="en-US" smtClean="0"/>
              <a:t>，</a:t>
            </a:r>
            <a:r>
              <a:rPr lang="en-US" altLang="zh-CN" smtClean="0"/>
              <a:t>i</a:t>
            </a:r>
            <a:r>
              <a:rPr lang="zh-CN" altLang="en-US" smtClean="0"/>
              <a:t>、</a:t>
            </a:r>
            <a:r>
              <a:rPr lang="en-US" altLang="zh-CN" smtClean="0"/>
              <a:t>j</a:t>
            </a:r>
            <a:r>
              <a:rPr lang="en-US" altLang="zh-CN" smtClean="0">
                <a:latin typeface="宋体" panose="02010600030101010101" pitchFamily="2" charset="-122"/>
              </a:rPr>
              <a:t>∈</a:t>
            </a:r>
            <a:r>
              <a:rPr lang="en-US" altLang="zh-CN" smtClean="0"/>
              <a:t>V</a:t>
            </a:r>
            <a:endParaRPr lang="en-US" altLang="zh-CN" smtClean="0"/>
          </a:p>
          <a:p>
            <a:endParaRPr lang="en-US" altLang="zh-CN"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基本概念</a:t>
            </a:r>
            <a:endParaRPr lang="zh-CN" altLang="en-US" smtClean="0"/>
          </a:p>
        </p:txBody>
      </p:sp>
      <p:sp>
        <p:nvSpPr>
          <p:cNvPr id="28675" name="内容占位符 2"/>
          <p:cNvSpPr>
            <a:spLocks noGrp="1"/>
          </p:cNvSpPr>
          <p:nvPr>
            <p:ph idx="1"/>
          </p:nvPr>
        </p:nvSpPr>
        <p:spPr/>
        <p:txBody>
          <a:bodyPr>
            <a:normAutofit lnSpcReduction="10000"/>
          </a:bodyPr>
          <a:lstStyle/>
          <a:p>
            <a:pPr>
              <a:buFontTx/>
              <a:buNone/>
            </a:pPr>
            <a:r>
              <a:rPr lang="en-US" altLang="zh-CN" sz="2000" dirty="0" smtClean="0"/>
              <a:t>(1)</a:t>
            </a:r>
            <a:r>
              <a:rPr lang="zh-CN" altLang="en-US" sz="2000" dirty="0" smtClean="0"/>
              <a:t>顶点    </a:t>
            </a:r>
            <a:r>
              <a:rPr lang="en-US" altLang="zh-CN" sz="2000" dirty="0" smtClean="0"/>
              <a:t>(2)</a:t>
            </a:r>
            <a:r>
              <a:rPr lang="zh-CN" altLang="en-US" sz="2000" dirty="0" smtClean="0"/>
              <a:t>边     </a:t>
            </a:r>
            <a:r>
              <a:rPr lang="en-US" altLang="zh-CN" sz="2000" dirty="0" smtClean="0"/>
              <a:t>(3)</a:t>
            </a:r>
            <a:r>
              <a:rPr lang="zh-CN" altLang="en-US" sz="2000" dirty="0" smtClean="0"/>
              <a:t>无向边    </a:t>
            </a:r>
            <a:r>
              <a:rPr lang="en-US" altLang="zh-CN" sz="2000" dirty="0" smtClean="0"/>
              <a:t>(4)</a:t>
            </a:r>
            <a:r>
              <a:rPr lang="zh-CN" altLang="en-US" sz="2000" dirty="0" smtClean="0"/>
              <a:t>有向边</a:t>
            </a:r>
            <a:endParaRPr lang="en-US" altLang="zh-CN" sz="2000" dirty="0" smtClean="0"/>
          </a:p>
          <a:p>
            <a:pPr>
              <a:buFontTx/>
              <a:buNone/>
            </a:pPr>
            <a:r>
              <a:rPr lang="en-US" altLang="zh-CN" sz="2000" dirty="0" smtClean="0"/>
              <a:t>(5)</a:t>
            </a:r>
            <a:r>
              <a:rPr lang="zh-CN" altLang="en-US" sz="2000" dirty="0" smtClean="0"/>
              <a:t>关联于  </a:t>
            </a:r>
            <a:r>
              <a:rPr lang="en-US" altLang="zh-CN" sz="2000" dirty="0" smtClean="0"/>
              <a:t>(6)</a:t>
            </a:r>
            <a:r>
              <a:rPr lang="zh-CN" altLang="en-US" sz="2000" dirty="0" smtClean="0"/>
              <a:t>关联至（</a:t>
            </a:r>
            <a:r>
              <a:rPr lang="zh-CN" altLang="zh-CN" sz="2000" dirty="0">
                <a:solidFill>
                  <a:srgbClr val="333333"/>
                </a:solidFill>
                <a:latin typeface="Arial Unicode MS" panose="020B0604020202020204" charset="-122"/>
                <a:ea typeface="PingFang SC"/>
              </a:rPr>
              <a:t> incident</a:t>
            </a:r>
            <a:r>
              <a:rPr lang="zh-CN" altLang="zh-CN" sz="800" dirty="0"/>
              <a:t> </a:t>
            </a:r>
            <a:r>
              <a:rPr lang="zh-CN" altLang="en-US" sz="2000" dirty="0" smtClean="0"/>
              <a:t>）</a:t>
            </a:r>
            <a:r>
              <a:rPr lang="en-US" altLang="zh-CN" sz="2000" dirty="0" smtClean="0"/>
              <a:t>-- </a:t>
            </a:r>
            <a:r>
              <a:rPr lang="zh-CN" altLang="en-US" sz="2000" dirty="0" smtClean="0"/>
              <a:t>针对边，关联至顶点</a:t>
            </a:r>
            <a:endParaRPr lang="en-US" altLang="zh-CN" sz="2000" dirty="0" smtClean="0"/>
          </a:p>
          <a:p>
            <a:pPr>
              <a:buFontTx/>
              <a:buNone/>
            </a:pPr>
            <a:r>
              <a:rPr lang="en-US" altLang="zh-CN" sz="2000" dirty="0" smtClean="0"/>
              <a:t>(7)</a:t>
            </a:r>
            <a:r>
              <a:rPr lang="zh-CN" altLang="en-US" sz="2000" dirty="0" smtClean="0"/>
              <a:t>邻接于  </a:t>
            </a:r>
            <a:r>
              <a:rPr lang="en-US" altLang="zh-CN" sz="2000" dirty="0" smtClean="0"/>
              <a:t>(8)</a:t>
            </a:r>
            <a:r>
              <a:rPr lang="zh-CN" altLang="en-US" sz="2000" dirty="0" smtClean="0"/>
              <a:t>邻接至 （</a:t>
            </a:r>
            <a:r>
              <a:rPr lang="zh-CN" altLang="zh-CN" sz="2000" dirty="0">
                <a:solidFill>
                  <a:srgbClr val="333333"/>
                </a:solidFill>
                <a:latin typeface="Arial Unicode MS" panose="020B0604020202020204" charset="-122"/>
                <a:ea typeface="PingFang SC"/>
              </a:rPr>
              <a:t> adjacent</a:t>
            </a:r>
            <a:r>
              <a:rPr lang="zh-CN" altLang="zh-CN" sz="800" dirty="0"/>
              <a:t> </a:t>
            </a:r>
            <a:r>
              <a:rPr lang="zh-CN" altLang="en-US" sz="2000" dirty="0" smtClean="0"/>
              <a:t>）</a:t>
            </a:r>
            <a:r>
              <a:rPr lang="en-US" altLang="zh-CN" sz="2000" dirty="0" smtClean="0">
                <a:sym typeface="+mn-ea"/>
              </a:rPr>
              <a:t>-- </a:t>
            </a:r>
            <a:r>
              <a:rPr lang="zh-CN" altLang="en-US" sz="2000" dirty="0" smtClean="0">
                <a:sym typeface="+mn-ea"/>
              </a:rPr>
              <a:t>顶点之间邻接</a:t>
            </a:r>
            <a:endParaRPr lang="en-US" altLang="zh-CN" sz="2000" dirty="0" smtClean="0"/>
          </a:p>
          <a:p>
            <a:pPr>
              <a:buFontTx/>
              <a:buNone/>
            </a:pPr>
            <a:r>
              <a:rPr lang="en-US" altLang="zh-CN" sz="2000" dirty="0" smtClean="0"/>
              <a:t>(9)</a:t>
            </a:r>
            <a:r>
              <a:rPr lang="zh-CN" altLang="en-US" sz="2000" dirty="0" smtClean="0"/>
              <a:t>无向图  </a:t>
            </a:r>
            <a:r>
              <a:rPr lang="en-US" altLang="zh-CN" sz="2000" dirty="0" smtClean="0"/>
              <a:t>(10)</a:t>
            </a:r>
            <a:r>
              <a:rPr lang="zh-CN" altLang="en-US" sz="2000" dirty="0" smtClean="0"/>
              <a:t>有向图  </a:t>
            </a:r>
            <a:r>
              <a:rPr lang="en-US" altLang="zh-CN" sz="2000" dirty="0" smtClean="0"/>
              <a:t>(11)</a:t>
            </a:r>
            <a:r>
              <a:rPr lang="zh-CN" altLang="en-US" sz="2000" dirty="0" smtClean="0"/>
              <a:t>完全图  </a:t>
            </a:r>
            <a:r>
              <a:rPr lang="en-US" altLang="zh-CN" sz="2000" dirty="0" smtClean="0"/>
              <a:t>(12)</a:t>
            </a:r>
            <a:r>
              <a:rPr lang="zh-CN" altLang="en-US" sz="2000" dirty="0" smtClean="0"/>
              <a:t>稀疏图 </a:t>
            </a:r>
            <a:r>
              <a:rPr lang="en-US" altLang="zh-CN" sz="2000" dirty="0" smtClean="0"/>
              <a:t>(13)</a:t>
            </a:r>
            <a:r>
              <a:rPr lang="zh-CN" altLang="en-US" sz="2000" dirty="0" smtClean="0"/>
              <a:t>稠密图</a:t>
            </a:r>
            <a:endParaRPr lang="en-US" altLang="zh-CN" sz="2000" dirty="0" smtClean="0"/>
          </a:p>
          <a:p>
            <a:pPr>
              <a:buFontTx/>
              <a:buNone/>
            </a:pPr>
            <a:r>
              <a:rPr lang="en-US" altLang="zh-CN" sz="2000" dirty="0" smtClean="0"/>
              <a:t>(14)</a:t>
            </a:r>
            <a:r>
              <a:rPr lang="zh-CN" altLang="en-US" sz="2000" dirty="0" smtClean="0"/>
              <a:t>带权图  </a:t>
            </a:r>
            <a:r>
              <a:rPr lang="en-US" altLang="zh-CN" sz="2000" dirty="0" smtClean="0"/>
              <a:t>(15)</a:t>
            </a:r>
            <a:r>
              <a:rPr lang="zh-CN" altLang="en-US" sz="2000" dirty="0" smtClean="0"/>
              <a:t>子图</a:t>
            </a:r>
            <a:endParaRPr lang="en-US" altLang="zh-CN" sz="2000" dirty="0" smtClean="0"/>
          </a:p>
          <a:p>
            <a:pPr>
              <a:buFontTx/>
              <a:buNone/>
            </a:pPr>
            <a:r>
              <a:rPr lang="en-US" altLang="zh-CN" sz="2000" dirty="0" smtClean="0"/>
              <a:t>(16)</a:t>
            </a:r>
            <a:r>
              <a:rPr lang="zh-CN" altLang="en-US" sz="2000" dirty="0" smtClean="0"/>
              <a:t>顶点的度  </a:t>
            </a:r>
            <a:r>
              <a:rPr lang="en-US" altLang="zh-CN" sz="2000" dirty="0" smtClean="0"/>
              <a:t>(17)</a:t>
            </a:r>
            <a:r>
              <a:rPr lang="zh-CN" altLang="en-US" sz="2000" dirty="0" smtClean="0"/>
              <a:t>入度   </a:t>
            </a:r>
            <a:r>
              <a:rPr lang="en-US" altLang="zh-CN" sz="2000" dirty="0" smtClean="0"/>
              <a:t>(18)</a:t>
            </a:r>
            <a:r>
              <a:rPr lang="zh-CN" altLang="en-US" sz="2000" dirty="0" smtClean="0"/>
              <a:t>出度</a:t>
            </a:r>
            <a:endParaRPr lang="en-US" altLang="zh-CN" sz="2000" dirty="0" smtClean="0"/>
          </a:p>
          <a:p>
            <a:pPr>
              <a:buFontTx/>
              <a:buNone/>
            </a:pPr>
            <a:r>
              <a:rPr lang="en-US" altLang="zh-CN" sz="2000" dirty="0" smtClean="0"/>
              <a:t>(19)</a:t>
            </a:r>
            <a:r>
              <a:rPr lang="zh-CN" altLang="en-US" sz="2000" dirty="0" smtClean="0"/>
              <a:t>路径   </a:t>
            </a:r>
            <a:r>
              <a:rPr lang="en-US" altLang="zh-CN" sz="2000" dirty="0" smtClean="0"/>
              <a:t>(20)</a:t>
            </a:r>
            <a:r>
              <a:rPr lang="zh-CN" altLang="en-US" sz="2000" dirty="0" smtClean="0"/>
              <a:t>路径长度   </a:t>
            </a:r>
            <a:r>
              <a:rPr lang="en-US" altLang="zh-CN" sz="2000" dirty="0" smtClean="0"/>
              <a:t>(21)</a:t>
            </a:r>
            <a:r>
              <a:rPr lang="zh-CN" altLang="en-US" sz="2000" dirty="0" smtClean="0"/>
              <a:t>简单路径  </a:t>
            </a:r>
            <a:endParaRPr lang="zh-CN" altLang="en-US" sz="2000" dirty="0" smtClean="0"/>
          </a:p>
          <a:p>
            <a:pPr>
              <a:buFontTx/>
              <a:buNone/>
            </a:pPr>
            <a:r>
              <a:rPr lang="en-US" altLang="zh-CN" sz="2000" dirty="0" smtClean="0"/>
              <a:t>(22)</a:t>
            </a:r>
            <a:r>
              <a:rPr lang="zh-CN" altLang="en-US" sz="2000" dirty="0" smtClean="0"/>
              <a:t>回路 </a:t>
            </a:r>
            <a:r>
              <a:rPr lang="en-US" altLang="zh-CN" sz="2000" dirty="0" smtClean="0"/>
              <a:t>(23)</a:t>
            </a:r>
            <a:r>
              <a:rPr lang="zh-CN" altLang="en-US" sz="2000" dirty="0" smtClean="0"/>
              <a:t>无环图 </a:t>
            </a:r>
            <a:r>
              <a:rPr lang="en-US" altLang="zh-CN" sz="2000" dirty="0" smtClean="0"/>
              <a:t>(24)</a:t>
            </a:r>
            <a:r>
              <a:rPr lang="zh-CN" altLang="en-US" sz="2000" dirty="0" smtClean="0"/>
              <a:t>有向无环图</a:t>
            </a:r>
            <a:endParaRPr lang="en-US" altLang="zh-CN" sz="2000" dirty="0" smtClean="0"/>
          </a:p>
          <a:p>
            <a:pPr>
              <a:buFontTx/>
              <a:buNone/>
            </a:pPr>
            <a:r>
              <a:rPr lang="en-US" altLang="zh-CN" sz="2000" dirty="0" smtClean="0"/>
              <a:t>(25)</a:t>
            </a:r>
            <a:r>
              <a:rPr lang="zh-CN" altLang="en-US" sz="2000" dirty="0" smtClean="0"/>
              <a:t>连通图 </a:t>
            </a:r>
            <a:r>
              <a:rPr lang="en-US" altLang="zh-CN" sz="2000" dirty="0" smtClean="0"/>
              <a:t>(26)</a:t>
            </a:r>
            <a:r>
              <a:rPr lang="zh-CN" altLang="en-US" sz="2000" dirty="0" smtClean="0"/>
              <a:t>连通分量 </a:t>
            </a:r>
            <a:r>
              <a:rPr lang="en-US" altLang="zh-CN" sz="2000" dirty="0" smtClean="0"/>
              <a:t>(27)</a:t>
            </a:r>
            <a:r>
              <a:rPr lang="zh-CN" altLang="en-US" sz="2000" dirty="0" smtClean="0"/>
              <a:t>强连通图 </a:t>
            </a:r>
            <a:r>
              <a:rPr lang="en-US" altLang="zh-CN" sz="2000" dirty="0" smtClean="0"/>
              <a:t>(28)</a:t>
            </a:r>
            <a:r>
              <a:rPr lang="zh-CN" altLang="en-US" sz="2000" dirty="0" smtClean="0"/>
              <a:t>强连通分量</a:t>
            </a:r>
            <a:endParaRPr lang="en-US" altLang="zh-CN" sz="2000" dirty="0" smtClean="0"/>
          </a:p>
          <a:p>
            <a:pPr>
              <a:buFontTx/>
              <a:buNone/>
            </a:pPr>
            <a:r>
              <a:rPr lang="en-US" altLang="zh-CN" sz="2000" dirty="0" smtClean="0"/>
              <a:t>(29)</a:t>
            </a:r>
            <a:r>
              <a:rPr lang="zh-CN" altLang="en-US" sz="2000" dirty="0" smtClean="0"/>
              <a:t>生成树 </a:t>
            </a:r>
            <a:r>
              <a:rPr lang="en-US" altLang="zh-CN" sz="2000" dirty="0" smtClean="0"/>
              <a:t>(30)</a:t>
            </a:r>
            <a:r>
              <a:rPr lang="zh-CN" altLang="en-US" sz="2000" dirty="0" smtClean="0"/>
              <a:t>生成森林</a:t>
            </a:r>
            <a:endParaRPr lang="zh-CN" altLang="en-US" sz="2000" dirty="0"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
        <p:nvSpPr>
          <p:cNvPr id="4" name="Rectangle 2"/>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图的特性</a:t>
            </a:r>
            <a:endParaRPr lang="zh-CN" altLang="en-US" smtClean="0"/>
          </a:p>
        </p:txBody>
      </p:sp>
      <p:sp>
        <p:nvSpPr>
          <p:cNvPr id="40963" name="Rectangle 3"/>
          <p:cNvSpPr>
            <a:spLocks noGrp="1" noChangeArrowheads="1"/>
          </p:cNvSpPr>
          <p:nvPr>
            <p:ph type="body" idx="1"/>
          </p:nvPr>
        </p:nvSpPr>
        <p:spPr/>
        <p:txBody>
          <a:bodyPr/>
          <a:lstStyle/>
          <a:p>
            <a:pPr marL="609600" indent="-609600"/>
            <a:r>
              <a:rPr lang="en-US" altLang="zh-CN" smtClean="0"/>
              <a:t>G</a:t>
            </a:r>
            <a:r>
              <a:rPr lang="zh-CN" altLang="en-US" smtClean="0"/>
              <a:t>为无向图，顶点</a:t>
            </a:r>
            <a:r>
              <a:rPr lang="en-US" altLang="zh-CN" smtClean="0"/>
              <a:t>i</a:t>
            </a:r>
            <a:r>
              <a:rPr lang="zh-CN" altLang="en-US" smtClean="0"/>
              <a:t>的</a:t>
            </a:r>
            <a:r>
              <a:rPr lang="zh-CN" altLang="en-US" smtClean="0">
                <a:solidFill>
                  <a:schemeClr val="accent2"/>
                </a:solidFill>
              </a:rPr>
              <a:t>度</a:t>
            </a:r>
            <a:r>
              <a:rPr lang="zh-CN" altLang="en-US" smtClean="0"/>
              <a:t>（</a:t>
            </a:r>
            <a:r>
              <a:rPr lang="en-US" altLang="zh-CN" smtClean="0">
                <a:solidFill>
                  <a:schemeClr val="hlink"/>
                </a:solidFill>
              </a:rPr>
              <a:t>degree</a:t>
            </a:r>
            <a:r>
              <a:rPr lang="zh-CN" altLang="en-US" smtClean="0"/>
              <a:t>）：与顶点</a:t>
            </a:r>
            <a:r>
              <a:rPr lang="en-US" altLang="zh-CN" smtClean="0"/>
              <a:t>i</a:t>
            </a:r>
            <a:r>
              <a:rPr lang="zh-CN" altLang="en-US" smtClean="0"/>
              <a:t>相连的边的数目</a:t>
            </a:r>
            <a:endParaRPr lang="zh-CN" altLang="en-US" smtClean="0"/>
          </a:p>
          <a:p>
            <a:pPr marL="609600" indent="-609600"/>
            <a:r>
              <a:rPr lang="zh-CN" altLang="en-US" smtClean="0">
                <a:solidFill>
                  <a:schemeClr val="accent2"/>
                </a:solidFill>
              </a:rPr>
              <a:t>特性</a:t>
            </a:r>
            <a:r>
              <a:rPr lang="en-US" altLang="zh-CN" smtClean="0">
                <a:solidFill>
                  <a:schemeClr val="accent2"/>
                </a:solidFill>
              </a:rPr>
              <a:t>1</a:t>
            </a:r>
            <a:r>
              <a:rPr lang="en-US" altLang="zh-CN" smtClean="0"/>
              <a:t>  </a:t>
            </a:r>
            <a:r>
              <a:rPr lang="zh-CN" altLang="en-US" smtClean="0"/>
              <a:t>设</a:t>
            </a:r>
            <a:r>
              <a:rPr lang="en-US" altLang="zh-CN" smtClean="0"/>
              <a:t>G=(V, E)</a:t>
            </a:r>
            <a:r>
              <a:rPr lang="zh-CN" altLang="en-US" smtClean="0"/>
              <a:t>为无向图，</a:t>
            </a:r>
            <a:r>
              <a:rPr lang="en-US" altLang="zh-CN" smtClean="0"/>
              <a:t>|V|=n</a:t>
            </a:r>
            <a:r>
              <a:rPr lang="zh-CN" altLang="en-US" smtClean="0"/>
              <a:t>，</a:t>
            </a:r>
            <a:r>
              <a:rPr lang="en-US" altLang="zh-CN" smtClean="0"/>
              <a:t>|E|=e</a:t>
            </a:r>
            <a:r>
              <a:rPr lang="zh-CN" altLang="en-US" smtClean="0"/>
              <a:t>，</a:t>
            </a:r>
            <a:r>
              <a:rPr lang="en-US" altLang="zh-CN" smtClean="0"/>
              <a:t>d</a:t>
            </a:r>
            <a:r>
              <a:rPr lang="en-US" altLang="zh-CN" baseline="-25000" smtClean="0"/>
              <a:t>i</a:t>
            </a:r>
            <a:r>
              <a:rPr lang="zh-CN" altLang="en-US" smtClean="0"/>
              <a:t>为顶点</a:t>
            </a:r>
            <a:r>
              <a:rPr lang="en-US" altLang="zh-CN" smtClean="0"/>
              <a:t>i</a:t>
            </a:r>
            <a:r>
              <a:rPr lang="zh-CN" altLang="en-US" smtClean="0"/>
              <a:t>的度，则有</a:t>
            </a:r>
            <a:endParaRPr lang="zh-CN" altLang="en-US" smtClean="0"/>
          </a:p>
          <a:p>
            <a:pPr marL="990600" lvl="1" indent="-533400">
              <a:buFont typeface="Wingdings" panose="05000000000000000000" pitchFamily="2" charset="2"/>
              <a:buAutoNum type="arabicParenR"/>
            </a:pPr>
            <a:br>
              <a:rPr lang="zh-CN" altLang="en-US" smtClean="0"/>
            </a:br>
            <a:r>
              <a:rPr lang="zh-CN" altLang="en-US" smtClean="0"/>
              <a:t> </a:t>
            </a:r>
            <a:endParaRPr lang="zh-CN" altLang="en-US" smtClean="0"/>
          </a:p>
          <a:p>
            <a:pPr marL="990600" lvl="1" indent="-533400">
              <a:buFont typeface="Wingdings" panose="05000000000000000000" pitchFamily="2" charset="2"/>
              <a:buAutoNum type="arabicParenR"/>
            </a:pPr>
            <a:r>
              <a:rPr lang="en-US" altLang="zh-CN" smtClean="0"/>
              <a:t>0</a:t>
            </a:r>
            <a:r>
              <a:rPr lang="en-US" altLang="zh-CN" smtClean="0">
                <a:latin typeface="宋体" panose="02010600030101010101" pitchFamily="2" charset="-122"/>
              </a:rPr>
              <a:t>≤</a:t>
            </a:r>
            <a:r>
              <a:rPr lang="en-US" altLang="zh-CN" smtClean="0"/>
              <a:t>e</a:t>
            </a:r>
            <a:r>
              <a:rPr lang="en-US" altLang="zh-CN" smtClean="0">
                <a:latin typeface="宋体" panose="02010600030101010101" pitchFamily="2" charset="-122"/>
              </a:rPr>
              <a:t>≤</a:t>
            </a:r>
            <a:r>
              <a:rPr lang="en-US" altLang="zh-CN" smtClean="0"/>
              <a:t>n(n-1)/2</a:t>
            </a:r>
            <a:endParaRPr lang="en-US" altLang="zh-CN" smtClean="0"/>
          </a:p>
        </p:txBody>
      </p:sp>
      <p:graphicFrame>
        <p:nvGraphicFramePr>
          <p:cNvPr id="40964" name="Object 2"/>
          <p:cNvGraphicFramePr>
            <a:graphicFrameLocks noChangeAspect="1"/>
          </p:cNvGraphicFramePr>
          <p:nvPr/>
        </p:nvGraphicFramePr>
        <p:xfrm>
          <a:off x="2133600" y="3352800"/>
          <a:ext cx="1524000" cy="1016000"/>
        </p:xfrm>
        <a:graphic>
          <a:graphicData uri="http://schemas.openxmlformats.org/presentationml/2006/ole">
            <mc:AlternateContent xmlns:mc="http://schemas.openxmlformats.org/markup-compatibility/2006">
              <mc:Choice xmlns:v="urn:schemas-microsoft-com:vml" Requires="v">
                <p:oleObj spid="_x0000_s35845" name="Equation" r:id="rId1" imgW="647700" imgH="431800" progId="Equation.3">
                  <p:embed/>
                </p:oleObj>
              </mc:Choice>
              <mc:Fallback>
                <p:oleObj name="Equation" r:id="rId1" imgW="647700" imgH="431800" progId="Equation.3">
                  <p:embed/>
                  <p:pic>
                    <p:nvPicPr>
                      <p:cNvPr id="0" name="图片 358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52800"/>
                        <a:ext cx="15240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特性</a:t>
            </a:r>
            <a:r>
              <a:rPr lang="en-US" altLang="zh-CN" smtClean="0"/>
              <a:t>2</a:t>
            </a:r>
            <a:endParaRPr lang="en-US" altLang="zh-CN" smtClean="0"/>
          </a:p>
        </p:txBody>
      </p:sp>
      <p:sp>
        <p:nvSpPr>
          <p:cNvPr id="43011" name="Rectangle 3"/>
          <p:cNvSpPr>
            <a:spLocks noGrp="1" noChangeArrowheads="1"/>
          </p:cNvSpPr>
          <p:nvPr>
            <p:ph type="body" idx="1"/>
          </p:nvPr>
        </p:nvSpPr>
        <p:spPr>
          <a:xfrm>
            <a:off x="1143000" y="1371600"/>
            <a:ext cx="7812088" cy="4724400"/>
          </a:xfrm>
        </p:spPr>
        <p:txBody>
          <a:bodyPr/>
          <a:lstStyle/>
          <a:p>
            <a:pPr marL="609600" indent="-609600"/>
            <a:r>
              <a:rPr lang="en-US" altLang="zh-CN" smtClean="0"/>
              <a:t>G</a:t>
            </a:r>
            <a:r>
              <a:rPr lang="zh-CN" altLang="en-US" smtClean="0"/>
              <a:t>为有向图</a:t>
            </a:r>
            <a:br>
              <a:rPr lang="zh-CN" altLang="en-US" smtClean="0"/>
            </a:br>
            <a:r>
              <a:rPr lang="zh-CN" altLang="en-US" smtClean="0">
                <a:solidFill>
                  <a:schemeClr val="accent2"/>
                </a:solidFill>
              </a:rPr>
              <a:t>入度</a:t>
            </a:r>
            <a:r>
              <a:rPr lang="zh-CN" altLang="en-US" smtClean="0"/>
              <a:t>（</a:t>
            </a:r>
            <a:r>
              <a:rPr lang="en-US" altLang="zh-CN" smtClean="0">
                <a:solidFill>
                  <a:schemeClr val="hlink"/>
                </a:solidFill>
              </a:rPr>
              <a:t>in-degree</a:t>
            </a:r>
            <a:r>
              <a:rPr lang="zh-CN" altLang="en-US" smtClean="0"/>
              <a:t>）：关联</a:t>
            </a:r>
            <a:r>
              <a:rPr lang="zh-CN" altLang="en-US" smtClean="0">
                <a:solidFill>
                  <a:srgbClr val="FF0000"/>
                </a:solidFill>
              </a:rPr>
              <a:t>至</a:t>
            </a:r>
            <a:r>
              <a:rPr lang="zh-CN" altLang="en-US" smtClean="0"/>
              <a:t>顶点</a:t>
            </a:r>
            <a:r>
              <a:rPr lang="en-US" altLang="zh-CN" smtClean="0"/>
              <a:t>i</a:t>
            </a:r>
            <a:r>
              <a:rPr lang="zh-CN" altLang="en-US" smtClean="0"/>
              <a:t>的边的数目，</a:t>
            </a:r>
            <a:r>
              <a:rPr lang="en-US" altLang="zh-CN" smtClean="0"/>
              <a:t>d</a:t>
            </a:r>
            <a:r>
              <a:rPr lang="en-US" altLang="zh-CN" baseline="-25000" smtClean="0"/>
              <a:t>i</a:t>
            </a:r>
            <a:r>
              <a:rPr lang="en-US" altLang="zh-CN" baseline="30000" smtClean="0"/>
              <a:t>in</a:t>
            </a:r>
            <a:br>
              <a:rPr lang="en-US" altLang="zh-CN" baseline="30000" smtClean="0"/>
            </a:br>
            <a:r>
              <a:rPr lang="zh-CN" altLang="en-US" smtClean="0">
                <a:solidFill>
                  <a:schemeClr val="accent2"/>
                </a:solidFill>
              </a:rPr>
              <a:t>出度</a:t>
            </a:r>
            <a:r>
              <a:rPr lang="zh-CN" altLang="en-US" smtClean="0"/>
              <a:t>（</a:t>
            </a:r>
            <a:r>
              <a:rPr lang="en-US" altLang="zh-CN" smtClean="0">
                <a:solidFill>
                  <a:schemeClr val="hlink"/>
                </a:solidFill>
              </a:rPr>
              <a:t>out-degree</a:t>
            </a:r>
            <a:r>
              <a:rPr lang="zh-CN" altLang="en-US" smtClean="0"/>
              <a:t>）：关联</a:t>
            </a:r>
            <a:r>
              <a:rPr lang="zh-CN" altLang="en-US" smtClean="0">
                <a:solidFill>
                  <a:srgbClr val="FF0000"/>
                </a:solidFill>
              </a:rPr>
              <a:t>于</a:t>
            </a:r>
            <a:r>
              <a:rPr lang="zh-CN" altLang="en-US" smtClean="0"/>
              <a:t>顶点</a:t>
            </a:r>
            <a:r>
              <a:rPr lang="en-US" altLang="zh-CN" smtClean="0"/>
              <a:t>i</a:t>
            </a:r>
            <a:r>
              <a:rPr lang="zh-CN" altLang="en-US" smtClean="0"/>
              <a:t>的边的数目，</a:t>
            </a:r>
            <a:r>
              <a:rPr lang="en-US" altLang="zh-CN" smtClean="0"/>
              <a:t>d</a:t>
            </a:r>
            <a:r>
              <a:rPr lang="en-US" altLang="zh-CN" baseline="-25000" smtClean="0"/>
              <a:t>i</a:t>
            </a:r>
            <a:r>
              <a:rPr lang="en-US" altLang="zh-CN" baseline="30000" smtClean="0"/>
              <a:t>out</a:t>
            </a:r>
            <a:endParaRPr lang="en-US" altLang="zh-CN" baseline="30000" smtClean="0"/>
          </a:p>
          <a:p>
            <a:pPr marL="609600" indent="-609600"/>
            <a:r>
              <a:rPr lang="zh-CN" altLang="en-US" smtClean="0"/>
              <a:t>特性</a:t>
            </a:r>
            <a:r>
              <a:rPr lang="en-US" altLang="zh-CN" smtClean="0"/>
              <a:t>2  G=(V, E)</a:t>
            </a:r>
            <a:r>
              <a:rPr lang="zh-CN" altLang="en-US" smtClean="0"/>
              <a:t>为有向图，有：</a:t>
            </a:r>
            <a:endParaRPr lang="zh-CN" altLang="en-US" smtClean="0"/>
          </a:p>
          <a:p>
            <a:pPr marL="990600" lvl="1" indent="-533400">
              <a:buFont typeface="Wingdings" panose="05000000000000000000" pitchFamily="2" charset="2"/>
              <a:buAutoNum type="arabicParenR"/>
            </a:pPr>
            <a:r>
              <a:rPr lang="en-US" altLang="zh-CN" smtClean="0"/>
              <a:t>0</a:t>
            </a:r>
            <a:r>
              <a:rPr lang="en-US" altLang="zh-CN" smtClean="0">
                <a:latin typeface="宋体" panose="02010600030101010101" pitchFamily="2" charset="-122"/>
              </a:rPr>
              <a:t>≤</a:t>
            </a:r>
            <a:r>
              <a:rPr lang="en-US" altLang="zh-CN" smtClean="0"/>
              <a:t>e</a:t>
            </a:r>
            <a:r>
              <a:rPr lang="en-US" altLang="zh-CN" smtClean="0">
                <a:latin typeface="宋体" panose="02010600030101010101" pitchFamily="2" charset="-122"/>
              </a:rPr>
              <a:t>≤</a:t>
            </a:r>
            <a:r>
              <a:rPr lang="en-US" altLang="zh-CN" smtClean="0"/>
              <a:t>n(n-1)</a:t>
            </a:r>
            <a:endParaRPr lang="en-US" altLang="zh-CN" smtClean="0"/>
          </a:p>
          <a:p>
            <a:pPr marL="990600" lvl="1" indent="-533400">
              <a:buFont typeface="Wingdings" panose="05000000000000000000" pitchFamily="2" charset="2"/>
              <a:buAutoNum type="arabicParenR"/>
            </a:pPr>
            <a:endParaRPr lang="en-US" altLang="zh-CN" smtClean="0"/>
          </a:p>
          <a:p>
            <a:pPr marL="990600" lvl="1" indent="-533400">
              <a:buFont typeface="Wingdings" panose="05000000000000000000" pitchFamily="2" charset="2"/>
              <a:buAutoNum type="arabicParenR"/>
            </a:pPr>
            <a:r>
              <a:rPr lang="en-US" altLang="zh-CN" smtClean="0"/>
              <a:t> </a:t>
            </a:r>
            <a:endParaRPr lang="en-US" altLang="zh-CN" smtClean="0"/>
          </a:p>
        </p:txBody>
      </p:sp>
      <p:graphicFrame>
        <p:nvGraphicFramePr>
          <p:cNvPr id="43012" name="Object 2"/>
          <p:cNvGraphicFramePr>
            <a:graphicFrameLocks noChangeAspect="1"/>
          </p:cNvGraphicFramePr>
          <p:nvPr/>
        </p:nvGraphicFramePr>
        <p:xfrm>
          <a:off x="2295843" y="4014312"/>
          <a:ext cx="2464435" cy="881380"/>
        </p:xfrm>
        <a:graphic>
          <a:graphicData uri="http://schemas.openxmlformats.org/presentationml/2006/ole">
            <mc:AlternateContent xmlns:mc="http://schemas.openxmlformats.org/markup-compatibility/2006">
              <mc:Choice xmlns:v="urn:schemas-microsoft-com:vml" Requires="v">
                <p:oleObj spid="_x0000_s36869" name="Equation" r:id="rId1" imgW="1206500" imgH="431800" progId="Equation.3">
                  <p:embed/>
                </p:oleObj>
              </mc:Choice>
              <mc:Fallback>
                <p:oleObj name="Equation" r:id="rId1" imgW="1206500" imgH="431800" progId="Equation.3">
                  <p:embed/>
                  <p:pic>
                    <p:nvPicPr>
                      <p:cNvPr id="0" name="图片 36868"/>
                      <p:cNvPicPr>
                        <a:picLocks noChangeAspect="1" noChangeArrowheads="1"/>
                      </p:cNvPicPr>
                      <p:nvPr/>
                    </p:nvPicPr>
                    <p:blipFill>
                      <a:blip r:embed="rId2"/>
                      <a:srcRect/>
                      <a:stretch>
                        <a:fillRect/>
                      </a:stretch>
                    </p:blipFill>
                    <p:spPr bwMode="auto">
                      <a:xfrm>
                        <a:off x="2295843" y="4014312"/>
                        <a:ext cx="2464435" cy="881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三种存储方式</a:t>
            </a:r>
            <a:endParaRPr lang="zh-CN" altLang="en-US" smtClean="0"/>
          </a:p>
        </p:txBody>
      </p:sp>
      <p:sp>
        <p:nvSpPr>
          <p:cNvPr id="51203" name="内容占位符 2"/>
          <p:cNvSpPr>
            <a:spLocks noGrp="1"/>
          </p:cNvSpPr>
          <p:nvPr>
            <p:ph idx="1"/>
          </p:nvPr>
        </p:nvSpPr>
        <p:spPr/>
        <p:txBody>
          <a:bodyPr/>
          <a:lstStyle/>
          <a:p>
            <a:r>
              <a:rPr lang="zh-CN" altLang="en-US" smtClean="0"/>
              <a:t>邻接矩阵</a:t>
            </a:r>
            <a:endParaRPr lang="en-US" altLang="zh-CN" smtClean="0"/>
          </a:p>
          <a:p>
            <a:r>
              <a:rPr lang="zh-CN" altLang="en-US" smtClean="0"/>
              <a:t>邻接压缩</a:t>
            </a:r>
            <a:r>
              <a:rPr lang="zh-CN" altLang="en-US" smtClean="0">
                <a:sym typeface="+mn-ea"/>
              </a:rPr>
              <a:t>矩阵</a:t>
            </a:r>
            <a:endParaRPr lang="en-US" altLang="zh-CN" smtClean="0"/>
          </a:p>
          <a:p>
            <a:r>
              <a:rPr lang="zh-CN" altLang="en-US" smtClean="0"/>
              <a:t>邻接链表</a:t>
            </a:r>
            <a:endParaRPr lang="en-US" altLang="zh-CN" smtClean="0"/>
          </a:p>
          <a:p>
            <a:r>
              <a:rPr lang="zh-CN" altLang="en-US" smtClean="0">
                <a:solidFill>
                  <a:schemeClr val="bg2">
                    <a:lumMod val="50000"/>
                  </a:schemeClr>
                </a:solidFill>
              </a:rPr>
              <a:t>十字链表</a:t>
            </a:r>
            <a:endParaRPr lang="zh-CN" altLang="en-US" smtClean="0">
              <a:solidFill>
                <a:schemeClr val="bg2">
                  <a:lumMod val="50000"/>
                </a:schemeClr>
              </a:solidFill>
            </a:endParaRPr>
          </a:p>
        </p:txBody>
      </p:sp>
      <p:sp>
        <p:nvSpPr>
          <p:cNvPr id="5" name="右大括号 4"/>
          <p:cNvSpPr/>
          <p:nvPr/>
        </p:nvSpPr>
        <p:spPr bwMode="auto">
          <a:xfrm>
            <a:off x="3854450" y="1635125"/>
            <a:ext cx="358775" cy="896938"/>
          </a:xfrm>
          <a:prstGeom prst="righ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lIns="0" tIns="0" rIns="182880" bIns="0"/>
          <a:lstStyle/>
          <a:p>
            <a:pPr eaLnBrk="1" hangingPunct="1">
              <a:spcBef>
                <a:spcPct val="50000"/>
              </a:spcBef>
              <a:defRPr/>
            </a:pPr>
            <a:endParaRPr lang="zh-CN" altLang="en-US" sz="2400"/>
          </a:p>
        </p:txBody>
      </p:sp>
      <p:sp>
        <p:nvSpPr>
          <p:cNvPr id="51206" name="TextBox 5"/>
          <p:cNvSpPr txBox="1">
            <a:spLocks noChangeArrowheads="1"/>
          </p:cNvSpPr>
          <p:nvPr/>
        </p:nvSpPr>
        <p:spPr bwMode="auto">
          <a:xfrm>
            <a:off x="4213225" y="1814513"/>
            <a:ext cx="161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charset="-122"/>
                <a:ea typeface="黑体" panose="02010609060101010101"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charset="-122"/>
                <a:ea typeface="黑体" panose="02010609060101010101" charset="-122"/>
              </a:defRPr>
            </a:lvl2pPr>
            <a:lvl3pPr marL="1143000" indent="-228600">
              <a:spcBef>
                <a:spcPct val="25000"/>
              </a:spcBef>
              <a:buClr>
                <a:schemeClr val="tx2"/>
              </a:buClr>
              <a:buChar char="•"/>
              <a:defRPr sz="2000" b="1">
                <a:solidFill>
                  <a:schemeClr val="tx1"/>
                </a:solidFill>
                <a:latin typeface="黑体" panose="02010609060101010101" charset="-122"/>
                <a:ea typeface="黑体" panose="02010609060101010101"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charset="-122"/>
                <a:ea typeface="黑体" panose="02010609060101010101" charset="-122"/>
              </a:defRPr>
            </a:lvl4pPr>
            <a:lvl5pPr marL="2057400" indent="-228600">
              <a:spcBef>
                <a:spcPct val="20000"/>
              </a:spcBef>
              <a:buClr>
                <a:schemeClr val="tx2"/>
              </a:buClr>
              <a:buChar char="•"/>
              <a:defRPr sz="14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charset="-122"/>
                <a:ea typeface="黑体" panose="02010609060101010101" charset="-122"/>
              </a:defRPr>
            </a:lvl9pPr>
          </a:lstStyle>
          <a:p>
            <a:pPr eaLnBrk="1" hangingPunct="1">
              <a:spcBef>
                <a:spcPct val="0"/>
              </a:spcBef>
              <a:buClrTx/>
              <a:buFontTx/>
              <a:buNone/>
            </a:pPr>
            <a:r>
              <a:rPr lang="zh-CN" altLang="en-US" sz="1800">
                <a:solidFill>
                  <a:srgbClr val="FF0000"/>
                </a:solidFill>
                <a:latin typeface="Arial" panose="020B0604020202020204" pitchFamily="34" charset="0"/>
                <a:ea typeface="宋体" panose="02010600030101010101" pitchFamily="2" charset="-122"/>
              </a:rPr>
              <a:t>顺序存储</a:t>
            </a:r>
            <a:endParaRPr lang="zh-CN" altLang="en-US" sz="1800">
              <a:solidFill>
                <a:srgbClr val="FF0000"/>
              </a:solidFill>
              <a:latin typeface="Arial" panose="020B0604020202020204" pitchFamily="34" charset="0"/>
              <a:ea typeface="宋体" panose="02010600030101010101" pitchFamily="2" charset="-122"/>
            </a:endParaRPr>
          </a:p>
        </p:txBody>
      </p:sp>
      <p:sp>
        <p:nvSpPr>
          <p:cNvPr id="51207" name="TextBox 7"/>
          <p:cNvSpPr txBox="1">
            <a:spLocks noChangeArrowheads="1"/>
          </p:cNvSpPr>
          <p:nvPr/>
        </p:nvSpPr>
        <p:spPr bwMode="auto">
          <a:xfrm>
            <a:off x="4213225" y="3070225"/>
            <a:ext cx="1614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2"/>
              </a:buClr>
              <a:buChar char="•"/>
              <a:defRPr sz="2800" b="1">
                <a:solidFill>
                  <a:schemeClr val="tx1"/>
                </a:solidFill>
                <a:latin typeface="黑体" panose="02010609060101010101" charset="-122"/>
                <a:ea typeface="黑体" panose="02010609060101010101" charset="-122"/>
              </a:defRPr>
            </a:lvl1pPr>
            <a:lvl2pPr marL="742950" indent="-285750">
              <a:spcBef>
                <a:spcPct val="30000"/>
              </a:spcBef>
              <a:buClr>
                <a:schemeClr val="tx2"/>
              </a:buClr>
              <a:buFont typeface="Arial" panose="020B0604020202020204" pitchFamily="34" charset="0"/>
              <a:buChar char="–"/>
              <a:defRPr sz="2400" b="1">
                <a:solidFill>
                  <a:schemeClr val="tx1"/>
                </a:solidFill>
                <a:latin typeface="黑体" panose="02010609060101010101" charset="-122"/>
                <a:ea typeface="黑体" panose="02010609060101010101" charset="-122"/>
              </a:defRPr>
            </a:lvl2pPr>
            <a:lvl3pPr marL="1143000" indent="-228600">
              <a:spcBef>
                <a:spcPct val="25000"/>
              </a:spcBef>
              <a:buClr>
                <a:schemeClr val="tx2"/>
              </a:buClr>
              <a:buChar char="•"/>
              <a:defRPr sz="2000" b="1">
                <a:solidFill>
                  <a:schemeClr val="tx1"/>
                </a:solidFill>
                <a:latin typeface="黑体" panose="02010609060101010101" charset="-122"/>
                <a:ea typeface="黑体" panose="02010609060101010101" charset="-122"/>
              </a:defRPr>
            </a:lvl3pPr>
            <a:lvl4pPr marL="1600200" indent="-228600">
              <a:spcBef>
                <a:spcPct val="20000"/>
              </a:spcBef>
              <a:buClr>
                <a:schemeClr val="tx2"/>
              </a:buClr>
              <a:buFont typeface="Arial" panose="020B0604020202020204" pitchFamily="34" charset="0"/>
              <a:buChar char="–"/>
              <a:defRPr sz="1600" b="1">
                <a:solidFill>
                  <a:schemeClr val="tx1"/>
                </a:solidFill>
                <a:latin typeface="黑体" panose="02010609060101010101" charset="-122"/>
                <a:ea typeface="黑体" panose="02010609060101010101" charset="-122"/>
              </a:defRPr>
            </a:lvl4pPr>
            <a:lvl5pPr marL="2057400" indent="-228600">
              <a:spcBef>
                <a:spcPct val="20000"/>
              </a:spcBef>
              <a:buClr>
                <a:schemeClr val="tx2"/>
              </a:buClr>
              <a:buChar char="•"/>
              <a:defRPr sz="14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buChar char="•"/>
              <a:defRPr sz="14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buChar char="•"/>
              <a:defRPr sz="14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buChar char="•"/>
              <a:defRPr sz="14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buChar char="•"/>
              <a:defRPr sz="1400" b="1">
                <a:solidFill>
                  <a:schemeClr val="tx1"/>
                </a:solidFill>
                <a:latin typeface="黑体" panose="02010609060101010101" charset="-122"/>
                <a:ea typeface="黑体" panose="02010609060101010101" charset="-122"/>
              </a:defRPr>
            </a:lvl9pPr>
          </a:lstStyle>
          <a:p>
            <a:pPr eaLnBrk="1" hangingPunct="1">
              <a:spcBef>
                <a:spcPct val="0"/>
              </a:spcBef>
              <a:buClrTx/>
              <a:buFontTx/>
              <a:buNone/>
            </a:pPr>
            <a:r>
              <a:rPr lang="zh-CN" altLang="en-US" sz="1800">
                <a:solidFill>
                  <a:srgbClr val="FF0000"/>
                </a:solidFill>
                <a:latin typeface="Arial" panose="020B0604020202020204" pitchFamily="34" charset="0"/>
                <a:ea typeface="宋体" panose="02010600030101010101" pitchFamily="2" charset="-122"/>
              </a:rPr>
              <a:t>链表存储</a:t>
            </a:r>
            <a:endParaRPr lang="zh-CN" altLang="en-US" sz="1800">
              <a:solidFill>
                <a:srgbClr val="FF0000"/>
              </a:solidFill>
              <a:latin typeface="Arial" panose="020B0604020202020204" pitchFamily="34" charset="0"/>
              <a:ea typeface="宋体" panose="02010600030101010101" pitchFamily="2" charset="-122"/>
            </a:endParaRPr>
          </a:p>
        </p:txBody>
      </p:sp>
      <p:sp>
        <p:nvSpPr>
          <p:cNvPr id="11" name="右大括号 10"/>
          <p:cNvSpPr/>
          <p:nvPr/>
        </p:nvSpPr>
        <p:spPr bwMode="auto">
          <a:xfrm>
            <a:off x="3854450" y="2890838"/>
            <a:ext cx="358775" cy="896937"/>
          </a:xfrm>
          <a:prstGeom prst="righ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lIns="0" tIns="0" rIns="182880" bIns="0"/>
          <a:lstStyle/>
          <a:p>
            <a:pPr eaLnBrk="1" hangingPunct="1">
              <a:spcBef>
                <a:spcPct val="50000"/>
              </a:spcBef>
              <a:defRPr/>
            </a:pPr>
            <a:endParaRPr lang="zh-CN" altLang="en-US" sz="240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存储方式</a:t>
            </a:r>
            <a:r>
              <a:rPr lang="en-US" altLang="zh-CN" smtClean="0"/>
              <a:t>1</a:t>
            </a:r>
            <a:r>
              <a:rPr lang="zh-CN" altLang="en-US" smtClean="0"/>
              <a:t>：邻接矩阵</a:t>
            </a:r>
            <a:endParaRPr lang="zh-CN" altLang="en-US" smtClean="0"/>
          </a:p>
        </p:txBody>
      </p:sp>
      <p:sp>
        <p:nvSpPr>
          <p:cNvPr id="52227" name="Rectangle 3"/>
          <p:cNvSpPr>
            <a:spLocks noGrp="1" noChangeArrowheads="1"/>
          </p:cNvSpPr>
          <p:nvPr>
            <p:ph type="body" idx="1"/>
          </p:nvPr>
        </p:nvSpPr>
        <p:spPr/>
        <p:txBody>
          <a:bodyPr/>
          <a:lstStyle/>
          <a:p>
            <a:r>
              <a:rPr lang="zh-CN" altLang="en-US" smtClean="0">
                <a:solidFill>
                  <a:schemeClr val="accent2"/>
                </a:solidFill>
              </a:rPr>
              <a:t>邻接矩阵</a:t>
            </a:r>
            <a:r>
              <a:rPr lang="zh-CN" altLang="en-US" smtClean="0"/>
              <a:t>（</a:t>
            </a:r>
            <a:r>
              <a:rPr lang="en-US" altLang="zh-CN" smtClean="0">
                <a:solidFill>
                  <a:schemeClr val="hlink"/>
                </a:solidFill>
              </a:rPr>
              <a:t>adjacency matrix</a:t>
            </a:r>
            <a:r>
              <a:rPr lang="zh-CN" altLang="en-US" smtClean="0"/>
              <a:t>）</a:t>
            </a:r>
            <a:endParaRPr lang="zh-CN" altLang="en-US" smtClean="0"/>
          </a:p>
          <a:p>
            <a:pPr lvl="1"/>
            <a:r>
              <a:rPr lang="zh-CN" altLang="en-US" smtClean="0"/>
              <a:t>图</a:t>
            </a:r>
            <a:r>
              <a:rPr lang="en-US" altLang="zh-CN" smtClean="0"/>
              <a:t>G=(V, E)</a:t>
            </a:r>
            <a:r>
              <a:rPr lang="zh-CN" altLang="en-US" smtClean="0"/>
              <a:t>有</a:t>
            </a:r>
            <a:r>
              <a:rPr lang="en-US" altLang="zh-CN" smtClean="0"/>
              <a:t>n</a:t>
            </a:r>
            <a:r>
              <a:rPr lang="zh-CN" altLang="en-US" smtClean="0"/>
              <a:t>个顶点，</a:t>
            </a:r>
            <a:r>
              <a:rPr lang="en-US" altLang="zh-CN" smtClean="0"/>
              <a:t>V={1, 2, ..., n}</a:t>
            </a:r>
            <a:endParaRPr lang="en-US" altLang="zh-CN" smtClean="0"/>
          </a:p>
          <a:p>
            <a:pPr lvl="1"/>
            <a:r>
              <a:rPr lang="en-US" altLang="zh-CN" smtClean="0"/>
              <a:t>n×n</a:t>
            </a:r>
            <a:r>
              <a:rPr lang="zh-CN" altLang="en-US" smtClean="0"/>
              <a:t>的矩阵</a:t>
            </a:r>
            <a:r>
              <a:rPr lang="en-US" altLang="zh-CN" smtClean="0"/>
              <a:t>A</a:t>
            </a:r>
            <a:endParaRPr lang="en-US" altLang="zh-CN" smtClean="0"/>
          </a:p>
          <a:p>
            <a:pPr lvl="1"/>
            <a:r>
              <a:rPr lang="en-US" altLang="zh-CN" smtClean="0"/>
              <a:t>G</a:t>
            </a:r>
            <a:r>
              <a:rPr lang="zh-CN" altLang="en-US" smtClean="0"/>
              <a:t>为无向图</a:t>
            </a:r>
            <a:br>
              <a:rPr lang="zh-CN" altLang="en-US" smtClean="0"/>
            </a:br>
            <a:endParaRPr lang="zh-CN" altLang="en-US" smtClean="0"/>
          </a:p>
          <a:p>
            <a:pPr lvl="1"/>
            <a:r>
              <a:rPr lang="en-US" altLang="zh-CN" smtClean="0"/>
              <a:t>G</a:t>
            </a:r>
            <a:r>
              <a:rPr lang="zh-CN" altLang="en-US" smtClean="0"/>
              <a:t>为有向图</a:t>
            </a:r>
            <a:endParaRPr lang="zh-CN" altLang="en-US" smtClean="0"/>
          </a:p>
        </p:txBody>
      </p:sp>
      <p:graphicFrame>
        <p:nvGraphicFramePr>
          <p:cNvPr id="52228" name="Object 2"/>
          <p:cNvGraphicFramePr>
            <a:graphicFrameLocks noChangeAspect="1"/>
          </p:cNvGraphicFramePr>
          <p:nvPr/>
        </p:nvGraphicFramePr>
        <p:xfrm>
          <a:off x="3657600" y="2700338"/>
          <a:ext cx="4267200" cy="1033462"/>
        </p:xfrm>
        <a:graphic>
          <a:graphicData uri="http://schemas.openxmlformats.org/presentationml/2006/ole">
            <mc:AlternateContent xmlns:mc="http://schemas.openxmlformats.org/markup-compatibility/2006">
              <mc:Choice xmlns:v="urn:schemas-microsoft-com:vml" Requires="v">
                <p:oleObj spid="_x0000_s37896" name="Equation" r:id="rId1" imgW="1993900" imgH="482600" progId="Equation.3">
                  <p:embed/>
                </p:oleObj>
              </mc:Choice>
              <mc:Fallback>
                <p:oleObj name="Equation" r:id="rId1" imgW="1993900" imgH="482600" progId="Equation.3">
                  <p:embed/>
                  <p:pic>
                    <p:nvPicPr>
                      <p:cNvPr id="0" name="图片 378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700338"/>
                        <a:ext cx="4267200"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3"/>
          <p:cNvGraphicFramePr>
            <a:graphicFrameLocks noChangeAspect="1"/>
          </p:cNvGraphicFramePr>
          <p:nvPr/>
        </p:nvGraphicFramePr>
        <p:xfrm>
          <a:off x="3678238" y="3733800"/>
          <a:ext cx="2798762" cy="977900"/>
        </p:xfrm>
        <a:graphic>
          <a:graphicData uri="http://schemas.openxmlformats.org/presentationml/2006/ole">
            <mc:AlternateContent xmlns:mc="http://schemas.openxmlformats.org/markup-compatibility/2006">
              <mc:Choice xmlns:v="urn:schemas-microsoft-com:vml" Requires="v">
                <p:oleObj spid="_x0000_s37897" name="Equation" r:id="rId3" imgW="1308100" imgH="457200" progId="Equation.3">
                  <p:embed/>
                </p:oleObj>
              </mc:Choice>
              <mc:Fallback>
                <p:oleObj name="Equation" r:id="rId3" imgW="1308100" imgH="457200" progId="Equation.3">
                  <p:embed/>
                  <p:pic>
                    <p:nvPicPr>
                      <p:cNvPr id="0" name="图片 378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238" y="3733800"/>
                        <a:ext cx="2798762"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邻接矩阵特性</a:t>
            </a:r>
            <a:endParaRPr lang="zh-CN" altLang="en-US" smtClean="0"/>
          </a:p>
        </p:txBody>
      </p:sp>
      <p:sp>
        <p:nvSpPr>
          <p:cNvPr id="56323" name="Rectangle 3"/>
          <p:cNvSpPr>
            <a:spLocks noGrp="1" noChangeArrowheads="1"/>
          </p:cNvSpPr>
          <p:nvPr>
            <p:ph type="body" idx="1"/>
          </p:nvPr>
        </p:nvSpPr>
        <p:spPr/>
        <p:txBody>
          <a:bodyPr/>
          <a:lstStyle/>
          <a:p>
            <a:pPr marL="609600" indent="-609600">
              <a:buFont typeface="Wingdings" panose="05000000000000000000" pitchFamily="2" charset="2"/>
              <a:buAutoNum type="arabicParenR"/>
            </a:pPr>
            <a:r>
              <a:rPr lang="zh-CN" altLang="en-US" smtClean="0"/>
              <a:t>对</a:t>
            </a:r>
            <a:r>
              <a:rPr lang="en-US" altLang="zh-CN" smtClean="0"/>
              <a:t>n</a:t>
            </a:r>
            <a:r>
              <a:rPr lang="zh-CN" altLang="en-US" smtClean="0"/>
              <a:t>顶点的无向图，</a:t>
            </a:r>
            <a:r>
              <a:rPr lang="en-US" altLang="zh-CN" smtClean="0"/>
              <a:t>A(i, i)=0</a:t>
            </a:r>
            <a:r>
              <a:rPr lang="zh-CN" altLang="en-US" smtClean="0"/>
              <a:t>，</a:t>
            </a:r>
            <a:r>
              <a:rPr lang="en-US" altLang="zh-CN" smtClean="0"/>
              <a:t>1</a:t>
            </a:r>
            <a:r>
              <a:rPr lang="en-US" altLang="zh-CN" smtClean="0">
                <a:latin typeface="宋体" panose="02010600030101010101" pitchFamily="2" charset="-122"/>
              </a:rPr>
              <a:t>≤</a:t>
            </a:r>
            <a:r>
              <a:rPr lang="en-US" altLang="zh-CN" smtClean="0"/>
              <a:t>i</a:t>
            </a:r>
            <a:r>
              <a:rPr lang="en-US" altLang="zh-CN" smtClean="0">
                <a:latin typeface="宋体" panose="02010600030101010101" pitchFamily="2" charset="-122"/>
              </a:rPr>
              <a:t>≤</a:t>
            </a:r>
            <a:r>
              <a:rPr lang="en-US" altLang="zh-CN" smtClean="0"/>
              <a:t>n</a:t>
            </a:r>
            <a:endParaRPr lang="en-US" altLang="zh-CN" smtClean="0"/>
          </a:p>
          <a:p>
            <a:pPr marL="609600" indent="-609600">
              <a:buFont typeface="Wingdings" panose="05000000000000000000" pitchFamily="2" charset="2"/>
              <a:buAutoNum type="arabicParenR"/>
            </a:pPr>
            <a:r>
              <a:rPr lang="zh-CN" altLang="en-US" smtClean="0"/>
              <a:t>无向图的邻接矩阵是</a:t>
            </a:r>
            <a:r>
              <a:rPr lang="zh-CN" altLang="en-US" smtClean="0">
                <a:solidFill>
                  <a:srgbClr val="FF0000"/>
                </a:solidFill>
              </a:rPr>
              <a:t>对称</a:t>
            </a:r>
            <a:r>
              <a:rPr lang="zh-CN" altLang="en-US" smtClean="0"/>
              <a:t>的，</a:t>
            </a:r>
            <a:br>
              <a:rPr lang="zh-CN" altLang="en-US" smtClean="0"/>
            </a:br>
            <a:r>
              <a:rPr lang="en-US" altLang="zh-CN" smtClean="0"/>
              <a:t>A(i, j)=A(j, i), 1</a:t>
            </a:r>
            <a:r>
              <a:rPr lang="en-US" altLang="zh-CN" smtClean="0">
                <a:latin typeface="宋体" panose="02010600030101010101" pitchFamily="2" charset="-122"/>
              </a:rPr>
              <a:t>≤</a:t>
            </a:r>
            <a:r>
              <a:rPr lang="en-US" altLang="zh-CN" smtClean="0"/>
              <a:t>i</a:t>
            </a:r>
            <a:r>
              <a:rPr lang="en-US" altLang="zh-CN" smtClean="0">
                <a:latin typeface="宋体" panose="02010600030101010101" pitchFamily="2" charset="-122"/>
              </a:rPr>
              <a:t>≤</a:t>
            </a:r>
            <a:r>
              <a:rPr lang="en-US" altLang="zh-CN" smtClean="0"/>
              <a:t>n</a:t>
            </a:r>
            <a:endParaRPr lang="en-US" altLang="zh-CN" smtClean="0"/>
          </a:p>
          <a:p>
            <a:pPr marL="609600" indent="-609600">
              <a:buFont typeface="Wingdings" panose="05000000000000000000" pitchFamily="2" charset="2"/>
              <a:buAutoNum type="arabicParenR"/>
            </a:pPr>
            <a:r>
              <a:rPr lang="zh-CN" altLang="en-US" smtClean="0"/>
              <a:t>对</a:t>
            </a:r>
            <a:r>
              <a:rPr lang="en-US" altLang="zh-CN" smtClean="0"/>
              <a:t>n</a:t>
            </a:r>
            <a:r>
              <a:rPr lang="zh-CN" altLang="en-US" smtClean="0"/>
              <a:t>顶点的无向图，</a:t>
            </a:r>
            <a:br>
              <a:rPr lang="zh-CN" altLang="en-US" smtClean="0"/>
            </a:br>
            <a:br>
              <a:rPr lang="zh-CN" altLang="en-US" smtClean="0"/>
            </a:br>
            <a:r>
              <a:rPr lang="zh-CN" altLang="en-US" smtClean="0"/>
              <a:t>行、列之和均等于顶点的度</a:t>
            </a:r>
            <a:endParaRPr lang="zh-CN" altLang="en-US" smtClean="0"/>
          </a:p>
        </p:txBody>
      </p:sp>
      <p:graphicFrame>
        <p:nvGraphicFramePr>
          <p:cNvPr id="56324" name="Object 2"/>
          <p:cNvGraphicFramePr>
            <a:graphicFrameLocks noChangeAspect="1"/>
          </p:cNvGraphicFramePr>
          <p:nvPr/>
        </p:nvGraphicFramePr>
        <p:xfrm>
          <a:off x="4572000" y="2890838"/>
          <a:ext cx="3886200" cy="1104900"/>
        </p:xfrm>
        <a:graphic>
          <a:graphicData uri="http://schemas.openxmlformats.org/presentationml/2006/ole">
            <mc:AlternateContent xmlns:mc="http://schemas.openxmlformats.org/markup-compatibility/2006">
              <mc:Choice xmlns:v="urn:schemas-microsoft-com:vml" Requires="v">
                <p:oleObj spid="_x0000_s38917" name="Equation" r:id="rId1" imgW="1562100" imgH="444500" progId="Equation.3">
                  <p:embed/>
                </p:oleObj>
              </mc:Choice>
              <mc:Fallback>
                <p:oleObj name="Equation" r:id="rId1" imgW="1562100" imgH="444500" progId="Equation.3">
                  <p:embed/>
                  <p:pic>
                    <p:nvPicPr>
                      <p:cNvPr id="0" name="图片 389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90838"/>
                        <a:ext cx="38862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邻接矩阵特性</a:t>
            </a:r>
            <a:endParaRPr lang="zh-CN" altLang="en-US" smtClean="0"/>
          </a:p>
        </p:txBody>
      </p:sp>
      <p:sp>
        <p:nvSpPr>
          <p:cNvPr id="57347" name="Rectangle 3"/>
          <p:cNvSpPr>
            <a:spLocks noGrp="1" noChangeArrowheads="1"/>
          </p:cNvSpPr>
          <p:nvPr>
            <p:ph type="body" idx="1"/>
          </p:nvPr>
        </p:nvSpPr>
        <p:spPr/>
        <p:txBody>
          <a:bodyPr/>
          <a:lstStyle/>
          <a:p>
            <a:pPr marL="609600" indent="-609600">
              <a:buFont typeface="Wingdings" panose="05000000000000000000" pitchFamily="2" charset="2"/>
              <a:buAutoNum type="arabicParenR" startAt="4"/>
            </a:pPr>
            <a:r>
              <a:rPr lang="zh-CN" altLang="en-US" smtClean="0"/>
              <a:t>对</a:t>
            </a:r>
            <a:r>
              <a:rPr lang="en-US" altLang="zh-CN" smtClean="0"/>
              <a:t>n</a:t>
            </a:r>
            <a:r>
              <a:rPr lang="zh-CN" altLang="en-US" smtClean="0"/>
              <a:t>顶点的有向图</a:t>
            </a:r>
            <a:br>
              <a:rPr lang="zh-CN" altLang="en-US" smtClean="0"/>
            </a:br>
            <a:br>
              <a:rPr lang="zh-CN" altLang="en-US" smtClean="0"/>
            </a:br>
            <a:br>
              <a:rPr lang="zh-CN" altLang="en-US" smtClean="0"/>
            </a:br>
            <a:br>
              <a:rPr lang="zh-CN" altLang="en-US" smtClean="0"/>
            </a:br>
            <a:r>
              <a:rPr lang="zh-CN" altLang="en-US" smtClean="0"/>
              <a:t>行之和等于顶点的出度</a:t>
            </a:r>
            <a:br>
              <a:rPr lang="zh-CN" altLang="en-US" smtClean="0"/>
            </a:br>
            <a:r>
              <a:rPr lang="zh-CN" altLang="en-US" smtClean="0"/>
              <a:t>列之和等于顶点的入度</a:t>
            </a:r>
            <a:endParaRPr lang="zh-CN" altLang="en-US" smtClean="0"/>
          </a:p>
        </p:txBody>
      </p:sp>
      <p:graphicFrame>
        <p:nvGraphicFramePr>
          <p:cNvPr id="57348" name="Object 2"/>
          <p:cNvGraphicFramePr>
            <a:graphicFrameLocks noChangeAspect="1"/>
          </p:cNvGraphicFramePr>
          <p:nvPr/>
        </p:nvGraphicFramePr>
        <p:xfrm>
          <a:off x="5105400" y="1143000"/>
          <a:ext cx="2286000" cy="2247900"/>
        </p:xfrm>
        <a:graphic>
          <a:graphicData uri="http://schemas.openxmlformats.org/presentationml/2006/ole">
            <mc:AlternateContent xmlns:mc="http://schemas.openxmlformats.org/markup-compatibility/2006">
              <mc:Choice xmlns:v="urn:schemas-microsoft-com:vml" Requires="v">
                <p:oleObj spid="_x0000_s39941" name="Equation" r:id="rId1" imgW="838200" imgH="825500" progId="Equation.3">
                  <p:embed/>
                </p:oleObj>
              </mc:Choice>
              <mc:Fallback>
                <p:oleObj name="Equation" r:id="rId1" imgW="838200" imgH="825500" progId="Equation.3">
                  <p:embed/>
                  <p:pic>
                    <p:nvPicPr>
                      <p:cNvPr id="0" name="图片 39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143000"/>
                        <a:ext cx="2286000" cy="224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第三部分：树结构</a:t>
            </a:r>
            <a:endParaRPr lang="zh-CN" altLang="en-US" smtClean="0"/>
          </a:p>
        </p:txBody>
      </p:sp>
      <p:sp>
        <p:nvSpPr>
          <p:cNvPr id="32771" name="内容占位符 2"/>
          <p:cNvSpPr>
            <a:spLocks noGrp="1"/>
          </p:cNvSpPr>
          <p:nvPr>
            <p:ph idx="1"/>
          </p:nvPr>
        </p:nvSpPr>
        <p:spPr/>
        <p:txBody>
          <a:bodyPr/>
          <a:lstStyle/>
          <a:p>
            <a:r>
              <a:rPr lang="zh-CN" altLang="en-US" smtClean="0"/>
              <a:t>第</a:t>
            </a:r>
            <a:r>
              <a:rPr lang="en-US" altLang="zh-CN" smtClean="0"/>
              <a:t>8</a:t>
            </a:r>
            <a:r>
              <a:rPr lang="zh-CN" altLang="en-US" smtClean="0"/>
              <a:t>章：二叉树和其他树</a:t>
            </a:r>
            <a:endParaRPr lang="en-US" altLang="zh-CN" smtClean="0"/>
          </a:p>
          <a:p>
            <a:pPr lvl="1"/>
            <a:r>
              <a:rPr lang="zh-CN" altLang="en-US" smtClean="0"/>
              <a:t>二叉树的存储方式和操作</a:t>
            </a:r>
            <a:endParaRPr lang="en-US" altLang="zh-CN" smtClean="0"/>
          </a:p>
          <a:p>
            <a:pPr lvl="2"/>
            <a:r>
              <a:rPr lang="zh-CN" altLang="en-US" smtClean="0">
                <a:latin typeface="楷体" panose="02010609060101010101" pitchFamily="49" charset="-122"/>
                <a:ea typeface="楷体" panose="02010609060101010101" pitchFamily="49" charset="-122"/>
              </a:rPr>
              <a:t>由数组存储推算二叉树结构</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由链表存储推算二叉树结构</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由二叉树结构写出顺序存储或链表存储形式</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用</a:t>
            </a:r>
            <a:r>
              <a:rPr lang="en-US" altLang="zh-CN" smtClean="0">
                <a:latin typeface="楷体" panose="02010609060101010101" pitchFamily="49" charset="-122"/>
                <a:ea typeface="楷体" panose="02010609060101010101" pitchFamily="49" charset="-122"/>
              </a:rPr>
              <a:t>C/C++</a:t>
            </a:r>
            <a:r>
              <a:rPr lang="zh-CN" altLang="en-US" smtClean="0">
                <a:latin typeface="楷体" panose="02010609060101010101" pitchFamily="49" charset="-122"/>
                <a:ea typeface="楷体" panose="02010609060101010101" pitchFamily="49" charset="-122"/>
              </a:rPr>
              <a:t>实现二叉树主要操作</a:t>
            </a:r>
            <a:endParaRPr lang="en-US" altLang="zh-CN" smtClean="0">
              <a:latin typeface="楷体" panose="02010609060101010101" pitchFamily="49" charset="-122"/>
              <a:ea typeface="楷体" panose="02010609060101010101" pitchFamily="49" charset="-122"/>
            </a:endParaRPr>
          </a:p>
          <a:p>
            <a:pPr lvl="1"/>
            <a:r>
              <a:rPr lang="zh-CN" altLang="en-US" smtClean="0">
                <a:solidFill>
                  <a:srgbClr val="FF0000"/>
                </a:solidFill>
              </a:rPr>
              <a:t>二叉树遍历</a:t>
            </a:r>
            <a:endParaRPr lang="en-US" altLang="zh-CN" smtClean="0"/>
          </a:p>
          <a:p>
            <a:pPr lvl="2"/>
            <a:r>
              <a:rPr lang="zh-CN" altLang="en-US" smtClean="0">
                <a:latin typeface="楷体" panose="02010609060101010101" pitchFamily="49" charset="-122"/>
                <a:ea typeface="楷体" panose="02010609060101010101" pitchFamily="49" charset="-122"/>
              </a:rPr>
              <a:t>先序、中序、后序、按层</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由多种遍历结果反推二叉树结构</a:t>
            </a:r>
            <a:endParaRPr lang="en-US" altLang="zh-CN" smtClean="0">
              <a:latin typeface="楷体" panose="02010609060101010101" pitchFamily="49" charset="-122"/>
              <a:ea typeface="楷体" panose="02010609060101010101" pitchFamily="49" charset="-122"/>
            </a:endParaRPr>
          </a:p>
          <a:p>
            <a:pPr lvl="1"/>
            <a:r>
              <a:rPr lang="zh-CN" altLang="en-US" smtClean="0"/>
              <a:t>二叉树与森林互转</a:t>
            </a:r>
            <a:endParaRPr lang="zh-CN" altLang="en-US" smtClean="0"/>
          </a:p>
          <a:p>
            <a:pPr lvl="1"/>
            <a:r>
              <a:rPr lang="en-US" altLang="zh-CN" smtClean="0"/>
              <a:t>n</a:t>
            </a:r>
            <a:r>
              <a:rPr lang="zh-CN" altLang="en-US" smtClean="0"/>
              <a:t>叉树</a:t>
            </a:r>
            <a:endParaRPr lang="zh-CN" altLang="en-US" smtClean="0"/>
          </a:p>
        </p:txBody>
      </p:sp>
      <p:sp>
        <p:nvSpPr>
          <p:cNvPr id="3277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29A4A3-5AE6-4F18-91D4-4C00F15C47A7}"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mtClean="0"/>
              <a:t>存储方式</a:t>
            </a:r>
            <a:r>
              <a:rPr lang="en-US" altLang="zh-CN" smtClean="0"/>
              <a:t>3</a:t>
            </a:r>
            <a:r>
              <a:rPr lang="zh-CN" altLang="en-US" smtClean="0"/>
              <a:t>：邻接链表</a:t>
            </a:r>
            <a:endParaRPr lang="zh-CN" altLang="en-US" smtClean="0"/>
          </a:p>
        </p:txBody>
      </p:sp>
      <p:sp>
        <p:nvSpPr>
          <p:cNvPr id="70659" name="Rectangle 3"/>
          <p:cNvSpPr>
            <a:spLocks noGrp="1" noChangeArrowheads="1"/>
          </p:cNvSpPr>
          <p:nvPr>
            <p:ph type="body" idx="1"/>
          </p:nvPr>
        </p:nvSpPr>
        <p:spPr/>
        <p:txBody>
          <a:bodyPr/>
          <a:lstStyle/>
          <a:p>
            <a:r>
              <a:rPr lang="zh-CN" altLang="en-US" smtClean="0"/>
              <a:t>邻接压缩表插入、删除复杂</a:t>
            </a:r>
            <a:endParaRPr lang="zh-CN" altLang="en-US" smtClean="0"/>
          </a:p>
          <a:p>
            <a:r>
              <a:rPr lang="zh-CN" altLang="en-US" smtClean="0"/>
              <a:t>邻接链表（</a:t>
            </a:r>
            <a:r>
              <a:rPr lang="en-US" altLang="zh-CN" smtClean="0">
                <a:solidFill>
                  <a:schemeClr val="hlink"/>
                </a:solidFill>
              </a:rPr>
              <a:t>linked-adjacency-list</a:t>
            </a:r>
            <a:r>
              <a:rPr lang="zh-CN" altLang="en-US" smtClean="0"/>
              <a:t>）</a:t>
            </a:r>
            <a:endParaRPr lang="zh-CN" altLang="en-US" smtClean="0"/>
          </a:p>
          <a:p>
            <a:pPr lvl="1"/>
            <a:r>
              <a:rPr lang="zh-CN" altLang="en-US" smtClean="0"/>
              <a:t>邻接表（邻接顶点集合）用链表保存</a:t>
            </a:r>
            <a:endParaRPr lang="zh-CN" altLang="en-US" smtClean="0"/>
          </a:p>
          <a:p>
            <a:pPr lvl="1"/>
            <a:r>
              <a:rPr lang="en-US" altLang="zh-CN" smtClean="0"/>
              <a:t>Chain&lt;int&gt;</a:t>
            </a:r>
            <a:r>
              <a:rPr lang="zh-CN" altLang="en-US" smtClean="0"/>
              <a:t>类型的数组</a:t>
            </a:r>
            <a:r>
              <a:rPr lang="en-US" altLang="zh-CN" smtClean="0"/>
              <a:t>h</a:t>
            </a:r>
            <a:br>
              <a:rPr lang="en-US" altLang="zh-CN" smtClean="0"/>
            </a:br>
            <a:r>
              <a:rPr lang="en-US" altLang="zh-CN" smtClean="0"/>
              <a:t>h[i]——</a:t>
            </a:r>
            <a:r>
              <a:rPr lang="zh-CN" altLang="en-US" smtClean="0"/>
              <a:t>顶点</a:t>
            </a:r>
            <a:r>
              <a:rPr lang="en-US" altLang="zh-CN" smtClean="0"/>
              <a:t>i</a:t>
            </a:r>
            <a:r>
              <a:rPr lang="zh-CN" altLang="en-US" smtClean="0"/>
              <a:t>的邻接表</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复杂性分析</a:t>
            </a:r>
            <a:endParaRPr lang="zh-CN" altLang="en-US" smtClean="0"/>
          </a:p>
        </p:txBody>
      </p:sp>
      <p:sp>
        <p:nvSpPr>
          <p:cNvPr id="74755" name="Rectangle 3"/>
          <p:cNvSpPr>
            <a:spLocks noGrp="1" noChangeArrowheads="1"/>
          </p:cNvSpPr>
          <p:nvPr>
            <p:ph type="body" idx="1"/>
          </p:nvPr>
        </p:nvSpPr>
        <p:spPr/>
        <p:txBody>
          <a:bodyPr/>
          <a:lstStyle/>
          <a:p>
            <a:r>
              <a:rPr lang="zh-CN" altLang="en-US" smtClean="0"/>
              <a:t>空间复杂性</a:t>
            </a:r>
            <a:endParaRPr lang="zh-CN" altLang="en-US" smtClean="0"/>
          </a:p>
          <a:p>
            <a:pPr lvl="1"/>
            <a:r>
              <a:rPr lang="en-US" altLang="zh-CN" smtClean="0"/>
              <a:t>2(n+m+1)</a:t>
            </a:r>
            <a:r>
              <a:rPr lang="zh-CN" altLang="en-US" smtClean="0"/>
              <a:t>，有向图：</a:t>
            </a:r>
            <a:r>
              <a:rPr lang="en-US" altLang="zh-CN" smtClean="0"/>
              <a:t>m=e</a:t>
            </a:r>
            <a:r>
              <a:rPr lang="zh-CN" altLang="en-US" smtClean="0"/>
              <a:t>，无向图：</a:t>
            </a:r>
            <a:r>
              <a:rPr lang="en-US" altLang="zh-CN" smtClean="0"/>
              <a:t>m=2e</a:t>
            </a:r>
            <a:endParaRPr lang="en-US" altLang="zh-CN" smtClean="0"/>
          </a:p>
          <a:p>
            <a:r>
              <a:rPr lang="zh-CN" altLang="en-US" smtClean="0"/>
              <a:t>时间复杂性</a:t>
            </a:r>
            <a:endParaRPr lang="zh-CN" altLang="en-US" smtClean="0"/>
          </a:p>
          <a:p>
            <a:pPr lvl="1"/>
            <a:r>
              <a:rPr lang="zh-CN" altLang="en-US" smtClean="0"/>
              <a:t>插入、删除边高效</a:t>
            </a:r>
            <a:endParaRPr lang="zh-CN" altLang="en-US" smtClean="0"/>
          </a:p>
          <a:p>
            <a:pPr lvl="1"/>
            <a:r>
              <a:rPr lang="zh-CN" altLang="en-US" smtClean="0"/>
              <a:t>求邻接顶点集合：</a:t>
            </a:r>
            <a:r>
              <a:rPr lang="en-US" altLang="zh-CN" smtClean="0">
                <a:latin typeface="Symbol" panose="05050102010706020507" pitchFamily="18" charset="2"/>
              </a:rPr>
              <a:t>Q</a:t>
            </a:r>
            <a:r>
              <a:rPr lang="en-US" altLang="zh-CN" smtClean="0"/>
              <a:t>(n)</a:t>
            </a:r>
            <a:endParaRPr lang="en-US" altLang="zh-CN" smtClean="0"/>
          </a:p>
          <a:p>
            <a:pPr lvl="1"/>
            <a:r>
              <a:rPr lang="zh-CN" altLang="en-US" smtClean="0"/>
              <a:t>求边的总数：</a:t>
            </a:r>
            <a:r>
              <a:rPr lang="en-US" altLang="zh-CN" smtClean="0">
                <a:latin typeface="Symbol" panose="05050102010706020507" pitchFamily="18" charset="2"/>
              </a:rPr>
              <a:t>Q</a:t>
            </a:r>
            <a:r>
              <a:rPr lang="en-US" altLang="zh-CN" smtClean="0"/>
              <a:t>(e)</a:t>
            </a:r>
            <a:endParaRPr lang="en-US" altLang="zh-CN"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网络的描述</a:t>
            </a:r>
            <a:endParaRPr lang="zh-CN" altLang="en-US" smtClean="0"/>
          </a:p>
        </p:txBody>
      </p:sp>
      <p:sp>
        <p:nvSpPr>
          <p:cNvPr id="76803" name="Rectangle 3"/>
          <p:cNvSpPr>
            <a:spLocks noGrp="1" noChangeArrowheads="1"/>
          </p:cNvSpPr>
          <p:nvPr>
            <p:ph type="body" idx="1"/>
          </p:nvPr>
        </p:nvSpPr>
        <p:spPr/>
        <p:txBody>
          <a:bodyPr/>
          <a:lstStyle/>
          <a:p>
            <a:r>
              <a:rPr lang="zh-CN" altLang="en-US" smtClean="0"/>
              <a:t>图描述简单扩充，描述边的耗费</a:t>
            </a:r>
            <a:endParaRPr lang="zh-CN" altLang="en-US" smtClean="0"/>
          </a:p>
          <a:p>
            <a:r>
              <a:rPr lang="zh-CN" altLang="en-US" smtClean="0"/>
              <a:t>耗费邻接矩阵（</a:t>
            </a:r>
            <a:r>
              <a:rPr lang="en-US" altLang="zh-CN" smtClean="0">
                <a:solidFill>
                  <a:schemeClr val="hlink"/>
                </a:solidFill>
              </a:rPr>
              <a:t>cost-adjacency-matrix</a:t>
            </a:r>
            <a:r>
              <a:rPr lang="zh-CN" altLang="en-US" smtClean="0"/>
              <a:t>）</a:t>
            </a:r>
            <a:r>
              <a:rPr lang="en-US" altLang="zh-CN" smtClean="0"/>
              <a:t>C</a:t>
            </a:r>
            <a:endParaRPr lang="en-US" altLang="zh-CN" smtClean="0"/>
          </a:p>
          <a:p>
            <a:pPr lvl="1"/>
            <a:r>
              <a:rPr lang="en-US" altLang="zh-CN" smtClean="0"/>
              <a:t>A(i, j)=1</a:t>
            </a:r>
            <a:r>
              <a:rPr lang="zh-CN" altLang="en-US" smtClean="0"/>
              <a:t>，</a:t>
            </a:r>
            <a:r>
              <a:rPr lang="en-US" altLang="zh-CN" smtClean="0"/>
              <a:t>C(i, j)——</a:t>
            </a:r>
            <a:r>
              <a:rPr lang="zh-CN" altLang="en-US" smtClean="0"/>
              <a:t>对应边的耗费（权重）</a:t>
            </a:r>
            <a:endParaRPr lang="zh-CN" altLang="en-US" smtClean="0"/>
          </a:p>
          <a:p>
            <a:pPr lvl="1"/>
            <a:r>
              <a:rPr lang="en-US" altLang="zh-CN" smtClean="0"/>
              <a:t>A(i, j)=0</a:t>
            </a:r>
            <a:r>
              <a:rPr lang="zh-CN" altLang="en-US" smtClean="0"/>
              <a:t>，</a:t>
            </a:r>
            <a:r>
              <a:rPr lang="en-US" altLang="zh-CN" smtClean="0"/>
              <a:t>C(i, j)=∞——</a:t>
            </a:r>
            <a:r>
              <a:rPr lang="zh-CN" altLang="en-US" smtClean="0"/>
              <a:t>不存在边</a:t>
            </a:r>
            <a:endParaRPr lang="zh-CN" altLang="en-US" smtClean="0"/>
          </a:p>
          <a:p>
            <a:pPr lvl="0"/>
            <a:r>
              <a:rPr lang="zh-CN" altLang="en-US" smtClean="0"/>
              <a:t>耗费邻接链表</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图的遍历</a:t>
            </a:r>
            <a:endParaRPr lang="zh-CN" altLang="en-US" smtClean="0"/>
          </a:p>
        </p:txBody>
      </p:sp>
      <p:sp>
        <p:nvSpPr>
          <p:cNvPr id="83971" name="Rectangle 3"/>
          <p:cNvSpPr>
            <a:spLocks noGrp="1" noChangeArrowheads="1"/>
          </p:cNvSpPr>
          <p:nvPr>
            <p:ph type="body" idx="1"/>
          </p:nvPr>
        </p:nvSpPr>
        <p:spPr>
          <a:xfrm>
            <a:off x="914400" y="1371600"/>
            <a:ext cx="8040688" cy="4724400"/>
          </a:xfrm>
        </p:spPr>
        <p:txBody>
          <a:bodyPr/>
          <a:lstStyle/>
          <a:p>
            <a:r>
              <a:rPr lang="zh-CN" altLang="en-US" smtClean="0"/>
              <a:t>从一个给定节点开始，访问所有可达节点，且每个顶点仅访问一次</a:t>
            </a:r>
            <a:endParaRPr lang="zh-CN" altLang="en-US" smtClean="0"/>
          </a:p>
          <a:p>
            <a:r>
              <a:rPr lang="zh-CN" altLang="en-US" smtClean="0">
                <a:solidFill>
                  <a:schemeClr val="accent2"/>
                </a:solidFill>
              </a:rPr>
              <a:t>宽度优先搜索</a:t>
            </a:r>
            <a:r>
              <a:rPr lang="zh-CN" altLang="en-US" smtClean="0"/>
              <a:t>（</a:t>
            </a:r>
            <a:r>
              <a:rPr lang="en-US" altLang="zh-CN" smtClean="0">
                <a:solidFill>
                  <a:schemeClr val="hlink"/>
                </a:solidFill>
              </a:rPr>
              <a:t>Breadth-First Search</a:t>
            </a:r>
            <a:r>
              <a:rPr lang="en-US" altLang="zh-CN" smtClean="0"/>
              <a:t>, </a:t>
            </a:r>
            <a:r>
              <a:rPr lang="en-US" altLang="zh-CN" smtClean="0">
                <a:solidFill>
                  <a:schemeClr val="hlink"/>
                </a:solidFill>
              </a:rPr>
              <a:t>BFS</a:t>
            </a:r>
            <a:r>
              <a:rPr lang="zh-CN" altLang="en-US" smtClean="0"/>
              <a:t>）</a:t>
            </a:r>
            <a:endParaRPr lang="zh-CN" altLang="en-US" smtClean="0"/>
          </a:p>
          <a:p>
            <a:pPr lvl="1"/>
            <a:r>
              <a:rPr lang="zh-CN" altLang="en-US" smtClean="0"/>
              <a:t>开始顶点</a:t>
            </a:r>
            <a:r>
              <a:rPr lang="en-US" altLang="zh-CN" smtClean="0"/>
              <a:t>1</a:t>
            </a:r>
            <a:endParaRPr lang="en-US" altLang="zh-CN" smtClean="0"/>
          </a:p>
          <a:p>
            <a:pPr lvl="1"/>
            <a:r>
              <a:rPr lang="en-US" altLang="zh-CN" smtClean="0"/>
              <a:t>1</a:t>
            </a:r>
            <a:r>
              <a:rPr lang="zh-CN" altLang="en-US" smtClean="0"/>
              <a:t>可达的顶点集合</a:t>
            </a:r>
            <a:r>
              <a:rPr lang="en-US" altLang="zh-CN" smtClean="0"/>
              <a:t>{2, 3, 4}</a:t>
            </a:r>
            <a:endParaRPr lang="en-US" altLang="zh-CN" smtClean="0"/>
          </a:p>
          <a:p>
            <a:pPr lvl="1"/>
            <a:r>
              <a:rPr lang="en-US" altLang="zh-CN" smtClean="0"/>
              <a:t>{2, 3, 4}</a:t>
            </a:r>
            <a:r>
              <a:rPr lang="zh-CN" altLang="en-US" smtClean="0"/>
              <a:t>可达的顶点集合</a:t>
            </a:r>
            <a:r>
              <a:rPr lang="en-US" altLang="zh-CN" smtClean="0"/>
              <a:t>{5, 6, 7}</a:t>
            </a:r>
            <a:endParaRPr lang="en-US" altLang="zh-CN" smtClean="0"/>
          </a:p>
          <a:p>
            <a:pPr lvl="1"/>
            <a:r>
              <a:rPr lang="en-US" altLang="zh-CN" smtClean="0"/>
              <a:t>{5, 6, 7}</a:t>
            </a:r>
            <a:r>
              <a:rPr lang="zh-CN" altLang="en-US" smtClean="0"/>
              <a:t>可达的顶点集合</a:t>
            </a:r>
            <a:r>
              <a:rPr lang="en-US" altLang="zh-CN" smtClean="0"/>
              <a:t>{8, 9}</a:t>
            </a:r>
            <a:endParaRPr lang="en-US" altLang="zh-CN" smtClean="0"/>
          </a:p>
          <a:p>
            <a:pPr lvl="1"/>
            <a:endParaRPr lang="en-US" altLang="zh-CN"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深度优先搜索</a:t>
            </a:r>
            <a:endParaRPr lang="zh-CN" altLang="en-US" smtClean="0"/>
          </a:p>
        </p:txBody>
      </p:sp>
      <p:sp>
        <p:nvSpPr>
          <p:cNvPr id="89091" name="Rectangle 3"/>
          <p:cNvSpPr>
            <a:spLocks noGrp="1" noChangeArrowheads="1"/>
          </p:cNvSpPr>
          <p:nvPr>
            <p:ph type="body" idx="1"/>
          </p:nvPr>
        </p:nvSpPr>
        <p:spPr/>
        <p:txBody>
          <a:bodyPr/>
          <a:lstStyle/>
          <a:p>
            <a:r>
              <a:rPr lang="en-US" altLang="zh-CN" smtClean="0">
                <a:solidFill>
                  <a:schemeClr val="hlink"/>
                </a:solidFill>
              </a:rPr>
              <a:t>Depth-First Search</a:t>
            </a:r>
            <a:r>
              <a:rPr lang="zh-CN" altLang="en-US" smtClean="0"/>
              <a:t>，</a:t>
            </a:r>
            <a:r>
              <a:rPr lang="en-US" altLang="zh-CN" smtClean="0">
                <a:solidFill>
                  <a:schemeClr val="hlink"/>
                </a:solidFill>
              </a:rPr>
              <a:t>DFS</a:t>
            </a:r>
            <a:endParaRPr lang="en-US" altLang="zh-CN" smtClean="0">
              <a:solidFill>
                <a:schemeClr val="hlink"/>
              </a:solidFill>
            </a:endParaRPr>
          </a:p>
          <a:p>
            <a:pPr lvl="1"/>
            <a:r>
              <a:rPr lang="en-US" altLang="zh-CN" smtClean="0"/>
              <a:t>v</a:t>
            </a:r>
            <a:r>
              <a:rPr lang="zh-CN" altLang="en-US" smtClean="0"/>
              <a:t>为开始顶点，首先标记</a:t>
            </a:r>
            <a:r>
              <a:rPr lang="en-US" altLang="zh-CN" smtClean="0"/>
              <a:t>v</a:t>
            </a:r>
            <a:endParaRPr lang="en-US" altLang="zh-CN" smtClean="0"/>
          </a:p>
          <a:p>
            <a:pPr lvl="1"/>
            <a:r>
              <a:rPr lang="zh-CN" altLang="en-US" smtClean="0"/>
              <a:t>选择一个与</a:t>
            </a:r>
            <a:r>
              <a:rPr lang="en-US" altLang="zh-CN" smtClean="0"/>
              <a:t>v</a:t>
            </a:r>
            <a:r>
              <a:rPr lang="zh-CN" altLang="en-US" smtClean="0"/>
              <a:t>邻接，且尚未标记的顶点</a:t>
            </a:r>
            <a:r>
              <a:rPr lang="en-US" altLang="zh-CN" smtClean="0"/>
              <a:t>u</a:t>
            </a:r>
            <a:endParaRPr lang="en-US" altLang="zh-CN" smtClean="0"/>
          </a:p>
          <a:p>
            <a:pPr lvl="1"/>
            <a:r>
              <a:rPr lang="zh-CN" altLang="en-US" smtClean="0"/>
              <a:t>像处理</a:t>
            </a:r>
            <a:r>
              <a:rPr lang="en-US" altLang="zh-CN" smtClean="0"/>
              <a:t>v</a:t>
            </a:r>
            <a:r>
              <a:rPr lang="zh-CN" altLang="en-US" smtClean="0"/>
              <a:t>一样对</a:t>
            </a:r>
            <a:r>
              <a:rPr lang="en-US" altLang="zh-CN" smtClean="0"/>
              <a:t>u</a:t>
            </a:r>
            <a:r>
              <a:rPr lang="zh-CN" altLang="en-US" smtClean="0"/>
              <a:t>进行处理</a:t>
            </a:r>
            <a:r>
              <a:rPr lang="en-US" altLang="zh-CN" smtClean="0"/>
              <a:t>——DFS</a:t>
            </a:r>
            <a:r>
              <a:rPr lang="zh-CN" altLang="en-US" smtClean="0"/>
              <a:t>递归调用</a:t>
            </a:r>
            <a:endParaRPr lang="zh-CN" altLang="en-US" smtClean="0"/>
          </a:p>
          <a:p>
            <a:pPr lvl="1"/>
            <a:r>
              <a:rPr lang="zh-CN" altLang="en-US" smtClean="0"/>
              <a:t>对</a:t>
            </a:r>
            <a:r>
              <a:rPr lang="en-US" altLang="zh-CN" smtClean="0"/>
              <a:t>u</a:t>
            </a:r>
            <a:r>
              <a:rPr lang="zh-CN" altLang="en-US" smtClean="0"/>
              <a:t>的处理完毕后，选择另一个与</a:t>
            </a:r>
            <a:r>
              <a:rPr lang="en-US" altLang="zh-CN" smtClean="0"/>
              <a:t>v</a:t>
            </a:r>
            <a:r>
              <a:rPr lang="zh-CN" altLang="en-US" smtClean="0"/>
              <a:t>相邻且未标记的顶点，继续搜索</a:t>
            </a:r>
            <a:endParaRPr lang="zh-CN" altLang="en-US" smtClean="0"/>
          </a:p>
          <a:p>
            <a:pPr lvl="1"/>
            <a:r>
              <a:rPr lang="zh-CN" altLang="en-US" smtClean="0"/>
              <a:t>若不存在，搜索中止</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mtClean="0"/>
              <a:t>生成树</a:t>
            </a:r>
            <a:endParaRPr lang="zh-CN" altLang="en-US" smtClean="0"/>
          </a:p>
        </p:txBody>
      </p:sp>
      <p:sp>
        <p:nvSpPr>
          <p:cNvPr id="91139" name="Rectangle 3"/>
          <p:cNvSpPr>
            <a:spLocks noGrp="1" noChangeArrowheads="1"/>
          </p:cNvSpPr>
          <p:nvPr>
            <p:ph type="body" idx="1"/>
          </p:nvPr>
        </p:nvSpPr>
        <p:spPr/>
        <p:txBody>
          <a:bodyPr/>
          <a:lstStyle/>
          <a:p>
            <a:r>
              <a:rPr lang="zh-CN" altLang="en-US" smtClean="0"/>
              <a:t>对连通图进行</a:t>
            </a:r>
            <a:r>
              <a:rPr lang="en-US" altLang="zh-CN" smtClean="0"/>
              <a:t>BFS</a:t>
            </a:r>
            <a:r>
              <a:rPr lang="zh-CN" altLang="en-US" smtClean="0"/>
              <a:t>，所有顶点都被标记</a:t>
            </a:r>
            <a:endParaRPr lang="zh-CN" altLang="en-US" smtClean="0"/>
          </a:p>
          <a:p>
            <a:r>
              <a:rPr lang="zh-CN" altLang="en-US" smtClean="0"/>
              <a:t>到达一个新的顶点，要通过相应的边</a:t>
            </a:r>
            <a:endParaRPr lang="zh-CN" altLang="en-US" smtClean="0"/>
          </a:p>
          <a:p>
            <a:r>
              <a:rPr lang="zh-CN" altLang="en-US" smtClean="0"/>
              <a:t>恰好</a:t>
            </a:r>
            <a:r>
              <a:rPr lang="en-US" altLang="zh-CN" smtClean="0"/>
              <a:t>n-1</a:t>
            </a:r>
            <a:r>
              <a:rPr lang="zh-CN" altLang="en-US" smtClean="0"/>
              <a:t>条边</a:t>
            </a:r>
            <a:r>
              <a:rPr lang="en-US" altLang="zh-CN" smtClean="0"/>
              <a:t>——</a:t>
            </a:r>
            <a:r>
              <a:rPr lang="zh-CN" altLang="en-US" smtClean="0"/>
              <a:t>连通子图</a:t>
            </a:r>
            <a:r>
              <a:rPr lang="en-US" altLang="zh-CN" smtClean="0"/>
              <a:t>——</a:t>
            </a:r>
            <a:r>
              <a:rPr lang="zh-CN" altLang="en-US" smtClean="0"/>
              <a:t>生成树</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smtClean="0"/>
              <a:t>最小耗费生成树</a:t>
            </a:r>
            <a:endParaRPr lang="zh-CN" altLang="en-US" smtClean="0"/>
          </a:p>
        </p:txBody>
      </p:sp>
      <p:sp>
        <p:nvSpPr>
          <p:cNvPr id="95235" name="Rectangle 3"/>
          <p:cNvSpPr>
            <a:spLocks noGrp="1" noChangeArrowheads="1"/>
          </p:cNvSpPr>
          <p:nvPr>
            <p:ph type="body" idx="1"/>
          </p:nvPr>
        </p:nvSpPr>
        <p:spPr/>
        <p:txBody>
          <a:bodyPr/>
          <a:lstStyle/>
          <a:p>
            <a:pPr marL="609600" indent="-609600"/>
            <a:r>
              <a:rPr lang="zh-CN" altLang="en-US" smtClean="0"/>
              <a:t>问题关键：如何选择生成树的</a:t>
            </a:r>
            <a:r>
              <a:rPr lang="en-US" altLang="zh-CN" smtClean="0"/>
              <a:t>n-1</a:t>
            </a:r>
            <a:r>
              <a:rPr lang="zh-CN" altLang="en-US" smtClean="0"/>
              <a:t>条边</a:t>
            </a:r>
            <a:endParaRPr lang="zh-CN" altLang="en-US" smtClean="0"/>
          </a:p>
          <a:p>
            <a:pPr marL="609600" indent="-609600">
              <a:buFont typeface="Wingdings" panose="05000000000000000000" pitchFamily="2" charset="2"/>
              <a:buAutoNum type="arabicPeriod"/>
            </a:pPr>
            <a:r>
              <a:rPr lang="en-US" altLang="zh-CN" smtClean="0"/>
              <a:t>Kruskal</a:t>
            </a:r>
            <a:endParaRPr lang="en-US" altLang="zh-CN" smtClean="0"/>
          </a:p>
          <a:p>
            <a:pPr marL="990600" lvl="1" indent="-533400"/>
            <a:r>
              <a:rPr lang="zh-CN" altLang="en-US" smtClean="0"/>
              <a:t>每个步骤选择一条边加入生成树</a:t>
            </a:r>
            <a:endParaRPr lang="zh-CN" altLang="en-US" smtClean="0"/>
          </a:p>
          <a:p>
            <a:pPr marL="990600" lvl="1" indent="-533400"/>
            <a:r>
              <a:rPr lang="zh-CN" altLang="en-US" smtClean="0"/>
              <a:t>贪心准则：不会产生环路，且耗费最小</a:t>
            </a:r>
            <a:endParaRPr lang="zh-CN" altLang="en-US" smtClean="0"/>
          </a:p>
          <a:p>
            <a:pPr marL="990600" lvl="1" indent="-533400"/>
            <a:r>
              <a:rPr lang="zh-CN" altLang="en-US" smtClean="0"/>
              <a:t>可按耗费递增顺序考察每条边</a:t>
            </a:r>
            <a:endParaRPr lang="zh-CN" altLang="en-US" smtClean="0"/>
          </a:p>
          <a:p>
            <a:pPr marL="1371600" lvl="2" indent="-457200"/>
            <a:r>
              <a:rPr lang="zh-CN" altLang="en-US" smtClean="0"/>
              <a:t>若产生环路，丢弃</a:t>
            </a:r>
            <a:endParaRPr lang="zh-CN" altLang="en-US" smtClean="0"/>
          </a:p>
          <a:p>
            <a:pPr marL="1371600" lvl="2" indent="-457200"/>
            <a:r>
              <a:rPr lang="zh-CN" altLang="en-US" smtClean="0"/>
              <a:t>否则，加入</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marL="838200" indent="-838200"/>
            <a:r>
              <a:rPr lang="en-US" altLang="zh-CN" smtClean="0"/>
              <a:t>Prim</a:t>
            </a:r>
            <a:r>
              <a:rPr lang="zh-CN" altLang="en-US" smtClean="0"/>
              <a:t>算法</a:t>
            </a:r>
            <a:endParaRPr lang="zh-CN" altLang="en-US" smtClean="0"/>
          </a:p>
        </p:txBody>
      </p:sp>
      <p:sp>
        <p:nvSpPr>
          <p:cNvPr id="100355" name="Rectangle 3"/>
          <p:cNvSpPr>
            <a:spLocks noGrp="1" noChangeArrowheads="1"/>
          </p:cNvSpPr>
          <p:nvPr>
            <p:ph type="body" idx="1"/>
          </p:nvPr>
        </p:nvSpPr>
        <p:spPr/>
        <p:txBody>
          <a:bodyPr/>
          <a:lstStyle/>
          <a:p>
            <a:r>
              <a:rPr lang="zh-CN" altLang="en-US" smtClean="0"/>
              <a:t>贪心准则</a:t>
            </a:r>
            <a:endParaRPr lang="zh-CN" altLang="en-US" smtClean="0"/>
          </a:p>
          <a:p>
            <a:pPr lvl="1"/>
            <a:r>
              <a:rPr lang="zh-CN" altLang="en-US" smtClean="0"/>
              <a:t>加入后仍形成树，且耗费最小</a:t>
            </a:r>
            <a:endParaRPr lang="zh-CN" altLang="en-US" smtClean="0"/>
          </a:p>
          <a:p>
            <a:pPr lvl="1"/>
            <a:r>
              <a:rPr lang="zh-CN" altLang="en-US" smtClean="0"/>
              <a:t>始终保持树的结构</a:t>
            </a:r>
            <a:r>
              <a:rPr lang="en-US" altLang="zh-CN" smtClean="0"/>
              <a:t>——Kruskal</a:t>
            </a:r>
            <a:r>
              <a:rPr lang="zh-CN" altLang="en-US" smtClean="0"/>
              <a:t>算法是森林</a:t>
            </a:r>
            <a:endParaRPr lang="zh-CN" altLang="en-US" smtClean="0"/>
          </a:p>
          <a:p>
            <a:r>
              <a:rPr lang="zh-CN" altLang="en-US" smtClean="0"/>
              <a:t>算法过程</a:t>
            </a:r>
            <a:endParaRPr lang="zh-CN" altLang="en-US" smtClean="0"/>
          </a:p>
          <a:p>
            <a:pPr lvl="1"/>
            <a:r>
              <a:rPr lang="zh-CN" altLang="en-US" smtClean="0"/>
              <a:t>从单一顶点的树</a:t>
            </a:r>
            <a:r>
              <a:rPr lang="en-US" altLang="zh-CN" smtClean="0"/>
              <a:t>T</a:t>
            </a:r>
            <a:r>
              <a:rPr lang="zh-CN" altLang="en-US" smtClean="0"/>
              <a:t>开始</a:t>
            </a:r>
            <a:endParaRPr lang="zh-CN" altLang="en-US" smtClean="0"/>
          </a:p>
          <a:p>
            <a:pPr lvl="1"/>
            <a:r>
              <a:rPr lang="zh-CN" altLang="en-US" smtClean="0"/>
              <a:t>不断加入耗费最小的边</a:t>
            </a:r>
            <a:r>
              <a:rPr lang="en-US" altLang="zh-CN" smtClean="0"/>
              <a:t>(u, v)</a:t>
            </a:r>
            <a:r>
              <a:rPr lang="zh-CN" altLang="en-US" smtClean="0"/>
              <a:t>，使</a:t>
            </a:r>
            <a:r>
              <a:rPr lang="en-US" altLang="zh-CN" smtClean="0"/>
              <a:t>T</a:t>
            </a:r>
            <a:r>
              <a:rPr lang="en-US" altLang="zh-CN" smtClean="0">
                <a:latin typeface="宋体" panose="02010600030101010101" pitchFamily="2" charset="-122"/>
              </a:rPr>
              <a:t>∪</a:t>
            </a:r>
            <a:r>
              <a:rPr lang="en-US" altLang="zh-CN" smtClean="0"/>
              <a:t>{(u, v)}</a:t>
            </a:r>
            <a:r>
              <a:rPr lang="zh-CN" altLang="en-US" smtClean="0"/>
              <a:t>仍为树</a:t>
            </a:r>
            <a:r>
              <a:rPr lang="en-US" altLang="zh-CN" smtClean="0"/>
              <a:t>——u</a:t>
            </a:r>
            <a:r>
              <a:rPr lang="zh-CN" altLang="en-US" smtClean="0"/>
              <a:t>、</a:t>
            </a:r>
            <a:r>
              <a:rPr lang="en-US" altLang="zh-CN" smtClean="0"/>
              <a:t>v</a:t>
            </a:r>
            <a:r>
              <a:rPr lang="zh-CN" altLang="en-US" smtClean="0"/>
              <a:t>中必然有一个已经在</a:t>
            </a:r>
            <a:r>
              <a:rPr lang="en-US" altLang="zh-CN" smtClean="0"/>
              <a:t>T</a:t>
            </a:r>
            <a:r>
              <a:rPr lang="zh-CN" altLang="en-US" smtClean="0"/>
              <a:t>中，另一个不在</a:t>
            </a:r>
            <a:r>
              <a:rPr lang="en-US" altLang="zh-CN" smtClean="0"/>
              <a:t>T</a:t>
            </a:r>
            <a:r>
              <a:rPr lang="zh-CN" altLang="en-US" smtClean="0"/>
              <a:t>中</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最短路径问题</a:t>
            </a:r>
            <a:endParaRPr lang="zh-CN" altLang="en-US" smtClean="0"/>
          </a:p>
        </p:txBody>
      </p:sp>
      <p:sp>
        <p:nvSpPr>
          <p:cNvPr id="23555" name="内容占位符 2"/>
          <p:cNvSpPr>
            <a:spLocks noGrp="1"/>
          </p:cNvSpPr>
          <p:nvPr>
            <p:ph idx="1"/>
          </p:nvPr>
        </p:nvSpPr>
        <p:spPr/>
        <p:txBody>
          <a:bodyPr/>
          <a:lstStyle/>
          <a:p>
            <a:r>
              <a:rPr lang="zh-CN" altLang="en-US" smtClean="0"/>
              <a:t>无权图的最短路径问题</a:t>
            </a:r>
            <a:endParaRPr lang="en-US" altLang="zh-CN" smtClean="0"/>
          </a:p>
          <a:p>
            <a:pPr lvl="1"/>
            <a:r>
              <a:rPr lang="zh-CN" altLang="en-US" smtClean="0"/>
              <a:t>比较简单，即两点之间边数最少的路径</a:t>
            </a:r>
            <a:endParaRPr lang="en-US" altLang="zh-CN" smtClean="0"/>
          </a:p>
          <a:p>
            <a:r>
              <a:rPr lang="zh-CN" altLang="en-US" smtClean="0">
                <a:solidFill>
                  <a:srgbClr val="0000CC"/>
                </a:solidFill>
              </a:rPr>
              <a:t>有向带权图</a:t>
            </a:r>
            <a:r>
              <a:rPr lang="zh-CN" altLang="en-US" smtClean="0"/>
              <a:t>的最短路径问题</a:t>
            </a:r>
            <a:endParaRPr lang="en-US" altLang="zh-CN" smtClean="0"/>
          </a:p>
          <a:p>
            <a:pPr lvl="1"/>
            <a:r>
              <a:rPr lang="zh-CN" altLang="en-US" smtClean="0"/>
              <a:t>可理解为两地间交通费用最少问题</a:t>
            </a:r>
            <a:endParaRPr lang="en-US" altLang="zh-CN" smtClean="0"/>
          </a:p>
          <a:p>
            <a:pPr lvl="1"/>
            <a:r>
              <a:rPr lang="zh-CN" altLang="en-US" smtClean="0"/>
              <a:t>分为单源最短路径、每对点最短路径两类</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单源最短路径</a:t>
            </a:r>
            <a:endParaRPr lang="zh-CN" altLang="en-US" smtClean="0"/>
          </a:p>
        </p:txBody>
      </p:sp>
      <p:sp>
        <p:nvSpPr>
          <p:cNvPr id="24579" name="Rectangle 3"/>
          <p:cNvSpPr>
            <a:spLocks noGrp="1" noChangeArrowheads="1"/>
          </p:cNvSpPr>
          <p:nvPr>
            <p:ph type="body" idx="1"/>
          </p:nvPr>
        </p:nvSpPr>
        <p:spPr/>
        <p:txBody>
          <a:bodyPr/>
          <a:lstStyle/>
          <a:p>
            <a:r>
              <a:rPr lang="zh-CN" altLang="en-US" smtClean="0"/>
              <a:t>有向图</a:t>
            </a:r>
            <a:r>
              <a:rPr lang="en-US" altLang="zh-CN" smtClean="0"/>
              <a:t>G</a:t>
            </a:r>
            <a:r>
              <a:rPr lang="zh-CN" altLang="en-US" smtClean="0"/>
              <a:t>，每条边都有非负权重（耗费）</a:t>
            </a:r>
            <a:endParaRPr lang="zh-CN" altLang="en-US" smtClean="0"/>
          </a:p>
          <a:p>
            <a:r>
              <a:rPr lang="zh-CN" altLang="en-US" smtClean="0"/>
              <a:t>路径长度</a:t>
            </a:r>
            <a:r>
              <a:rPr lang="en-US" altLang="zh-CN" smtClean="0"/>
              <a:t>——</a:t>
            </a:r>
            <a:r>
              <a:rPr lang="zh-CN" altLang="en-US" smtClean="0"/>
              <a:t>路径中边的权重之和</a:t>
            </a:r>
            <a:endParaRPr lang="zh-CN" altLang="en-US" smtClean="0"/>
          </a:p>
          <a:p>
            <a:r>
              <a:rPr lang="zh-CN" altLang="en-US" smtClean="0"/>
              <a:t>单源最短路径：给定源顶点</a:t>
            </a:r>
            <a:r>
              <a:rPr lang="en-US" altLang="zh-CN" smtClean="0"/>
              <a:t>s</a:t>
            </a:r>
            <a:r>
              <a:rPr lang="zh-CN" altLang="en-US" smtClean="0"/>
              <a:t>，求它到其他任意顶点（目的顶点）的最短路径</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第三部分：树结构</a:t>
            </a:r>
            <a:endParaRPr lang="zh-CN" altLang="en-US" smtClean="0"/>
          </a:p>
        </p:txBody>
      </p:sp>
      <p:sp>
        <p:nvSpPr>
          <p:cNvPr id="33795" name="内容占位符 2"/>
          <p:cNvSpPr>
            <a:spLocks noGrp="1"/>
          </p:cNvSpPr>
          <p:nvPr>
            <p:ph idx="1"/>
          </p:nvPr>
        </p:nvSpPr>
        <p:spPr>
          <a:xfrm>
            <a:off x="917575" y="1525588"/>
            <a:ext cx="7959725" cy="4570412"/>
          </a:xfrm>
        </p:spPr>
        <p:txBody>
          <a:bodyPr/>
          <a:lstStyle/>
          <a:p>
            <a:r>
              <a:rPr lang="zh-CN" altLang="en-US" smtClean="0"/>
              <a:t>第</a:t>
            </a:r>
            <a:r>
              <a:rPr lang="en-US" altLang="zh-CN" smtClean="0"/>
              <a:t>9</a:t>
            </a:r>
            <a:r>
              <a:rPr lang="zh-CN" altLang="en-US" smtClean="0"/>
              <a:t>章：优先队列</a:t>
            </a:r>
            <a:endParaRPr lang="en-US" altLang="zh-CN" smtClean="0"/>
          </a:p>
          <a:p>
            <a:pPr lvl="1"/>
            <a:r>
              <a:rPr lang="zh-CN" altLang="en-US" smtClean="0">
                <a:solidFill>
                  <a:srgbClr val="FF0000"/>
                </a:solidFill>
              </a:rPr>
              <a:t>堆及堆排序</a:t>
            </a:r>
            <a:endParaRPr lang="en-US" altLang="zh-CN" smtClean="0"/>
          </a:p>
          <a:p>
            <a:pPr lvl="2"/>
            <a:r>
              <a:rPr lang="zh-CN" altLang="en-US" smtClean="0">
                <a:latin typeface="楷体" panose="02010609060101010101" pitchFamily="49" charset="-122"/>
                <a:ea typeface="楷体" panose="02010609060101010101" pitchFamily="49" charset="-122"/>
              </a:rPr>
              <a:t>最大堆、最小堆的辨识：给定一个序列，是否构成堆？</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给定一个数列，建堆并用堆排序算法将其排序</a:t>
            </a:r>
            <a:endParaRPr lang="en-US" altLang="zh-CN" smtClean="0">
              <a:latin typeface="楷体" panose="02010609060101010101" pitchFamily="49" charset="-122"/>
              <a:ea typeface="楷体" panose="02010609060101010101" pitchFamily="49" charset="-122"/>
            </a:endParaRPr>
          </a:p>
          <a:p>
            <a:pPr lvl="1"/>
            <a:r>
              <a:rPr lang="zh-CN" altLang="en-US" smtClean="0">
                <a:solidFill>
                  <a:srgbClr val="FF0000"/>
                </a:solidFill>
              </a:rPr>
              <a:t>霍夫曼编码</a:t>
            </a:r>
            <a:endParaRPr lang="en-US" altLang="zh-CN" smtClean="0"/>
          </a:p>
          <a:p>
            <a:pPr lvl="2"/>
            <a:r>
              <a:rPr lang="zh-CN" altLang="en-US" smtClean="0">
                <a:latin typeface="楷体" panose="02010609060101010101" pitchFamily="49" charset="-122"/>
                <a:ea typeface="楷体" panose="02010609060101010101" pitchFamily="49" charset="-122"/>
              </a:rPr>
              <a:t>基本原理</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带权路径长度计算方法</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给定一组关键字及其权重，构造霍夫曼树，生成霍夫曼编码</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给定一组关键字及其权重，构造</a:t>
            </a:r>
            <a:r>
              <a:rPr lang="en-US" altLang="zh-CN" smtClean="0">
                <a:latin typeface="楷体" panose="02010609060101010101" pitchFamily="49" charset="-122"/>
                <a:ea typeface="楷体" panose="02010609060101010101" pitchFamily="49" charset="-122"/>
              </a:rPr>
              <a:t>N</a:t>
            </a:r>
            <a:r>
              <a:rPr lang="zh-CN" altLang="en-US" smtClean="0">
                <a:latin typeface="楷体" panose="02010609060101010101" pitchFamily="49" charset="-122"/>
                <a:ea typeface="楷体" panose="02010609060101010101" pitchFamily="49" charset="-122"/>
              </a:rPr>
              <a:t>叉树且要求其带权路径长度最小</a:t>
            </a:r>
            <a:endParaRPr lang="en-US" altLang="zh-CN" smtClean="0">
              <a:latin typeface="楷体" panose="02010609060101010101" pitchFamily="49" charset="-122"/>
              <a:ea typeface="楷体" panose="02010609060101010101" pitchFamily="49" charset="-122"/>
            </a:endParaRPr>
          </a:p>
        </p:txBody>
      </p:sp>
      <p:sp>
        <p:nvSpPr>
          <p:cNvPr id="3379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7F1229-96FA-4B30-B1D3-F1E9B43B4823}"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t>Dijkstra</a:t>
            </a:r>
            <a:r>
              <a:rPr lang="zh-CN" altLang="en-US" smtClean="0"/>
              <a:t>算法</a:t>
            </a:r>
            <a:endParaRPr lang="zh-CN" altLang="en-US" smtClean="0"/>
          </a:p>
        </p:txBody>
      </p:sp>
      <p:sp>
        <p:nvSpPr>
          <p:cNvPr id="26627" name="Rectangle 3"/>
          <p:cNvSpPr>
            <a:spLocks noGrp="1" noChangeArrowheads="1"/>
          </p:cNvSpPr>
          <p:nvPr>
            <p:ph type="body" idx="1"/>
          </p:nvPr>
        </p:nvSpPr>
        <p:spPr>
          <a:xfrm>
            <a:off x="917575" y="1525588"/>
            <a:ext cx="7780338" cy="4570412"/>
          </a:xfrm>
        </p:spPr>
        <p:txBody>
          <a:bodyPr/>
          <a:lstStyle/>
          <a:p>
            <a:r>
              <a:rPr lang="en-US" altLang="zh-CN" smtClean="0"/>
              <a:t>S</a:t>
            </a:r>
            <a:r>
              <a:rPr lang="zh-CN" altLang="en-US" smtClean="0"/>
              <a:t>：“已求出最短路径顶点集合”，初始为</a:t>
            </a:r>
            <a:r>
              <a:rPr lang="en-US" altLang="zh-CN" smtClean="0"/>
              <a:t>{s}</a:t>
            </a:r>
            <a:endParaRPr lang="en-US" altLang="zh-CN" smtClean="0"/>
          </a:p>
          <a:p>
            <a:r>
              <a:rPr lang="en-US" altLang="zh-CN" smtClean="0"/>
              <a:t>L=V - S</a:t>
            </a:r>
            <a:endParaRPr lang="en-US" altLang="zh-CN" smtClean="0"/>
          </a:p>
          <a:p>
            <a:r>
              <a:rPr lang="zh-CN" altLang="en-US" smtClean="0"/>
              <a:t>每个步骤从</a:t>
            </a:r>
            <a:r>
              <a:rPr lang="en-US" altLang="zh-CN" smtClean="0"/>
              <a:t>L</a:t>
            </a:r>
            <a:r>
              <a:rPr lang="zh-CN" altLang="en-US" smtClean="0"/>
              <a:t>选取一个顶点</a:t>
            </a:r>
            <a:r>
              <a:rPr lang="en-US" altLang="zh-CN" smtClean="0"/>
              <a:t>v</a:t>
            </a:r>
            <a:r>
              <a:rPr lang="zh-CN" altLang="en-US" smtClean="0"/>
              <a:t>加入</a:t>
            </a:r>
            <a:r>
              <a:rPr lang="en-US" altLang="zh-CN" smtClean="0"/>
              <a:t>S</a:t>
            </a:r>
            <a:endParaRPr lang="en-US" altLang="zh-CN" smtClean="0"/>
          </a:p>
          <a:p>
            <a:r>
              <a:rPr lang="zh-CN" altLang="en-US" smtClean="0"/>
              <a:t>贪心准则：</a:t>
            </a:r>
            <a:r>
              <a:rPr lang="en-US" altLang="zh-CN" smtClean="0"/>
              <a:t>v</a:t>
            </a:r>
            <a:r>
              <a:rPr lang="zh-CN" altLang="en-US" smtClean="0"/>
              <a:t>是</a:t>
            </a:r>
            <a:r>
              <a:rPr lang="en-US" altLang="zh-CN" smtClean="0"/>
              <a:t>L</a:t>
            </a:r>
            <a:r>
              <a:rPr lang="zh-CN" altLang="en-US" smtClean="0"/>
              <a:t>中距</a:t>
            </a:r>
            <a:r>
              <a:rPr lang="en-US" altLang="zh-CN" smtClean="0"/>
              <a:t>s</a:t>
            </a:r>
            <a:r>
              <a:rPr lang="zh-CN" altLang="en-US" smtClean="0"/>
              <a:t>距离最短者</a:t>
            </a:r>
            <a:endParaRPr lang="zh-CN" altLang="en-US" smtClean="0"/>
          </a:p>
          <a:p>
            <a:r>
              <a:rPr lang="zh-CN" altLang="en-US" smtClean="0"/>
              <a:t>新最短路径</a:t>
            </a:r>
            <a:r>
              <a:rPr lang="en-US" altLang="zh-CN" smtClean="0">
                <a:sym typeface="Wingdings" panose="05000000000000000000" pitchFamily="2" charset="2"/>
              </a:rPr>
              <a:t>=</a:t>
            </a:r>
            <a:r>
              <a:rPr lang="zh-CN" altLang="en-US" smtClean="0">
                <a:sym typeface="Wingdings" panose="05000000000000000000" pitchFamily="2" charset="2"/>
              </a:rPr>
              <a:t>已有最短路径</a:t>
            </a:r>
            <a:r>
              <a:rPr lang="en-US" altLang="zh-CN" smtClean="0">
                <a:sym typeface="Wingdings" panose="05000000000000000000" pitchFamily="2" charset="2"/>
              </a:rPr>
              <a:t>+</a:t>
            </a:r>
            <a:r>
              <a:rPr lang="zh-CN" altLang="en-US" smtClean="0">
                <a:sym typeface="Wingdings" panose="05000000000000000000" pitchFamily="2" charset="2"/>
              </a:rPr>
              <a:t>一条边</a:t>
            </a:r>
            <a:br>
              <a:rPr lang="zh-CN" altLang="en-US" smtClean="0">
                <a:sym typeface="Wingdings" panose="05000000000000000000" pitchFamily="2" charset="2"/>
              </a:rPr>
            </a:br>
            <a:r>
              <a:rPr lang="zh-CN" altLang="en-US" smtClean="0">
                <a:sym typeface="Wingdings" panose="05000000000000000000" pitchFamily="2" charset="2"/>
              </a:rPr>
              <a:t>每个顶点无需保存其完整路径，保存路径中它的前一顶点即可</a:t>
            </a:r>
            <a:endParaRPr lang="zh-CN" altLang="en-US" smtClean="0">
              <a:sym typeface="Wingdings" panose="05000000000000000000" pitchFamily="2" charset="2"/>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t>Dijkstra</a:t>
            </a:r>
            <a:r>
              <a:rPr lang="zh-CN" altLang="en-US" smtClean="0"/>
              <a:t>算法伪代码</a:t>
            </a:r>
            <a:endParaRPr lang="zh-CN" altLang="en-US" smtClean="0"/>
          </a:p>
        </p:txBody>
      </p:sp>
      <p:sp>
        <p:nvSpPr>
          <p:cNvPr id="33795" name="Rectangle 3"/>
          <p:cNvSpPr>
            <a:spLocks noGrp="1" noChangeArrowheads="1"/>
          </p:cNvSpPr>
          <p:nvPr>
            <p:ph type="body" idx="1"/>
          </p:nvPr>
        </p:nvSpPr>
        <p:spPr/>
        <p:txBody>
          <a:bodyPr/>
          <a:lstStyle/>
          <a:p>
            <a:pPr marL="533400" indent="-533400">
              <a:buFont typeface="Wingdings" panose="05000000000000000000" pitchFamily="2" charset="2"/>
              <a:buAutoNum type="arabicParenR"/>
            </a:pPr>
            <a:r>
              <a:rPr lang="zh-CN" altLang="en-US" sz="2400" smtClean="0"/>
              <a:t>初始化</a:t>
            </a:r>
            <a:r>
              <a:rPr lang="en-US" altLang="zh-CN" sz="2400" i="1" smtClean="0"/>
              <a:t>d</a:t>
            </a:r>
            <a:r>
              <a:rPr lang="en-US" altLang="zh-CN" sz="2400" smtClean="0"/>
              <a:t>[</a:t>
            </a:r>
            <a:r>
              <a:rPr lang="en-US" altLang="zh-CN" sz="2400" i="1" smtClean="0"/>
              <a:t>i</a:t>
            </a:r>
            <a:r>
              <a:rPr lang="en-US" altLang="zh-CN" sz="2400" smtClean="0"/>
              <a:t>]=</a:t>
            </a:r>
            <a:r>
              <a:rPr lang="en-US" altLang="zh-CN" sz="2400" i="1" smtClean="0"/>
              <a:t>a</a:t>
            </a:r>
            <a:r>
              <a:rPr lang="en-US" altLang="zh-CN" sz="2400" smtClean="0"/>
              <a:t>[</a:t>
            </a:r>
            <a:r>
              <a:rPr lang="en-US" altLang="zh-CN" sz="2400" i="1" smtClean="0"/>
              <a:t>s</a:t>
            </a:r>
            <a:r>
              <a:rPr lang="en-US" altLang="zh-CN" sz="2400" smtClean="0"/>
              <a:t>][</a:t>
            </a:r>
            <a:r>
              <a:rPr lang="en-US" altLang="zh-CN" sz="2400" i="1" smtClean="0"/>
              <a:t>i</a:t>
            </a:r>
            <a:r>
              <a:rPr lang="en-US" altLang="zh-CN" sz="2400" smtClean="0"/>
              <a:t>]</a:t>
            </a:r>
            <a:r>
              <a:rPr lang="zh-CN" altLang="en-US" sz="2400" smtClean="0"/>
              <a:t>（</a:t>
            </a:r>
            <a:r>
              <a:rPr lang="en-US" altLang="zh-CN" sz="2400" smtClean="0"/>
              <a:t>1≤</a:t>
            </a:r>
            <a:r>
              <a:rPr lang="en-US" altLang="zh-CN" sz="2400" i="1" smtClean="0"/>
              <a:t>i</a:t>
            </a:r>
            <a:r>
              <a:rPr lang="en-US" altLang="zh-CN" sz="2400" smtClean="0"/>
              <a:t>≤</a:t>
            </a:r>
            <a:r>
              <a:rPr lang="en-US" altLang="zh-CN" sz="2400" i="1" smtClean="0"/>
              <a:t>n</a:t>
            </a:r>
            <a:r>
              <a:rPr lang="zh-CN" altLang="en-US" sz="2400" smtClean="0"/>
              <a:t>）</a:t>
            </a:r>
            <a:br>
              <a:rPr lang="zh-CN" altLang="en-US" sz="2400" smtClean="0"/>
            </a:br>
            <a:r>
              <a:rPr lang="zh-CN" altLang="en-US" sz="2400" smtClean="0"/>
              <a:t>对于邻接于</a:t>
            </a:r>
            <a:r>
              <a:rPr lang="en-US" altLang="zh-CN" sz="2400" i="1" smtClean="0"/>
              <a:t>s</a:t>
            </a:r>
            <a:r>
              <a:rPr lang="zh-CN" altLang="en-US" sz="2400" smtClean="0"/>
              <a:t>的所有顶点</a:t>
            </a:r>
            <a:r>
              <a:rPr lang="en-US" altLang="zh-CN" sz="2400" i="1" smtClean="0"/>
              <a:t>i</a:t>
            </a:r>
            <a:r>
              <a:rPr lang="zh-CN" altLang="en-US" sz="2400" smtClean="0"/>
              <a:t>，置</a:t>
            </a:r>
            <a:r>
              <a:rPr lang="en-US" altLang="zh-CN" sz="2400" i="1" smtClean="0"/>
              <a:t>p</a:t>
            </a:r>
            <a:r>
              <a:rPr lang="en-US" altLang="zh-CN" sz="2400" smtClean="0"/>
              <a:t>[</a:t>
            </a:r>
            <a:r>
              <a:rPr lang="en-US" altLang="zh-CN" sz="2400" i="1" smtClean="0"/>
              <a:t>i</a:t>
            </a:r>
            <a:r>
              <a:rPr lang="en-US" altLang="zh-CN" sz="2400" smtClean="0"/>
              <a:t>]=</a:t>
            </a:r>
            <a:r>
              <a:rPr lang="en-US" altLang="zh-CN" sz="2400" i="1" smtClean="0"/>
              <a:t>s</a:t>
            </a:r>
            <a:r>
              <a:rPr lang="zh-CN" altLang="en-US" sz="2400" smtClean="0"/>
              <a:t>，对于其余的顶点置</a:t>
            </a:r>
            <a:r>
              <a:rPr lang="en-US" altLang="zh-CN" sz="2400" i="1" smtClean="0"/>
              <a:t>p</a:t>
            </a:r>
            <a:r>
              <a:rPr lang="en-US" altLang="zh-CN" sz="2400" smtClean="0"/>
              <a:t>[</a:t>
            </a:r>
            <a:r>
              <a:rPr lang="en-US" altLang="zh-CN" sz="2400" i="1" smtClean="0"/>
              <a:t>i</a:t>
            </a:r>
            <a:r>
              <a:rPr lang="en-US" altLang="zh-CN" sz="2400" smtClean="0"/>
              <a:t>]=0</a:t>
            </a:r>
            <a:br>
              <a:rPr lang="en-US" altLang="zh-CN" sz="2400" smtClean="0"/>
            </a:br>
            <a:r>
              <a:rPr lang="zh-CN" altLang="en-US" sz="2400" smtClean="0"/>
              <a:t>对于</a:t>
            </a:r>
            <a:r>
              <a:rPr lang="en-US" altLang="zh-CN" sz="2400" i="1" smtClean="0"/>
              <a:t>p</a:t>
            </a:r>
            <a:r>
              <a:rPr lang="en-US" altLang="zh-CN" sz="2400" smtClean="0"/>
              <a:t>[</a:t>
            </a:r>
            <a:r>
              <a:rPr lang="en-US" altLang="zh-CN" sz="2400" i="1" smtClean="0"/>
              <a:t>i</a:t>
            </a:r>
            <a:r>
              <a:rPr lang="en-US" altLang="zh-CN" sz="2400" smtClean="0"/>
              <a:t>]</a:t>
            </a:r>
            <a:r>
              <a:rPr lang="en-US" altLang="zh-CN" sz="2400" smtClean="0">
                <a:ea typeface="Arial Unicode MS" panose="020B0604020202020204" charset="-122"/>
                <a:cs typeface="Arial Unicode MS" panose="020B0604020202020204" charset="-122"/>
              </a:rPr>
              <a:t>≠</a:t>
            </a:r>
            <a:r>
              <a:rPr lang="en-US" altLang="zh-CN" sz="2400" smtClean="0"/>
              <a:t>0</a:t>
            </a:r>
            <a:r>
              <a:rPr lang="zh-CN" altLang="en-US" sz="2400" smtClean="0"/>
              <a:t>的所有顶点建立</a:t>
            </a:r>
            <a:r>
              <a:rPr lang="en-US" altLang="zh-CN" sz="2400" i="1" smtClean="0"/>
              <a:t>L</a:t>
            </a:r>
            <a:r>
              <a:rPr lang="zh-CN" altLang="en-US" sz="2400" smtClean="0"/>
              <a:t>表</a:t>
            </a:r>
            <a:endParaRPr lang="zh-CN" altLang="en-US" sz="2400" smtClean="0"/>
          </a:p>
          <a:p>
            <a:pPr marL="533400" indent="-533400">
              <a:buFont typeface="Wingdings" panose="05000000000000000000" pitchFamily="2" charset="2"/>
              <a:buAutoNum type="arabicParenR"/>
            </a:pPr>
            <a:r>
              <a:rPr lang="zh-CN" altLang="en-US" sz="2400" smtClean="0"/>
              <a:t>若</a:t>
            </a:r>
            <a:r>
              <a:rPr lang="en-US" altLang="zh-CN" sz="2400" i="1" smtClean="0"/>
              <a:t>L</a:t>
            </a:r>
            <a:r>
              <a:rPr lang="zh-CN" altLang="en-US" sz="2400" smtClean="0"/>
              <a:t>为空，终止，否则转至</a:t>
            </a:r>
            <a:r>
              <a:rPr lang="en-US" altLang="zh-CN" sz="2400" smtClean="0"/>
              <a:t>3)</a:t>
            </a:r>
            <a:endParaRPr lang="en-US" altLang="zh-CN" sz="2400" smtClean="0"/>
          </a:p>
          <a:p>
            <a:pPr marL="533400" indent="-533400">
              <a:buFont typeface="Wingdings" panose="05000000000000000000" pitchFamily="2" charset="2"/>
              <a:buAutoNum type="arabicParenR"/>
            </a:pPr>
            <a:r>
              <a:rPr lang="zh-CN" altLang="en-US" sz="2400" smtClean="0"/>
              <a:t>从</a:t>
            </a:r>
            <a:r>
              <a:rPr lang="en-US" altLang="zh-CN" sz="2400" i="1" smtClean="0"/>
              <a:t>L</a:t>
            </a:r>
            <a:r>
              <a:rPr lang="zh-CN" altLang="en-US" sz="2400" smtClean="0"/>
              <a:t>中删除</a:t>
            </a:r>
            <a:r>
              <a:rPr lang="en-US" altLang="zh-CN" sz="2400" i="1" smtClean="0"/>
              <a:t>d</a:t>
            </a:r>
            <a:r>
              <a:rPr lang="zh-CN" altLang="en-US" sz="2400" smtClean="0"/>
              <a:t>值最小的顶点</a:t>
            </a:r>
            <a:endParaRPr lang="zh-CN" altLang="en-US" sz="2400" smtClean="0"/>
          </a:p>
          <a:p>
            <a:pPr marL="533400" indent="-533400">
              <a:buFont typeface="Wingdings" panose="05000000000000000000" pitchFamily="2" charset="2"/>
              <a:buAutoNum type="arabicParenR"/>
            </a:pPr>
            <a:r>
              <a:rPr lang="zh-CN" altLang="en-US" sz="2400" smtClean="0"/>
              <a:t>对于与</a:t>
            </a:r>
            <a:r>
              <a:rPr lang="en-US" altLang="zh-CN" sz="2400" i="1" smtClean="0"/>
              <a:t>i</a:t>
            </a:r>
            <a:r>
              <a:rPr lang="zh-CN" altLang="en-US" sz="2400" smtClean="0"/>
              <a:t>邻接的所有还未到达的顶点</a:t>
            </a:r>
            <a:r>
              <a:rPr lang="en-US" altLang="zh-CN" sz="2400" i="1" smtClean="0"/>
              <a:t>j</a:t>
            </a:r>
            <a:r>
              <a:rPr lang="zh-CN" altLang="en-US" sz="2400" smtClean="0"/>
              <a:t>，更新</a:t>
            </a:r>
            <a:r>
              <a:rPr lang="en-US" altLang="zh-CN" sz="2400" i="1" smtClean="0"/>
              <a:t>d</a:t>
            </a:r>
            <a:r>
              <a:rPr lang="en-US" altLang="zh-CN" sz="2400" smtClean="0"/>
              <a:t>[</a:t>
            </a:r>
            <a:r>
              <a:rPr lang="en-US" altLang="zh-CN" sz="2400" i="1" smtClean="0"/>
              <a:t>j</a:t>
            </a:r>
            <a:r>
              <a:rPr lang="en-US" altLang="zh-CN" sz="2400" smtClean="0"/>
              <a:t>]</a:t>
            </a:r>
            <a:r>
              <a:rPr lang="zh-CN" altLang="en-US" sz="2400" smtClean="0"/>
              <a:t>值为</a:t>
            </a:r>
            <a:r>
              <a:rPr lang="en-US" altLang="zh-CN" sz="2400" i="1" smtClean="0"/>
              <a:t>min</a:t>
            </a:r>
            <a:r>
              <a:rPr lang="en-US" altLang="zh-CN" sz="2400" smtClean="0"/>
              <a:t>{</a:t>
            </a:r>
            <a:r>
              <a:rPr lang="en-US" altLang="zh-CN" sz="2400" i="1" smtClean="0"/>
              <a:t>d</a:t>
            </a:r>
            <a:r>
              <a:rPr lang="en-US" altLang="zh-CN" sz="2400" smtClean="0"/>
              <a:t>[</a:t>
            </a:r>
            <a:r>
              <a:rPr lang="en-US" altLang="zh-CN" sz="2400" i="1" smtClean="0"/>
              <a:t>j</a:t>
            </a:r>
            <a:r>
              <a:rPr lang="en-US" altLang="zh-CN" sz="2400" smtClean="0"/>
              <a:t>], </a:t>
            </a:r>
            <a:r>
              <a:rPr lang="en-US" altLang="zh-CN" sz="2400" i="1" smtClean="0"/>
              <a:t>d</a:t>
            </a:r>
            <a:r>
              <a:rPr lang="en-US" altLang="zh-CN" sz="2400" smtClean="0"/>
              <a:t>[</a:t>
            </a:r>
            <a:r>
              <a:rPr lang="en-US" altLang="zh-CN" sz="2400" i="1" smtClean="0"/>
              <a:t>i</a:t>
            </a:r>
            <a:r>
              <a:rPr lang="en-US" altLang="zh-CN" sz="2400" smtClean="0"/>
              <a:t>]+</a:t>
            </a:r>
            <a:r>
              <a:rPr lang="en-US" altLang="zh-CN" sz="2400" i="1" smtClean="0"/>
              <a:t>a</a:t>
            </a:r>
            <a:r>
              <a:rPr lang="en-US" altLang="zh-CN" sz="2400" smtClean="0"/>
              <a:t>[</a:t>
            </a:r>
            <a:r>
              <a:rPr lang="en-US" altLang="zh-CN" sz="2400" i="1" smtClean="0"/>
              <a:t>i</a:t>
            </a:r>
            <a:r>
              <a:rPr lang="en-US" altLang="zh-CN" sz="2400" smtClean="0"/>
              <a:t>][</a:t>
            </a:r>
            <a:r>
              <a:rPr lang="en-US" altLang="zh-CN" sz="2400" i="1" smtClean="0"/>
              <a:t>j</a:t>
            </a:r>
            <a:r>
              <a:rPr lang="en-US" altLang="zh-CN" sz="2400" smtClean="0"/>
              <a:t>]}</a:t>
            </a:r>
            <a:br>
              <a:rPr lang="en-US" altLang="zh-CN" sz="2400" smtClean="0"/>
            </a:br>
            <a:r>
              <a:rPr lang="zh-CN" altLang="en-US" sz="2400" smtClean="0"/>
              <a:t>若</a:t>
            </a:r>
            <a:r>
              <a:rPr lang="en-US" altLang="zh-CN" sz="2400" i="1" smtClean="0"/>
              <a:t>d</a:t>
            </a:r>
            <a:r>
              <a:rPr lang="en-US" altLang="zh-CN" sz="2400" smtClean="0"/>
              <a:t>[</a:t>
            </a:r>
            <a:r>
              <a:rPr lang="en-US" altLang="zh-CN" sz="2400" i="1" smtClean="0"/>
              <a:t>j</a:t>
            </a:r>
            <a:r>
              <a:rPr lang="en-US" altLang="zh-CN" sz="2400" smtClean="0"/>
              <a:t>]</a:t>
            </a:r>
            <a:r>
              <a:rPr lang="zh-CN" altLang="en-US" sz="2400" smtClean="0"/>
              <a:t>发生了变化且</a:t>
            </a:r>
            <a:r>
              <a:rPr lang="en-US" altLang="zh-CN" sz="2400" i="1" smtClean="0"/>
              <a:t>j</a:t>
            </a:r>
            <a:r>
              <a:rPr lang="zh-CN" altLang="en-US" sz="2400" smtClean="0"/>
              <a:t>还未在</a:t>
            </a:r>
            <a:r>
              <a:rPr lang="en-US" altLang="zh-CN" sz="2400" i="1" smtClean="0"/>
              <a:t>L</a:t>
            </a:r>
            <a:r>
              <a:rPr lang="zh-CN" altLang="en-US" sz="2400" smtClean="0"/>
              <a:t>中，则置</a:t>
            </a:r>
            <a:r>
              <a:rPr lang="en-US" altLang="zh-CN" sz="2400" i="1" smtClean="0"/>
              <a:t>p</a:t>
            </a:r>
            <a:r>
              <a:rPr lang="en-US" altLang="zh-CN" sz="2400" smtClean="0"/>
              <a:t>[</a:t>
            </a:r>
            <a:r>
              <a:rPr lang="en-US" altLang="zh-CN" sz="2400" i="1" smtClean="0"/>
              <a:t>j</a:t>
            </a:r>
            <a:r>
              <a:rPr lang="en-US" altLang="zh-CN" sz="2400" smtClean="0"/>
              <a:t>]=i</a:t>
            </a:r>
            <a:r>
              <a:rPr lang="zh-CN" altLang="en-US" sz="2400" smtClean="0"/>
              <a:t>，并将</a:t>
            </a:r>
            <a:r>
              <a:rPr lang="en-US" altLang="zh-CN" sz="2400" i="1" smtClean="0"/>
              <a:t>j</a:t>
            </a:r>
            <a:r>
              <a:rPr lang="zh-CN" altLang="en-US" sz="2400" smtClean="0"/>
              <a:t>加入</a:t>
            </a:r>
            <a:r>
              <a:rPr lang="en-US" altLang="zh-CN" sz="2400" i="1" smtClean="0"/>
              <a:t>L</a:t>
            </a:r>
            <a:r>
              <a:rPr lang="zh-CN" altLang="en-US" sz="2400" smtClean="0"/>
              <a:t>，转至</a:t>
            </a:r>
            <a:r>
              <a:rPr lang="en-US" altLang="zh-CN" sz="2400" smtClean="0"/>
              <a:t>2</a:t>
            </a:r>
            <a:endParaRPr lang="en-US" altLang="zh-CN" sz="2400"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ustDataLst>
      <p:tags r:id="rId1"/>
    </p:custData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floy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2895600"/>
            <a:ext cx="721201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2"/>
          <p:cNvSpPr>
            <a:spLocks noGrp="1" noChangeArrowheads="1"/>
          </p:cNvSpPr>
          <p:nvPr>
            <p:ph type="title"/>
          </p:nvPr>
        </p:nvSpPr>
        <p:spPr/>
        <p:txBody>
          <a:bodyPr/>
          <a:lstStyle/>
          <a:p>
            <a:r>
              <a:rPr lang="zh-CN" altLang="en-US" smtClean="0"/>
              <a:t>每一对点的最短路径</a:t>
            </a:r>
            <a:endParaRPr lang="zh-CN" altLang="en-US" smtClean="0"/>
          </a:p>
        </p:txBody>
      </p:sp>
      <p:sp>
        <p:nvSpPr>
          <p:cNvPr id="38916" name="Rectangle 3"/>
          <p:cNvSpPr>
            <a:spLocks noGrp="1" noChangeArrowheads="1"/>
          </p:cNvSpPr>
          <p:nvPr>
            <p:ph type="body" idx="1"/>
          </p:nvPr>
        </p:nvSpPr>
        <p:spPr>
          <a:xfrm>
            <a:off x="1143000" y="1295400"/>
            <a:ext cx="7772400" cy="2514600"/>
          </a:xfrm>
        </p:spPr>
        <p:txBody>
          <a:bodyPr/>
          <a:lstStyle/>
          <a:p>
            <a:r>
              <a:rPr lang="zh-CN" altLang="en-US" smtClean="0"/>
              <a:t>所有点对间的最短路径，</a:t>
            </a:r>
            <a:r>
              <a:rPr lang="en-US" altLang="zh-CN" smtClean="0">
                <a:solidFill>
                  <a:schemeClr val="hlink"/>
                </a:solidFill>
              </a:rPr>
              <a:t>all-pairs shortest-paths problem</a:t>
            </a:r>
            <a:r>
              <a:rPr lang="zh-CN" altLang="en-US" smtClean="0"/>
              <a:t>，</a:t>
            </a:r>
            <a:r>
              <a:rPr lang="en-US" altLang="zh-CN" smtClean="0"/>
              <a:t>n(n-1)</a:t>
            </a:r>
            <a:r>
              <a:rPr lang="zh-CN" altLang="en-US" smtClean="0"/>
              <a:t>条</a:t>
            </a:r>
            <a:endParaRPr lang="zh-CN" altLang="en-US" smtClean="0"/>
          </a:p>
          <a:p>
            <a:r>
              <a:rPr lang="zh-CN" altLang="en-US" smtClean="0"/>
              <a:t>简单算法：每个顶点执行单源最短路径算法</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t>Floyd</a:t>
            </a:r>
            <a:r>
              <a:rPr lang="zh-CN" altLang="en-US" smtClean="0"/>
              <a:t>算法</a:t>
            </a:r>
            <a:endParaRPr lang="zh-CN" altLang="en-US" smtClean="0"/>
          </a:p>
        </p:txBody>
      </p:sp>
      <p:sp>
        <p:nvSpPr>
          <p:cNvPr id="39939" name="Rectangle 3"/>
          <p:cNvSpPr>
            <a:spLocks noGrp="1" noChangeArrowheads="1"/>
          </p:cNvSpPr>
          <p:nvPr>
            <p:ph type="body" idx="1"/>
          </p:nvPr>
        </p:nvSpPr>
        <p:spPr>
          <a:xfrm>
            <a:off x="1182688" y="1371600"/>
            <a:ext cx="7772400" cy="5486400"/>
          </a:xfrm>
        </p:spPr>
        <p:txBody>
          <a:bodyPr/>
          <a:lstStyle/>
          <a:p>
            <a:r>
              <a:rPr lang="zh-CN" altLang="en-US" smtClean="0"/>
              <a:t>顶点编号为</a:t>
            </a:r>
            <a:r>
              <a:rPr lang="en-US" altLang="zh-CN" smtClean="0"/>
              <a:t>1</a:t>
            </a:r>
            <a:r>
              <a:rPr lang="zh-CN" altLang="en-US" smtClean="0"/>
              <a:t>～</a:t>
            </a:r>
            <a:r>
              <a:rPr lang="en-US" altLang="zh-CN" smtClean="0"/>
              <a:t>n</a:t>
            </a:r>
            <a:endParaRPr lang="en-US" altLang="zh-CN" smtClean="0"/>
          </a:p>
          <a:p>
            <a:r>
              <a:rPr lang="en-US" altLang="zh-CN" smtClean="0"/>
              <a:t>c(i,j,k)</a:t>
            </a:r>
            <a:r>
              <a:rPr lang="zh-CN" altLang="en-US" smtClean="0"/>
              <a:t>：</a:t>
            </a:r>
            <a:r>
              <a:rPr lang="en-US" altLang="zh-CN" smtClean="0"/>
              <a:t>i</a:t>
            </a:r>
            <a:r>
              <a:rPr lang="en-US" altLang="zh-CN" smtClean="0">
                <a:sym typeface="Wingdings" panose="05000000000000000000" pitchFamily="2" charset="2"/>
              </a:rPr>
              <a:t>j</a:t>
            </a:r>
            <a:r>
              <a:rPr lang="zh-CN" altLang="en-US" smtClean="0">
                <a:sym typeface="Wingdings" panose="05000000000000000000" pitchFamily="2" charset="2"/>
              </a:rPr>
              <a:t>的“最短路径”长度</a:t>
            </a:r>
            <a:r>
              <a:rPr lang="en-US" altLang="zh-CN" smtClean="0">
                <a:sym typeface="Wingdings" panose="05000000000000000000" pitchFamily="2" charset="2"/>
              </a:rPr>
              <a:t>——</a:t>
            </a:r>
            <a:r>
              <a:rPr lang="zh-CN" altLang="en-US" smtClean="0">
                <a:sym typeface="Wingdings" panose="05000000000000000000" pitchFamily="2" charset="2"/>
              </a:rPr>
              <a:t>加了限制条件，路径中顶点的最大编号为</a:t>
            </a:r>
            <a:r>
              <a:rPr lang="en-US" altLang="zh-CN" smtClean="0">
                <a:sym typeface="Wingdings" panose="05000000000000000000" pitchFamily="2" charset="2"/>
              </a:rPr>
              <a:t>k</a:t>
            </a:r>
            <a:endParaRPr lang="en-US" altLang="zh-CN" smtClean="0">
              <a:sym typeface="Wingdings" panose="05000000000000000000" pitchFamily="2" charset="2"/>
            </a:endParaRPr>
          </a:p>
          <a:p>
            <a:pPr lvl="1"/>
            <a:r>
              <a:rPr lang="zh-CN" altLang="en-US" smtClean="0"/>
              <a:t>存在边</a:t>
            </a:r>
            <a:r>
              <a:rPr lang="en-US" altLang="zh-CN" smtClean="0"/>
              <a:t>&lt;i, j&gt;</a:t>
            </a:r>
            <a:r>
              <a:rPr lang="en-US" altLang="zh-CN" smtClean="0">
                <a:sym typeface="Wingdings" panose="05000000000000000000" pitchFamily="2" charset="2"/>
              </a:rPr>
              <a:t>c(i, j, 0)=&lt;i, j&gt;</a:t>
            </a:r>
            <a:r>
              <a:rPr lang="zh-CN" altLang="en-US" smtClean="0">
                <a:sym typeface="Wingdings" panose="05000000000000000000" pitchFamily="2" charset="2"/>
              </a:rPr>
              <a:t>的长度</a:t>
            </a:r>
            <a:endParaRPr lang="zh-CN" altLang="en-US" smtClean="0">
              <a:sym typeface="Wingdings" panose="05000000000000000000" pitchFamily="2" charset="2"/>
            </a:endParaRPr>
          </a:p>
          <a:p>
            <a:pPr lvl="1"/>
            <a:r>
              <a:rPr lang="zh-CN" altLang="en-US" smtClean="0">
                <a:sym typeface="Wingdings" panose="05000000000000000000" pitchFamily="2" charset="2"/>
              </a:rPr>
              <a:t>不存在边</a:t>
            </a:r>
            <a:r>
              <a:rPr lang="en-US" altLang="zh-CN" smtClean="0">
                <a:sym typeface="Wingdings" panose="05000000000000000000" pitchFamily="2" charset="2"/>
              </a:rPr>
              <a:t>&lt;i, j&gt;c(i, j, 0)=+</a:t>
            </a:r>
            <a:r>
              <a:rPr lang="en-US" altLang="zh-CN" smtClean="0">
                <a:latin typeface="Arial Unicode MS" panose="020B0604020202020204" charset="-122"/>
                <a:ea typeface="Arial Unicode MS" panose="020B0604020202020204" charset="-122"/>
                <a:cs typeface="Arial Unicode MS" panose="020B0604020202020204" charset="-122"/>
                <a:sym typeface="Wingdings" panose="05000000000000000000" pitchFamily="2" charset="2"/>
              </a:rPr>
              <a:t>∞</a:t>
            </a:r>
            <a:endParaRPr lang="en-US" altLang="zh-CN" smtClean="0">
              <a:sym typeface="Wingdings" panose="05000000000000000000" pitchFamily="2" charset="2"/>
            </a:endParaRPr>
          </a:p>
          <a:p>
            <a:pPr lvl="1"/>
            <a:r>
              <a:rPr lang="en-US" altLang="zh-CN" smtClean="0">
                <a:sym typeface="Wingdings" panose="05000000000000000000" pitchFamily="2" charset="2"/>
              </a:rPr>
              <a:t>c(i, i, 0)=0</a:t>
            </a:r>
            <a:endParaRPr lang="en-US" altLang="zh-CN" smtClean="0">
              <a:sym typeface="Wingdings" panose="05000000000000000000" pitchFamily="2" charset="2"/>
            </a:endParaRPr>
          </a:p>
          <a:p>
            <a:pPr lvl="1"/>
            <a:r>
              <a:rPr lang="en-US" altLang="zh-CN" smtClean="0">
                <a:sym typeface="Wingdings" panose="05000000000000000000" pitchFamily="2" charset="2"/>
              </a:rPr>
              <a:t>c(i, j, n)——</a:t>
            </a:r>
            <a:r>
              <a:rPr lang="zh-CN" altLang="en-US" smtClean="0">
                <a:sym typeface="Wingdings" panose="05000000000000000000" pitchFamily="2" charset="2"/>
              </a:rPr>
              <a:t>最短路径长度</a:t>
            </a:r>
            <a:endParaRPr lang="zh-CN" altLang="en-US" smtClean="0">
              <a:sym typeface="Wingdings" panose="05000000000000000000" pitchFamily="2" charset="2"/>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t>如何计算</a:t>
            </a:r>
            <a:r>
              <a:rPr lang="en-US" altLang="zh-CN" smtClean="0"/>
              <a:t>c(i, j, k)</a:t>
            </a:r>
            <a:endParaRPr lang="en-US" altLang="zh-CN" smtClean="0"/>
          </a:p>
        </p:txBody>
      </p:sp>
      <p:sp>
        <p:nvSpPr>
          <p:cNvPr id="41987" name="Rectangle 3"/>
          <p:cNvSpPr>
            <a:spLocks noGrp="1" noChangeArrowheads="1"/>
          </p:cNvSpPr>
          <p:nvPr>
            <p:ph type="body" idx="1"/>
          </p:nvPr>
        </p:nvSpPr>
        <p:spPr/>
        <p:txBody>
          <a:bodyPr/>
          <a:lstStyle/>
          <a:p>
            <a:r>
              <a:rPr lang="zh-CN" altLang="en-US" smtClean="0"/>
              <a:t>顶点最大编号不超过</a:t>
            </a:r>
            <a:r>
              <a:rPr lang="en-US" altLang="zh-CN" smtClean="0"/>
              <a:t>k</a:t>
            </a:r>
            <a:r>
              <a:rPr lang="zh-CN" altLang="en-US" smtClean="0"/>
              <a:t>，两种情况</a:t>
            </a:r>
            <a:endParaRPr lang="zh-CN" altLang="en-US" smtClean="0"/>
          </a:p>
          <a:p>
            <a:pPr lvl="1"/>
            <a:r>
              <a:rPr lang="zh-CN" altLang="en-US" smtClean="0"/>
              <a:t>路径不包含</a:t>
            </a:r>
            <a:r>
              <a:rPr lang="en-US" altLang="zh-CN" smtClean="0"/>
              <a:t>k</a:t>
            </a:r>
            <a:r>
              <a:rPr lang="zh-CN" altLang="en-US" smtClean="0"/>
              <a:t>，</a:t>
            </a:r>
            <a:r>
              <a:rPr lang="en-US" altLang="zh-CN" smtClean="0"/>
              <a:t>c(i, j, k)=c(i, j, k-1)</a:t>
            </a:r>
            <a:endParaRPr lang="en-US" altLang="zh-CN" smtClean="0"/>
          </a:p>
          <a:p>
            <a:pPr lvl="1"/>
            <a:r>
              <a:rPr lang="zh-CN" altLang="en-US" smtClean="0"/>
              <a:t>包含</a:t>
            </a:r>
            <a:r>
              <a:rPr lang="en-US" altLang="zh-CN" smtClean="0"/>
              <a:t>k</a:t>
            </a:r>
            <a:r>
              <a:rPr lang="zh-CN" altLang="en-US" smtClean="0"/>
              <a:t>，</a:t>
            </a:r>
            <a:r>
              <a:rPr lang="en-US" altLang="zh-CN" smtClean="0"/>
              <a:t>c(i, j, k)=c(i, k, k-1) + c(k, j, k-1)</a:t>
            </a:r>
            <a:endParaRPr lang="en-US" altLang="zh-CN" smtClean="0"/>
          </a:p>
          <a:p>
            <a:pPr lvl="1"/>
            <a:r>
              <a:rPr lang="en-US" altLang="zh-CN" smtClean="0">
                <a:sym typeface="Wingdings" panose="05000000000000000000" pitchFamily="2" charset="2"/>
              </a:rPr>
              <a:t>c(i,j,k)=min{c(i,j,k-1), </a:t>
            </a:r>
            <a:r>
              <a:rPr lang="en-US" altLang="zh-CN" smtClean="0"/>
              <a:t>c(i,k,k-1)+c(k,j,k-1)}</a:t>
            </a:r>
            <a:endParaRPr lang="en-US" altLang="zh-CN" smtClean="0"/>
          </a:p>
          <a:p>
            <a:r>
              <a:rPr lang="zh-CN" altLang="en-US" smtClean="0"/>
              <a:t>递归算法，</a:t>
            </a:r>
            <a:r>
              <a:rPr lang="en-US" altLang="zh-CN" smtClean="0">
                <a:latin typeface="Symbol" panose="05050102010706020507" pitchFamily="18" charset="2"/>
              </a:rPr>
              <a:t>Q</a:t>
            </a:r>
            <a:r>
              <a:rPr lang="en-US" altLang="zh-CN" smtClean="0"/>
              <a:t>(n2</a:t>
            </a:r>
            <a:r>
              <a:rPr lang="en-US" altLang="zh-CN" baseline="30000" smtClean="0"/>
              <a:t>n</a:t>
            </a:r>
            <a:r>
              <a:rPr lang="en-US" altLang="zh-CN" smtClean="0"/>
              <a:t>)</a:t>
            </a:r>
            <a:endParaRPr lang="en-US" altLang="zh-CN" smtClean="0"/>
          </a:p>
          <a:p>
            <a:r>
              <a:rPr lang="zh-CN" altLang="en-US" smtClean="0"/>
              <a:t>迭代计算</a:t>
            </a:r>
            <a:r>
              <a:rPr lang="zh-CN" altLang="en-US" smtClean="0">
                <a:sym typeface="Wingdings" panose="05000000000000000000" pitchFamily="2" charset="2"/>
              </a:rPr>
              <a:t></a:t>
            </a:r>
            <a:r>
              <a:rPr lang="en-US" altLang="zh-CN" smtClean="0">
                <a:latin typeface="Symbol" panose="05050102010706020507" pitchFamily="18" charset="2"/>
              </a:rPr>
              <a:t>Q</a:t>
            </a:r>
            <a:r>
              <a:rPr lang="en-US" altLang="zh-CN" smtClean="0"/>
              <a:t>(n</a:t>
            </a:r>
            <a:r>
              <a:rPr lang="en-US" altLang="zh-CN" baseline="30000" smtClean="0"/>
              <a:t>3</a:t>
            </a:r>
            <a:r>
              <a:rPr lang="en-US" altLang="zh-CN" smtClean="0"/>
              <a:t>)</a:t>
            </a:r>
            <a:endParaRPr lang="en-US" altLang="zh-CN"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迭代计算伪代码</a:t>
            </a:r>
            <a:endParaRPr lang="zh-CN" altLang="en-US" smtClean="0"/>
          </a:p>
        </p:txBody>
      </p:sp>
      <p:sp>
        <p:nvSpPr>
          <p:cNvPr id="43011" name="Rectangle 3"/>
          <p:cNvSpPr>
            <a:spLocks noGrp="1" noChangeArrowheads="1"/>
          </p:cNvSpPr>
          <p:nvPr>
            <p:ph type="body" idx="1"/>
          </p:nvPr>
        </p:nvSpPr>
        <p:spPr>
          <a:xfrm>
            <a:off x="917575" y="1525588"/>
            <a:ext cx="7780338" cy="4570412"/>
          </a:xfrm>
        </p:spPr>
        <p:txBody>
          <a:bodyPr/>
          <a:lstStyle/>
          <a:p>
            <a:pPr>
              <a:lnSpc>
                <a:spcPct val="90000"/>
              </a:lnSpc>
              <a:spcBef>
                <a:spcPct val="10000"/>
              </a:spcBef>
              <a:buFont typeface="Wingdings" panose="05000000000000000000" pitchFamily="2" charset="2"/>
              <a:buNone/>
            </a:pPr>
            <a:r>
              <a:rPr lang="en-US" altLang="zh-CN" sz="2000" smtClean="0"/>
              <a:t>/ /</a:t>
            </a:r>
            <a:r>
              <a:rPr lang="zh-CN" altLang="en-US" sz="2000" smtClean="0"/>
              <a:t>寻找最短路径的长度</a:t>
            </a:r>
            <a:endParaRPr lang="zh-CN" altLang="en-US" sz="2000" smtClean="0"/>
          </a:p>
          <a:p>
            <a:pPr>
              <a:lnSpc>
                <a:spcPct val="90000"/>
              </a:lnSpc>
              <a:spcBef>
                <a:spcPct val="10000"/>
              </a:spcBef>
              <a:buFont typeface="Wingdings" panose="05000000000000000000" pitchFamily="2" charset="2"/>
              <a:buNone/>
            </a:pPr>
            <a:r>
              <a:rPr lang="en-US" altLang="zh-CN" sz="2000" smtClean="0"/>
              <a:t>/ /</a:t>
            </a:r>
            <a:r>
              <a:rPr lang="zh-CN" altLang="en-US" sz="2000" smtClean="0"/>
              <a:t>初始化</a:t>
            </a:r>
            <a:r>
              <a:rPr lang="en-US" altLang="zh-CN" sz="2000" smtClean="0"/>
              <a:t>c</a:t>
            </a:r>
            <a:r>
              <a:rPr lang="zh-CN" altLang="en-US" sz="2000" smtClean="0"/>
              <a:t>（</a:t>
            </a:r>
            <a:r>
              <a:rPr lang="en-US" altLang="zh-CN" sz="2000" i="1" smtClean="0"/>
              <a:t>i</a:t>
            </a:r>
            <a:r>
              <a:rPr lang="zh-CN" altLang="en-US" sz="2000" smtClean="0"/>
              <a:t>，</a:t>
            </a:r>
            <a:r>
              <a:rPr lang="en-US" altLang="zh-CN" sz="2000" i="1" smtClean="0"/>
              <a:t>j</a:t>
            </a:r>
            <a:r>
              <a:rPr lang="zh-CN" altLang="en-US" sz="2000" smtClean="0"/>
              <a:t>，</a:t>
            </a:r>
            <a:r>
              <a:rPr lang="en-US" altLang="zh-CN" sz="2000" smtClean="0"/>
              <a:t>1</a:t>
            </a:r>
            <a:r>
              <a:rPr lang="zh-CN" altLang="en-US" sz="2000" smtClean="0"/>
              <a:t>）</a:t>
            </a:r>
            <a:endParaRPr lang="zh-CN" altLang="en-US" sz="2000" smtClean="0"/>
          </a:p>
          <a:p>
            <a:pPr>
              <a:lnSpc>
                <a:spcPct val="90000"/>
              </a:lnSpc>
              <a:spcBef>
                <a:spcPct val="10000"/>
              </a:spcBef>
              <a:buFont typeface="Wingdings" panose="05000000000000000000" pitchFamily="2" charset="2"/>
              <a:buNone/>
            </a:pPr>
            <a:r>
              <a:rPr lang="en-US" altLang="zh-CN" sz="2000" smtClean="0"/>
              <a:t>for  (int i=1</a:t>
            </a:r>
            <a:r>
              <a:rPr lang="zh-CN" altLang="en-US" sz="2000" smtClean="0"/>
              <a:t>； </a:t>
            </a:r>
            <a:r>
              <a:rPr lang="en-US" altLang="zh-CN" sz="2000" smtClean="0"/>
              <a:t>i &lt; = n ; i ++)</a:t>
            </a:r>
            <a:endParaRPr lang="en-US" altLang="zh-CN" sz="2000" smtClean="0"/>
          </a:p>
          <a:p>
            <a:pPr>
              <a:lnSpc>
                <a:spcPct val="90000"/>
              </a:lnSpc>
              <a:spcBef>
                <a:spcPct val="10000"/>
              </a:spcBef>
              <a:buFont typeface="Wingdings" panose="05000000000000000000" pitchFamily="2" charset="2"/>
              <a:buNone/>
            </a:pPr>
            <a:r>
              <a:rPr lang="en-US" altLang="zh-CN" sz="2000" smtClean="0"/>
              <a:t>	for (int </a:t>
            </a:r>
            <a:r>
              <a:rPr lang="en-US" altLang="zh-CN" sz="2000" i="1" smtClean="0"/>
              <a:t>j</a:t>
            </a:r>
            <a:r>
              <a:rPr lang="en-US" altLang="zh-CN" sz="2000" smtClean="0"/>
              <a:t>=1; </a:t>
            </a:r>
            <a:r>
              <a:rPr lang="en-US" altLang="zh-CN" sz="2000" i="1" smtClean="0"/>
              <a:t>j</a:t>
            </a:r>
            <a:r>
              <a:rPr lang="en-US" altLang="zh-CN" sz="2000" smtClean="0"/>
              <a:t>&lt;=n; </a:t>
            </a:r>
            <a:r>
              <a:rPr lang="en-US" altLang="zh-CN" sz="2000" i="1" smtClean="0"/>
              <a:t>j</a:t>
            </a:r>
            <a:r>
              <a:rPr lang="en-US" altLang="zh-CN" sz="2000" smtClean="0"/>
              <a:t>++)</a:t>
            </a:r>
            <a:endParaRPr lang="en-US" altLang="zh-CN" sz="2000" smtClean="0"/>
          </a:p>
          <a:p>
            <a:pPr>
              <a:lnSpc>
                <a:spcPct val="90000"/>
              </a:lnSpc>
              <a:spcBef>
                <a:spcPct val="10000"/>
              </a:spcBef>
              <a:buFont typeface="Wingdings" panose="05000000000000000000" pitchFamily="2" charset="2"/>
              <a:buNone/>
            </a:pPr>
            <a:r>
              <a:rPr lang="en-US" altLang="zh-CN" sz="2000" smtClean="0"/>
              <a:t>	   c( i ,</a:t>
            </a:r>
            <a:r>
              <a:rPr lang="en-US" altLang="zh-CN" sz="2000" i="1" smtClean="0"/>
              <a:t>j</a:t>
            </a:r>
            <a:r>
              <a:rPr lang="en-US" altLang="zh-CN" sz="2000" smtClean="0"/>
              <a:t>, 0) = a (i ,</a:t>
            </a:r>
            <a:r>
              <a:rPr lang="en-US" altLang="zh-CN" sz="2000" i="1" smtClean="0"/>
              <a:t>j</a:t>
            </a:r>
            <a:r>
              <a:rPr lang="en-US" altLang="zh-CN" sz="2000" smtClean="0"/>
              <a:t>); // a </a:t>
            </a:r>
            <a:r>
              <a:rPr lang="zh-CN" altLang="en-US" sz="2000" smtClean="0"/>
              <a:t>是长度邻接矩阵</a:t>
            </a:r>
            <a:endParaRPr lang="zh-CN" altLang="en-US" sz="2000" smtClean="0"/>
          </a:p>
          <a:p>
            <a:pPr>
              <a:lnSpc>
                <a:spcPct val="90000"/>
              </a:lnSpc>
              <a:spcBef>
                <a:spcPct val="10000"/>
              </a:spcBef>
              <a:buFont typeface="Wingdings" panose="05000000000000000000" pitchFamily="2" charset="2"/>
              <a:buNone/>
            </a:pPr>
            <a:r>
              <a:rPr lang="en-US" altLang="zh-CN" sz="2000" smtClean="0"/>
              <a:t>/ /</a:t>
            </a:r>
            <a:r>
              <a:rPr lang="zh-CN" altLang="en-US" sz="2000" smtClean="0"/>
              <a:t>计算</a:t>
            </a:r>
            <a:r>
              <a:rPr lang="en-US" altLang="zh-CN" sz="2000" smtClean="0"/>
              <a:t>c ( i ,</a:t>
            </a:r>
            <a:r>
              <a:rPr lang="en-US" altLang="zh-CN" sz="2000" i="1" smtClean="0"/>
              <a:t>j</a:t>
            </a:r>
            <a:r>
              <a:rPr lang="en-US" altLang="zh-CN" sz="2000" smtClean="0"/>
              <a:t>, k ) ( 0 &lt; k &lt; = n )</a:t>
            </a:r>
            <a:endParaRPr lang="en-US" altLang="zh-CN" sz="2000" smtClean="0"/>
          </a:p>
          <a:p>
            <a:pPr>
              <a:lnSpc>
                <a:spcPct val="90000"/>
              </a:lnSpc>
              <a:spcBef>
                <a:spcPct val="10000"/>
              </a:spcBef>
              <a:buFont typeface="Wingdings" panose="05000000000000000000" pitchFamily="2" charset="2"/>
              <a:buNone/>
            </a:pPr>
            <a:r>
              <a:rPr lang="en-US" altLang="zh-CN" sz="2000" smtClean="0"/>
              <a:t>for(int k=1;k&lt;=n;k++)</a:t>
            </a:r>
            <a:endParaRPr lang="en-US" altLang="zh-CN" sz="2000" smtClean="0"/>
          </a:p>
          <a:p>
            <a:pPr>
              <a:lnSpc>
                <a:spcPct val="90000"/>
              </a:lnSpc>
              <a:spcBef>
                <a:spcPct val="10000"/>
              </a:spcBef>
              <a:buFont typeface="Wingdings" panose="05000000000000000000" pitchFamily="2" charset="2"/>
              <a:buNone/>
            </a:pPr>
            <a:r>
              <a:rPr lang="en-US" altLang="zh-CN" sz="2000" smtClean="0"/>
              <a:t>	for (int i=1;i&lt;=n;i++)</a:t>
            </a:r>
            <a:endParaRPr lang="en-US" altLang="zh-CN" sz="2000" smtClean="0"/>
          </a:p>
          <a:p>
            <a:pPr>
              <a:lnSpc>
                <a:spcPct val="90000"/>
              </a:lnSpc>
              <a:spcBef>
                <a:spcPct val="10000"/>
              </a:spcBef>
              <a:buFont typeface="Wingdings" panose="05000000000000000000" pitchFamily="2" charset="2"/>
              <a:buNone/>
            </a:pPr>
            <a:r>
              <a:rPr lang="en-US" altLang="zh-CN" sz="2000" smtClean="0"/>
              <a:t>	   for (int </a:t>
            </a:r>
            <a:r>
              <a:rPr lang="en-US" altLang="zh-CN" sz="2000" i="1" smtClean="0"/>
              <a:t>j</a:t>
            </a:r>
            <a:r>
              <a:rPr lang="en-US" altLang="zh-CN" sz="2000" smtClean="0"/>
              <a:t>= 1 ;</a:t>
            </a:r>
            <a:r>
              <a:rPr lang="en-US" altLang="zh-CN" sz="2000" i="1" smtClean="0"/>
              <a:t>j</a:t>
            </a:r>
            <a:r>
              <a:rPr lang="en-US" altLang="zh-CN" sz="2000" smtClean="0"/>
              <a:t>&lt; = n ;</a:t>
            </a:r>
            <a:r>
              <a:rPr lang="en-US" altLang="zh-CN" sz="2000" i="1" smtClean="0"/>
              <a:t>j</a:t>
            </a:r>
            <a:r>
              <a:rPr lang="en-US" altLang="zh-CN" sz="2000" smtClean="0"/>
              <a:t>+ + )</a:t>
            </a:r>
            <a:endParaRPr lang="en-US" altLang="zh-CN" sz="2000" smtClean="0"/>
          </a:p>
          <a:p>
            <a:pPr>
              <a:lnSpc>
                <a:spcPct val="90000"/>
              </a:lnSpc>
              <a:spcBef>
                <a:spcPct val="10000"/>
              </a:spcBef>
              <a:buFont typeface="Wingdings" panose="05000000000000000000" pitchFamily="2" charset="2"/>
              <a:buNone/>
            </a:pPr>
            <a:r>
              <a:rPr lang="en-US" altLang="zh-CN" sz="2000" smtClean="0"/>
              <a:t>		if (c(i,k,k-1)+c(k, </a:t>
            </a:r>
            <a:r>
              <a:rPr lang="en-US" altLang="zh-CN" sz="2000" i="1" smtClean="0"/>
              <a:t>j</a:t>
            </a:r>
            <a:r>
              <a:rPr lang="en-US" altLang="zh-CN" sz="2000" smtClean="0"/>
              <a:t>, k - 1) &lt; c (i, </a:t>
            </a:r>
            <a:r>
              <a:rPr lang="en-US" altLang="zh-CN" sz="2000" i="1" smtClean="0"/>
              <a:t>j</a:t>
            </a:r>
            <a:r>
              <a:rPr lang="en-US" altLang="zh-CN" sz="2000" smtClean="0"/>
              <a:t>, k - 1))</a:t>
            </a:r>
            <a:endParaRPr lang="en-US" altLang="zh-CN" sz="2000" smtClean="0"/>
          </a:p>
          <a:p>
            <a:pPr>
              <a:lnSpc>
                <a:spcPct val="90000"/>
              </a:lnSpc>
              <a:spcBef>
                <a:spcPct val="10000"/>
              </a:spcBef>
              <a:buFont typeface="Wingdings" panose="05000000000000000000" pitchFamily="2" charset="2"/>
              <a:buNone/>
            </a:pPr>
            <a:r>
              <a:rPr lang="en-US" altLang="zh-CN" sz="2000" smtClean="0"/>
              <a:t>		   c(i, </a:t>
            </a:r>
            <a:r>
              <a:rPr lang="en-US" altLang="zh-CN" sz="2000" i="1" smtClean="0"/>
              <a:t>j</a:t>
            </a:r>
            <a:r>
              <a:rPr lang="en-US" altLang="zh-CN" sz="2000" smtClean="0"/>
              <a:t>, k) = c(i, k, k - 1) + c(k, </a:t>
            </a:r>
            <a:r>
              <a:rPr lang="en-US" altLang="zh-CN" sz="2000" i="1" smtClean="0"/>
              <a:t>j</a:t>
            </a:r>
            <a:r>
              <a:rPr lang="en-US" altLang="zh-CN" sz="2000" smtClean="0"/>
              <a:t>, k - 1) ;</a:t>
            </a:r>
            <a:endParaRPr lang="en-US" altLang="zh-CN" sz="2000" smtClean="0"/>
          </a:p>
          <a:p>
            <a:pPr>
              <a:lnSpc>
                <a:spcPct val="90000"/>
              </a:lnSpc>
              <a:spcBef>
                <a:spcPct val="10000"/>
              </a:spcBef>
              <a:buFont typeface="Wingdings" panose="05000000000000000000" pitchFamily="2" charset="2"/>
              <a:buNone/>
            </a:pPr>
            <a:r>
              <a:rPr lang="en-US" altLang="zh-CN" sz="2000" smtClean="0"/>
              <a:t>		else c(i, </a:t>
            </a:r>
            <a:r>
              <a:rPr lang="en-US" altLang="zh-CN" sz="2000" i="1" smtClean="0"/>
              <a:t>j</a:t>
            </a:r>
            <a:r>
              <a:rPr lang="en-US" altLang="zh-CN" sz="2000" smtClean="0"/>
              <a:t>, k) = c (i, </a:t>
            </a:r>
            <a:r>
              <a:rPr lang="en-US" altLang="zh-CN" sz="2000" i="1" smtClean="0"/>
              <a:t>j</a:t>
            </a:r>
            <a:r>
              <a:rPr lang="en-US" altLang="zh-CN" sz="2000" smtClean="0"/>
              <a:t>, k - 1);</a:t>
            </a:r>
            <a:endParaRPr lang="en-US" altLang="zh-CN" sz="2000"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ustDataLst>
      <p:tags r:id="rId1"/>
    </p:custData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拓扑排序</a:t>
            </a:r>
            <a:endParaRPr lang="zh-CN" altLang="en-US" smtClean="0"/>
          </a:p>
        </p:txBody>
      </p:sp>
      <p:sp>
        <p:nvSpPr>
          <p:cNvPr id="55299" name="Rectangle 3"/>
          <p:cNvSpPr>
            <a:spLocks noGrp="1" noChangeArrowheads="1"/>
          </p:cNvSpPr>
          <p:nvPr>
            <p:ph type="body" idx="1"/>
          </p:nvPr>
        </p:nvSpPr>
        <p:spPr>
          <a:xfrm>
            <a:off x="804863" y="1371600"/>
            <a:ext cx="8150225" cy="2514600"/>
          </a:xfrm>
        </p:spPr>
        <p:txBody>
          <a:bodyPr/>
          <a:lstStyle/>
          <a:p>
            <a:pPr>
              <a:lnSpc>
                <a:spcPct val="90000"/>
              </a:lnSpc>
            </a:pPr>
            <a:r>
              <a:rPr lang="zh-CN" altLang="en-US" smtClean="0">
                <a:sym typeface="Wingdings" panose="05000000000000000000" pitchFamily="2" charset="2"/>
              </a:rPr>
              <a:t>偏序：集合中仅有部分成员之间可比较</a:t>
            </a:r>
            <a:endParaRPr lang="en-US" altLang="zh-CN" smtClean="0">
              <a:sym typeface="Wingdings" panose="05000000000000000000" pitchFamily="2" charset="2"/>
            </a:endParaRPr>
          </a:p>
          <a:p>
            <a:pPr>
              <a:lnSpc>
                <a:spcPct val="90000"/>
              </a:lnSpc>
            </a:pPr>
            <a:r>
              <a:rPr lang="zh-CN" altLang="en-US" smtClean="0">
                <a:sym typeface="Wingdings" panose="05000000000000000000" pitchFamily="2" charset="2"/>
              </a:rPr>
              <a:t>全序：集合中全体成员之间均可比较</a:t>
            </a:r>
            <a:endParaRPr lang="en-US" altLang="zh-CN" smtClean="0">
              <a:sym typeface="Wingdings" panose="05000000000000000000" pitchFamily="2" charset="2"/>
            </a:endParaRPr>
          </a:p>
          <a:p>
            <a:pPr>
              <a:lnSpc>
                <a:spcPct val="90000"/>
              </a:lnSpc>
            </a:pPr>
            <a:r>
              <a:rPr lang="zh-CN" altLang="en-US" smtClean="0">
                <a:solidFill>
                  <a:srgbClr val="FF0000"/>
                </a:solidFill>
                <a:sym typeface="Wingdings" panose="05000000000000000000" pitchFamily="2" charset="2"/>
              </a:rPr>
              <a:t>拓扑排序</a:t>
            </a:r>
            <a:r>
              <a:rPr lang="zh-CN" altLang="en-US" smtClean="0">
                <a:sym typeface="Wingdings" panose="05000000000000000000" pitchFamily="2" charset="2"/>
              </a:rPr>
              <a:t>（</a:t>
            </a:r>
            <a:r>
              <a:rPr lang="en-US" altLang="zh-CN" smtClean="0">
                <a:sym typeface="Wingdings" panose="05000000000000000000" pitchFamily="2" charset="2"/>
              </a:rPr>
              <a:t>Topological Sort</a:t>
            </a:r>
            <a:r>
              <a:rPr lang="zh-CN" altLang="en-US" smtClean="0">
                <a:sym typeface="Wingdings" panose="05000000000000000000" pitchFamily="2" charset="2"/>
              </a:rPr>
              <a:t>）：由某个集合上的一个偏序得到该集合上的一个全序</a:t>
            </a:r>
            <a:endParaRPr lang="zh-CN" altLang="en-US" smtClean="0">
              <a:sym typeface="Wingdings" panose="05000000000000000000" pitchFamily="2" charset="2"/>
            </a:endParaRPr>
          </a:p>
        </p:txBody>
      </p:sp>
      <p:grpSp>
        <p:nvGrpSpPr>
          <p:cNvPr id="55300" name="组合 51"/>
          <p:cNvGrpSpPr/>
          <p:nvPr/>
        </p:nvGrpSpPr>
        <p:grpSpPr bwMode="auto">
          <a:xfrm>
            <a:off x="625475" y="3786188"/>
            <a:ext cx="2692400" cy="1974850"/>
            <a:chOff x="625464" y="3785939"/>
            <a:chExt cx="2692656" cy="1975105"/>
          </a:xfrm>
        </p:grpSpPr>
        <p:grpSp>
          <p:nvGrpSpPr>
            <p:cNvPr id="55328" name="组合 5"/>
            <p:cNvGrpSpPr/>
            <p:nvPr/>
          </p:nvGrpSpPr>
          <p:grpSpPr bwMode="auto">
            <a:xfrm>
              <a:off x="625464" y="4505327"/>
              <a:ext cx="540000" cy="540001"/>
              <a:chOff x="625464" y="4505327"/>
              <a:chExt cx="540000" cy="540001"/>
            </a:xfrm>
          </p:grpSpPr>
          <p:sp>
            <p:nvSpPr>
              <p:cNvPr id="4" name="流程图: 联系 3"/>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51" name="TextBox 4"/>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1</a:t>
                </a:r>
                <a:endParaRPr lang="zh-CN" altLang="en-US" b="1" baseline="-25000">
                  <a:solidFill>
                    <a:srgbClr val="FFFFFF"/>
                  </a:solidFill>
                </a:endParaRPr>
              </a:p>
            </p:txBody>
          </p:sp>
        </p:grpSp>
        <p:grpSp>
          <p:nvGrpSpPr>
            <p:cNvPr id="55329" name="组合 6"/>
            <p:cNvGrpSpPr/>
            <p:nvPr/>
          </p:nvGrpSpPr>
          <p:grpSpPr bwMode="auto">
            <a:xfrm>
              <a:off x="1699956" y="3785939"/>
              <a:ext cx="540000" cy="540001"/>
              <a:chOff x="625464" y="4505327"/>
              <a:chExt cx="540000" cy="540001"/>
            </a:xfrm>
          </p:grpSpPr>
          <p:sp>
            <p:nvSpPr>
              <p:cNvPr id="8" name="流程图: 联系 7"/>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47" name="TextBox 8"/>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2</a:t>
                </a:r>
                <a:endParaRPr lang="zh-CN" altLang="en-US" b="1" baseline="-25000">
                  <a:solidFill>
                    <a:srgbClr val="FFFFFF"/>
                  </a:solidFill>
                </a:endParaRPr>
              </a:p>
            </p:txBody>
          </p:sp>
        </p:grpSp>
        <p:grpSp>
          <p:nvGrpSpPr>
            <p:cNvPr id="55330" name="组合 9"/>
            <p:cNvGrpSpPr/>
            <p:nvPr/>
          </p:nvGrpSpPr>
          <p:grpSpPr bwMode="auto">
            <a:xfrm>
              <a:off x="1701792" y="5221043"/>
              <a:ext cx="540000" cy="540001"/>
              <a:chOff x="625464" y="4505327"/>
              <a:chExt cx="540000" cy="540001"/>
            </a:xfrm>
          </p:grpSpPr>
          <p:sp>
            <p:nvSpPr>
              <p:cNvPr id="11" name="流程图: 联系 10"/>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43" name="TextBox 11"/>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3</a:t>
                </a:r>
                <a:endParaRPr lang="zh-CN" altLang="en-US" b="1" baseline="-25000">
                  <a:solidFill>
                    <a:srgbClr val="FFFFFF"/>
                  </a:solidFill>
                </a:endParaRPr>
              </a:p>
            </p:txBody>
          </p:sp>
        </p:grpSp>
        <p:grpSp>
          <p:nvGrpSpPr>
            <p:cNvPr id="55331" name="组合 12"/>
            <p:cNvGrpSpPr/>
            <p:nvPr/>
          </p:nvGrpSpPr>
          <p:grpSpPr bwMode="auto">
            <a:xfrm>
              <a:off x="2778120" y="4503491"/>
              <a:ext cx="540000" cy="540001"/>
              <a:chOff x="625464" y="4505327"/>
              <a:chExt cx="540000" cy="540001"/>
            </a:xfrm>
          </p:grpSpPr>
          <p:sp>
            <p:nvSpPr>
              <p:cNvPr id="14" name="流程图: 联系 13"/>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39" name="TextBox 14"/>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4</a:t>
                </a:r>
                <a:endParaRPr lang="zh-CN" altLang="en-US" b="1" baseline="-25000">
                  <a:solidFill>
                    <a:srgbClr val="FFFFFF"/>
                  </a:solidFill>
                </a:endParaRPr>
              </a:p>
            </p:txBody>
          </p:sp>
        </p:grpSp>
        <p:cxnSp>
          <p:nvCxnSpPr>
            <p:cNvPr id="29" name="直接箭头连接符 28"/>
            <p:cNvCxnSpPr>
              <a:stCxn id="55351" idx="3"/>
              <a:endCxn id="55347" idx="1"/>
            </p:cNvCxnSpPr>
            <p:nvPr/>
          </p:nvCxnSpPr>
          <p:spPr bwMode="auto">
            <a:xfrm flipV="1">
              <a:off x="1165265" y="3970113"/>
              <a:ext cx="535039" cy="71923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endCxn id="55343" idx="1"/>
            </p:cNvCxnSpPr>
            <p:nvPr/>
          </p:nvCxnSpPr>
          <p:spPr bwMode="auto">
            <a:xfrm rot="16200000" flipH="1">
              <a:off x="1072375" y="4775883"/>
              <a:ext cx="720818" cy="538213"/>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a:stCxn id="55347" idx="3"/>
              <a:endCxn id="55339" idx="1"/>
            </p:cNvCxnSpPr>
            <p:nvPr/>
          </p:nvCxnSpPr>
          <p:spPr bwMode="auto">
            <a:xfrm>
              <a:off x="2240106" y="3970113"/>
              <a:ext cx="538213" cy="717643"/>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0" name="直接箭头连接符 39"/>
            <p:cNvCxnSpPr>
              <a:stCxn id="55343" idx="3"/>
              <a:endCxn id="55339" idx="1"/>
            </p:cNvCxnSpPr>
            <p:nvPr/>
          </p:nvCxnSpPr>
          <p:spPr bwMode="auto">
            <a:xfrm flipV="1">
              <a:off x="2241693" y="4687755"/>
              <a:ext cx="536626" cy="717643"/>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grpSp>
        <p:nvGrpSpPr>
          <p:cNvPr id="55301" name="组合 52"/>
          <p:cNvGrpSpPr/>
          <p:nvPr/>
        </p:nvGrpSpPr>
        <p:grpSpPr bwMode="auto">
          <a:xfrm>
            <a:off x="4392613" y="4502150"/>
            <a:ext cx="4305300" cy="542925"/>
            <a:chOff x="4392612" y="4502697"/>
            <a:chExt cx="4305312" cy="542632"/>
          </a:xfrm>
        </p:grpSpPr>
        <p:grpSp>
          <p:nvGrpSpPr>
            <p:cNvPr id="55303" name="组合 15"/>
            <p:cNvGrpSpPr/>
            <p:nvPr/>
          </p:nvGrpSpPr>
          <p:grpSpPr bwMode="auto">
            <a:xfrm>
              <a:off x="4392612" y="4505327"/>
              <a:ext cx="540000" cy="540001"/>
              <a:chOff x="625464" y="4505327"/>
              <a:chExt cx="540000" cy="540001"/>
            </a:xfrm>
          </p:grpSpPr>
          <p:sp>
            <p:nvSpPr>
              <p:cNvPr id="17" name="流程图: 联系 16"/>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27" name="TextBox 17"/>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1</a:t>
                </a:r>
                <a:endParaRPr lang="zh-CN" altLang="en-US" b="1" baseline="-25000">
                  <a:solidFill>
                    <a:srgbClr val="FFFFFF"/>
                  </a:solidFill>
                </a:endParaRPr>
              </a:p>
            </p:txBody>
          </p:sp>
        </p:grpSp>
        <p:grpSp>
          <p:nvGrpSpPr>
            <p:cNvPr id="55304" name="组合 18"/>
            <p:cNvGrpSpPr/>
            <p:nvPr/>
          </p:nvGrpSpPr>
          <p:grpSpPr bwMode="auto">
            <a:xfrm>
              <a:off x="5648328" y="4503491"/>
              <a:ext cx="540000" cy="540001"/>
              <a:chOff x="625464" y="4505327"/>
              <a:chExt cx="540000" cy="540001"/>
            </a:xfrm>
          </p:grpSpPr>
          <p:sp>
            <p:nvSpPr>
              <p:cNvPr id="20" name="流程图: 联系 19"/>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23" name="TextBox 20"/>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2</a:t>
                </a:r>
                <a:endParaRPr lang="zh-CN" altLang="en-US" b="1" baseline="-25000">
                  <a:solidFill>
                    <a:srgbClr val="FFFFFF"/>
                  </a:solidFill>
                </a:endParaRPr>
              </a:p>
            </p:txBody>
          </p:sp>
        </p:grpSp>
        <p:grpSp>
          <p:nvGrpSpPr>
            <p:cNvPr id="55305" name="组合 21"/>
            <p:cNvGrpSpPr/>
            <p:nvPr/>
          </p:nvGrpSpPr>
          <p:grpSpPr bwMode="auto">
            <a:xfrm>
              <a:off x="6902208" y="4505328"/>
              <a:ext cx="540000" cy="540001"/>
              <a:chOff x="625464" y="4505327"/>
              <a:chExt cx="540000" cy="540001"/>
            </a:xfrm>
          </p:grpSpPr>
          <p:sp>
            <p:nvSpPr>
              <p:cNvPr id="23" name="流程图: 联系 22"/>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19" name="TextBox 23"/>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3</a:t>
                </a:r>
                <a:endParaRPr lang="zh-CN" altLang="en-US" b="1" baseline="-25000">
                  <a:solidFill>
                    <a:srgbClr val="FFFFFF"/>
                  </a:solidFill>
                </a:endParaRPr>
              </a:p>
            </p:txBody>
          </p:sp>
        </p:grpSp>
        <p:grpSp>
          <p:nvGrpSpPr>
            <p:cNvPr id="55306" name="组合 24"/>
            <p:cNvGrpSpPr/>
            <p:nvPr/>
          </p:nvGrpSpPr>
          <p:grpSpPr bwMode="auto">
            <a:xfrm>
              <a:off x="8157924" y="4503491"/>
              <a:ext cx="540000" cy="540001"/>
              <a:chOff x="625464" y="4505327"/>
              <a:chExt cx="540000" cy="540001"/>
            </a:xfrm>
          </p:grpSpPr>
          <p:sp>
            <p:nvSpPr>
              <p:cNvPr id="26" name="流程图: 联系 25"/>
              <p:cNvSpPr/>
              <p:nvPr/>
            </p:nvSpPr>
            <p:spPr bwMode="auto">
              <a:xfrm>
                <a:off x="625464" y="4505328"/>
                <a:ext cx="540000" cy="5400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182880" bIns="0"/>
              <a:lstStyle/>
              <a:p>
                <a:pPr>
                  <a:spcBef>
                    <a:spcPct val="50000"/>
                  </a:spcBef>
                  <a:defRPr/>
                </a:pPr>
                <a:endParaRPr lang="zh-CN" altLang="en-US" sz="2400" baseline="-25000" dirty="0">
                  <a:solidFill>
                    <a:schemeClr val="tx1"/>
                  </a:solidFill>
                </a:endParaRPr>
              </a:p>
            </p:txBody>
          </p:sp>
          <p:sp>
            <p:nvSpPr>
              <p:cNvPr id="55315" name="TextBox 26"/>
              <p:cNvSpPr txBox="1">
                <a:spLocks noChangeArrowheads="1"/>
              </p:cNvSpPr>
              <p:nvPr/>
            </p:nvSpPr>
            <p:spPr bwMode="auto">
              <a:xfrm>
                <a:off x="625464" y="4505327"/>
                <a:ext cx="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rPr>
                  <a:t>V</a:t>
                </a:r>
                <a:r>
                  <a:rPr lang="en-US" altLang="zh-CN" b="1" baseline="-25000">
                    <a:solidFill>
                      <a:srgbClr val="FFFFFF"/>
                    </a:solidFill>
                  </a:rPr>
                  <a:t>4</a:t>
                </a:r>
                <a:endParaRPr lang="zh-CN" altLang="en-US" b="1" baseline="-25000">
                  <a:solidFill>
                    <a:srgbClr val="FFFFFF"/>
                  </a:solidFill>
                </a:endParaRPr>
              </a:p>
            </p:txBody>
          </p:sp>
        </p:grpSp>
        <p:cxnSp>
          <p:nvCxnSpPr>
            <p:cNvPr id="44" name="直接箭头连接符 43"/>
            <p:cNvCxnSpPr/>
            <p:nvPr/>
          </p:nvCxnSpPr>
          <p:spPr bwMode="auto">
            <a:xfrm>
              <a:off x="4930775" y="4864452"/>
              <a:ext cx="717552"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7" name="直接箭头连接符 46"/>
            <p:cNvCxnSpPr/>
            <p:nvPr/>
          </p:nvCxnSpPr>
          <p:spPr bwMode="auto">
            <a:xfrm>
              <a:off x="6186492" y="4864452"/>
              <a:ext cx="717552"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p:nvPr/>
          </p:nvCxnSpPr>
          <p:spPr bwMode="auto">
            <a:xfrm>
              <a:off x="7442207" y="4864452"/>
              <a:ext cx="717552" cy="158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50" name="曲线连接符 49"/>
            <p:cNvCxnSpPr>
              <a:stCxn id="55323" idx="0"/>
              <a:endCxn id="55315" idx="0"/>
            </p:cNvCxnSpPr>
            <p:nvPr/>
          </p:nvCxnSpPr>
          <p:spPr bwMode="auto">
            <a:xfrm rot="5400000" flipH="1" flipV="1">
              <a:off x="7173126" y="3249362"/>
              <a:ext cx="1587" cy="2508257"/>
            </a:xfrm>
            <a:prstGeom prst="curvedConnector3">
              <a:avLst>
                <a:gd name="adj1" fmla="val 14395466"/>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51" name="曲线连接符 50"/>
            <p:cNvCxnSpPr/>
            <p:nvPr/>
          </p:nvCxnSpPr>
          <p:spPr bwMode="auto">
            <a:xfrm rot="16200000" flipH="1">
              <a:off x="5826128" y="3789614"/>
              <a:ext cx="1586" cy="2509845"/>
            </a:xfrm>
            <a:prstGeom prst="curvedConnector3">
              <a:avLst>
                <a:gd name="adj1" fmla="val 14395466"/>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AOV</a:t>
            </a:r>
            <a:r>
              <a:rPr lang="zh-CN" altLang="en-US" smtClean="0"/>
              <a:t>图</a:t>
            </a:r>
            <a:endParaRPr lang="zh-CN" altLang="en-US" smtClean="0"/>
          </a:p>
        </p:txBody>
      </p:sp>
      <p:sp>
        <p:nvSpPr>
          <p:cNvPr id="56323" name="Rectangle 3"/>
          <p:cNvSpPr>
            <a:spLocks noGrp="1" noChangeArrowheads="1"/>
          </p:cNvSpPr>
          <p:nvPr>
            <p:ph type="body" idx="1"/>
          </p:nvPr>
        </p:nvSpPr>
        <p:spPr>
          <a:xfrm>
            <a:off x="804863" y="1371600"/>
            <a:ext cx="8150225" cy="2514600"/>
          </a:xfrm>
        </p:spPr>
        <p:txBody>
          <a:bodyPr/>
          <a:lstStyle/>
          <a:p>
            <a:pPr>
              <a:lnSpc>
                <a:spcPct val="90000"/>
              </a:lnSpc>
            </a:pPr>
            <a:r>
              <a:rPr lang="zh-CN" altLang="en-US" smtClean="0">
                <a:sym typeface="Wingdings" panose="05000000000000000000" pitchFamily="2" charset="2"/>
              </a:rPr>
              <a:t>用顶点表示活动，用箭头表示活动间优先关系的有向图称为顶点活动网络（</a:t>
            </a:r>
            <a:r>
              <a:rPr lang="en-US" altLang="zh-CN" smtClean="0">
                <a:solidFill>
                  <a:srgbClr val="FF0000"/>
                </a:solidFill>
                <a:sym typeface="Wingdings" panose="05000000000000000000" pitchFamily="2" charset="2"/>
              </a:rPr>
              <a:t>Activity On Vertex</a:t>
            </a:r>
            <a:r>
              <a:rPr lang="zh-CN" altLang="en-US" smtClean="0">
                <a:solidFill>
                  <a:srgbClr val="FF0000"/>
                </a:solidFill>
                <a:sym typeface="Wingdings" panose="05000000000000000000" pitchFamily="2" charset="2"/>
              </a:rPr>
              <a:t>，</a:t>
            </a:r>
            <a:r>
              <a:rPr lang="en-US" altLang="zh-CN" smtClean="0">
                <a:solidFill>
                  <a:srgbClr val="FF0000"/>
                </a:solidFill>
                <a:sym typeface="Wingdings" panose="05000000000000000000" pitchFamily="2" charset="2"/>
              </a:rPr>
              <a:t>AOV</a:t>
            </a:r>
            <a:r>
              <a:rPr lang="zh-CN" altLang="en-US" smtClean="0">
                <a:sym typeface="Wingdings" panose="05000000000000000000" pitchFamily="2" charset="2"/>
              </a:rPr>
              <a:t>）</a:t>
            </a:r>
            <a:endParaRPr lang="zh-CN" altLang="en-US" smtClean="0">
              <a:sym typeface="Wingdings" panose="05000000000000000000" pitchFamily="2" charset="2"/>
            </a:endParaRPr>
          </a:p>
          <a:p>
            <a:pPr lvl="1">
              <a:lnSpc>
                <a:spcPct val="90000"/>
              </a:lnSpc>
            </a:pPr>
            <a:r>
              <a:rPr lang="zh-CN" altLang="en-US" smtClean="0"/>
              <a:t>顶点</a:t>
            </a:r>
            <a:r>
              <a:rPr lang="en-US" altLang="zh-CN" smtClean="0"/>
              <a:t>i</a:t>
            </a:r>
            <a:r>
              <a:rPr lang="zh-CN" altLang="en-US" smtClean="0"/>
              <a:t>在顶点</a:t>
            </a:r>
            <a:r>
              <a:rPr lang="en-US" altLang="zh-CN" smtClean="0"/>
              <a:t>j</a:t>
            </a:r>
            <a:r>
              <a:rPr lang="zh-CN" altLang="en-US" smtClean="0"/>
              <a:t>之前，意味着活动</a:t>
            </a:r>
            <a:r>
              <a:rPr lang="en-US" altLang="zh-CN" smtClean="0"/>
              <a:t>i</a:t>
            </a:r>
            <a:r>
              <a:rPr lang="zh-CN" altLang="en-US" smtClean="0"/>
              <a:t>是活动</a:t>
            </a:r>
            <a:r>
              <a:rPr lang="en-US" altLang="zh-CN" smtClean="0"/>
              <a:t>j</a:t>
            </a:r>
            <a:r>
              <a:rPr lang="zh-CN" altLang="en-US" smtClean="0"/>
              <a:t>的先决条件</a:t>
            </a:r>
            <a:endParaRPr lang="en-US" altLang="zh-CN" smtClean="0"/>
          </a:p>
          <a:p>
            <a:pPr lvl="1">
              <a:lnSpc>
                <a:spcPct val="90000"/>
              </a:lnSpc>
            </a:pPr>
            <a:r>
              <a:rPr lang="zh-CN" altLang="en-US" smtClean="0"/>
              <a:t>显然不应该出现有向环，否则“活动</a:t>
            </a:r>
            <a:r>
              <a:rPr lang="en-US" altLang="zh-CN" smtClean="0"/>
              <a:t>k</a:t>
            </a:r>
            <a:r>
              <a:rPr lang="zh-CN" altLang="en-US" smtClean="0"/>
              <a:t>是它自己的先决条件”，不成立</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利用贪心算法进行拓扑排序</a:t>
            </a:r>
            <a:endParaRPr lang="zh-CN" altLang="en-US" smtClean="0"/>
          </a:p>
        </p:txBody>
      </p:sp>
      <p:sp>
        <p:nvSpPr>
          <p:cNvPr id="59395" name="Rectangle 3"/>
          <p:cNvSpPr>
            <a:spLocks noGrp="1" noChangeArrowheads="1"/>
          </p:cNvSpPr>
          <p:nvPr>
            <p:ph type="body" idx="1"/>
          </p:nvPr>
        </p:nvSpPr>
        <p:spPr>
          <a:xfrm>
            <a:off x="984250" y="1371600"/>
            <a:ext cx="7970838" cy="5486400"/>
          </a:xfrm>
        </p:spPr>
        <p:txBody>
          <a:bodyPr/>
          <a:lstStyle/>
          <a:p>
            <a:r>
              <a:rPr lang="zh-CN" altLang="en-US" smtClean="0"/>
              <a:t>在有向图中选一个没有前驱的顶点且输出</a:t>
            </a:r>
            <a:endParaRPr lang="en-US" altLang="zh-CN" smtClean="0"/>
          </a:p>
          <a:p>
            <a:r>
              <a:rPr lang="zh-CN" altLang="en-US" smtClean="0"/>
              <a:t>从图中删除该顶点和所有从其发出的箭头</a:t>
            </a:r>
            <a:endParaRPr lang="en-US" altLang="zh-CN" smtClean="0"/>
          </a:p>
          <a:p>
            <a:r>
              <a:rPr lang="zh-CN" altLang="en-US" smtClean="0"/>
              <a:t>重复上述两步，直至所有顶点均已输出，或者当前图中不存在无前驱的顶点为止</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拓扑排序要点</a:t>
            </a:r>
            <a:endParaRPr lang="zh-CN" altLang="en-US" smtClean="0"/>
          </a:p>
        </p:txBody>
      </p:sp>
      <p:sp>
        <p:nvSpPr>
          <p:cNvPr id="67587" name="内容占位符 2"/>
          <p:cNvSpPr>
            <a:spLocks noGrp="1"/>
          </p:cNvSpPr>
          <p:nvPr>
            <p:ph idx="1"/>
          </p:nvPr>
        </p:nvSpPr>
        <p:spPr/>
        <p:txBody>
          <a:bodyPr/>
          <a:lstStyle/>
          <a:p>
            <a:r>
              <a:rPr lang="zh-CN" altLang="en-US" smtClean="0"/>
              <a:t>入度为</a:t>
            </a:r>
            <a:r>
              <a:rPr lang="en-US" altLang="zh-CN" smtClean="0"/>
              <a:t>0</a:t>
            </a:r>
            <a:r>
              <a:rPr lang="zh-CN" altLang="en-US" smtClean="0"/>
              <a:t>的顶点即没有前驱活动的，或前驱活动都已经完成的顶点，工程可以从这个顶点所代表的活动开始或继续</a:t>
            </a:r>
            <a:endParaRPr lang="en-US" altLang="zh-CN" smtClean="0"/>
          </a:p>
          <a:p>
            <a:endParaRPr lang="en-US" altLang="zh-CN" smtClean="0"/>
          </a:p>
          <a:p>
            <a:r>
              <a:rPr lang="zh-CN" altLang="en-US" smtClean="0"/>
              <a:t>算法每输出一个顶点之后，要删去从这个顶点发出的边，这意味着这个顶点所代表的活动已经完成，对于后续顶点所代表的活动来说，该前驱活动已经完成</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第三部分：树结构</a:t>
            </a:r>
            <a:endParaRPr lang="zh-CN" altLang="en-US" smtClean="0"/>
          </a:p>
        </p:txBody>
      </p:sp>
      <p:sp>
        <p:nvSpPr>
          <p:cNvPr id="34819" name="内容占位符 2"/>
          <p:cNvSpPr>
            <a:spLocks noGrp="1"/>
          </p:cNvSpPr>
          <p:nvPr>
            <p:ph idx="1"/>
          </p:nvPr>
        </p:nvSpPr>
        <p:spPr/>
        <p:txBody>
          <a:bodyPr/>
          <a:lstStyle/>
          <a:p>
            <a:r>
              <a:rPr lang="zh-CN" altLang="en-US" dirty="0" smtClean="0"/>
              <a:t>第</a:t>
            </a:r>
            <a:r>
              <a:rPr lang="en-US" altLang="zh-CN" dirty="0" smtClean="0"/>
              <a:t>11</a:t>
            </a:r>
            <a:r>
              <a:rPr lang="zh-CN" altLang="en-US" dirty="0" smtClean="0"/>
              <a:t>章：</a:t>
            </a:r>
            <a:r>
              <a:rPr lang="zh-CN" altLang="en-US" dirty="0" smtClean="0">
                <a:solidFill>
                  <a:srgbClr val="FF0000"/>
                </a:solidFill>
              </a:rPr>
              <a:t>搜索树</a:t>
            </a:r>
            <a:endParaRPr lang="en-US" altLang="zh-CN" dirty="0" smtClean="0"/>
          </a:p>
          <a:p>
            <a:pPr lvl="1"/>
            <a:r>
              <a:rPr lang="en-US" altLang="zh-CN" dirty="0" smtClean="0"/>
              <a:t>BST</a:t>
            </a:r>
            <a:endParaRPr lang="en-US" altLang="zh-CN" dirty="0" smtClean="0"/>
          </a:p>
          <a:p>
            <a:pPr lvl="2"/>
            <a:r>
              <a:rPr lang="zh-CN" altLang="en-US" dirty="0" smtClean="0">
                <a:latin typeface="楷体" panose="02010609060101010101" pitchFamily="49" charset="-122"/>
                <a:ea typeface="楷体" panose="02010609060101010101" pitchFamily="49" charset="-122"/>
              </a:rPr>
              <a:t>原理和基本操作，由给定序列建树</a:t>
            </a:r>
            <a:endParaRPr lang="en-US" altLang="zh-CN" dirty="0" smtClean="0"/>
          </a:p>
          <a:p>
            <a:pPr lvl="1"/>
            <a:r>
              <a:rPr lang="en-US" altLang="zh-CN" dirty="0" smtClean="0"/>
              <a:t>AVL</a:t>
            </a:r>
            <a:endParaRPr lang="en-US" altLang="zh-CN" dirty="0" smtClean="0"/>
          </a:p>
          <a:p>
            <a:pPr lvl="2"/>
            <a:r>
              <a:rPr lang="zh-CN" altLang="en-US" dirty="0" smtClean="0">
                <a:latin typeface="楷体" panose="02010609060101010101" pitchFamily="49" charset="-122"/>
                <a:ea typeface="楷体" panose="02010609060101010101" pitchFamily="49" charset="-122"/>
              </a:rPr>
              <a:t>平衡因子</a:t>
            </a:r>
            <a:endParaRPr lang="en-US" altLang="zh-CN" dirty="0" smtClean="0">
              <a:latin typeface="楷体" panose="02010609060101010101" pitchFamily="49" charset="-122"/>
              <a:ea typeface="楷体" panose="02010609060101010101" pitchFamily="49" charset="-122"/>
            </a:endParaRPr>
          </a:p>
          <a:p>
            <a:pPr lvl="2"/>
            <a:r>
              <a:rPr lang="zh-CN" altLang="en-US" dirty="0" smtClean="0">
                <a:latin typeface="楷体" panose="02010609060101010101" pitchFamily="49" charset="-122"/>
                <a:ea typeface="楷体" panose="02010609060101010101" pitchFamily="49" charset="-122"/>
              </a:rPr>
              <a:t>原理和基本操作</a:t>
            </a:r>
            <a:endParaRPr lang="en-US" altLang="zh-CN" dirty="0" smtClean="0">
              <a:latin typeface="楷体" panose="02010609060101010101" pitchFamily="49" charset="-122"/>
              <a:ea typeface="楷体" panose="02010609060101010101" pitchFamily="49" charset="-122"/>
            </a:endParaRPr>
          </a:p>
          <a:p>
            <a:pPr lvl="2"/>
            <a:r>
              <a:rPr lang="zh-CN" altLang="en-US" dirty="0" smtClean="0">
                <a:latin typeface="楷体" panose="02010609060101010101" pitchFamily="49" charset="-122"/>
                <a:ea typeface="楷体" panose="02010609060101010101" pitchFamily="49" charset="-122"/>
              </a:rPr>
              <a:t>由给定关键字序列生成</a:t>
            </a:r>
            <a:r>
              <a:rPr lang="en-US" altLang="zh-CN" dirty="0" smtClean="0">
                <a:latin typeface="楷体" panose="02010609060101010101" pitchFamily="49" charset="-122"/>
                <a:ea typeface="楷体" panose="02010609060101010101" pitchFamily="49" charset="-122"/>
              </a:rPr>
              <a:t>AVL</a:t>
            </a:r>
            <a:r>
              <a:rPr lang="zh-CN" altLang="en-US" dirty="0" smtClean="0">
                <a:latin typeface="楷体" panose="02010609060101010101" pitchFamily="49" charset="-122"/>
                <a:ea typeface="楷体" panose="02010609060101010101" pitchFamily="49" charset="-122"/>
              </a:rPr>
              <a:t>树的过程</a:t>
            </a:r>
            <a:endParaRPr lang="en-US" altLang="zh-CN" dirty="0" smtClean="0">
              <a:latin typeface="楷体" panose="02010609060101010101" pitchFamily="49" charset="-122"/>
              <a:ea typeface="楷体" panose="02010609060101010101" pitchFamily="49" charset="-122"/>
            </a:endParaRPr>
          </a:p>
          <a:p>
            <a:pPr lvl="1"/>
            <a:r>
              <a:rPr lang="zh-CN" altLang="en-US" dirty="0" smtClean="0"/>
              <a:t>红黑树</a:t>
            </a:r>
            <a:endParaRPr lang="en-US" altLang="zh-CN" dirty="0" smtClean="0"/>
          </a:p>
          <a:p>
            <a:pPr lvl="2"/>
            <a:r>
              <a:rPr lang="zh-CN" altLang="en-US" dirty="0" smtClean="0">
                <a:latin typeface="楷体" panose="02010609060101010101" pitchFamily="49" charset="-122"/>
                <a:ea typeface="楷体" panose="02010609060101010101" pitchFamily="49" charset="-122"/>
              </a:rPr>
              <a:t>原理和基本操作，由给定序列建树</a:t>
            </a:r>
            <a:endParaRPr lang="en-US" altLang="zh-CN" dirty="0" smtClean="0">
              <a:latin typeface="楷体" panose="02010609060101010101" pitchFamily="49" charset="-122"/>
              <a:ea typeface="楷体" panose="02010609060101010101" pitchFamily="49" charset="-122"/>
            </a:endParaRPr>
          </a:p>
          <a:p>
            <a:pPr lvl="1"/>
            <a:r>
              <a:rPr lang="en-US" altLang="zh-CN" dirty="0" smtClean="0"/>
              <a:t>B</a:t>
            </a:r>
            <a:r>
              <a:rPr lang="zh-CN" altLang="en-US" dirty="0" smtClean="0"/>
              <a:t>树</a:t>
            </a:r>
            <a:endParaRPr lang="en-US" altLang="zh-CN" dirty="0" smtClean="0"/>
          </a:p>
          <a:p>
            <a:pPr lvl="2"/>
            <a:r>
              <a:rPr lang="zh-CN" altLang="en-US" dirty="0" smtClean="0">
                <a:latin typeface="楷体" panose="02010609060101010101" pitchFamily="49" charset="-122"/>
                <a:ea typeface="楷体" panose="02010609060101010101" pitchFamily="49" charset="-122"/>
              </a:rPr>
              <a:t>原理和基本操作，由给定序列建树</a:t>
            </a:r>
            <a:endParaRPr lang="zh-CN" altLang="en-US" dirty="0" smtClean="0"/>
          </a:p>
        </p:txBody>
      </p:sp>
      <p:sp>
        <p:nvSpPr>
          <p:cNvPr id="3482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025917-905B-4047-B90D-CB9CA09DC8D3}"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拓扑排序要点</a:t>
            </a:r>
            <a:endParaRPr lang="zh-CN" altLang="en-US" smtClean="0"/>
          </a:p>
        </p:txBody>
      </p:sp>
      <p:sp>
        <p:nvSpPr>
          <p:cNvPr id="68611" name="内容占位符 2"/>
          <p:cNvSpPr>
            <a:spLocks noGrp="1"/>
          </p:cNvSpPr>
          <p:nvPr>
            <p:ph idx="1"/>
          </p:nvPr>
        </p:nvSpPr>
        <p:spPr/>
        <p:txBody>
          <a:bodyPr/>
          <a:lstStyle/>
          <a:p>
            <a:r>
              <a:rPr lang="zh-CN" altLang="en-US" smtClean="0"/>
              <a:t>如果一个节点有多个直接后继，则拓扑排序的结果通常不唯一</a:t>
            </a:r>
            <a:endParaRPr lang="en-US" altLang="zh-CN" smtClean="0"/>
          </a:p>
          <a:p>
            <a:endParaRPr lang="en-US" altLang="zh-CN" smtClean="0"/>
          </a:p>
          <a:p>
            <a:r>
              <a:rPr lang="zh-CN" altLang="en-US" smtClean="0"/>
              <a:t>由于</a:t>
            </a:r>
            <a:r>
              <a:rPr lang="en-US" altLang="zh-CN" smtClean="0"/>
              <a:t>AOV</a:t>
            </a:r>
            <a:r>
              <a:rPr lang="zh-CN" altLang="en-US" smtClean="0"/>
              <a:t>网络中各顶点的地位是平等的，每个顶点的编号是人为的，因此可以按照拓扑排序的结果重新安排顶点的序号，生成</a:t>
            </a:r>
            <a:r>
              <a:rPr lang="en-US" altLang="zh-CN" smtClean="0"/>
              <a:t>AOV</a:t>
            </a:r>
            <a:r>
              <a:rPr lang="zh-CN" altLang="en-US" smtClean="0"/>
              <a:t>网络的新的邻接矩阵存储表示。其中，对角线以下可以全为零。</a:t>
            </a:r>
            <a:endParaRPr lang="zh-CN" altLang="en-US"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t>AOE</a:t>
            </a:r>
            <a:r>
              <a:rPr lang="zh-CN" altLang="en-US" smtClean="0"/>
              <a:t>网</a:t>
            </a:r>
            <a:endParaRPr lang="zh-CN" altLang="en-US" smtClean="0"/>
          </a:p>
        </p:txBody>
      </p:sp>
      <p:sp>
        <p:nvSpPr>
          <p:cNvPr id="71683" name="Rectangle 3"/>
          <p:cNvSpPr>
            <a:spLocks noGrp="1" noChangeArrowheads="1"/>
          </p:cNvSpPr>
          <p:nvPr>
            <p:ph type="body" idx="1"/>
          </p:nvPr>
        </p:nvSpPr>
        <p:spPr/>
        <p:txBody>
          <a:bodyPr/>
          <a:lstStyle/>
          <a:p>
            <a:r>
              <a:rPr lang="zh-CN" altLang="en-US" smtClean="0"/>
              <a:t>一个带权的有向无环图，其中顶点表示事件，边表示活动，权表示活动持续的时间，则该图称为</a:t>
            </a:r>
            <a:r>
              <a:rPr lang="en-US" altLang="zh-CN" smtClean="0">
                <a:solidFill>
                  <a:schemeClr val="hlink"/>
                </a:solidFill>
              </a:rPr>
              <a:t>AOE</a:t>
            </a:r>
            <a:r>
              <a:rPr lang="zh-CN" altLang="en-US" smtClean="0"/>
              <a:t>（</a:t>
            </a:r>
            <a:r>
              <a:rPr lang="en-US" altLang="zh-CN" smtClean="0">
                <a:solidFill>
                  <a:schemeClr val="hlink"/>
                </a:solidFill>
              </a:rPr>
              <a:t>Activity On Edge</a:t>
            </a:r>
            <a:r>
              <a:rPr lang="zh-CN" altLang="en-US" smtClean="0"/>
              <a:t>）网</a:t>
            </a:r>
            <a:endParaRPr lang="zh-CN" altLang="en-US" smtClean="0"/>
          </a:p>
        </p:txBody>
      </p:sp>
      <p:pic>
        <p:nvPicPr>
          <p:cNvPr id="71684" name="Picture 6" descr="ao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4863" y="3070225"/>
            <a:ext cx="4973637"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Box 4"/>
          <p:cNvSpPr txBox="1">
            <a:spLocks noChangeArrowheads="1"/>
          </p:cNvSpPr>
          <p:nvPr/>
        </p:nvSpPr>
        <p:spPr bwMode="auto">
          <a:xfrm>
            <a:off x="5827713" y="3070225"/>
            <a:ext cx="304958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左图所示工程：</a:t>
            </a:r>
            <a:endParaRPr lang="en-US" altLang="zh-CN">
              <a:solidFill>
                <a:srgbClr val="FF0000"/>
              </a:solidFill>
            </a:endParaRPr>
          </a:p>
          <a:p>
            <a:pPr eaLnBrk="1" hangingPunct="1"/>
            <a:r>
              <a:rPr lang="en-US" altLang="zh-CN">
                <a:solidFill>
                  <a:srgbClr val="FF0000"/>
                </a:solidFill>
              </a:rPr>
              <a:t>9</a:t>
            </a:r>
            <a:r>
              <a:rPr lang="zh-CN" altLang="en-US">
                <a:solidFill>
                  <a:srgbClr val="FF0000"/>
                </a:solidFill>
              </a:rPr>
              <a:t>个事件（里程碑）</a:t>
            </a:r>
            <a:endParaRPr lang="en-US" altLang="zh-CN">
              <a:solidFill>
                <a:srgbClr val="FF0000"/>
              </a:solidFill>
            </a:endParaRPr>
          </a:p>
          <a:p>
            <a:pPr eaLnBrk="1" hangingPunct="1"/>
            <a:r>
              <a:rPr lang="en-US" altLang="zh-CN">
                <a:solidFill>
                  <a:srgbClr val="FF0000"/>
                </a:solidFill>
              </a:rPr>
              <a:t>11</a:t>
            </a:r>
            <a:r>
              <a:rPr lang="zh-CN" altLang="en-US">
                <a:solidFill>
                  <a:srgbClr val="FF0000"/>
                </a:solidFill>
              </a:rPr>
              <a:t>项活动（必须完成的工作）</a:t>
            </a:r>
            <a:endParaRPr lang="en-US" altLang="zh-CN">
              <a:solidFill>
                <a:srgbClr val="FF0000"/>
              </a:solidFill>
            </a:endParaRPr>
          </a:p>
          <a:p>
            <a:pPr eaLnBrk="1" hangingPunct="1"/>
            <a:endParaRPr lang="en-US" altLang="zh-CN">
              <a:solidFill>
                <a:srgbClr val="FF0000"/>
              </a:solidFill>
            </a:endParaRPr>
          </a:p>
          <a:p>
            <a:pPr eaLnBrk="1" hangingPunct="1"/>
            <a:r>
              <a:rPr lang="en-US" altLang="zh-CN">
                <a:solidFill>
                  <a:srgbClr val="FF0000"/>
                </a:solidFill>
              </a:rPr>
              <a:t>V</a:t>
            </a:r>
            <a:r>
              <a:rPr lang="en-US" altLang="zh-CN" baseline="-25000">
                <a:solidFill>
                  <a:srgbClr val="FF0000"/>
                </a:solidFill>
              </a:rPr>
              <a:t>5</a:t>
            </a:r>
            <a:r>
              <a:rPr lang="zh-CN" altLang="en-US">
                <a:solidFill>
                  <a:srgbClr val="FF0000"/>
                </a:solidFill>
              </a:rPr>
              <a:t>含义是：</a:t>
            </a:r>
            <a:endParaRPr lang="en-US" altLang="zh-CN">
              <a:solidFill>
                <a:srgbClr val="FF0000"/>
              </a:solidFill>
            </a:endParaRPr>
          </a:p>
          <a:p>
            <a:pPr eaLnBrk="1" hangingPunct="1"/>
            <a:r>
              <a:rPr lang="en-US" altLang="zh-CN">
                <a:solidFill>
                  <a:srgbClr val="FF0000"/>
                </a:solidFill>
              </a:rPr>
              <a:t>a4</a:t>
            </a:r>
            <a:r>
              <a:rPr lang="zh-CN" altLang="en-US">
                <a:solidFill>
                  <a:srgbClr val="FF0000"/>
                </a:solidFill>
              </a:rPr>
              <a:t>和</a:t>
            </a:r>
            <a:r>
              <a:rPr lang="en-US" altLang="zh-CN">
                <a:solidFill>
                  <a:srgbClr val="FF0000"/>
                </a:solidFill>
              </a:rPr>
              <a:t>a5</a:t>
            </a:r>
            <a:r>
              <a:rPr lang="zh-CN" altLang="en-US">
                <a:solidFill>
                  <a:srgbClr val="FF0000"/>
                </a:solidFill>
              </a:rPr>
              <a:t>已完成</a:t>
            </a:r>
            <a:endParaRPr lang="en-US" altLang="zh-CN">
              <a:solidFill>
                <a:srgbClr val="FF0000"/>
              </a:solidFill>
            </a:endParaRPr>
          </a:p>
          <a:p>
            <a:pPr eaLnBrk="1" hangingPunct="1"/>
            <a:r>
              <a:rPr lang="en-US" altLang="zh-CN">
                <a:solidFill>
                  <a:srgbClr val="FF0000"/>
                </a:solidFill>
              </a:rPr>
              <a:t>a7</a:t>
            </a:r>
            <a:r>
              <a:rPr lang="zh-CN" altLang="en-US">
                <a:solidFill>
                  <a:srgbClr val="FF0000"/>
                </a:solidFill>
              </a:rPr>
              <a:t>和</a:t>
            </a:r>
            <a:r>
              <a:rPr lang="en-US" altLang="zh-CN">
                <a:solidFill>
                  <a:srgbClr val="FF0000"/>
                </a:solidFill>
              </a:rPr>
              <a:t>a8</a:t>
            </a:r>
            <a:r>
              <a:rPr lang="zh-CN" altLang="en-US">
                <a:solidFill>
                  <a:srgbClr val="FF0000"/>
                </a:solidFill>
              </a:rPr>
              <a:t>可开始</a:t>
            </a:r>
            <a:endParaRPr lang="zh-CN" altLang="en-US">
              <a:solidFill>
                <a:srgbClr val="FF0000"/>
              </a:solidFill>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t>关键路径</a:t>
            </a:r>
            <a:endParaRPr lang="zh-CN" altLang="en-US" smtClean="0"/>
          </a:p>
        </p:txBody>
      </p:sp>
      <p:sp>
        <p:nvSpPr>
          <p:cNvPr id="72707" name="Rectangle 3"/>
          <p:cNvSpPr>
            <a:spLocks noGrp="1" noChangeArrowheads="1"/>
          </p:cNvSpPr>
          <p:nvPr>
            <p:ph type="body" idx="1"/>
          </p:nvPr>
        </p:nvSpPr>
        <p:spPr/>
        <p:txBody>
          <a:bodyPr/>
          <a:lstStyle/>
          <a:p>
            <a:r>
              <a:rPr lang="zh-CN" altLang="en-US" smtClean="0"/>
              <a:t>将</a:t>
            </a:r>
            <a:r>
              <a:rPr lang="en-US" altLang="zh-CN" smtClean="0"/>
              <a:t>AOE</a:t>
            </a:r>
            <a:r>
              <a:rPr lang="zh-CN" altLang="en-US" smtClean="0"/>
              <a:t>网看作一个工程</a:t>
            </a:r>
            <a:endParaRPr lang="zh-CN" altLang="en-US" smtClean="0"/>
          </a:p>
          <a:p>
            <a:pPr lvl="1"/>
            <a:r>
              <a:rPr lang="zh-CN" altLang="en-US" smtClean="0"/>
              <a:t>只有一个入度为</a:t>
            </a:r>
            <a:r>
              <a:rPr lang="en-US" altLang="zh-CN" smtClean="0"/>
              <a:t>0</a:t>
            </a:r>
            <a:r>
              <a:rPr lang="zh-CN" altLang="en-US" smtClean="0"/>
              <a:t>的点（源点），一个出度为</a:t>
            </a:r>
            <a:r>
              <a:rPr lang="en-US" altLang="zh-CN" smtClean="0"/>
              <a:t>0</a:t>
            </a:r>
            <a:r>
              <a:rPr lang="zh-CN" altLang="en-US" smtClean="0"/>
              <a:t>的点（汇点）</a:t>
            </a:r>
            <a:endParaRPr lang="zh-CN" altLang="en-US" smtClean="0"/>
          </a:p>
          <a:p>
            <a:pPr lvl="1"/>
            <a:r>
              <a:rPr lang="zh-CN" altLang="en-US" smtClean="0"/>
              <a:t>完成整个工程需要多少时间？哪些活动是影响工程进度的关键？</a:t>
            </a:r>
            <a:endParaRPr lang="zh-CN" altLang="en-US" smtClean="0"/>
          </a:p>
          <a:p>
            <a:r>
              <a:rPr lang="zh-CN" altLang="en-US" smtClean="0">
                <a:solidFill>
                  <a:schemeClr val="accent2"/>
                </a:solidFill>
              </a:rPr>
              <a:t>关键路径</a:t>
            </a:r>
            <a:r>
              <a:rPr lang="zh-CN" altLang="en-US" smtClean="0"/>
              <a:t>（</a:t>
            </a:r>
            <a:r>
              <a:rPr lang="en-US" altLang="zh-CN" smtClean="0">
                <a:solidFill>
                  <a:schemeClr val="hlink"/>
                </a:solidFill>
              </a:rPr>
              <a:t>Critical Path</a:t>
            </a:r>
            <a:r>
              <a:rPr lang="zh-CN" altLang="en-US" smtClean="0"/>
              <a:t>）</a:t>
            </a:r>
            <a:endParaRPr lang="zh-CN" altLang="en-US" smtClean="0"/>
          </a:p>
          <a:p>
            <a:pPr lvl="1"/>
            <a:r>
              <a:rPr lang="zh-CN" altLang="en-US" smtClean="0"/>
              <a:t>从源点到汇点长度（时间和）最长的路径</a:t>
            </a:r>
            <a:endParaRPr lang="zh-CN" altLang="en-US" smtClean="0"/>
          </a:p>
          <a:p>
            <a:pPr lvl="1"/>
            <a:r>
              <a:rPr lang="zh-CN" altLang="en-US" smtClean="0"/>
              <a:t>长度</a:t>
            </a:r>
            <a:r>
              <a:rPr lang="en-US" altLang="zh-CN" smtClean="0"/>
              <a:t>——</a:t>
            </a:r>
            <a:r>
              <a:rPr lang="zh-CN" altLang="en-US" smtClean="0"/>
              <a:t>完成工程的最短时间</a:t>
            </a:r>
            <a:endParaRPr lang="zh-CN" altLang="en-US" smtClean="0"/>
          </a:p>
          <a:p>
            <a:pPr lvl="1"/>
            <a:r>
              <a:rPr lang="zh-CN" altLang="en-US" smtClean="0"/>
              <a:t>上例：</a:t>
            </a:r>
            <a:r>
              <a:rPr lang="en-US" altLang="zh-CN" smtClean="0"/>
              <a:t>(v</a:t>
            </a:r>
            <a:r>
              <a:rPr lang="en-US" altLang="zh-CN" baseline="-25000" smtClean="0"/>
              <a:t>1</a:t>
            </a:r>
            <a:r>
              <a:rPr lang="en-US" altLang="zh-CN" smtClean="0"/>
              <a:t>, v</a:t>
            </a:r>
            <a:r>
              <a:rPr lang="en-US" altLang="zh-CN" baseline="-25000" smtClean="0"/>
              <a:t>2</a:t>
            </a:r>
            <a:r>
              <a:rPr lang="en-US" altLang="zh-CN" smtClean="0"/>
              <a:t>, v</a:t>
            </a:r>
            <a:r>
              <a:rPr lang="en-US" altLang="zh-CN" baseline="-25000" smtClean="0"/>
              <a:t>5</a:t>
            </a:r>
            <a:r>
              <a:rPr lang="en-US" altLang="zh-CN" smtClean="0"/>
              <a:t>, v</a:t>
            </a:r>
            <a:r>
              <a:rPr lang="en-US" altLang="zh-CN" baseline="-25000" smtClean="0"/>
              <a:t>8</a:t>
            </a:r>
            <a:r>
              <a:rPr lang="en-US" altLang="zh-CN" smtClean="0"/>
              <a:t>, v</a:t>
            </a:r>
            <a:r>
              <a:rPr lang="en-US" altLang="zh-CN" baseline="-25000" smtClean="0"/>
              <a:t>9</a:t>
            </a:r>
            <a:r>
              <a:rPr lang="en-US" altLang="zh-CN" smtClean="0"/>
              <a:t>)</a:t>
            </a:r>
            <a:endParaRPr lang="en-US" altLang="zh-CN"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关键活动</a:t>
            </a:r>
            <a:endParaRPr lang="zh-CN" altLang="en-US" smtClean="0"/>
          </a:p>
        </p:txBody>
      </p:sp>
      <p:sp>
        <p:nvSpPr>
          <p:cNvPr id="73731" name="Rectangle 3"/>
          <p:cNvSpPr>
            <a:spLocks noGrp="1" noChangeArrowheads="1"/>
          </p:cNvSpPr>
          <p:nvPr>
            <p:ph type="body" idx="1"/>
          </p:nvPr>
        </p:nvSpPr>
        <p:spPr/>
        <p:txBody>
          <a:bodyPr/>
          <a:lstStyle/>
          <a:p>
            <a:r>
              <a:rPr lang="zh-CN" altLang="en-US" smtClean="0"/>
              <a:t>源点</a:t>
            </a:r>
            <a:r>
              <a:rPr lang="en-US" altLang="zh-CN" smtClean="0"/>
              <a:t>v</a:t>
            </a:r>
            <a:r>
              <a:rPr lang="en-US" altLang="zh-CN" baseline="-25000" smtClean="0"/>
              <a:t>1</a:t>
            </a:r>
            <a:r>
              <a:rPr lang="en-US" altLang="zh-CN" smtClean="0">
                <a:sym typeface="Wingdings" panose="05000000000000000000" pitchFamily="2" charset="2"/>
              </a:rPr>
              <a:t>v</a:t>
            </a:r>
            <a:r>
              <a:rPr lang="en-US" altLang="zh-CN" baseline="-25000" smtClean="0">
                <a:sym typeface="Wingdings" panose="05000000000000000000" pitchFamily="2" charset="2"/>
              </a:rPr>
              <a:t>i</a:t>
            </a:r>
            <a:r>
              <a:rPr lang="zh-CN" altLang="en-US" smtClean="0">
                <a:sym typeface="Wingdings" panose="05000000000000000000" pitchFamily="2" charset="2"/>
              </a:rPr>
              <a:t>的最长路径长度：</a:t>
            </a:r>
            <a:br>
              <a:rPr lang="zh-CN" altLang="en-US" smtClean="0">
                <a:sym typeface="Wingdings" panose="05000000000000000000" pitchFamily="2" charset="2"/>
              </a:rPr>
            </a:br>
            <a:r>
              <a:rPr lang="zh-CN" altLang="en-US" smtClean="0">
                <a:sym typeface="Wingdings" panose="05000000000000000000" pitchFamily="2" charset="2"/>
              </a:rPr>
              <a:t>事件</a:t>
            </a:r>
            <a:r>
              <a:rPr lang="en-US" altLang="zh-CN" smtClean="0">
                <a:sym typeface="Wingdings" panose="05000000000000000000" pitchFamily="2" charset="2"/>
              </a:rPr>
              <a:t>v</a:t>
            </a:r>
            <a:r>
              <a:rPr lang="en-US" altLang="zh-CN" baseline="-25000" smtClean="0">
                <a:sym typeface="Wingdings" panose="05000000000000000000" pitchFamily="2" charset="2"/>
              </a:rPr>
              <a:t>i</a:t>
            </a:r>
            <a:r>
              <a:rPr lang="zh-CN" altLang="en-US" smtClean="0">
                <a:sym typeface="Wingdings" panose="05000000000000000000" pitchFamily="2" charset="2"/>
              </a:rPr>
              <a:t>的最早发生时间，</a:t>
            </a:r>
            <a:br>
              <a:rPr lang="zh-CN" altLang="en-US" smtClean="0">
                <a:sym typeface="Wingdings" panose="05000000000000000000" pitchFamily="2" charset="2"/>
              </a:rPr>
            </a:br>
            <a:r>
              <a:rPr lang="en-US" altLang="zh-CN" smtClean="0">
                <a:sym typeface="Wingdings" panose="05000000000000000000" pitchFamily="2" charset="2"/>
              </a:rPr>
              <a:t>v</a:t>
            </a:r>
            <a:r>
              <a:rPr lang="en-US" altLang="zh-CN" baseline="-25000" smtClean="0">
                <a:sym typeface="Wingdings" panose="05000000000000000000" pitchFamily="2" charset="2"/>
              </a:rPr>
              <a:t>i</a:t>
            </a:r>
            <a:r>
              <a:rPr lang="zh-CN" altLang="en-US" smtClean="0">
                <a:sym typeface="Wingdings" panose="05000000000000000000" pitchFamily="2" charset="2"/>
              </a:rPr>
              <a:t>发出的所有边（活动）的最早开始时间</a:t>
            </a:r>
            <a:endParaRPr lang="zh-CN" altLang="en-US" smtClean="0">
              <a:sym typeface="Wingdings" panose="05000000000000000000" pitchFamily="2" charset="2"/>
            </a:endParaRPr>
          </a:p>
          <a:p>
            <a:r>
              <a:rPr lang="en-US" altLang="zh-CN" smtClean="0"/>
              <a:t>e(i)</a:t>
            </a:r>
            <a:r>
              <a:rPr lang="zh-CN" altLang="en-US" smtClean="0"/>
              <a:t>：活动</a:t>
            </a:r>
            <a:r>
              <a:rPr lang="en-US" altLang="zh-CN" smtClean="0"/>
              <a:t>a</a:t>
            </a:r>
            <a:r>
              <a:rPr lang="en-US" altLang="zh-CN" baseline="-25000" smtClean="0"/>
              <a:t>i</a:t>
            </a:r>
            <a:r>
              <a:rPr lang="zh-CN" altLang="en-US" smtClean="0"/>
              <a:t>的最早开始时间</a:t>
            </a:r>
            <a:endParaRPr lang="zh-CN" altLang="en-US" smtClean="0"/>
          </a:p>
          <a:p>
            <a:r>
              <a:rPr lang="zh-CN" altLang="en-US" smtClean="0"/>
              <a:t>最迟开始时间：</a:t>
            </a:r>
            <a:r>
              <a:rPr lang="en-US" altLang="zh-CN" smtClean="0"/>
              <a:t>l(i)</a:t>
            </a:r>
            <a:r>
              <a:rPr lang="zh-CN" altLang="en-US" smtClean="0"/>
              <a:t>，前提：不影响工程进度</a:t>
            </a:r>
            <a:endParaRPr lang="zh-CN" altLang="en-US" smtClean="0"/>
          </a:p>
          <a:p>
            <a:r>
              <a:rPr lang="en-US" altLang="zh-CN" smtClean="0"/>
              <a:t>l(i)=e(i)</a:t>
            </a:r>
            <a:r>
              <a:rPr lang="zh-CN" altLang="en-US" smtClean="0"/>
              <a:t>：关键活动</a:t>
            </a:r>
            <a:endParaRPr lang="zh-CN" altLang="en-US" smtClean="0"/>
          </a:p>
          <a:p>
            <a:r>
              <a:rPr lang="zh-CN" altLang="en-US" smtClean="0"/>
              <a:t>关键路径上的活动都是关键活动</a:t>
            </a:r>
            <a:endParaRPr lang="zh-CN" altLang="en-US" smtClean="0"/>
          </a:p>
          <a:p>
            <a:r>
              <a:rPr lang="zh-CN" altLang="en-US" smtClean="0">
                <a:solidFill>
                  <a:srgbClr val="FF0000"/>
                </a:solidFill>
              </a:rPr>
              <a:t>通过计算</a:t>
            </a:r>
            <a:r>
              <a:rPr lang="en-US" altLang="zh-CN" smtClean="0">
                <a:solidFill>
                  <a:srgbClr val="FF0000"/>
                </a:solidFill>
              </a:rPr>
              <a:t>l(i)</a:t>
            </a:r>
            <a:r>
              <a:rPr lang="zh-CN" altLang="en-US" smtClean="0">
                <a:solidFill>
                  <a:srgbClr val="FF0000"/>
                </a:solidFill>
              </a:rPr>
              <a:t>、</a:t>
            </a:r>
            <a:r>
              <a:rPr lang="en-US" altLang="zh-CN" smtClean="0">
                <a:solidFill>
                  <a:srgbClr val="FF0000"/>
                </a:solidFill>
              </a:rPr>
              <a:t>e(i)</a:t>
            </a:r>
            <a:r>
              <a:rPr lang="zh-CN" altLang="en-US" smtClean="0">
                <a:solidFill>
                  <a:srgbClr val="FF0000"/>
                </a:solidFill>
              </a:rPr>
              <a:t>寻找关键活动</a:t>
            </a:r>
            <a:endParaRPr lang="zh-CN" altLang="en-US" smtClean="0">
              <a:solidFill>
                <a:srgbClr val="FF0000"/>
              </a:solidFill>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t>l(i)</a:t>
            </a:r>
            <a:r>
              <a:rPr lang="zh-CN" altLang="en-US" smtClean="0"/>
              <a:t>和</a:t>
            </a:r>
            <a:r>
              <a:rPr lang="en-US" altLang="zh-CN" smtClean="0"/>
              <a:t>e(i)</a:t>
            </a:r>
            <a:r>
              <a:rPr lang="zh-CN" altLang="en-US" smtClean="0"/>
              <a:t>的计算</a:t>
            </a:r>
            <a:endParaRPr lang="zh-CN" altLang="en-US" smtClean="0"/>
          </a:p>
        </p:txBody>
      </p:sp>
      <p:sp>
        <p:nvSpPr>
          <p:cNvPr id="74755" name="Rectangle 3"/>
          <p:cNvSpPr>
            <a:spLocks noGrp="1" noChangeArrowheads="1"/>
          </p:cNvSpPr>
          <p:nvPr>
            <p:ph type="body" idx="1"/>
          </p:nvPr>
        </p:nvSpPr>
        <p:spPr/>
        <p:txBody>
          <a:bodyPr/>
          <a:lstStyle/>
          <a:p>
            <a:r>
              <a:rPr lang="zh-CN" altLang="en-US" smtClean="0"/>
              <a:t>事件的最早发生时间</a:t>
            </a:r>
            <a:r>
              <a:rPr lang="en-US" altLang="zh-CN" smtClean="0"/>
              <a:t>ve(j)</a:t>
            </a:r>
            <a:br>
              <a:rPr lang="en-US" altLang="zh-CN" smtClean="0"/>
            </a:br>
            <a:r>
              <a:rPr lang="zh-CN" altLang="en-US" smtClean="0"/>
              <a:t>最迟发生时间</a:t>
            </a:r>
            <a:r>
              <a:rPr lang="en-US" altLang="zh-CN" smtClean="0"/>
              <a:t>vl(j)</a:t>
            </a:r>
            <a:endParaRPr lang="en-US" altLang="zh-CN" smtClean="0"/>
          </a:p>
          <a:p>
            <a:r>
              <a:rPr lang="zh-CN" altLang="en-US" smtClean="0"/>
              <a:t>活动</a:t>
            </a:r>
            <a:r>
              <a:rPr lang="en-US" altLang="zh-CN" smtClean="0"/>
              <a:t>a</a:t>
            </a:r>
            <a:r>
              <a:rPr lang="en-US" altLang="zh-CN" baseline="-25000" smtClean="0"/>
              <a:t>i</a:t>
            </a:r>
            <a:r>
              <a:rPr lang="zh-CN" altLang="en-US" smtClean="0"/>
              <a:t>由边</a:t>
            </a:r>
            <a:r>
              <a:rPr lang="en-US" altLang="zh-CN" smtClean="0"/>
              <a:t>&lt;j, k&gt;</a:t>
            </a:r>
            <a:r>
              <a:rPr lang="zh-CN" altLang="en-US" smtClean="0"/>
              <a:t>表示</a:t>
            </a:r>
            <a:br>
              <a:rPr lang="zh-CN" altLang="en-US" smtClean="0"/>
            </a:br>
            <a:r>
              <a:rPr lang="en-US" altLang="zh-CN" smtClean="0"/>
              <a:t>dut(&lt;j, k&gt;)</a:t>
            </a:r>
            <a:r>
              <a:rPr lang="zh-CN" altLang="en-US" smtClean="0"/>
              <a:t>表示其持续时间，则有</a:t>
            </a:r>
            <a:endParaRPr lang="zh-CN" altLang="en-US" smtClean="0"/>
          </a:p>
          <a:p>
            <a:pPr lvl="1"/>
            <a:r>
              <a:rPr lang="en-US" altLang="zh-CN" smtClean="0">
                <a:solidFill>
                  <a:srgbClr val="FF0000"/>
                </a:solidFill>
              </a:rPr>
              <a:t>e(i)=ve(j)   </a:t>
            </a:r>
            <a:endParaRPr lang="en-US" altLang="zh-CN" smtClean="0">
              <a:solidFill>
                <a:srgbClr val="FF0000"/>
              </a:solidFill>
            </a:endParaRPr>
          </a:p>
          <a:p>
            <a:pPr lvl="1"/>
            <a:r>
              <a:rPr lang="zh-CN" altLang="en-US" smtClean="0"/>
              <a:t>含义是：活动</a:t>
            </a:r>
            <a:r>
              <a:rPr lang="en-US" altLang="zh-CN" smtClean="0"/>
              <a:t>i</a:t>
            </a:r>
            <a:r>
              <a:rPr lang="zh-CN" altLang="en-US" smtClean="0"/>
              <a:t>要想开始至少需要等待的时间</a:t>
            </a:r>
            <a:endParaRPr lang="en-US" altLang="zh-CN" smtClean="0"/>
          </a:p>
          <a:p>
            <a:pPr lvl="1"/>
            <a:r>
              <a:rPr lang="en-US" altLang="zh-CN" smtClean="0">
                <a:solidFill>
                  <a:srgbClr val="FF0000"/>
                </a:solidFill>
              </a:rPr>
              <a:t>l(i)=vl(k)-dut(&lt;j, k&gt;)</a:t>
            </a:r>
            <a:endParaRPr lang="en-US" altLang="zh-CN" smtClean="0">
              <a:solidFill>
                <a:srgbClr val="FF0000"/>
              </a:solidFill>
            </a:endParaRPr>
          </a:p>
          <a:p>
            <a:pPr lvl="1"/>
            <a:r>
              <a:rPr lang="zh-CN" altLang="en-US" smtClean="0"/>
              <a:t>含义是：活动</a:t>
            </a:r>
            <a:r>
              <a:rPr lang="en-US" altLang="zh-CN" smtClean="0"/>
              <a:t>i</a:t>
            </a:r>
            <a:r>
              <a:rPr lang="zh-CN" altLang="en-US" smtClean="0"/>
              <a:t>开始之前最多空闲的时间</a:t>
            </a:r>
            <a:endParaRPr lang="en-US" altLang="zh-CN" smtClean="0"/>
          </a:p>
        </p:txBody>
      </p:sp>
      <p:sp>
        <p:nvSpPr>
          <p:cNvPr id="74756" name="Line 4"/>
          <p:cNvSpPr>
            <a:spLocks noChangeShapeType="1"/>
          </p:cNvSpPr>
          <p:nvPr/>
        </p:nvSpPr>
        <p:spPr bwMode="ltGray">
          <a:xfrm>
            <a:off x="5791200" y="2362200"/>
            <a:ext cx="2667000" cy="0"/>
          </a:xfrm>
          <a:prstGeom prst="line">
            <a:avLst/>
          </a:prstGeom>
          <a:noFill/>
          <a:ln w="25400">
            <a:solidFill>
              <a:schemeClr val="hlink"/>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7" name="Oval 5"/>
          <p:cNvSpPr>
            <a:spLocks noChangeArrowheads="1"/>
          </p:cNvSpPr>
          <p:nvPr/>
        </p:nvSpPr>
        <p:spPr bwMode="ltGray">
          <a:xfrm>
            <a:off x="5410200" y="21336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j</a:t>
            </a:r>
            <a:endParaRPr lang="en-US" altLang="zh-CN"/>
          </a:p>
        </p:txBody>
      </p:sp>
      <p:sp>
        <p:nvSpPr>
          <p:cNvPr id="74758" name="Oval 6"/>
          <p:cNvSpPr>
            <a:spLocks noChangeArrowheads="1"/>
          </p:cNvSpPr>
          <p:nvPr/>
        </p:nvSpPr>
        <p:spPr bwMode="ltGray">
          <a:xfrm>
            <a:off x="8458200" y="21336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k</a:t>
            </a:r>
            <a:endParaRPr lang="en-US" altLang="zh-CN"/>
          </a:p>
        </p:txBody>
      </p:sp>
      <p:sp>
        <p:nvSpPr>
          <p:cNvPr id="74759" name="Text Box 7"/>
          <p:cNvSpPr txBox="1">
            <a:spLocks noChangeArrowheads="1"/>
          </p:cNvSpPr>
          <p:nvPr/>
        </p:nvSpPr>
        <p:spPr bwMode="ltGray">
          <a:xfrm>
            <a:off x="6781800" y="1828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r>
              <a:rPr lang="en-US" altLang="zh-CN" baseline="-25000"/>
              <a:t>i</a:t>
            </a:r>
            <a:endParaRPr lang="en-US" altLang="zh-CN"/>
          </a:p>
        </p:txBody>
      </p:sp>
      <p:sp>
        <p:nvSpPr>
          <p:cNvPr id="74760" name="Text Box 8"/>
          <p:cNvSpPr txBox="1">
            <a:spLocks noChangeArrowheads="1"/>
          </p:cNvSpPr>
          <p:nvPr/>
        </p:nvSpPr>
        <p:spPr bwMode="ltGray">
          <a:xfrm>
            <a:off x="6629400" y="2286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dut</a:t>
            </a:r>
            <a:endParaRPr lang="en-US" altLang="zh-CN"/>
          </a:p>
        </p:txBody>
      </p:sp>
      <p:sp>
        <p:nvSpPr>
          <p:cNvPr id="9" name="矩形 8"/>
          <p:cNvSpPr/>
          <p:nvPr/>
        </p:nvSpPr>
        <p:spPr>
          <a:xfrm>
            <a:off x="1129164" y="5924598"/>
            <a:ext cx="6739345" cy="553998"/>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求</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e(</a:t>
            </a:r>
            <a:r>
              <a:rPr lang="en-US" altLang="zh-CN" sz="30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i</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a:t>
            </a: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和</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l(</a:t>
            </a:r>
            <a:r>
              <a:rPr lang="en-US" altLang="zh-CN" sz="30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i</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a:t>
            </a: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可以转换为求</a:t>
            </a:r>
            <a:r>
              <a:rPr lang="en-US" altLang="zh-CN" sz="30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ve</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(j)</a:t>
            </a: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和</a:t>
            </a:r>
            <a:r>
              <a:rPr lang="en-US" altLang="zh-CN" sz="30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vl</a:t>
            </a:r>
            <a:r>
              <a:rPr lang="en-US" altLang="zh-CN"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(k)</a:t>
            </a:r>
            <a:r>
              <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rPr>
              <a:t>的问题</a:t>
            </a:r>
            <a:endParaRPr lang="zh-CN" alt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Gabriola" panose="04040605051002020D02" pitchFamily="82" charset="0"/>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smtClean="0"/>
              <a:t>ve(i)</a:t>
            </a:r>
            <a:r>
              <a:rPr lang="zh-CN" altLang="en-US" smtClean="0"/>
              <a:t>的计算</a:t>
            </a:r>
            <a:endParaRPr lang="zh-CN" altLang="en-US" smtClean="0"/>
          </a:p>
        </p:txBody>
      </p:sp>
      <p:sp>
        <p:nvSpPr>
          <p:cNvPr id="75779" name="Rectangle 3"/>
          <p:cNvSpPr>
            <a:spLocks noGrp="1" noChangeArrowheads="1"/>
          </p:cNvSpPr>
          <p:nvPr>
            <p:ph type="body" idx="1"/>
          </p:nvPr>
        </p:nvSpPr>
        <p:spPr/>
        <p:txBody>
          <a:bodyPr/>
          <a:lstStyle/>
          <a:p>
            <a:pPr lvl="1"/>
            <a:r>
              <a:rPr lang="zh-CN" altLang="en-US" smtClean="0"/>
              <a:t>由</a:t>
            </a:r>
            <a:r>
              <a:rPr lang="en-US" altLang="zh-CN" smtClean="0"/>
              <a:t>ve(0)=0</a:t>
            </a:r>
            <a:r>
              <a:rPr lang="zh-CN" altLang="en-US" smtClean="0"/>
              <a:t>向前递推</a:t>
            </a:r>
            <a:br>
              <a:rPr lang="zh-CN" altLang="en-US" smtClean="0"/>
            </a:br>
            <a:r>
              <a:rPr lang="en-US" altLang="zh-CN" smtClean="0"/>
              <a:t>ve(j)=</a:t>
            </a:r>
            <a:r>
              <a:rPr lang="en-US" altLang="zh-CN" smtClean="0">
                <a:solidFill>
                  <a:srgbClr val="0000CC"/>
                </a:solidFill>
              </a:rPr>
              <a:t>max</a:t>
            </a:r>
            <a:r>
              <a:rPr lang="en-US" altLang="zh-CN" smtClean="0"/>
              <a:t>{ve(i)+dut(&lt;i, j&gt;)}</a:t>
            </a:r>
            <a:r>
              <a:rPr lang="zh-CN" altLang="en-US" smtClean="0"/>
              <a:t>，</a:t>
            </a:r>
            <a:r>
              <a:rPr lang="en-US" altLang="zh-CN" smtClean="0"/>
              <a:t>&lt;i, j&gt;</a:t>
            </a:r>
            <a:r>
              <a:rPr lang="en-US" altLang="zh-CN" smtClean="0">
                <a:latin typeface="宋体" panose="02010600030101010101" pitchFamily="2" charset="-122"/>
              </a:rPr>
              <a:t>∈</a:t>
            </a:r>
            <a:r>
              <a:rPr lang="en-US" altLang="zh-CN" smtClean="0"/>
              <a:t>E</a:t>
            </a:r>
            <a:endParaRPr lang="en-US" altLang="zh-CN" smtClean="0"/>
          </a:p>
        </p:txBody>
      </p:sp>
      <p:sp>
        <p:nvSpPr>
          <p:cNvPr id="75780" name="Line 4"/>
          <p:cNvSpPr>
            <a:spLocks noChangeShapeType="1"/>
          </p:cNvSpPr>
          <p:nvPr/>
        </p:nvSpPr>
        <p:spPr bwMode="ltGray">
          <a:xfrm>
            <a:off x="1676400" y="2895600"/>
            <a:ext cx="1143000" cy="457200"/>
          </a:xfrm>
          <a:prstGeom prst="line">
            <a:avLst/>
          </a:prstGeom>
          <a:noFill/>
          <a:ln w="2540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1" name="Oval 5"/>
          <p:cNvSpPr>
            <a:spLocks noChangeArrowheads="1"/>
          </p:cNvSpPr>
          <p:nvPr/>
        </p:nvSpPr>
        <p:spPr bwMode="ltGray">
          <a:xfrm>
            <a:off x="1295400" y="26670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i</a:t>
            </a:r>
            <a:endParaRPr lang="en-US" altLang="zh-CN"/>
          </a:p>
        </p:txBody>
      </p:sp>
      <p:sp>
        <p:nvSpPr>
          <p:cNvPr id="75782" name="Oval 6"/>
          <p:cNvSpPr>
            <a:spLocks noChangeArrowheads="1"/>
          </p:cNvSpPr>
          <p:nvPr/>
        </p:nvSpPr>
        <p:spPr bwMode="ltGray">
          <a:xfrm>
            <a:off x="2819400" y="32766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j</a:t>
            </a:r>
            <a:endParaRPr lang="en-US" altLang="zh-CN"/>
          </a:p>
        </p:txBody>
      </p:sp>
      <p:sp>
        <p:nvSpPr>
          <p:cNvPr id="75783" name="Line 7"/>
          <p:cNvSpPr>
            <a:spLocks noChangeShapeType="1"/>
          </p:cNvSpPr>
          <p:nvPr/>
        </p:nvSpPr>
        <p:spPr bwMode="ltGray">
          <a:xfrm>
            <a:off x="1676400" y="3505200"/>
            <a:ext cx="1143000" cy="0"/>
          </a:xfrm>
          <a:prstGeom prst="line">
            <a:avLst/>
          </a:prstGeom>
          <a:noFill/>
          <a:ln w="2540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4" name="Oval 8"/>
          <p:cNvSpPr>
            <a:spLocks noChangeArrowheads="1"/>
          </p:cNvSpPr>
          <p:nvPr/>
        </p:nvSpPr>
        <p:spPr bwMode="ltGray">
          <a:xfrm>
            <a:off x="1295400" y="32766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i</a:t>
            </a:r>
            <a:endParaRPr lang="en-US" altLang="zh-CN"/>
          </a:p>
        </p:txBody>
      </p:sp>
      <p:sp>
        <p:nvSpPr>
          <p:cNvPr id="75785" name="Line 9"/>
          <p:cNvSpPr>
            <a:spLocks noChangeShapeType="1"/>
          </p:cNvSpPr>
          <p:nvPr/>
        </p:nvSpPr>
        <p:spPr bwMode="ltGray">
          <a:xfrm flipV="1">
            <a:off x="1676400" y="3581400"/>
            <a:ext cx="1219200" cy="457200"/>
          </a:xfrm>
          <a:prstGeom prst="line">
            <a:avLst/>
          </a:prstGeom>
          <a:noFill/>
          <a:ln w="2540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Oval 10"/>
          <p:cNvSpPr>
            <a:spLocks noChangeArrowheads="1"/>
          </p:cNvSpPr>
          <p:nvPr/>
        </p:nvSpPr>
        <p:spPr bwMode="ltGray">
          <a:xfrm>
            <a:off x="1295400" y="38862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i</a:t>
            </a:r>
            <a:endParaRPr lang="en-US" altLang="zh-CN"/>
          </a:p>
        </p:txBody>
      </p:sp>
      <p:sp>
        <p:nvSpPr>
          <p:cNvPr id="75787" name="Text Box 18"/>
          <p:cNvSpPr txBox="1">
            <a:spLocks noChangeArrowheads="1"/>
          </p:cNvSpPr>
          <p:nvPr/>
        </p:nvSpPr>
        <p:spPr bwMode="ltGray">
          <a:xfrm>
            <a:off x="3505200" y="2927350"/>
            <a:ext cx="426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事件</a:t>
            </a:r>
            <a:r>
              <a:rPr lang="en-US" altLang="zh-CN">
                <a:solidFill>
                  <a:srgbClr val="FF0000"/>
                </a:solidFill>
              </a:rPr>
              <a:t>j</a:t>
            </a:r>
            <a:r>
              <a:rPr lang="zh-CN" altLang="en-US">
                <a:solidFill>
                  <a:srgbClr val="FF0000"/>
                </a:solidFill>
              </a:rPr>
              <a:t>的开始依赖于</a:t>
            </a:r>
            <a:br>
              <a:rPr lang="zh-CN" altLang="en-US">
                <a:solidFill>
                  <a:srgbClr val="FF0000"/>
                </a:solidFill>
              </a:rPr>
            </a:br>
            <a:r>
              <a:rPr lang="zh-CN" altLang="en-US">
                <a:solidFill>
                  <a:srgbClr val="FF0000"/>
                </a:solidFill>
                <a:ea typeface="黑体" panose="02010609060101010101" charset="-122"/>
              </a:rPr>
              <a:t>所有</a:t>
            </a:r>
            <a:r>
              <a:rPr lang="zh-CN" altLang="en-US">
                <a:solidFill>
                  <a:srgbClr val="FF0000"/>
                </a:solidFill>
              </a:rPr>
              <a:t>活动</a:t>
            </a:r>
            <a:r>
              <a:rPr lang="en-US" altLang="zh-CN">
                <a:solidFill>
                  <a:srgbClr val="FF0000"/>
                </a:solidFill>
              </a:rPr>
              <a:t>&lt;i,j&gt;</a:t>
            </a:r>
            <a:r>
              <a:rPr lang="zh-CN" altLang="en-US">
                <a:solidFill>
                  <a:srgbClr val="FF0000"/>
                </a:solidFill>
              </a:rPr>
              <a:t>的完成</a:t>
            </a:r>
            <a:br>
              <a:rPr lang="zh-CN" altLang="en-US">
                <a:solidFill>
                  <a:srgbClr val="FF0000"/>
                </a:solidFill>
              </a:rPr>
            </a:br>
            <a:r>
              <a:rPr lang="zh-CN" altLang="en-US">
                <a:solidFill>
                  <a:srgbClr val="FF0000"/>
                </a:solidFill>
              </a:rPr>
              <a:t>显然应该取其中“最差”者</a:t>
            </a:r>
            <a:r>
              <a:rPr lang="en-US" altLang="zh-CN">
                <a:solidFill>
                  <a:srgbClr val="FF0000"/>
                </a:solidFill>
              </a:rPr>
              <a:t>——</a:t>
            </a:r>
            <a:br>
              <a:rPr lang="en-US" altLang="zh-CN">
                <a:solidFill>
                  <a:srgbClr val="FF0000"/>
                </a:solidFill>
              </a:rPr>
            </a:br>
            <a:r>
              <a:rPr lang="en-US" altLang="zh-CN">
                <a:solidFill>
                  <a:srgbClr val="FF0000"/>
                </a:solidFill>
              </a:rPr>
              <a:t>j</a:t>
            </a:r>
            <a:r>
              <a:rPr lang="zh-CN" altLang="en-US">
                <a:solidFill>
                  <a:srgbClr val="FF0000"/>
                </a:solidFill>
              </a:rPr>
              <a:t>再早也不会比最慢的那个早</a:t>
            </a:r>
            <a:endParaRPr lang="zh-CN" altLang="en-US">
              <a:solidFill>
                <a:srgbClr val="FF0000"/>
              </a:solidFill>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t>vl(i)</a:t>
            </a:r>
            <a:r>
              <a:rPr lang="zh-CN" altLang="en-US" smtClean="0"/>
              <a:t> 的计算</a:t>
            </a:r>
            <a:endParaRPr lang="zh-CN" altLang="en-US" smtClean="0"/>
          </a:p>
        </p:txBody>
      </p:sp>
      <p:sp>
        <p:nvSpPr>
          <p:cNvPr id="76803" name="Rectangle 3"/>
          <p:cNvSpPr>
            <a:spLocks noGrp="1" noChangeArrowheads="1"/>
          </p:cNvSpPr>
          <p:nvPr>
            <p:ph type="body" idx="1"/>
          </p:nvPr>
        </p:nvSpPr>
        <p:spPr/>
        <p:txBody>
          <a:bodyPr/>
          <a:lstStyle/>
          <a:p>
            <a:pPr lvl="1"/>
            <a:r>
              <a:rPr lang="zh-CN" altLang="en-US" smtClean="0"/>
              <a:t>由</a:t>
            </a:r>
            <a:r>
              <a:rPr lang="en-US" altLang="zh-CN" smtClean="0"/>
              <a:t>vl(n-1)=ve(n-1)</a:t>
            </a:r>
            <a:r>
              <a:rPr lang="zh-CN" altLang="en-US" smtClean="0"/>
              <a:t>向后递推</a:t>
            </a:r>
            <a:br>
              <a:rPr lang="zh-CN" altLang="en-US" smtClean="0"/>
            </a:br>
            <a:r>
              <a:rPr lang="en-US" altLang="zh-CN" smtClean="0"/>
              <a:t>vl(i)=min{vl(j)-dut(&lt;i, j&gt;)}</a:t>
            </a:r>
            <a:r>
              <a:rPr lang="zh-CN" altLang="en-US" smtClean="0"/>
              <a:t>，</a:t>
            </a:r>
            <a:r>
              <a:rPr lang="en-US" altLang="zh-CN" smtClean="0"/>
              <a:t>&lt;i, j&gt;</a:t>
            </a:r>
            <a:r>
              <a:rPr lang="en-US" altLang="zh-CN" smtClean="0">
                <a:latin typeface="宋体" panose="02010600030101010101" pitchFamily="2" charset="-122"/>
              </a:rPr>
              <a:t>∈</a:t>
            </a:r>
            <a:r>
              <a:rPr lang="en-US" altLang="zh-CN" smtClean="0"/>
              <a:t>E</a:t>
            </a:r>
            <a:endParaRPr lang="en-US" altLang="zh-CN" smtClean="0"/>
          </a:p>
        </p:txBody>
      </p:sp>
      <p:sp>
        <p:nvSpPr>
          <p:cNvPr id="76804" name="Line 11"/>
          <p:cNvSpPr>
            <a:spLocks noChangeShapeType="1"/>
          </p:cNvSpPr>
          <p:nvPr/>
        </p:nvSpPr>
        <p:spPr bwMode="ltGray">
          <a:xfrm>
            <a:off x="1676400" y="3276600"/>
            <a:ext cx="1143000" cy="457200"/>
          </a:xfrm>
          <a:prstGeom prst="line">
            <a:avLst/>
          </a:prstGeom>
          <a:noFill/>
          <a:ln w="2540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5" name="Oval 12"/>
          <p:cNvSpPr>
            <a:spLocks noChangeArrowheads="1"/>
          </p:cNvSpPr>
          <p:nvPr/>
        </p:nvSpPr>
        <p:spPr bwMode="ltGray">
          <a:xfrm>
            <a:off x="2895600" y="23622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j</a:t>
            </a:r>
            <a:endParaRPr lang="en-US" altLang="zh-CN"/>
          </a:p>
        </p:txBody>
      </p:sp>
      <p:sp>
        <p:nvSpPr>
          <p:cNvPr id="76806" name="Oval 13"/>
          <p:cNvSpPr>
            <a:spLocks noChangeArrowheads="1"/>
          </p:cNvSpPr>
          <p:nvPr/>
        </p:nvSpPr>
        <p:spPr bwMode="ltGray">
          <a:xfrm>
            <a:off x="1311275" y="29718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i</a:t>
            </a:r>
            <a:endParaRPr lang="en-US" altLang="zh-CN"/>
          </a:p>
        </p:txBody>
      </p:sp>
      <p:sp>
        <p:nvSpPr>
          <p:cNvPr id="76807" name="Line 14"/>
          <p:cNvSpPr>
            <a:spLocks noChangeShapeType="1"/>
          </p:cNvSpPr>
          <p:nvPr/>
        </p:nvSpPr>
        <p:spPr bwMode="ltGray">
          <a:xfrm>
            <a:off x="1752600" y="3200400"/>
            <a:ext cx="1143000" cy="0"/>
          </a:xfrm>
          <a:prstGeom prst="line">
            <a:avLst/>
          </a:prstGeom>
          <a:noFill/>
          <a:ln w="2540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8" name="Oval 15"/>
          <p:cNvSpPr>
            <a:spLocks noChangeArrowheads="1"/>
          </p:cNvSpPr>
          <p:nvPr/>
        </p:nvSpPr>
        <p:spPr bwMode="ltGray">
          <a:xfrm>
            <a:off x="2895600" y="29718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j</a:t>
            </a:r>
            <a:endParaRPr lang="en-US" altLang="zh-CN"/>
          </a:p>
        </p:txBody>
      </p:sp>
      <p:sp>
        <p:nvSpPr>
          <p:cNvPr id="76809" name="Line 16"/>
          <p:cNvSpPr>
            <a:spLocks noChangeShapeType="1"/>
          </p:cNvSpPr>
          <p:nvPr/>
        </p:nvSpPr>
        <p:spPr bwMode="ltGray">
          <a:xfrm flipV="1">
            <a:off x="1676400" y="2590800"/>
            <a:ext cx="1219200" cy="457200"/>
          </a:xfrm>
          <a:prstGeom prst="line">
            <a:avLst/>
          </a:prstGeom>
          <a:noFill/>
          <a:ln w="2540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0" name="Oval 17"/>
          <p:cNvSpPr>
            <a:spLocks noChangeArrowheads="1"/>
          </p:cNvSpPr>
          <p:nvPr/>
        </p:nvSpPr>
        <p:spPr bwMode="ltGray">
          <a:xfrm>
            <a:off x="2895600" y="3581400"/>
            <a:ext cx="381000" cy="3810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ym typeface="+mn-ea"/>
              </a:rPr>
              <a:t>j</a:t>
            </a:r>
            <a:endParaRPr lang="en-US" altLang="zh-CN"/>
          </a:p>
        </p:txBody>
      </p:sp>
      <p:sp>
        <p:nvSpPr>
          <p:cNvPr id="76811" name="Text Box 18"/>
          <p:cNvSpPr txBox="1">
            <a:spLocks noChangeArrowheads="1"/>
          </p:cNvSpPr>
          <p:nvPr/>
        </p:nvSpPr>
        <p:spPr bwMode="ltGray">
          <a:xfrm>
            <a:off x="3505200" y="2514600"/>
            <a:ext cx="441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所有的</a:t>
            </a:r>
            <a:r>
              <a:rPr lang="en-US" altLang="zh-CN">
                <a:solidFill>
                  <a:srgbClr val="FF0000"/>
                </a:solidFill>
              </a:rPr>
              <a:t>j</a:t>
            </a:r>
            <a:r>
              <a:rPr lang="zh-CN" altLang="en-US">
                <a:solidFill>
                  <a:srgbClr val="FF0000"/>
                </a:solidFill>
              </a:rPr>
              <a:t>都依赖于</a:t>
            </a:r>
            <a:r>
              <a:rPr lang="en-US" altLang="zh-CN">
                <a:solidFill>
                  <a:srgbClr val="FF0000"/>
                </a:solidFill>
              </a:rPr>
              <a:t>i</a:t>
            </a:r>
            <a:br>
              <a:rPr lang="en-US" altLang="zh-CN">
                <a:solidFill>
                  <a:srgbClr val="FF0000"/>
                </a:solidFill>
              </a:rPr>
            </a:br>
            <a:r>
              <a:rPr lang="en-US" altLang="zh-CN">
                <a:solidFill>
                  <a:srgbClr val="FF0000"/>
                </a:solidFill>
              </a:rPr>
              <a:t>i</a:t>
            </a:r>
            <a:r>
              <a:rPr lang="zh-CN" altLang="en-US">
                <a:solidFill>
                  <a:srgbClr val="FF0000"/>
                </a:solidFill>
              </a:rPr>
              <a:t>再迟也不应影响</a:t>
            </a:r>
            <a:r>
              <a:rPr lang="en-US" altLang="zh-CN">
                <a:solidFill>
                  <a:srgbClr val="FF0000"/>
                </a:solidFill>
              </a:rPr>
              <a:t>j</a:t>
            </a:r>
            <a:r>
              <a:rPr lang="zh-CN" altLang="en-US">
                <a:solidFill>
                  <a:srgbClr val="FF0000"/>
                </a:solidFill>
              </a:rPr>
              <a:t>的启动</a:t>
            </a:r>
            <a:r>
              <a:rPr lang="en-US" altLang="zh-CN">
                <a:solidFill>
                  <a:srgbClr val="FF0000"/>
                </a:solidFill>
              </a:rPr>
              <a:t>——</a:t>
            </a:r>
            <a:r>
              <a:rPr lang="zh-CN" altLang="en-US">
                <a:solidFill>
                  <a:srgbClr val="FF0000"/>
                </a:solidFill>
              </a:rPr>
              <a:t>不能影响工期</a:t>
            </a:r>
            <a:br>
              <a:rPr lang="zh-CN" altLang="en-US">
                <a:solidFill>
                  <a:srgbClr val="FF0000"/>
                </a:solidFill>
              </a:rPr>
            </a:br>
            <a:r>
              <a:rPr lang="zh-CN" altLang="en-US">
                <a:solidFill>
                  <a:srgbClr val="FF0000"/>
                </a:solidFill>
              </a:rPr>
              <a:t>也应该取其中“最差”（最早）者</a:t>
            </a:r>
            <a:endParaRPr lang="zh-CN" altLang="en-US">
              <a:solidFill>
                <a:srgbClr val="FF0000"/>
              </a:solidFill>
            </a:endParaRPr>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关键路径要点</a:t>
            </a:r>
            <a:endParaRPr lang="zh-CN" altLang="en-US" smtClean="0"/>
          </a:p>
        </p:txBody>
      </p:sp>
      <p:sp>
        <p:nvSpPr>
          <p:cNvPr id="79875" name="内容占位符 2"/>
          <p:cNvSpPr>
            <a:spLocks noGrp="1"/>
          </p:cNvSpPr>
          <p:nvPr>
            <p:ph idx="1"/>
          </p:nvPr>
        </p:nvSpPr>
        <p:spPr>
          <a:xfrm>
            <a:off x="917575" y="1525588"/>
            <a:ext cx="7600950" cy="4570412"/>
          </a:xfrm>
        </p:spPr>
        <p:txBody>
          <a:bodyPr/>
          <a:lstStyle/>
          <a:p>
            <a:r>
              <a:rPr lang="zh-CN" altLang="en-US" sz="2000" smtClean="0"/>
              <a:t>关键路径长度是完成工程的最短时间，即至少消耗时间</a:t>
            </a:r>
            <a:endParaRPr lang="en-US" altLang="zh-CN" sz="2000" smtClean="0"/>
          </a:p>
          <a:p>
            <a:r>
              <a:rPr lang="zh-CN" altLang="en-US" sz="2000" smtClean="0"/>
              <a:t>研究意义是找到关键路径、设法提高其效率，则</a:t>
            </a:r>
            <a:r>
              <a:rPr lang="zh-CN" altLang="en-US" sz="2000" smtClean="0">
                <a:solidFill>
                  <a:srgbClr val="FF0000"/>
                </a:solidFill>
              </a:rPr>
              <a:t>有可能</a:t>
            </a:r>
            <a:r>
              <a:rPr lang="zh-CN" altLang="en-US" sz="2000" smtClean="0"/>
              <a:t>缩短工期</a:t>
            </a:r>
            <a:endParaRPr lang="en-US" altLang="zh-CN" sz="2000" smtClean="0"/>
          </a:p>
          <a:p>
            <a:r>
              <a:rPr lang="zh-CN" altLang="en-US" sz="2000" smtClean="0"/>
              <a:t>算法</a:t>
            </a:r>
            <a:endParaRPr lang="en-US" altLang="zh-CN" sz="2000" smtClean="0"/>
          </a:p>
          <a:p>
            <a:pPr lvl="1"/>
            <a:r>
              <a:rPr lang="en-US" altLang="zh-CN" sz="2000" smtClean="0"/>
              <a:t>Step1</a:t>
            </a:r>
            <a:r>
              <a:rPr lang="zh-CN" altLang="en-US" sz="2000" smtClean="0"/>
              <a:t>：从源点开始计算</a:t>
            </a:r>
            <a:r>
              <a:rPr lang="en-US" altLang="zh-CN" sz="2000" smtClean="0"/>
              <a:t>ve(i)</a:t>
            </a:r>
            <a:r>
              <a:rPr lang="zh-CN" altLang="en-US" sz="2000" smtClean="0"/>
              <a:t>，考察指向顶点</a:t>
            </a:r>
            <a:r>
              <a:rPr lang="en-US" altLang="zh-CN" sz="2000" smtClean="0"/>
              <a:t>i</a:t>
            </a:r>
            <a:r>
              <a:rPr lang="zh-CN" altLang="en-US" sz="2000" smtClean="0"/>
              <a:t>的所有边，寻找</a:t>
            </a:r>
            <a:r>
              <a:rPr lang="zh-CN" altLang="en-US" sz="2000" smtClean="0">
                <a:solidFill>
                  <a:srgbClr val="0000CC"/>
                </a:solidFill>
              </a:rPr>
              <a:t>最大值</a:t>
            </a:r>
            <a:r>
              <a:rPr lang="en-US" altLang="zh-CN" sz="2000" smtClean="0"/>
              <a:t>ve(j)=max{ve(i)+dut(&lt;i, j&gt;)}</a:t>
            </a:r>
            <a:r>
              <a:rPr lang="zh-CN" altLang="en-US" sz="2000" smtClean="0"/>
              <a:t>，</a:t>
            </a:r>
            <a:r>
              <a:rPr lang="en-US" altLang="zh-CN" sz="2000" smtClean="0"/>
              <a:t>&lt;i, j&gt;</a:t>
            </a:r>
            <a:r>
              <a:rPr lang="en-US" altLang="zh-CN" sz="2000" smtClean="0">
                <a:latin typeface="宋体" panose="02010600030101010101" pitchFamily="2" charset="-122"/>
              </a:rPr>
              <a:t>∈</a:t>
            </a:r>
            <a:r>
              <a:rPr lang="en-US" altLang="zh-CN" sz="2000" smtClean="0"/>
              <a:t>E</a:t>
            </a:r>
            <a:endParaRPr lang="en-US" altLang="zh-CN" sz="2000" smtClean="0"/>
          </a:p>
          <a:p>
            <a:pPr lvl="1"/>
            <a:r>
              <a:rPr lang="en-US" altLang="zh-CN" sz="2000" smtClean="0"/>
              <a:t>Step2</a:t>
            </a:r>
            <a:r>
              <a:rPr lang="zh-CN" altLang="en-US" sz="2000" smtClean="0"/>
              <a:t>：从汇点开始计算</a:t>
            </a:r>
            <a:r>
              <a:rPr lang="en-US" altLang="zh-CN" sz="2000" smtClean="0"/>
              <a:t>vl(i)</a:t>
            </a:r>
            <a:r>
              <a:rPr lang="zh-CN" altLang="en-US" sz="2000" smtClean="0"/>
              <a:t>，考察顶点</a:t>
            </a:r>
            <a:r>
              <a:rPr lang="en-US" altLang="zh-CN" sz="2000" smtClean="0"/>
              <a:t>i</a:t>
            </a:r>
            <a:r>
              <a:rPr lang="zh-CN" altLang="en-US" sz="2000" smtClean="0"/>
              <a:t>发出的所有边，寻找</a:t>
            </a:r>
            <a:r>
              <a:rPr lang="zh-CN" altLang="en-US" sz="2000" smtClean="0">
                <a:solidFill>
                  <a:srgbClr val="0000CC"/>
                </a:solidFill>
              </a:rPr>
              <a:t>最小值</a:t>
            </a:r>
            <a:r>
              <a:rPr lang="en-US" altLang="zh-CN" sz="2000" smtClean="0"/>
              <a:t>vl(i)=min{vl(j)-dut(&lt;i, j&gt;)}</a:t>
            </a:r>
            <a:r>
              <a:rPr lang="zh-CN" altLang="en-US" sz="2000" smtClean="0"/>
              <a:t>，</a:t>
            </a:r>
            <a:r>
              <a:rPr lang="en-US" altLang="zh-CN" sz="2000" smtClean="0"/>
              <a:t>&lt;i, j&gt;</a:t>
            </a:r>
            <a:r>
              <a:rPr lang="en-US" altLang="zh-CN" sz="2000" smtClean="0">
                <a:latin typeface="宋体" panose="02010600030101010101" pitchFamily="2" charset="-122"/>
              </a:rPr>
              <a:t>∈</a:t>
            </a:r>
            <a:r>
              <a:rPr lang="en-US" altLang="zh-CN" sz="2000" smtClean="0"/>
              <a:t>E</a:t>
            </a:r>
            <a:endParaRPr lang="en-US" altLang="zh-CN" sz="2000" smtClean="0"/>
          </a:p>
          <a:p>
            <a:pPr lvl="1"/>
            <a:r>
              <a:rPr lang="en-US" altLang="zh-CN" sz="2000" smtClean="0"/>
              <a:t>Step3</a:t>
            </a:r>
            <a:r>
              <a:rPr lang="zh-CN" altLang="en-US" sz="2000" smtClean="0"/>
              <a:t>：求每个活动的</a:t>
            </a:r>
            <a:r>
              <a:rPr lang="en-US" altLang="zh-CN" sz="2000" smtClean="0"/>
              <a:t>e(i)</a:t>
            </a:r>
            <a:r>
              <a:rPr lang="zh-CN" altLang="en-US" sz="2000" smtClean="0"/>
              <a:t>，等于活动发出顶点的</a:t>
            </a:r>
            <a:r>
              <a:rPr lang="en-US" altLang="zh-CN" sz="2000" smtClean="0"/>
              <a:t>ve</a:t>
            </a:r>
            <a:r>
              <a:rPr lang="zh-CN" altLang="en-US" sz="2000" smtClean="0"/>
              <a:t>值</a:t>
            </a:r>
            <a:endParaRPr lang="en-US" altLang="zh-CN" sz="2000" smtClean="0"/>
          </a:p>
          <a:p>
            <a:pPr lvl="1"/>
            <a:r>
              <a:rPr lang="en-US" altLang="zh-CN" sz="2000" smtClean="0"/>
              <a:t>Step4</a:t>
            </a:r>
            <a:r>
              <a:rPr lang="zh-CN" altLang="en-US" sz="2000" smtClean="0"/>
              <a:t>：求每个活动的</a:t>
            </a:r>
            <a:r>
              <a:rPr lang="en-US" altLang="zh-CN" sz="2000" smtClean="0"/>
              <a:t>l(i)</a:t>
            </a:r>
            <a:r>
              <a:rPr lang="zh-CN" altLang="en-US" sz="2000" smtClean="0"/>
              <a:t>，等于活动指向顶点的</a:t>
            </a:r>
            <a:r>
              <a:rPr lang="en-US" altLang="zh-CN" sz="2000" smtClean="0"/>
              <a:t>vl</a:t>
            </a:r>
            <a:r>
              <a:rPr lang="zh-CN" altLang="en-US" sz="2000" smtClean="0"/>
              <a:t>值减去活动本身的持续时间</a:t>
            </a:r>
            <a:endParaRPr lang="en-US" altLang="zh-CN" sz="2000" smtClean="0"/>
          </a:p>
          <a:p>
            <a:pPr lvl="1"/>
            <a:r>
              <a:rPr lang="en-US" altLang="zh-CN" sz="2000" smtClean="0"/>
              <a:t>Step5</a:t>
            </a:r>
            <a:r>
              <a:rPr lang="zh-CN" altLang="en-US" sz="2000" smtClean="0"/>
              <a:t>：找到那些</a:t>
            </a:r>
            <a:r>
              <a:rPr lang="en-US" altLang="zh-CN" sz="2000" smtClean="0"/>
              <a:t>l(i)=e(i)</a:t>
            </a:r>
            <a:r>
              <a:rPr lang="zh-CN" altLang="en-US" sz="2000" smtClean="0"/>
              <a:t>的活动，即为关键活动；构成的路径即为关键路径。关键路径可能不止一条。</a:t>
            </a:r>
            <a:endParaRPr lang="zh-CN" altLang="en-US" sz="2000" smtClean="0"/>
          </a:p>
        </p:txBody>
      </p:sp>
      <p:sp>
        <p:nvSpPr>
          <p:cNvPr id="2" name="灯片编号占位符 1"/>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排序和查找</a:t>
            </a:r>
            <a:endParaRPr lang="zh-CN" altLang="en-US"/>
          </a:p>
        </p:txBody>
      </p:sp>
      <p:sp>
        <p:nvSpPr>
          <p:cNvPr id="4" name="文本占位符 3"/>
          <p:cNvSpPr/>
          <p:nvPr>
            <p:ph type="body" idx="1"/>
          </p:nvPr>
        </p:nvSpPr>
        <p:spPr/>
        <p:txBody>
          <a:bodyPr/>
          <a:p>
            <a:endParaRPr lang="zh-CN" altLang="en-US"/>
          </a:p>
        </p:txBody>
      </p:sp>
    </p:spTree>
    <p:custDataLst>
      <p:tags r:id="rId1"/>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已经学过的排序算法</a:t>
            </a:r>
            <a:endParaRPr lang="zh-CN" altLang="en-US" smtClean="0"/>
          </a:p>
        </p:txBody>
      </p:sp>
      <p:sp>
        <p:nvSpPr>
          <p:cNvPr id="25603" name="内容占位符 2"/>
          <p:cNvSpPr>
            <a:spLocks noGrp="1"/>
          </p:cNvSpPr>
          <p:nvPr>
            <p:ph idx="1"/>
          </p:nvPr>
        </p:nvSpPr>
        <p:spPr>
          <a:xfrm>
            <a:off x="887412" y="1690689"/>
            <a:ext cx="7369175" cy="4570412"/>
          </a:xfrm>
        </p:spPr>
        <p:txBody>
          <a:bodyPr>
            <a:normAutofit fontScale="90000" lnSpcReduction="20000"/>
          </a:bodyPr>
          <a:lstStyle/>
          <a:p>
            <a:r>
              <a:rPr lang="zh-CN" altLang="en-US" dirty="0" smtClean="0"/>
              <a:t>计数排序</a:t>
            </a:r>
            <a:endParaRPr lang="en-US" altLang="zh-CN" dirty="0" smtClean="0"/>
          </a:p>
          <a:p>
            <a:r>
              <a:rPr lang="zh-CN" altLang="en-US" dirty="0" smtClean="0"/>
              <a:t>选择排序</a:t>
            </a:r>
            <a:endParaRPr lang="en-US" altLang="zh-CN" dirty="0" smtClean="0"/>
          </a:p>
          <a:p>
            <a:r>
              <a:rPr lang="zh-CN" altLang="en-US" dirty="0" smtClean="0"/>
              <a:t>冒泡排序</a:t>
            </a:r>
            <a:endParaRPr lang="en-US" altLang="zh-CN" dirty="0" smtClean="0"/>
          </a:p>
          <a:p>
            <a:r>
              <a:rPr lang="zh-CN" altLang="en-US" dirty="0" smtClean="0"/>
              <a:t>插入排序</a:t>
            </a:r>
            <a:endParaRPr lang="en-US" altLang="zh-CN" dirty="0" smtClean="0"/>
          </a:p>
          <a:p>
            <a:r>
              <a:rPr lang="zh-CN" altLang="en-US" dirty="0" smtClean="0"/>
              <a:t>箱子排序</a:t>
            </a:r>
            <a:endParaRPr lang="en-US" altLang="zh-CN" dirty="0" smtClean="0"/>
          </a:p>
          <a:p>
            <a:r>
              <a:rPr lang="zh-CN" altLang="en-US" dirty="0" smtClean="0"/>
              <a:t>基数排序</a:t>
            </a:r>
            <a:endParaRPr lang="en-US" altLang="zh-CN" dirty="0" smtClean="0"/>
          </a:p>
          <a:p>
            <a:r>
              <a:rPr lang="zh-CN" altLang="en-US" dirty="0" smtClean="0"/>
              <a:t>堆排序</a:t>
            </a:r>
            <a:endParaRPr lang="zh-CN" altLang="en-US" dirty="0" smtClean="0"/>
          </a:p>
          <a:p>
            <a:r>
              <a:rPr lang="zh-CN" altLang="en-US" dirty="0" smtClean="0"/>
              <a:t>快速排序</a:t>
            </a:r>
            <a:endParaRPr lang="zh-CN" altLang="en-US" dirty="0" smtClean="0"/>
          </a:p>
          <a:p>
            <a:r>
              <a:rPr lang="zh-CN" altLang="en-US" dirty="0" smtClean="0"/>
              <a:t>希尔排序</a:t>
            </a:r>
            <a:endParaRPr lang="zh-CN" altLang="en-US" dirty="0" smtClean="0"/>
          </a:p>
          <a:p>
            <a:r>
              <a:rPr lang="zh-CN" altLang="en-US" dirty="0" smtClean="0"/>
              <a:t>归并排序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第四部分：图结构</a:t>
            </a:r>
            <a:endParaRPr lang="zh-CN" altLang="en-US" smtClean="0"/>
          </a:p>
        </p:txBody>
      </p:sp>
      <p:sp>
        <p:nvSpPr>
          <p:cNvPr id="35843" name="内容占位符 2"/>
          <p:cNvSpPr>
            <a:spLocks noGrp="1"/>
          </p:cNvSpPr>
          <p:nvPr>
            <p:ph idx="1"/>
          </p:nvPr>
        </p:nvSpPr>
        <p:spPr/>
        <p:txBody>
          <a:bodyPr/>
          <a:lstStyle/>
          <a:p>
            <a:pPr lvl="1"/>
            <a:r>
              <a:rPr lang="zh-CN" altLang="en-US" smtClean="0">
                <a:solidFill>
                  <a:srgbClr val="FF0000"/>
                </a:solidFill>
              </a:rPr>
              <a:t>图的有关概念</a:t>
            </a:r>
            <a:endParaRPr lang="en-US" altLang="zh-CN" smtClean="0"/>
          </a:p>
          <a:p>
            <a:pPr lvl="2"/>
            <a:r>
              <a:rPr lang="en-US" altLang="zh-CN" smtClean="0">
                <a:latin typeface="楷体" panose="02010609060101010101" pitchFamily="49" charset="-122"/>
                <a:ea typeface="楷体" panose="02010609060101010101" pitchFamily="49" charset="-122"/>
              </a:rPr>
              <a:t>28</a:t>
            </a:r>
            <a:r>
              <a:rPr lang="zh-CN" altLang="en-US" smtClean="0">
                <a:latin typeface="楷体" panose="02010609060101010101" pitchFamily="49" charset="-122"/>
                <a:ea typeface="楷体" panose="02010609060101010101" pitchFamily="49" charset="-122"/>
              </a:rPr>
              <a:t>个都重要，特别是度、路径、连通性等</a:t>
            </a:r>
            <a:endParaRPr lang="en-US" altLang="zh-CN" smtClean="0">
              <a:latin typeface="楷体" panose="02010609060101010101" pitchFamily="49" charset="-122"/>
              <a:ea typeface="楷体" panose="02010609060101010101" pitchFamily="49" charset="-122"/>
            </a:endParaRPr>
          </a:p>
          <a:p>
            <a:pPr lvl="1"/>
            <a:r>
              <a:rPr lang="zh-CN" altLang="en-US" smtClean="0">
                <a:solidFill>
                  <a:srgbClr val="FF0000"/>
                </a:solidFill>
              </a:rPr>
              <a:t>图的存储方式</a:t>
            </a:r>
            <a:endParaRPr lang="en-US" altLang="zh-CN" smtClean="0"/>
          </a:p>
          <a:p>
            <a:pPr lvl="2"/>
            <a:r>
              <a:rPr lang="zh-CN" altLang="en-US" smtClean="0">
                <a:latin typeface="楷体" panose="02010609060101010101" pitchFamily="49" charset="-122"/>
                <a:ea typeface="楷体" panose="02010609060101010101" pitchFamily="49" charset="-122"/>
              </a:rPr>
              <a:t>各种存储方式的特点和适用范围</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由无向图或有向图画出其邻接矩阵、邻接表</a:t>
            </a:r>
            <a:endParaRPr lang="en-US" altLang="zh-CN" smtClean="0">
              <a:latin typeface="楷体" panose="02010609060101010101" pitchFamily="49" charset="-122"/>
              <a:ea typeface="楷体" panose="02010609060101010101" pitchFamily="49" charset="-122"/>
            </a:endParaRPr>
          </a:p>
          <a:p>
            <a:pPr lvl="1"/>
            <a:r>
              <a:rPr lang="zh-CN" altLang="en-US" smtClean="0">
                <a:solidFill>
                  <a:srgbClr val="FF0000"/>
                </a:solidFill>
              </a:rPr>
              <a:t>图的遍历</a:t>
            </a:r>
            <a:endParaRPr lang="en-US" altLang="zh-CN" smtClean="0">
              <a:solidFill>
                <a:srgbClr val="FF0000"/>
              </a:solidFill>
            </a:endParaRPr>
          </a:p>
          <a:p>
            <a:pPr lvl="2"/>
            <a:r>
              <a:rPr lang="zh-CN" altLang="en-US" smtClean="0">
                <a:latin typeface="楷体" panose="02010609060101010101" pitchFamily="49" charset="-122"/>
                <a:ea typeface="楷体" panose="02010609060101010101" pitchFamily="49" charset="-122"/>
              </a:rPr>
              <a:t>宽度优先搜索的原理、执行过程、算法复杂度</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深度优先搜索的原理、执行过程、算法复杂度</a:t>
            </a:r>
            <a:endParaRPr lang="en-US" altLang="zh-CN" smtClean="0">
              <a:latin typeface="楷体" panose="02010609060101010101" pitchFamily="49" charset="-122"/>
              <a:ea typeface="楷体" panose="02010609060101010101" pitchFamily="49" charset="-122"/>
            </a:endParaRPr>
          </a:p>
          <a:p>
            <a:pPr lvl="1"/>
            <a:r>
              <a:rPr lang="zh-CN" altLang="en-US" smtClean="0">
                <a:solidFill>
                  <a:srgbClr val="FF0000"/>
                </a:solidFill>
              </a:rPr>
              <a:t>最小生成树</a:t>
            </a:r>
            <a:endParaRPr lang="en-US" altLang="zh-CN" smtClean="0">
              <a:solidFill>
                <a:srgbClr val="FF0000"/>
              </a:solidFill>
            </a:endParaRPr>
          </a:p>
          <a:p>
            <a:pPr lvl="2"/>
            <a:r>
              <a:rPr lang="en-US" altLang="zh-CN" smtClean="0">
                <a:latin typeface="楷体" panose="02010609060101010101" pitchFamily="49" charset="-122"/>
                <a:ea typeface="楷体" panose="02010609060101010101" pitchFamily="49" charset="-122"/>
              </a:rPr>
              <a:t>Kruskal</a:t>
            </a:r>
            <a:r>
              <a:rPr lang="zh-CN" altLang="en-US" smtClean="0">
                <a:latin typeface="楷体" panose="02010609060101010101" pitchFamily="49" charset="-122"/>
                <a:ea typeface="楷体" panose="02010609060101010101" pitchFamily="49" charset="-122"/>
              </a:rPr>
              <a:t>算法</a:t>
            </a:r>
            <a:endParaRPr lang="en-US" altLang="zh-CN" smtClean="0">
              <a:latin typeface="楷体" panose="02010609060101010101" pitchFamily="49" charset="-122"/>
              <a:ea typeface="楷体" panose="02010609060101010101" pitchFamily="49" charset="-122"/>
            </a:endParaRPr>
          </a:p>
          <a:p>
            <a:pPr lvl="2"/>
            <a:r>
              <a:rPr lang="en-US" altLang="zh-CN" smtClean="0">
                <a:latin typeface="楷体" panose="02010609060101010101" pitchFamily="49" charset="-122"/>
                <a:ea typeface="楷体" panose="02010609060101010101" pitchFamily="49" charset="-122"/>
              </a:rPr>
              <a:t>Prim</a:t>
            </a:r>
            <a:r>
              <a:rPr lang="zh-CN" altLang="en-US" smtClean="0">
                <a:latin typeface="楷体" panose="02010609060101010101" pitchFamily="49" charset="-122"/>
                <a:ea typeface="楷体" panose="02010609060101010101" pitchFamily="49" charset="-122"/>
              </a:rPr>
              <a:t>算法</a:t>
            </a:r>
            <a:endParaRPr lang="en-US" altLang="zh-CN" smtClean="0">
              <a:latin typeface="楷体" panose="02010609060101010101" pitchFamily="49" charset="-122"/>
              <a:ea typeface="楷体" panose="02010609060101010101" pitchFamily="49" charset="-122"/>
            </a:endParaRPr>
          </a:p>
        </p:txBody>
      </p:sp>
      <p:sp>
        <p:nvSpPr>
          <p:cNvPr id="3584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B834EB-C347-45E7-B652-194E89125854}"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已经学过的查找方法</a:t>
            </a:r>
            <a:endParaRPr lang="zh-CN" altLang="en-US" smtClean="0"/>
          </a:p>
        </p:txBody>
      </p:sp>
      <p:sp>
        <p:nvSpPr>
          <p:cNvPr id="26627" name="内容占位符 2"/>
          <p:cNvSpPr>
            <a:spLocks noGrp="1"/>
          </p:cNvSpPr>
          <p:nvPr>
            <p:ph idx="1"/>
          </p:nvPr>
        </p:nvSpPr>
        <p:spPr>
          <a:xfrm>
            <a:off x="917575" y="1370013"/>
            <a:ext cx="7369175" cy="4570412"/>
          </a:xfrm>
        </p:spPr>
        <p:txBody>
          <a:bodyPr/>
          <a:lstStyle/>
          <a:p>
            <a:r>
              <a:rPr lang="zh-CN" altLang="en-US" dirty="0" smtClean="0"/>
              <a:t>散列</a:t>
            </a:r>
            <a:endParaRPr lang="en-US" altLang="zh-CN" dirty="0" smtClean="0"/>
          </a:p>
          <a:p>
            <a:pPr lvl="1"/>
            <a:r>
              <a:rPr lang="zh-CN" altLang="en-US" dirty="0" smtClean="0"/>
              <a:t>哈希查找</a:t>
            </a:r>
            <a:endParaRPr lang="en-US" altLang="zh-CN" dirty="0" smtClean="0"/>
          </a:p>
          <a:p>
            <a:r>
              <a:rPr lang="zh-CN" altLang="en-US" dirty="0" smtClean="0"/>
              <a:t>树</a:t>
            </a:r>
            <a:endParaRPr lang="en-US" altLang="zh-CN" dirty="0" smtClean="0"/>
          </a:p>
          <a:p>
            <a:pPr lvl="1"/>
            <a:r>
              <a:rPr lang="en-US" altLang="zh-CN" dirty="0" smtClean="0"/>
              <a:t>BST</a:t>
            </a:r>
            <a:r>
              <a:rPr lang="zh-CN" altLang="en-US" dirty="0" smtClean="0"/>
              <a:t>查找</a:t>
            </a:r>
            <a:endParaRPr lang="en-US" altLang="zh-CN" dirty="0" smtClean="0"/>
          </a:p>
          <a:p>
            <a:pPr lvl="1"/>
            <a:r>
              <a:rPr lang="en-US" altLang="zh-CN" dirty="0" smtClean="0"/>
              <a:t>AVL</a:t>
            </a:r>
            <a:r>
              <a:rPr lang="zh-CN" altLang="en-US" dirty="0" smtClean="0"/>
              <a:t>查找</a:t>
            </a:r>
            <a:endParaRPr lang="en-US" altLang="zh-CN" dirty="0" smtClean="0"/>
          </a:p>
          <a:p>
            <a:pPr lvl="1"/>
            <a:r>
              <a:rPr lang="zh-CN" altLang="en-US" dirty="0" smtClean="0"/>
              <a:t>红黑树查找</a:t>
            </a:r>
            <a:endParaRPr lang="en-US" altLang="zh-CN" dirty="0" smtClean="0"/>
          </a:p>
          <a:p>
            <a:pPr lvl="1"/>
            <a:r>
              <a:rPr lang="en-US" altLang="zh-CN" dirty="0" smtClean="0"/>
              <a:t>B</a:t>
            </a:r>
            <a:r>
              <a:rPr lang="zh-CN" altLang="en-US" dirty="0" smtClean="0"/>
              <a:t>树查找</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排序分类</a:t>
            </a:r>
            <a:endParaRPr lang="zh-CN" altLang="en-US" dirty="0"/>
          </a:p>
        </p:txBody>
      </p:sp>
      <p:sp>
        <p:nvSpPr>
          <p:cNvPr id="4" name="object 21"/>
          <p:cNvSpPr txBox="1">
            <a:spLocks noGrp="1"/>
          </p:cNvSpPr>
          <p:nvPr>
            <p:ph idx="1"/>
          </p:nvPr>
        </p:nvSpPr>
        <p:spPr>
          <a:xfrm>
            <a:off x="628650" y="1825625"/>
            <a:ext cx="7886700" cy="4659674"/>
          </a:xfrm>
          <a:prstGeom prst="rect">
            <a:avLst/>
          </a:prstGeom>
        </p:spPr>
        <p:txBody>
          <a:bodyPr vert="horz" wrap="square" lIns="0" tIns="0" rIns="0" bIns="0" rtlCol="0">
            <a:spAutoFit/>
          </a:bodyPr>
          <a:lstStyle/>
          <a:p>
            <a:pPr marL="412115" marR="5080" indent="0">
              <a:lnSpc>
                <a:spcPct val="123000"/>
              </a:lnSpc>
              <a:spcBef>
                <a:spcPts val="70"/>
              </a:spcBef>
              <a:buNone/>
            </a:pPr>
            <a:r>
              <a:rPr sz="2400" b="1" spc="-15" dirty="0" err="1" smtClean="0">
                <a:latin typeface="宋体" panose="02010600030101010101" pitchFamily="2" charset="-122"/>
                <a:cs typeface="宋体" panose="02010600030101010101" pitchFamily="2" charset="-122"/>
              </a:rPr>
              <a:t>按照排序时排序对象存放的设备</a:t>
            </a:r>
            <a:endParaRPr lang="en-US" sz="2400" b="1" spc="-15" dirty="0" smtClean="0">
              <a:latin typeface="宋体" panose="02010600030101010101" pitchFamily="2" charset="-122"/>
              <a:cs typeface="宋体" panose="02010600030101010101" pitchFamily="2" charset="-122"/>
            </a:endParaRPr>
          </a:p>
          <a:p>
            <a:pPr marL="1212215" marR="5080" lvl="1" indent="-342900">
              <a:lnSpc>
                <a:spcPct val="123000"/>
              </a:lnSpc>
              <a:spcBef>
                <a:spcPts val="70"/>
              </a:spcBef>
            </a:pPr>
            <a:r>
              <a:rPr sz="2000" b="1" spc="-15" dirty="0" err="1" smtClean="0">
                <a:latin typeface="宋体" panose="02010600030101010101" pitchFamily="2" charset="-122"/>
                <a:cs typeface="宋体" panose="02010600030101010101" pitchFamily="2" charset="-122"/>
              </a:rPr>
              <a:t>内部排序</a:t>
            </a:r>
            <a:r>
              <a:rPr sz="2000" b="1" dirty="0" err="1">
                <a:latin typeface="Arial" panose="020B0604020202020204"/>
                <a:cs typeface="Arial" panose="020B0604020202020204"/>
              </a:rPr>
              <a:t>:</a:t>
            </a:r>
            <a:r>
              <a:rPr sz="2000" b="1" spc="-15" dirty="0" err="1">
                <a:latin typeface="宋体" panose="02010600030101010101" pitchFamily="2" charset="-122"/>
                <a:cs typeface="宋体" panose="02010600030101010101" pitchFamily="2" charset="-122"/>
              </a:rPr>
              <a:t>排序过程中数据对象全部在内存中的排序</a:t>
            </a:r>
            <a:r>
              <a:rPr sz="2000" b="1" spc="-15" dirty="0" smtClean="0">
                <a:latin typeface="宋体" panose="02010600030101010101" pitchFamily="2" charset="-122"/>
                <a:cs typeface="宋体" panose="02010600030101010101" pitchFamily="2" charset="-122"/>
              </a:rPr>
              <a:t>。</a:t>
            </a:r>
            <a:endParaRPr lang="en-US" sz="2000" b="1" spc="-15" dirty="0" smtClean="0">
              <a:latin typeface="宋体" panose="02010600030101010101" pitchFamily="2" charset="-122"/>
              <a:cs typeface="宋体" panose="02010600030101010101" pitchFamily="2" charset="-122"/>
            </a:endParaRPr>
          </a:p>
          <a:p>
            <a:pPr marL="1212215" marR="5080" lvl="1" indent="-342900">
              <a:lnSpc>
                <a:spcPct val="123000"/>
              </a:lnSpc>
              <a:spcBef>
                <a:spcPts val="70"/>
              </a:spcBef>
            </a:pPr>
            <a:r>
              <a:rPr sz="2000" b="1" spc="-15" dirty="0" err="1" smtClean="0">
                <a:latin typeface="宋体" panose="02010600030101010101" pitchFamily="2" charset="-122"/>
                <a:cs typeface="宋体" panose="02010600030101010101" pitchFamily="2" charset="-122"/>
              </a:rPr>
              <a:t>外部排序</a:t>
            </a:r>
            <a:r>
              <a:rPr sz="2000" b="1" dirty="0" err="1">
                <a:latin typeface="Arial" panose="020B0604020202020204"/>
                <a:cs typeface="Arial" panose="020B0604020202020204"/>
              </a:rPr>
              <a:t>:</a:t>
            </a:r>
            <a:r>
              <a:rPr sz="2000" b="1" spc="-15" dirty="0" err="1">
                <a:latin typeface="宋体" panose="02010600030101010101" pitchFamily="2" charset="-122"/>
                <a:cs typeface="宋体" panose="02010600030101010101" pitchFamily="2" charset="-122"/>
              </a:rPr>
              <a:t>排序过程数据对象并非完全在内存中的排序</a:t>
            </a:r>
            <a:endParaRPr sz="2000" dirty="0">
              <a:latin typeface="宋体" panose="02010600030101010101" pitchFamily="2" charset="-122"/>
              <a:cs typeface="宋体" panose="02010600030101010101" pitchFamily="2" charset="-122"/>
            </a:endParaRPr>
          </a:p>
          <a:p>
            <a:pPr marL="412115" marR="109855" indent="0">
              <a:lnSpc>
                <a:spcPct val="125000"/>
              </a:lnSpc>
              <a:buNone/>
            </a:pPr>
            <a:r>
              <a:rPr sz="2400" b="1" spc="-15" dirty="0" err="1" smtClean="0">
                <a:latin typeface="宋体" panose="02010600030101010101" pitchFamily="2" charset="-122"/>
                <a:cs typeface="宋体" panose="02010600030101010101" pitchFamily="2" charset="-122"/>
              </a:rPr>
              <a:t>按照排序是的基本操作是否基于关键字的比较</a:t>
            </a:r>
            <a:endParaRPr lang="en-US" sz="2400" b="1" spc="-15" dirty="0">
              <a:latin typeface="宋体" panose="02010600030101010101" pitchFamily="2" charset="-122"/>
              <a:cs typeface="宋体" panose="02010600030101010101" pitchFamily="2" charset="-122"/>
            </a:endParaRPr>
          </a:p>
          <a:p>
            <a:pPr marL="1212215" marR="5080" lvl="1" indent="-342900">
              <a:lnSpc>
                <a:spcPct val="123000"/>
              </a:lnSpc>
              <a:spcBef>
                <a:spcPts val="70"/>
              </a:spcBef>
            </a:pPr>
            <a:r>
              <a:rPr sz="2000" b="1" spc="-15" dirty="0" err="1">
                <a:latin typeface="宋体" panose="02010600030101010101" pitchFamily="2" charset="-122"/>
                <a:cs typeface="宋体" panose="02010600030101010101" pitchFamily="2" charset="-122"/>
              </a:rPr>
              <a:t>基于比较：基本操作</a:t>
            </a:r>
            <a:r>
              <a:rPr sz="2000" b="1" spc="-15" dirty="0">
                <a:latin typeface="宋体" panose="02010600030101010101" pitchFamily="2" charset="-122"/>
                <a:cs typeface="宋体" panose="02010600030101010101" pitchFamily="2" charset="-122"/>
              </a:rPr>
              <a:t>——</a:t>
            </a:r>
            <a:r>
              <a:rPr sz="2000" b="1" spc="-15" dirty="0" err="1">
                <a:latin typeface="宋体" panose="02010600030101010101" pitchFamily="2" charset="-122"/>
                <a:cs typeface="宋体" panose="02010600030101010101" pitchFamily="2" charset="-122"/>
              </a:rPr>
              <a:t>关键字的比较和记录的移动，其最差时间下限已经被证明为</a:t>
            </a:r>
            <a:r>
              <a:rPr sz="2000" b="1" spc="-15" dirty="0" err="1" smtClean="0">
                <a:latin typeface="宋体" panose="02010600030101010101" pitchFamily="2" charset="-122"/>
                <a:cs typeface="宋体" panose="02010600030101010101" pitchFamily="2" charset="-122"/>
              </a:rPr>
              <a:t>Ω（nlogn</a:t>
            </a:r>
            <a:r>
              <a:rPr sz="2000" b="1" spc="-15" dirty="0">
                <a:latin typeface="宋体" panose="02010600030101010101" pitchFamily="2" charset="-122"/>
                <a:cs typeface="宋体" panose="02010600030101010101" pitchFamily="2" charset="-122"/>
              </a:rPr>
              <a:t>）。</a:t>
            </a:r>
            <a:endParaRPr sz="2000" b="1" spc="-15" dirty="0">
              <a:latin typeface="宋体" panose="02010600030101010101" pitchFamily="2" charset="-122"/>
              <a:cs typeface="宋体" panose="02010600030101010101" pitchFamily="2" charset="-122"/>
            </a:endParaRPr>
          </a:p>
          <a:p>
            <a:pPr marL="1669415" lvl="2">
              <a:lnSpc>
                <a:spcPts val="2730"/>
              </a:lnSpc>
              <a:spcBef>
                <a:spcPts val="835"/>
              </a:spcBef>
            </a:pPr>
            <a:r>
              <a:rPr lang="zh-CN" altLang="en-US" sz="1600" b="1" spc="-15" dirty="0">
                <a:solidFill>
                  <a:srgbClr val="FF0000"/>
                </a:solidFill>
                <a:latin typeface="宋体" panose="02010600030101010101" pitchFamily="2" charset="-122"/>
                <a:cs typeface="宋体" panose="02010600030101010101" pitchFamily="2" charset="-122"/>
              </a:rPr>
              <a:t>交换排序</a:t>
            </a:r>
            <a:r>
              <a:rPr lang="zh-CN" altLang="en-US" sz="1600" b="1" spc="-15" dirty="0">
                <a:latin typeface="宋体" panose="02010600030101010101" pitchFamily="2" charset="-122"/>
                <a:cs typeface="宋体" panose="02010600030101010101" pitchFamily="2" charset="-122"/>
              </a:rPr>
              <a:t>（</a:t>
            </a:r>
            <a:r>
              <a:rPr lang="zh-CN" altLang="en-US" sz="1600" b="1" spc="-15" dirty="0">
                <a:solidFill>
                  <a:srgbClr val="0000FF"/>
                </a:solidFill>
                <a:latin typeface="宋体" panose="02010600030101010101" pitchFamily="2" charset="-122"/>
                <a:cs typeface="宋体" panose="02010600030101010101" pitchFamily="2" charset="-122"/>
              </a:rPr>
              <a:t>气泡、快速排序</a:t>
            </a:r>
            <a:r>
              <a:rPr lang="zh-CN" altLang="en-US" sz="1600" b="1" spc="-15" dirty="0">
                <a:latin typeface="宋体" panose="02010600030101010101" pitchFamily="2" charset="-122"/>
                <a:cs typeface="宋体" panose="02010600030101010101" pitchFamily="2" charset="-122"/>
              </a:rPr>
              <a:t>）；</a:t>
            </a:r>
            <a:r>
              <a:rPr lang="zh-CN" altLang="en-US" sz="1600" b="1" spc="-15" dirty="0">
                <a:solidFill>
                  <a:srgbClr val="FF0000"/>
                </a:solidFill>
                <a:latin typeface="宋体" panose="02010600030101010101" pitchFamily="2" charset="-122"/>
                <a:cs typeface="宋体" panose="02010600030101010101" pitchFamily="2" charset="-122"/>
              </a:rPr>
              <a:t>选择排序</a:t>
            </a:r>
            <a:r>
              <a:rPr lang="zh-CN" altLang="en-US" sz="1600" b="1" spc="-15" dirty="0">
                <a:latin typeface="宋体" panose="02010600030101010101" pitchFamily="2" charset="-122"/>
                <a:cs typeface="宋体" panose="02010600030101010101" pitchFamily="2" charset="-122"/>
              </a:rPr>
              <a:t>（</a:t>
            </a:r>
            <a:r>
              <a:rPr lang="zh-CN" altLang="en-US" sz="1600" b="1" spc="-15" dirty="0">
                <a:solidFill>
                  <a:srgbClr val="0000FF"/>
                </a:solidFill>
                <a:latin typeface="宋体" panose="02010600030101010101" pitchFamily="2" charset="-122"/>
                <a:cs typeface="宋体" panose="02010600030101010101" pitchFamily="2" charset="-122"/>
              </a:rPr>
              <a:t>直接</a:t>
            </a:r>
            <a:r>
              <a:rPr lang="zh-CN" altLang="en-US" sz="1600" b="1" spc="-15" dirty="0" smtClean="0">
                <a:solidFill>
                  <a:srgbClr val="0000FF"/>
                </a:solidFill>
                <a:latin typeface="宋体" panose="02010600030101010101" pitchFamily="2" charset="-122"/>
                <a:cs typeface="宋体" panose="02010600030101010101" pitchFamily="2" charset="-122"/>
              </a:rPr>
              <a:t>选择</a:t>
            </a:r>
            <a:r>
              <a:rPr lang="zh-CN" altLang="en-US" sz="1600" b="1" spc="-15" dirty="0">
                <a:solidFill>
                  <a:srgbClr val="0000FF"/>
                </a:solidFill>
                <a:latin typeface="宋体" panose="02010600030101010101" pitchFamily="2" charset="-122"/>
                <a:cs typeface="宋体" panose="02010600030101010101" pitchFamily="2" charset="-122"/>
              </a:rPr>
              <a:t>排序</a:t>
            </a:r>
            <a:r>
              <a:rPr lang="zh-CN" altLang="en-US" sz="1600" b="1" spc="-15" dirty="0" smtClean="0">
                <a:solidFill>
                  <a:srgbClr val="0000FF"/>
                </a:solidFill>
                <a:latin typeface="宋体" panose="02010600030101010101" pitchFamily="2" charset="-122"/>
                <a:cs typeface="宋体" panose="02010600030101010101" pitchFamily="2" charset="-122"/>
              </a:rPr>
              <a:t>、</a:t>
            </a:r>
            <a:r>
              <a:rPr lang="zh-CN" altLang="en-US" sz="1600" b="1" spc="-15" dirty="0">
                <a:solidFill>
                  <a:srgbClr val="0000FF"/>
                </a:solidFill>
                <a:latin typeface="宋体" panose="02010600030101010101" pitchFamily="2" charset="-122"/>
                <a:cs typeface="宋体" panose="02010600030101010101" pitchFamily="2" charset="-122"/>
              </a:rPr>
              <a:t>堆排序</a:t>
            </a:r>
            <a:r>
              <a:rPr lang="zh-CN" altLang="en-US" sz="1600" b="1" spc="-15" dirty="0">
                <a:latin typeface="宋体" panose="02010600030101010101" pitchFamily="2" charset="-122"/>
                <a:cs typeface="宋体" panose="02010600030101010101" pitchFamily="2" charset="-122"/>
              </a:rPr>
              <a:t>）；</a:t>
            </a:r>
            <a:r>
              <a:rPr lang="zh-CN" altLang="en-US" sz="1600" b="1" spc="-15" dirty="0">
                <a:solidFill>
                  <a:srgbClr val="FF0000"/>
                </a:solidFill>
                <a:latin typeface="宋体" panose="02010600030101010101" pitchFamily="2" charset="-122"/>
                <a:cs typeface="宋体" panose="02010600030101010101" pitchFamily="2" charset="-122"/>
              </a:rPr>
              <a:t>插入排序</a:t>
            </a:r>
            <a:r>
              <a:rPr lang="zh-CN" altLang="en-US" sz="1600" b="1" spc="-15" dirty="0">
                <a:latin typeface="宋体" panose="02010600030101010101" pitchFamily="2" charset="-122"/>
                <a:cs typeface="宋体" panose="02010600030101010101" pitchFamily="2" charset="-122"/>
              </a:rPr>
              <a:t>（</a:t>
            </a:r>
            <a:r>
              <a:rPr lang="zh-CN" altLang="en-US" sz="1600" b="1" spc="-15" dirty="0">
                <a:solidFill>
                  <a:srgbClr val="0000FF"/>
                </a:solidFill>
                <a:latin typeface="宋体" panose="02010600030101010101" pitchFamily="2" charset="-122"/>
                <a:cs typeface="宋体" panose="02010600030101010101" pitchFamily="2" charset="-122"/>
              </a:rPr>
              <a:t>直接插入、折半插入、希</a:t>
            </a:r>
            <a:r>
              <a:rPr lang="zh-CN" altLang="en-US" sz="1600" b="1" spc="-15" dirty="0" smtClean="0">
                <a:solidFill>
                  <a:srgbClr val="0000FF"/>
                </a:solidFill>
                <a:latin typeface="宋体" panose="02010600030101010101" pitchFamily="2" charset="-122"/>
                <a:cs typeface="宋体" panose="02010600030101010101" pitchFamily="2" charset="-122"/>
              </a:rPr>
              <a:t>尔</a:t>
            </a:r>
            <a:r>
              <a:rPr lang="zh-CN" altLang="en-US" sz="1600" b="1" spc="-10" dirty="0" smtClean="0">
                <a:solidFill>
                  <a:srgbClr val="0000FF"/>
                </a:solidFill>
                <a:latin typeface="宋体" panose="02010600030101010101" pitchFamily="2" charset="-122"/>
                <a:cs typeface="宋体" panose="02010600030101010101" pitchFamily="2" charset="-122"/>
              </a:rPr>
              <a:t>排序</a:t>
            </a:r>
            <a:r>
              <a:rPr lang="zh-CN" altLang="en-US" sz="1600" b="1" spc="-15" dirty="0">
                <a:latin typeface="宋体" panose="02010600030101010101" pitchFamily="2" charset="-122"/>
                <a:cs typeface="宋体" panose="02010600030101010101" pitchFamily="2" charset="-122"/>
              </a:rPr>
              <a:t>）、</a:t>
            </a:r>
            <a:r>
              <a:rPr lang="zh-CN" altLang="en-US" sz="1600" b="1" spc="-15" dirty="0">
                <a:solidFill>
                  <a:srgbClr val="FF0000"/>
                </a:solidFill>
                <a:latin typeface="宋体" panose="02010600030101010101" pitchFamily="2" charset="-122"/>
                <a:cs typeface="宋体" panose="02010600030101010101" pitchFamily="2" charset="-122"/>
              </a:rPr>
              <a:t>归并排序</a:t>
            </a:r>
            <a:r>
              <a:rPr lang="zh-CN" altLang="en-US" sz="1600" b="1" spc="-15" dirty="0">
                <a:latin typeface="宋体" panose="02010600030101010101" pitchFamily="2" charset="-122"/>
                <a:cs typeface="宋体" panose="02010600030101010101" pitchFamily="2" charset="-122"/>
              </a:rPr>
              <a:t>（</a:t>
            </a:r>
            <a:r>
              <a:rPr lang="zh-CN" altLang="en-US" sz="1600" b="1" spc="-15" dirty="0">
                <a:solidFill>
                  <a:srgbClr val="0000FF"/>
                </a:solidFill>
                <a:latin typeface="宋体" panose="02010600030101010101" pitchFamily="2" charset="-122"/>
                <a:cs typeface="宋体" panose="02010600030101010101" pitchFamily="2" charset="-122"/>
              </a:rPr>
              <a:t>二路归并排序</a:t>
            </a:r>
            <a:r>
              <a:rPr lang="zh-CN" altLang="en-US" sz="1600" b="1" spc="-15" dirty="0">
                <a:latin typeface="宋体" panose="02010600030101010101" pitchFamily="2" charset="-122"/>
                <a:cs typeface="宋体" panose="02010600030101010101" pitchFamily="2" charset="-122"/>
              </a:rPr>
              <a:t>）。</a:t>
            </a:r>
            <a:endParaRPr lang="zh-CN" altLang="en-US" sz="1600" dirty="0">
              <a:latin typeface="宋体" panose="02010600030101010101" pitchFamily="2" charset="-122"/>
              <a:cs typeface="宋体" panose="02010600030101010101" pitchFamily="2" charset="-122"/>
            </a:endParaRPr>
          </a:p>
          <a:p>
            <a:pPr marL="1212215" marR="5080" lvl="1" indent="-342900">
              <a:lnSpc>
                <a:spcPct val="123000"/>
              </a:lnSpc>
              <a:spcBef>
                <a:spcPts val="70"/>
              </a:spcBef>
            </a:pPr>
            <a:r>
              <a:rPr sz="2000" b="1" spc="-15" dirty="0" err="1">
                <a:latin typeface="宋体" panose="02010600030101010101" pitchFamily="2" charset="-122"/>
                <a:cs typeface="宋体" panose="02010600030101010101" pitchFamily="2" charset="-122"/>
              </a:rPr>
              <a:t>不基于比较：</a:t>
            </a:r>
            <a:r>
              <a:rPr sz="2000" b="1" spc="-15" dirty="0" err="1" smtClean="0">
                <a:latin typeface="宋体" panose="02010600030101010101" pitchFamily="2" charset="-122"/>
                <a:cs typeface="宋体" panose="02010600030101010101" pitchFamily="2" charset="-122"/>
              </a:rPr>
              <a:t>根据根据组成关键字的的分量及其分布特征</a:t>
            </a:r>
            <a:r>
              <a:rPr sz="2000" b="1" spc="-15" dirty="0" err="1">
                <a:latin typeface="宋体" panose="02010600030101010101" pitchFamily="2" charset="-122"/>
                <a:cs typeface="宋体" panose="02010600030101010101" pitchFamily="2" charset="-122"/>
              </a:rPr>
              <a:t>，</a:t>
            </a:r>
            <a:r>
              <a:rPr sz="2000" b="1" spc="-15" dirty="0" err="1" smtClean="0">
                <a:latin typeface="宋体" panose="02010600030101010101" pitchFamily="2" charset="-122"/>
                <a:cs typeface="宋体" panose="02010600030101010101" pitchFamily="2" charset="-122"/>
              </a:rPr>
              <a:t>如基数排序</a:t>
            </a:r>
            <a:r>
              <a:rPr lang="en-US" altLang="zh-CN" sz="2000" b="1" spc="-15" dirty="0" smtClean="0">
                <a:latin typeface="宋体" panose="02010600030101010101" pitchFamily="2" charset="-122"/>
                <a:cs typeface="宋体" panose="02010600030101010101" pitchFamily="2" charset="-122"/>
              </a:rPr>
              <a:t>(</a:t>
            </a:r>
            <a:r>
              <a:rPr lang="zh-CN" altLang="en-US" sz="2000" b="1" spc="-15" dirty="0" smtClean="0">
                <a:latin typeface="宋体" panose="02010600030101010101" pitchFamily="2" charset="-122"/>
                <a:cs typeface="宋体" panose="02010600030101010101" pitchFamily="2" charset="-122"/>
              </a:rPr>
              <a:t>箱子排序</a:t>
            </a:r>
            <a:r>
              <a:rPr lang="en-US" altLang="zh-CN" sz="2000" b="1" spc="-15" dirty="0" smtClean="0">
                <a:latin typeface="宋体" panose="02010600030101010101" pitchFamily="2" charset="-122"/>
                <a:cs typeface="宋体" panose="02010600030101010101" pitchFamily="2" charset="-122"/>
              </a:rPr>
              <a:t>)</a:t>
            </a:r>
            <a:r>
              <a:rPr lang="zh-CN" altLang="en-US" sz="2000" b="1" spc="-15" dirty="0" smtClean="0">
                <a:latin typeface="宋体" panose="02010600030101010101" pitchFamily="2" charset="-122"/>
                <a:cs typeface="宋体" panose="02010600030101010101" pitchFamily="2" charset="-122"/>
              </a:rPr>
              <a:t>、计数排序</a:t>
            </a:r>
            <a:r>
              <a:rPr sz="2000" b="1" spc="-15" dirty="0" smtClean="0">
                <a:latin typeface="宋体" panose="02010600030101010101" pitchFamily="2" charset="-122"/>
                <a:cs typeface="宋体" panose="02010600030101010101" pitchFamily="2" charset="-122"/>
              </a:rPr>
              <a:t>。</a:t>
            </a:r>
            <a:endParaRPr sz="2000" b="1" spc="-15" dirty="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排序算法性能</a:t>
            </a:r>
            <a:endParaRPr lang="zh-CN" altLang="en-US" dirty="0"/>
          </a:p>
        </p:txBody>
      </p:sp>
      <p:sp>
        <p:nvSpPr>
          <p:cNvPr id="3" name="内容占位符 2"/>
          <p:cNvSpPr>
            <a:spLocks noGrp="1"/>
          </p:cNvSpPr>
          <p:nvPr>
            <p:ph idx="1"/>
          </p:nvPr>
        </p:nvSpPr>
        <p:spPr/>
        <p:txBody>
          <a:bodyPr/>
          <a:lstStyle/>
          <a:p>
            <a:r>
              <a:rPr lang="zh-CN" altLang="en-US" dirty="0"/>
              <a:t>基本</a:t>
            </a:r>
            <a:r>
              <a:rPr lang="zh-CN" altLang="en-US" dirty="0" smtClean="0"/>
              <a:t>操作</a:t>
            </a:r>
            <a:endParaRPr lang="en-US" altLang="zh-CN" dirty="0" smtClean="0"/>
          </a:p>
          <a:p>
            <a:pPr lvl="1"/>
            <a:r>
              <a:rPr lang="zh-CN" altLang="en-US" dirty="0" smtClean="0"/>
              <a:t>比较</a:t>
            </a:r>
            <a:endParaRPr lang="en-US" altLang="zh-CN" dirty="0" smtClean="0"/>
          </a:p>
          <a:p>
            <a:pPr lvl="1"/>
            <a:r>
              <a:rPr lang="zh-CN" altLang="en-US" dirty="0" smtClean="0"/>
              <a:t>移动</a:t>
            </a:r>
            <a:endParaRPr lang="en-US" altLang="zh-CN" dirty="0" smtClean="0"/>
          </a:p>
          <a:p>
            <a:r>
              <a:rPr lang="zh-CN" altLang="en-US" dirty="0" smtClean="0"/>
              <a:t>辅助空间</a:t>
            </a:r>
            <a:endParaRPr lang="en-US" altLang="zh-CN" dirty="0" smtClean="0"/>
          </a:p>
          <a:p>
            <a:pPr lvl="1"/>
            <a:r>
              <a:rPr lang="zh-CN" altLang="en-US" dirty="0"/>
              <a:t>在数据规模一定的条件下，除了</a:t>
            </a:r>
            <a:r>
              <a:rPr lang="zh-CN" altLang="en-US" dirty="0" smtClean="0"/>
              <a:t>存放</a:t>
            </a:r>
            <a:r>
              <a:rPr lang="zh-CN" altLang="en-US" dirty="0"/>
              <a:t>待排序记录占用的存储空间之外，执行算法所</a:t>
            </a:r>
            <a:r>
              <a:rPr lang="zh-CN" altLang="en-US" dirty="0" smtClean="0"/>
              <a:t>需要的</a:t>
            </a:r>
            <a:r>
              <a:rPr lang="zh-CN" altLang="en-US" dirty="0"/>
              <a:t>其他额外存储空间</a:t>
            </a:r>
            <a:r>
              <a:rPr lang="zh-CN" altLang="en-US" dirty="0" smtClean="0"/>
              <a:t>。</a:t>
            </a:r>
            <a:endParaRPr lang="en-US" altLang="zh-CN" dirty="0" smtClean="0"/>
          </a:p>
          <a:p>
            <a:r>
              <a:rPr lang="zh-CN" altLang="en-US" dirty="0"/>
              <a:t>算法本身的复杂度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部分结论</a:t>
            </a:r>
            <a:endParaRPr lang="zh-CN" altLang="en-US" smtClean="0"/>
          </a:p>
        </p:txBody>
      </p:sp>
      <p:sp>
        <p:nvSpPr>
          <p:cNvPr id="56323" name="内容占位符 2"/>
          <p:cNvSpPr>
            <a:spLocks noGrp="1"/>
          </p:cNvSpPr>
          <p:nvPr>
            <p:ph idx="1"/>
          </p:nvPr>
        </p:nvSpPr>
        <p:spPr>
          <a:xfrm>
            <a:off x="917575" y="1525588"/>
            <a:ext cx="7780338" cy="4570412"/>
          </a:xfrm>
        </p:spPr>
        <p:txBody>
          <a:bodyPr/>
          <a:lstStyle/>
          <a:p>
            <a:pPr>
              <a:buFontTx/>
              <a:buNone/>
            </a:pPr>
            <a:r>
              <a:rPr lang="zh-CN" altLang="en-US" smtClean="0"/>
              <a:t>（</a:t>
            </a:r>
            <a:r>
              <a:rPr lang="en-US" altLang="zh-CN" smtClean="0"/>
              <a:t>1</a:t>
            </a:r>
            <a:r>
              <a:rPr lang="zh-CN" altLang="en-US" smtClean="0"/>
              <a:t>）平均来看，快排最优，但若初始序列有序，则快排性能降至</a:t>
            </a:r>
            <a:r>
              <a:rPr lang="en-US" altLang="zh-CN" smtClean="0"/>
              <a:t>n</a:t>
            </a:r>
            <a:r>
              <a:rPr lang="en-US" altLang="zh-CN" baseline="30000" smtClean="0"/>
              <a:t>2</a:t>
            </a:r>
            <a:r>
              <a:rPr lang="zh-CN" altLang="en-US" smtClean="0"/>
              <a:t>级。使用三平均选中轴法可避免最差情况，结合插入排序效果更好。</a:t>
            </a:r>
            <a:endParaRPr lang="en-US" altLang="zh-CN" smtClean="0"/>
          </a:p>
          <a:p>
            <a:pPr>
              <a:buFontTx/>
              <a:buNone/>
            </a:pPr>
            <a:endParaRPr lang="en-US" altLang="zh-CN" smtClean="0"/>
          </a:p>
          <a:p>
            <a:pPr>
              <a:buFontTx/>
              <a:buNone/>
            </a:pPr>
            <a:r>
              <a:rPr lang="zh-CN" altLang="en-US" smtClean="0"/>
              <a:t>（</a:t>
            </a:r>
            <a:r>
              <a:rPr lang="en-US" altLang="zh-CN" smtClean="0"/>
              <a:t>2</a:t>
            </a:r>
            <a:r>
              <a:rPr lang="zh-CN" altLang="en-US" smtClean="0"/>
              <a:t>）插入、选择、冒泡都属“简单排序”，复杂度是</a:t>
            </a:r>
            <a:r>
              <a:rPr lang="en-US" altLang="zh-CN" smtClean="0"/>
              <a:t>n</a:t>
            </a:r>
            <a:r>
              <a:rPr lang="en-US" altLang="zh-CN" baseline="30000" smtClean="0"/>
              <a:t>2</a:t>
            </a:r>
            <a:r>
              <a:rPr lang="zh-CN" altLang="en-US" smtClean="0"/>
              <a:t>，它们中间当待排序列基本有序或</a:t>
            </a:r>
            <a:r>
              <a:rPr lang="en-US" altLang="zh-CN" smtClean="0"/>
              <a:t>n</a:t>
            </a:r>
            <a:r>
              <a:rPr lang="zh-CN" altLang="en-US" smtClean="0"/>
              <a:t>较小时，插入排序更好。</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部分结论</a:t>
            </a:r>
            <a:endParaRPr lang="zh-CN" altLang="en-US" smtClean="0"/>
          </a:p>
        </p:txBody>
      </p:sp>
      <p:sp>
        <p:nvSpPr>
          <p:cNvPr id="57347" name="内容占位符 2"/>
          <p:cNvSpPr>
            <a:spLocks noGrp="1"/>
          </p:cNvSpPr>
          <p:nvPr>
            <p:ph idx="1"/>
          </p:nvPr>
        </p:nvSpPr>
        <p:spPr/>
        <p:txBody>
          <a:bodyPr/>
          <a:lstStyle/>
          <a:p>
            <a:pPr>
              <a:buFontTx/>
              <a:buNone/>
            </a:pPr>
            <a:r>
              <a:rPr lang="zh-CN" altLang="en-US" smtClean="0"/>
              <a:t>（</a:t>
            </a:r>
            <a:r>
              <a:rPr lang="en-US" altLang="zh-CN" smtClean="0"/>
              <a:t>3</a:t>
            </a:r>
            <a:r>
              <a:rPr lang="zh-CN" altLang="en-US" smtClean="0"/>
              <a:t>）稳定排序算法有：插入、冒泡、归并、基数</a:t>
            </a:r>
            <a:endParaRPr lang="en-US" altLang="zh-CN" smtClean="0"/>
          </a:p>
          <a:p>
            <a:pPr>
              <a:buFontTx/>
              <a:buNone/>
            </a:pPr>
            <a:endParaRPr lang="en-US" altLang="zh-CN" smtClean="0"/>
          </a:p>
          <a:p>
            <a:pPr>
              <a:buFontTx/>
              <a:buNone/>
            </a:pPr>
            <a:r>
              <a:rPr lang="zh-CN" altLang="en-US" smtClean="0"/>
              <a:t>（</a:t>
            </a:r>
            <a:r>
              <a:rPr lang="en-US" altLang="zh-CN" smtClean="0"/>
              <a:t>4</a:t>
            </a:r>
            <a:r>
              <a:rPr lang="zh-CN" altLang="en-US" smtClean="0"/>
              <a:t>）不稳定排序算法有：简单选择、希尔、快速、堆排序</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简单性</a:t>
            </a:r>
            <a:endParaRPr lang="zh-CN" altLang="en-US" dirty="0"/>
          </a:p>
        </p:txBody>
      </p:sp>
      <p:sp>
        <p:nvSpPr>
          <p:cNvPr id="4" name="object 16"/>
          <p:cNvSpPr txBox="1"/>
          <p:nvPr/>
        </p:nvSpPr>
        <p:spPr>
          <a:xfrm>
            <a:off x="491808" y="1439967"/>
            <a:ext cx="8160384" cy="4934492"/>
          </a:xfrm>
          <a:prstGeom prst="rect">
            <a:avLst/>
          </a:prstGeom>
        </p:spPr>
        <p:txBody>
          <a:bodyPr vert="horz" wrap="square" lIns="0" tIns="0" rIns="0" bIns="0" rtlCol="0">
            <a:spAutoFit/>
          </a:bodyPr>
          <a:lstStyle/>
          <a:p>
            <a:pPr marL="412115" indent="-400050">
              <a:lnSpc>
                <a:spcPct val="100000"/>
              </a:lnSpc>
            </a:pPr>
            <a:r>
              <a:rPr sz="2400" spc="10" dirty="0">
                <a:solidFill>
                  <a:srgbClr val="FF0000"/>
                </a:solidFill>
                <a:latin typeface="微软雅黑" panose="020B0503020204020204" pitchFamily="34" charset="-122"/>
                <a:cs typeface="微软雅黑" panose="020B0503020204020204" pitchFamily="34" charset="-122"/>
              </a:rPr>
              <a:t>⑷算法简单性比较：</a:t>
            </a:r>
            <a:r>
              <a:rPr sz="2400" spc="10" dirty="0">
                <a:latin typeface="微软雅黑" panose="020B0503020204020204" pitchFamily="34" charset="-122"/>
                <a:cs typeface="微软雅黑" panose="020B0503020204020204" pitchFamily="34" charset="-122"/>
              </a:rPr>
              <a:t>从算法简单性看，</a:t>
            </a:r>
            <a:endParaRPr sz="2400" dirty="0">
              <a:latin typeface="微软雅黑" panose="020B0503020204020204" pitchFamily="34" charset="-122"/>
              <a:cs typeface="微软雅黑" panose="020B0503020204020204" pitchFamily="34" charset="-122"/>
            </a:endParaRPr>
          </a:p>
          <a:p>
            <a:pPr marL="412115" marR="81280">
              <a:lnSpc>
                <a:spcPct val="100000"/>
              </a:lnSpc>
              <a:spcBef>
                <a:spcPts val="1005"/>
              </a:spcBef>
            </a:pPr>
            <a:r>
              <a:rPr sz="2400" spc="10" dirty="0">
                <a:latin typeface="微软雅黑" panose="020B0503020204020204" pitchFamily="34" charset="-122"/>
                <a:cs typeface="微软雅黑" panose="020B0503020204020204" pitchFamily="34" charset="-122"/>
              </a:rPr>
              <a:t>一类是简单算法，包括直接插入排序、直接选择排序和起 泡排序；</a:t>
            </a:r>
            <a:endParaRPr sz="2400" dirty="0">
              <a:latin typeface="微软雅黑" panose="020B0503020204020204" pitchFamily="34" charset="-122"/>
              <a:cs typeface="微软雅黑" panose="020B0503020204020204" pitchFamily="34" charset="-122"/>
            </a:endParaRPr>
          </a:p>
          <a:p>
            <a:pPr marL="412115" marR="81280">
              <a:lnSpc>
                <a:spcPct val="100000"/>
              </a:lnSpc>
              <a:spcBef>
                <a:spcPts val="1010"/>
              </a:spcBef>
            </a:pPr>
            <a:r>
              <a:rPr sz="2400" spc="10" dirty="0">
                <a:latin typeface="微软雅黑" panose="020B0503020204020204" pitchFamily="34" charset="-122"/>
                <a:cs typeface="微软雅黑" panose="020B0503020204020204" pitchFamily="34" charset="-122"/>
              </a:rPr>
              <a:t>另一类是改进后的算法，包括希尔排序、堆排序、快速排 序和归并排序，这些算法都很复杂。</a:t>
            </a:r>
            <a:endParaRPr sz="2400" dirty="0">
              <a:latin typeface="微软雅黑" panose="020B0503020204020204" pitchFamily="34" charset="-122"/>
              <a:cs typeface="微软雅黑" panose="020B0503020204020204" pitchFamily="34" charset="-122"/>
            </a:endParaRPr>
          </a:p>
          <a:p>
            <a:pPr>
              <a:lnSpc>
                <a:spcPct val="100000"/>
              </a:lnSpc>
            </a:pPr>
            <a:endParaRPr sz="1000" dirty="0">
              <a:latin typeface="Times New Roman" panose="02020603050405020304"/>
              <a:cs typeface="Times New Roman" panose="02020603050405020304"/>
            </a:endParaRPr>
          </a:p>
          <a:p>
            <a:pPr>
              <a:lnSpc>
                <a:spcPct val="100000"/>
              </a:lnSpc>
              <a:spcBef>
                <a:spcPts val="10"/>
              </a:spcBef>
            </a:pPr>
            <a:endParaRPr sz="750" dirty="0">
              <a:latin typeface="Times New Roman" panose="02020603050405020304"/>
              <a:cs typeface="Times New Roman" panose="02020603050405020304"/>
            </a:endParaRPr>
          </a:p>
          <a:p>
            <a:pPr marL="185420">
              <a:lnSpc>
                <a:spcPts val="1000"/>
              </a:lnSpc>
            </a:pPr>
            <a:endParaRPr sz="750" dirty="0">
              <a:latin typeface="Times New Roman" panose="02020603050405020304"/>
              <a:cs typeface="Times New Roman" panose="02020603050405020304"/>
            </a:endParaRPr>
          </a:p>
          <a:p>
            <a:pPr marL="412115" marR="5080" indent="-400050">
              <a:lnSpc>
                <a:spcPct val="135000"/>
              </a:lnSpc>
              <a:spcBef>
                <a:spcPts val="480"/>
              </a:spcBef>
            </a:pPr>
            <a:r>
              <a:rPr sz="2400" spc="10" dirty="0">
                <a:solidFill>
                  <a:srgbClr val="FF0000"/>
                </a:solidFill>
                <a:latin typeface="微软雅黑" panose="020B0503020204020204" pitchFamily="34" charset="-122"/>
                <a:cs typeface="微软雅黑" panose="020B0503020204020204" pitchFamily="34" charset="-122"/>
              </a:rPr>
              <a:t>⑸待排序的记录个数比较：</a:t>
            </a:r>
            <a:r>
              <a:rPr sz="2400" spc="10" dirty="0">
                <a:latin typeface="微软雅黑" panose="020B0503020204020204" pitchFamily="34" charset="-122"/>
                <a:cs typeface="微软雅黑" panose="020B0503020204020204" pitchFamily="34" charset="-122"/>
              </a:rPr>
              <a:t>从待排序的记录个数</a:t>
            </a:r>
            <a:r>
              <a:rPr sz="2400" i="1" dirty="0">
                <a:latin typeface="Times New Roman" panose="02020603050405020304"/>
                <a:cs typeface="Times New Roman" panose="02020603050405020304"/>
              </a:rPr>
              <a:t>n</a:t>
            </a:r>
            <a:r>
              <a:rPr sz="2400" spc="10" dirty="0">
                <a:latin typeface="微软雅黑" panose="020B0503020204020204" pitchFamily="34" charset="-122"/>
                <a:cs typeface="微软雅黑" panose="020B0503020204020204" pitchFamily="34" charset="-122"/>
              </a:rPr>
              <a:t>的大小看， </a:t>
            </a:r>
            <a:r>
              <a:rPr sz="2400" i="1" dirty="0">
                <a:latin typeface="Times New Roman" panose="02020603050405020304"/>
                <a:cs typeface="Times New Roman" panose="02020603050405020304"/>
              </a:rPr>
              <a:t>n</a:t>
            </a:r>
            <a:r>
              <a:rPr sz="2400" spc="10" dirty="0">
                <a:latin typeface="微软雅黑" panose="020B0503020204020204" pitchFamily="34" charset="-122"/>
                <a:cs typeface="微软雅黑" panose="020B0503020204020204" pitchFamily="34" charset="-122"/>
              </a:rPr>
              <a:t>越小，采用简单排序方法越合适； </a:t>
            </a:r>
            <a:r>
              <a:rPr sz="2400" i="1" dirty="0">
                <a:latin typeface="Times New Roman" panose="02020603050405020304"/>
                <a:cs typeface="Times New Roman" panose="02020603050405020304"/>
              </a:rPr>
              <a:t>n</a:t>
            </a:r>
            <a:r>
              <a:rPr sz="2400" spc="10" dirty="0">
                <a:latin typeface="微软雅黑" panose="020B0503020204020204" pitchFamily="34" charset="-122"/>
                <a:cs typeface="微软雅黑" panose="020B0503020204020204" pitchFamily="34" charset="-122"/>
              </a:rPr>
              <a:t>越大，采用改进的排序方法越合适。</a:t>
            </a:r>
            <a:endParaRPr sz="2400" dirty="0">
              <a:latin typeface="微软雅黑" panose="020B0503020204020204" pitchFamily="34" charset="-122"/>
              <a:cs typeface="微软雅黑" panose="020B0503020204020204" pitchFamily="34" charset="-122"/>
            </a:endParaRPr>
          </a:p>
          <a:p>
            <a:pPr marL="412115" marR="105410">
              <a:lnSpc>
                <a:spcPct val="108000"/>
              </a:lnSpc>
              <a:spcBef>
                <a:spcPts val="785"/>
              </a:spcBef>
            </a:pPr>
            <a:r>
              <a:rPr sz="2400" spc="10" dirty="0">
                <a:latin typeface="微软雅黑" panose="020B0503020204020204" pitchFamily="34" charset="-122"/>
                <a:cs typeface="微软雅黑" panose="020B0503020204020204" pitchFamily="34" charset="-122"/>
              </a:rPr>
              <a:t>因为</a:t>
            </a:r>
            <a:r>
              <a:rPr sz="2400" i="1" dirty="0">
                <a:latin typeface="Times New Roman" panose="02020603050405020304"/>
                <a:cs typeface="Times New Roman" panose="02020603050405020304"/>
              </a:rPr>
              <a:t>n</a:t>
            </a:r>
            <a:r>
              <a:rPr sz="2400" spc="10" dirty="0">
                <a:latin typeface="微软雅黑" panose="020B0503020204020204" pitchFamily="34" charset="-122"/>
                <a:cs typeface="微软雅黑" panose="020B0503020204020204" pitchFamily="34" charset="-122"/>
              </a:rPr>
              <a:t>越小，</a:t>
            </a:r>
            <a:r>
              <a:rPr sz="2400" i="1" dirty="0">
                <a:latin typeface="Times New Roman" panose="02020603050405020304"/>
                <a:cs typeface="Times New Roman" panose="02020603050405020304"/>
              </a:rPr>
              <a:t>O</a:t>
            </a:r>
            <a:r>
              <a:rPr sz="2400" dirty="0">
                <a:latin typeface="Times New Roman" panose="02020603050405020304"/>
                <a:cs typeface="Times New Roman" panose="02020603050405020304"/>
              </a:rPr>
              <a:t>(</a:t>
            </a:r>
            <a:r>
              <a:rPr sz="2400" i="1" spc="-5" dirty="0">
                <a:latin typeface="Times New Roman" panose="02020603050405020304"/>
                <a:cs typeface="Times New Roman" panose="02020603050405020304"/>
              </a:rPr>
              <a:t>n</a:t>
            </a:r>
            <a:r>
              <a:rPr sz="2400" baseline="24000" dirty="0">
                <a:latin typeface="Times New Roman" panose="02020603050405020304"/>
                <a:cs typeface="Times New Roman" panose="02020603050405020304"/>
              </a:rPr>
              <a:t>2</a:t>
            </a:r>
            <a:r>
              <a:rPr sz="2400" dirty="0">
                <a:latin typeface="Times New Roman" panose="02020603050405020304"/>
                <a:cs typeface="Times New Roman" panose="02020603050405020304"/>
              </a:rPr>
              <a:t>)</a:t>
            </a:r>
            <a:r>
              <a:rPr sz="2400" spc="10" dirty="0">
                <a:latin typeface="微软雅黑" panose="020B0503020204020204" pitchFamily="34" charset="-122"/>
                <a:cs typeface="微软雅黑" panose="020B0503020204020204" pitchFamily="34" charset="-122"/>
              </a:rPr>
              <a:t>同</a:t>
            </a:r>
            <a:r>
              <a:rPr sz="2400" i="1" dirty="0">
                <a:latin typeface="Times New Roman" panose="02020603050405020304"/>
                <a:cs typeface="Times New Roman" panose="02020603050405020304"/>
              </a:rPr>
              <a:t>O</a:t>
            </a:r>
            <a:r>
              <a:rPr sz="2400" spc="5" dirty="0">
                <a:latin typeface="Times New Roman" panose="02020603050405020304"/>
                <a:cs typeface="Times New Roman" panose="02020603050405020304"/>
              </a:rPr>
              <a:t>(</a:t>
            </a:r>
            <a:r>
              <a:rPr sz="2400" i="1" spc="-5" dirty="0">
                <a:latin typeface="Times New Roman" panose="02020603050405020304"/>
                <a:cs typeface="Times New Roman" panose="02020603050405020304"/>
              </a:rPr>
              <a:t>n</a:t>
            </a:r>
            <a:r>
              <a:rPr sz="2400" spc="-5" dirty="0">
                <a:latin typeface="Times New Roman" panose="02020603050405020304"/>
                <a:cs typeface="Times New Roman" panose="02020603050405020304"/>
              </a:rPr>
              <a:t>log</a:t>
            </a:r>
            <a:r>
              <a:rPr sz="2400" baseline="-21000" dirty="0">
                <a:latin typeface="Times New Roman" panose="02020603050405020304"/>
                <a:cs typeface="Times New Roman" panose="02020603050405020304"/>
              </a:rPr>
              <a:t>2</a:t>
            </a:r>
            <a:r>
              <a:rPr sz="2400" i="1" spc="-5" dirty="0">
                <a:latin typeface="Times New Roman" panose="02020603050405020304"/>
                <a:cs typeface="Times New Roman" panose="02020603050405020304"/>
              </a:rPr>
              <a:t>n</a:t>
            </a:r>
            <a:r>
              <a:rPr sz="2400" dirty="0">
                <a:latin typeface="Times New Roman" panose="02020603050405020304"/>
                <a:cs typeface="Times New Roman" panose="02020603050405020304"/>
              </a:rPr>
              <a:t>)</a:t>
            </a:r>
            <a:r>
              <a:rPr sz="2400" spc="10" dirty="0">
                <a:latin typeface="微软雅黑" panose="020B0503020204020204" pitchFamily="34" charset="-122"/>
                <a:cs typeface="微软雅黑" panose="020B0503020204020204" pitchFamily="34" charset="-122"/>
              </a:rPr>
              <a:t>的差距越小，并且输入和调 试简单算法比输入和调试改进算法要少用许多时间。</a:t>
            </a:r>
            <a:endParaRPr sz="2400" dirty="0">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记录本身信息量比较</a:t>
            </a:r>
            <a:endParaRPr lang="zh-CN" altLang="en-US" dirty="0"/>
          </a:p>
        </p:txBody>
      </p:sp>
      <p:sp>
        <p:nvSpPr>
          <p:cNvPr id="3" name="内容占位符 2"/>
          <p:cNvSpPr>
            <a:spLocks noGrp="1"/>
          </p:cNvSpPr>
          <p:nvPr>
            <p:ph idx="1"/>
          </p:nvPr>
        </p:nvSpPr>
        <p:spPr/>
        <p:txBody>
          <a:bodyPr/>
          <a:lstStyle/>
          <a:p>
            <a:r>
              <a:rPr lang="zh-CN" altLang="en-US" spc="-15" dirty="0">
                <a:latin typeface="宋体" panose="02010600030101010101" pitchFamily="2" charset="-122"/>
                <a:cs typeface="宋体" panose="02010600030101010101" pitchFamily="2" charset="-122"/>
              </a:rPr>
              <a:t>记录本身信息量越大，移动记录所花费的时间就越多，</a:t>
            </a:r>
            <a:r>
              <a:rPr lang="zh-CN" altLang="en-US" spc="-15" dirty="0" smtClean="0">
                <a:latin typeface="宋体" panose="02010600030101010101" pitchFamily="2" charset="-122"/>
                <a:cs typeface="宋体" panose="02010600030101010101" pitchFamily="2" charset="-122"/>
              </a:rPr>
              <a:t>所以</a:t>
            </a:r>
            <a:r>
              <a:rPr lang="zh-CN" altLang="en-US" spc="-15" dirty="0">
                <a:latin typeface="宋体" panose="02010600030101010101" pitchFamily="2" charset="-122"/>
                <a:cs typeface="宋体" panose="02010600030101010101" pitchFamily="2" charset="-122"/>
              </a:rPr>
              <a:t>对记录的移动次数较多的算法不利。</a:t>
            </a:r>
            <a:endParaRPr lang="zh-CN" altLang="en-US" dirty="0">
              <a:latin typeface="宋体" panose="02010600030101010101" pitchFamily="2" charset="-122"/>
              <a:cs typeface="宋体" panose="02010600030101010101" pitchFamily="2" charset="-122"/>
            </a:endParaRPr>
          </a:p>
          <a:p>
            <a:endParaRPr lang="zh-CN" altLang="en-US" dirty="0"/>
          </a:p>
        </p:txBody>
      </p:sp>
      <p:graphicFrame>
        <p:nvGraphicFramePr>
          <p:cNvPr id="4" name="object 11"/>
          <p:cNvGraphicFramePr>
            <a:graphicFrameLocks noGrp="1"/>
          </p:cNvGraphicFramePr>
          <p:nvPr/>
        </p:nvGraphicFramePr>
        <p:xfrm>
          <a:off x="787660" y="2946080"/>
          <a:ext cx="7618468" cy="3149345"/>
        </p:xfrm>
        <a:graphic>
          <a:graphicData uri="http://schemas.openxmlformats.org/drawingml/2006/table">
            <a:tbl>
              <a:tblPr firstRow="1" bandRow="1">
                <a:tableStyleId>{2D5ABB26-0587-4C30-8999-92F81FD0307C}</a:tableStyleId>
              </a:tblPr>
              <a:tblGrid>
                <a:gridCol w="2257806"/>
                <a:gridCol w="1722119"/>
                <a:gridCol w="1736597"/>
                <a:gridCol w="1901946"/>
              </a:tblGrid>
              <a:tr h="552450">
                <a:tc>
                  <a:txBody>
                    <a:bodyPr/>
                    <a:lstStyle/>
                    <a:p>
                      <a:pPr marL="77470">
                        <a:lnSpc>
                          <a:spcPct val="100000"/>
                        </a:lnSpc>
                      </a:pPr>
                      <a:r>
                        <a:rPr sz="2400" b="1" spc="10" dirty="0">
                          <a:latin typeface="宋体" panose="02010600030101010101" pitchFamily="2" charset="-122"/>
                          <a:cs typeface="宋体" panose="02010600030101010101" pitchFamily="2" charset="-122"/>
                        </a:rPr>
                        <a:t>排序方法</a:t>
                      </a:r>
                      <a:endParaRPr sz="2400" dirty="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4315">
                        <a:lnSpc>
                          <a:spcPct val="100000"/>
                        </a:lnSpc>
                      </a:pPr>
                      <a:r>
                        <a:rPr sz="2400" b="1" spc="10" dirty="0">
                          <a:latin typeface="宋体" panose="02010600030101010101" pitchFamily="2" charset="-122"/>
                          <a:cs typeface="宋体" panose="02010600030101010101" pitchFamily="2" charset="-122"/>
                        </a:rPr>
                        <a:t>最好情况</a:t>
                      </a:r>
                      <a:endParaRPr sz="240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41300">
                        <a:lnSpc>
                          <a:spcPct val="100000"/>
                        </a:lnSpc>
                      </a:pPr>
                      <a:r>
                        <a:rPr sz="2400" b="1" spc="10" dirty="0">
                          <a:latin typeface="宋体" panose="02010600030101010101" pitchFamily="2" charset="-122"/>
                          <a:cs typeface="宋体" panose="02010600030101010101" pitchFamily="2" charset="-122"/>
                        </a:rPr>
                        <a:t>最坏情况</a:t>
                      </a:r>
                      <a:endParaRPr sz="240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23850">
                        <a:lnSpc>
                          <a:spcPct val="100000"/>
                        </a:lnSpc>
                      </a:pPr>
                      <a:r>
                        <a:rPr sz="2400" b="1" spc="10" dirty="0">
                          <a:latin typeface="宋体" panose="02010600030101010101" pitchFamily="2" charset="-122"/>
                          <a:cs typeface="宋体" panose="02010600030101010101" pitchFamily="2" charset="-122"/>
                        </a:rPr>
                        <a:t>平均情况</a:t>
                      </a:r>
                      <a:endParaRPr sz="240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864870">
                <a:tc>
                  <a:txBody>
                    <a:bodyPr/>
                    <a:lstStyle/>
                    <a:p>
                      <a:pPr marL="77470">
                        <a:lnSpc>
                          <a:spcPct val="100000"/>
                        </a:lnSpc>
                      </a:pPr>
                      <a:r>
                        <a:rPr sz="2400" b="1" spc="10" dirty="0">
                          <a:latin typeface="宋体" panose="02010600030101010101" pitchFamily="2" charset="-122"/>
                          <a:cs typeface="宋体" panose="02010600030101010101" pitchFamily="2" charset="-122"/>
                        </a:rPr>
                        <a:t>直接插入排序</a:t>
                      </a:r>
                      <a:endParaRPr sz="240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50545">
                        <a:lnSpc>
                          <a:spcPct val="100000"/>
                        </a:lnSpc>
                      </a:pPr>
                      <a:r>
                        <a:rPr sz="2400" b="1" i="1" dirty="0">
                          <a:latin typeface="Times New Roman" panose="02020603050405020304"/>
                          <a:cs typeface="Times New Roman" panose="02020603050405020304"/>
                        </a:rPr>
                        <a:t>O</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n</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6730">
                        <a:lnSpc>
                          <a:spcPct val="100000"/>
                        </a:lnSpc>
                      </a:pPr>
                      <a:r>
                        <a:rPr sz="2400" b="1" i="1" dirty="0">
                          <a:latin typeface="Times New Roman" panose="02020603050405020304"/>
                          <a:cs typeface="Times New Roman" panose="02020603050405020304"/>
                        </a:rPr>
                        <a:t>O</a:t>
                      </a:r>
                      <a:r>
                        <a:rPr sz="2400" b="1" spc="5" dirty="0">
                          <a:latin typeface="Times New Roman" panose="02020603050405020304"/>
                          <a:cs typeface="Times New Roman" panose="02020603050405020304"/>
                        </a:rPr>
                        <a:t>(</a:t>
                      </a:r>
                      <a:r>
                        <a:rPr sz="2400" b="1" i="1" spc="-10" dirty="0">
                          <a:latin typeface="Times New Roman" panose="02020603050405020304"/>
                          <a:cs typeface="Times New Roman" panose="02020603050405020304"/>
                        </a:rPr>
                        <a:t>n</a:t>
                      </a:r>
                      <a:r>
                        <a:rPr sz="2400" b="1" baseline="24000" dirty="0">
                          <a:latin typeface="Times New Roman" panose="02020603050405020304"/>
                          <a:cs typeface="Times New Roman" panose="02020603050405020304"/>
                        </a:rPr>
                        <a:t>2</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88010">
                        <a:lnSpc>
                          <a:spcPct val="100000"/>
                        </a:lnSpc>
                      </a:pPr>
                      <a:r>
                        <a:rPr sz="2400" b="1" i="1" dirty="0">
                          <a:latin typeface="Times New Roman" panose="02020603050405020304"/>
                          <a:cs typeface="Times New Roman" panose="02020603050405020304"/>
                        </a:rPr>
                        <a:t>O</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n</a:t>
                      </a:r>
                      <a:r>
                        <a:rPr sz="2400" b="1" baseline="24000" dirty="0">
                          <a:latin typeface="Times New Roman" panose="02020603050405020304"/>
                          <a:cs typeface="Times New Roman" panose="02020603050405020304"/>
                        </a:rPr>
                        <a:t>2</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867155">
                <a:tc>
                  <a:txBody>
                    <a:bodyPr/>
                    <a:lstStyle/>
                    <a:p>
                      <a:pPr marL="77470">
                        <a:lnSpc>
                          <a:spcPct val="100000"/>
                        </a:lnSpc>
                      </a:pPr>
                      <a:r>
                        <a:rPr sz="2400" b="1" spc="10" dirty="0">
                          <a:latin typeface="宋体" panose="02010600030101010101" pitchFamily="2" charset="-122"/>
                          <a:cs typeface="宋体" panose="02010600030101010101" pitchFamily="2" charset="-122"/>
                        </a:rPr>
                        <a:t>起泡排序</a:t>
                      </a:r>
                      <a:endParaRPr sz="240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dirty="0">
                          <a:latin typeface="Times New Roman" panose="02020603050405020304"/>
                          <a:cs typeface="Times New Roman" panose="02020603050405020304"/>
                        </a:rPr>
                        <a:t>0</a:t>
                      </a:r>
                      <a:endParaRPr sz="24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5460">
                        <a:lnSpc>
                          <a:spcPct val="100000"/>
                        </a:lnSpc>
                      </a:pPr>
                      <a:r>
                        <a:rPr sz="2400" b="1" i="1" dirty="0">
                          <a:latin typeface="Times New Roman" panose="02020603050405020304"/>
                          <a:cs typeface="Times New Roman" panose="02020603050405020304"/>
                        </a:rPr>
                        <a:t>O</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n</a:t>
                      </a:r>
                      <a:r>
                        <a:rPr sz="2400" b="1" baseline="24000" dirty="0">
                          <a:latin typeface="Times New Roman" panose="02020603050405020304"/>
                          <a:cs typeface="Times New Roman" panose="02020603050405020304"/>
                        </a:rPr>
                        <a:t>2</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88010">
                        <a:lnSpc>
                          <a:spcPct val="100000"/>
                        </a:lnSpc>
                      </a:pPr>
                      <a:r>
                        <a:rPr sz="2400" b="1" i="1" dirty="0">
                          <a:latin typeface="Times New Roman" panose="02020603050405020304"/>
                          <a:cs typeface="Times New Roman" panose="02020603050405020304"/>
                        </a:rPr>
                        <a:t>O</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n</a:t>
                      </a:r>
                      <a:r>
                        <a:rPr sz="2400" b="1" baseline="24000" dirty="0">
                          <a:latin typeface="Times New Roman" panose="02020603050405020304"/>
                          <a:cs typeface="Times New Roman" panose="02020603050405020304"/>
                        </a:rPr>
                        <a:t>2</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864870">
                <a:tc>
                  <a:txBody>
                    <a:bodyPr/>
                    <a:lstStyle/>
                    <a:p>
                      <a:pPr marL="77470">
                        <a:lnSpc>
                          <a:spcPct val="100000"/>
                        </a:lnSpc>
                      </a:pPr>
                      <a:r>
                        <a:rPr sz="2400" b="1" spc="10" dirty="0">
                          <a:latin typeface="宋体" panose="02010600030101010101" pitchFamily="2" charset="-122"/>
                          <a:cs typeface="宋体" panose="02010600030101010101" pitchFamily="2" charset="-122"/>
                        </a:rPr>
                        <a:t>直接选择排序</a:t>
                      </a:r>
                      <a:endParaRPr sz="2400" dirty="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dirty="0">
                          <a:latin typeface="Times New Roman" panose="02020603050405020304"/>
                          <a:cs typeface="Times New Roman" panose="02020603050405020304"/>
                        </a:rPr>
                        <a:t>0</a:t>
                      </a:r>
                      <a:endParaRPr sz="24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57530">
                        <a:lnSpc>
                          <a:spcPct val="100000"/>
                        </a:lnSpc>
                      </a:pPr>
                      <a:r>
                        <a:rPr sz="2400" b="1" i="1" dirty="0">
                          <a:latin typeface="Times New Roman" panose="02020603050405020304"/>
                          <a:cs typeface="Times New Roman" panose="02020603050405020304"/>
                        </a:rPr>
                        <a:t>O</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n</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panose="02020603050405020304"/>
                          <a:cs typeface="Times New Roman" panose="02020603050405020304"/>
                        </a:rPr>
                        <a:t>O</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n</a:t>
                      </a:r>
                      <a:r>
                        <a:rPr sz="2400" b="1" dirty="0">
                          <a:latin typeface="Times New Roman" panose="02020603050405020304"/>
                          <a:cs typeface="Times New Roman" panose="02020603050405020304"/>
                        </a:rPr>
                        <a:t>)</a:t>
                      </a:r>
                      <a:endParaRPr sz="2400" dirty="0">
                        <a:latin typeface="Times New Roman" panose="02020603050405020304"/>
                        <a:cs typeface="Times New Roman" panose="02020603050405020304"/>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关键值分布</a:t>
            </a:r>
            <a:endParaRPr lang="zh-CN" altLang="en-US" dirty="0"/>
          </a:p>
        </p:txBody>
      </p:sp>
      <p:sp>
        <p:nvSpPr>
          <p:cNvPr id="3" name="内容占位符 2"/>
          <p:cNvSpPr>
            <a:spLocks noGrp="1"/>
          </p:cNvSpPr>
          <p:nvPr>
            <p:ph idx="1"/>
          </p:nvPr>
        </p:nvSpPr>
        <p:spPr/>
        <p:txBody>
          <a:bodyPr/>
          <a:lstStyle/>
          <a:p>
            <a:pPr marL="599440" indent="0">
              <a:lnSpc>
                <a:spcPct val="100000"/>
              </a:lnSpc>
              <a:spcBef>
                <a:spcPts val="845"/>
              </a:spcBef>
              <a:buNone/>
            </a:pPr>
            <a:r>
              <a:rPr lang="zh-CN" altLang="en-US" spc="10" dirty="0"/>
              <a:t>当待排序记录按关键值有序</a:t>
            </a:r>
            <a:r>
              <a:rPr lang="zh-CN" altLang="en-US" spc="10" dirty="0" smtClean="0"/>
              <a:t>时</a:t>
            </a:r>
            <a:r>
              <a:rPr lang="zh-CN" altLang="en-US" spc="10" dirty="0"/>
              <a:t>：</a:t>
            </a:r>
            <a:endParaRPr lang="en-US" altLang="zh-CN" spc="10" dirty="0" smtClean="0"/>
          </a:p>
          <a:p>
            <a:pPr marL="828040">
              <a:lnSpc>
                <a:spcPct val="100000"/>
              </a:lnSpc>
              <a:spcBef>
                <a:spcPts val="845"/>
              </a:spcBef>
            </a:pPr>
            <a:r>
              <a:rPr lang="zh-CN" altLang="en-US" spc="10" dirty="0" smtClean="0"/>
              <a:t>插入排序</a:t>
            </a:r>
            <a:r>
              <a:rPr lang="zh-CN" altLang="en-US" spc="10" dirty="0"/>
              <a:t>能达到</a:t>
            </a:r>
            <a:r>
              <a:rPr lang="en-US" altLang="zh-CN" i="1" dirty="0">
                <a:latin typeface="Times New Roman" panose="02020603050405020304"/>
                <a:cs typeface="Times New Roman" panose="02020603050405020304"/>
              </a:rPr>
              <a:t>O</a:t>
            </a:r>
            <a:r>
              <a:rPr lang="en-US" altLang="zh-CN" spc="5" dirty="0">
                <a:latin typeface="Times New Roman" panose="02020603050405020304"/>
                <a:cs typeface="Times New Roman" panose="02020603050405020304"/>
              </a:rPr>
              <a:t>(</a:t>
            </a:r>
            <a:r>
              <a:rPr lang="en-US" altLang="zh-CN" i="1" spc="-5" dirty="0">
                <a:latin typeface="Times New Roman" panose="02020603050405020304"/>
                <a:cs typeface="Times New Roman" panose="02020603050405020304"/>
              </a:rPr>
              <a:t>n</a:t>
            </a:r>
            <a:r>
              <a:rPr lang="en-US" altLang="zh-CN" dirty="0">
                <a:latin typeface="Times New Roman" panose="02020603050405020304"/>
                <a:cs typeface="Times New Roman" panose="02020603050405020304"/>
              </a:rPr>
              <a:t>)</a:t>
            </a:r>
            <a:r>
              <a:rPr lang="zh-CN" altLang="en-US" spc="10" dirty="0"/>
              <a:t>的时间复杂度；</a:t>
            </a:r>
            <a:endParaRPr lang="zh-CN" altLang="en-US" spc="10" dirty="0"/>
          </a:p>
          <a:p>
            <a:pPr marL="828040" marR="5080">
              <a:lnSpc>
                <a:spcPts val="2710"/>
              </a:lnSpc>
              <a:spcBef>
                <a:spcPts val="1400"/>
              </a:spcBef>
            </a:pPr>
            <a:r>
              <a:rPr lang="zh-CN" altLang="en-US" spc="10" dirty="0"/>
              <a:t>对于快速排序而言，这可能是最坏的情况，此时的时间性能蜕 化为</a:t>
            </a:r>
            <a:r>
              <a:rPr lang="en-US" altLang="zh-CN" i="1" dirty="0">
                <a:latin typeface="Times New Roman" panose="02020603050405020304"/>
                <a:cs typeface="Times New Roman" panose="02020603050405020304"/>
              </a:rPr>
              <a:t>O</a:t>
            </a:r>
            <a:r>
              <a:rPr lang="en-US" altLang="zh-CN" spc="5" dirty="0">
                <a:latin typeface="Times New Roman" panose="02020603050405020304"/>
                <a:cs typeface="Times New Roman" panose="02020603050405020304"/>
              </a:rPr>
              <a:t>(</a:t>
            </a:r>
            <a:r>
              <a:rPr lang="en-US" altLang="zh-CN" i="1" spc="-5" dirty="0">
                <a:latin typeface="Times New Roman" panose="02020603050405020304"/>
                <a:cs typeface="Times New Roman" panose="02020603050405020304"/>
              </a:rPr>
              <a:t>n</a:t>
            </a:r>
            <a:r>
              <a:rPr lang="en-US" altLang="zh-CN" sz="2400" baseline="24000" dirty="0">
                <a:latin typeface="Times New Roman" panose="02020603050405020304"/>
                <a:cs typeface="Times New Roman" panose="02020603050405020304"/>
              </a:rPr>
              <a:t>2</a:t>
            </a:r>
            <a:r>
              <a:rPr lang="en-US" altLang="zh-CN" sz="2400" dirty="0">
                <a:latin typeface="Times New Roman" panose="02020603050405020304"/>
                <a:cs typeface="Times New Roman" panose="02020603050405020304"/>
              </a:rPr>
              <a:t>)</a:t>
            </a:r>
            <a:r>
              <a:rPr lang="zh-CN" altLang="en-US" sz="2400" dirty="0"/>
              <a:t>；</a:t>
            </a:r>
            <a:endParaRPr lang="zh-CN" altLang="en-US" sz="2400" dirty="0">
              <a:latin typeface="Times New Roman" panose="02020603050405020304"/>
              <a:cs typeface="Times New Roman" panose="02020603050405020304"/>
            </a:endParaRPr>
          </a:p>
          <a:p>
            <a:pPr marL="828040" marR="5080">
              <a:lnSpc>
                <a:spcPct val="100000"/>
              </a:lnSpc>
              <a:spcBef>
                <a:spcPts val="1105"/>
              </a:spcBef>
            </a:pPr>
            <a:r>
              <a:rPr lang="zh-CN" altLang="en-US" spc="10" dirty="0"/>
              <a:t>选择排序、堆排序和归并排序的时间性能不随记录序列中 关键字的分布而改变。</a:t>
            </a:r>
            <a:endParaRPr lang="zh-CN" altLang="en-US" spc="10"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00CC2A-844C-4FAA-8DAF-8066E58F4EDC}" type="slidenum">
              <a:rPr lang="en-US" altLang="en-US">
                <a:solidFill>
                  <a:srgbClr val="4B4B4B"/>
                </a:solidFill>
              </a:rPr>
            </a:fld>
            <a:endParaRPr lang="en-US" altLang="en-US">
              <a:solidFill>
                <a:srgbClr val="4B4B4B"/>
              </a:solidFill>
            </a:endParaRPr>
          </a:p>
        </p:txBody>
      </p:sp>
      <p:sp>
        <p:nvSpPr>
          <p:cNvPr id="5" name="矩形 4"/>
          <p:cNvSpPr/>
          <p:nvPr/>
        </p:nvSpPr>
        <p:spPr>
          <a:xfrm>
            <a:off x="3233227" y="2173284"/>
            <a:ext cx="2416046" cy="923330"/>
          </a:xfrm>
          <a:prstGeom prst="rect">
            <a:avLst/>
          </a:prstGeom>
          <a:noFill/>
        </p:spPr>
        <p:txBody>
          <a:bodyPr wrap="none">
            <a:spAutoFit/>
          </a:bodyPr>
          <a:lstStyle/>
          <a:p>
            <a:pPr algn="ctr">
              <a:defRPr/>
            </a:pPr>
            <a:r>
              <a:rPr lang="en-US" altLang="zh-CN"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rPr>
              <a:t>thanks</a:t>
            </a:r>
            <a:endParaRPr lang="zh-CN" altLang="en-US"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第四部分：图结构</a:t>
            </a:r>
            <a:endParaRPr lang="zh-CN" altLang="en-US" smtClean="0"/>
          </a:p>
        </p:txBody>
      </p:sp>
      <p:sp>
        <p:nvSpPr>
          <p:cNvPr id="36867" name="内容占位符 2"/>
          <p:cNvSpPr>
            <a:spLocks noGrp="1"/>
          </p:cNvSpPr>
          <p:nvPr>
            <p:ph idx="1"/>
          </p:nvPr>
        </p:nvSpPr>
        <p:spPr>
          <a:xfrm>
            <a:off x="917575" y="1455738"/>
            <a:ext cx="7369175" cy="4570412"/>
          </a:xfrm>
        </p:spPr>
        <p:txBody>
          <a:bodyPr>
            <a:normAutofit lnSpcReduction="10000"/>
          </a:bodyPr>
          <a:lstStyle/>
          <a:p>
            <a:pPr lvl="1"/>
            <a:r>
              <a:rPr lang="zh-CN" altLang="en-US" smtClean="0">
                <a:solidFill>
                  <a:srgbClr val="FF0000"/>
                </a:solidFill>
              </a:rPr>
              <a:t>最短路径算法及伪代码</a:t>
            </a:r>
            <a:endParaRPr lang="en-US" altLang="zh-CN" smtClean="0"/>
          </a:p>
          <a:p>
            <a:pPr lvl="2"/>
            <a:r>
              <a:rPr lang="en-US" altLang="zh-CN" smtClean="0">
                <a:latin typeface="楷体" panose="02010609060101010101" pitchFamily="49" charset="-122"/>
                <a:ea typeface="楷体" panose="02010609060101010101" pitchFamily="49" charset="-122"/>
              </a:rPr>
              <a:t>Dijkstra</a:t>
            </a:r>
            <a:r>
              <a:rPr lang="zh-CN" altLang="en-US" smtClean="0">
                <a:latin typeface="楷体" panose="02010609060101010101" pitchFamily="49" charset="-122"/>
                <a:ea typeface="楷体" panose="02010609060101010101" pitchFamily="49" charset="-122"/>
              </a:rPr>
              <a:t>算法</a:t>
            </a:r>
            <a:endParaRPr lang="en-US" altLang="zh-CN" smtClean="0">
              <a:latin typeface="楷体" panose="02010609060101010101" pitchFamily="49" charset="-122"/>
              <a:ea typeface="楷体" panose="02010609060101010101" pitchFamily="49" charset="-122"/>
            </a:endParaRPr>
          </a:p>
          <a:p>
            <a:pPr lvl="2"/>
            <a:r>
              <a:rPr lang="en-US" altLang="zh-CN" smtClean="0">
                <a:latin typeface="楷体" panose="02010609060101010101" pitchFamily="49" charset="-122"/>
                <a:ea typeface="楷体" panose="02010609060101010101" pitchFamily="49" charset="-122"/>
              </a:rPr>
              <a:t>Floyd</a:t>
            </a:r>
            <a:r>
              <a:rPr lang="zh-CN" altLang="en-US" smtClean="0">
                <a:latin typeface="楷体" panose="02010609060101010101" pitchFamily="49" charset="-122"/>
                <a:ea typeface="楷体" panose="02010609060101010101" pitchFamily="49" charset="-122"/>
              </a:rPr>
              <a:t>算法</a:t>
            </a:r>
            <a:endParaRPr lang="en-US" altLang="zh-CN" smtClean="0">
              <a:latin typeface="楷体" panose="02010609060101010101" pitchFamily="49" charset="-122"/>
              <a:ea typeface="楷体" panose="02010609060101010101" pitchFamily="49" charset="-122"/>
            </a:endParaRPr>
          </a:p>
          <a:p>
            <a:pPr lvl="1"/>
            <a:r>
              <a:rPr lang="zh-CN" altLang="en-US" smtClean="0">
                <a:solidFill>
                  <a:srgbClr val="FF0000"/>
                </a:solidFill>
              </a:rPr>
              <a:t>拓扑排序</a:t>
            </a:r>
            <a:endParaRPr lang="en-US" altLang="zh-CN" smtClean="0">
              <a:solidFill>
                <a:srgbClr val="FF0000"/>
              </a:solidFill>
            </a:endParaRPr>
          </a:p>
          <a:p>
            <a:pPr lvl="2"/>
            <a:r>
              <a:rPr lang="en-US" altLang="zh-CN" smtClean="0">
                <a:latin typeface="楷体" panose="02010609060101010101" pitchFamily="49" charset="-122"/>
                <a:ea typeface="楷体" panose="02010609060101010101" pitchFamily="49" charset="-122"/>
              </a:rPr>
              <a:t>AOV</a:t>
            </a:r>
            <a:r>
              <a:rPr lang="zh-CN" altLang="en-US" smtClean="0">
                <a:latin typeface="楷体" panose="02010609060101010101" pitchFamily="49" charset="-122"/>
                <a:ea typeface="楷体" panose="02010609060101010101" pitchFamily="49" charset="-122"/>
              </a:rPr>
              <a:t>网</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写出任一</a:t>
            </a:r>
            <a:r>
              <a:rPr lang="en-US" altLang="zh-CN" smtClean="0">
                <a:latin typeface="楷体" panose="02010609060101010101" pitchFamily="49" charset="-122"/>
                <a:ea typeface="楷体" panose="02010609060101010101" pitchFamily="49" charset="-122"/>
              </a:rPr>
              <a:t>AOV</a:t>
            </a:r>
            <a:r>
              <a:rPr lang="zh-CN" altLang="en-US" smtClean="0">
                <a:latin typeface="楷体" panose="02010609060101010101" pitchFamily="49" charset="-122"/>
                <a:ea typeface="楷体" panose="02010609060101010101" pitchFamily="49" charset="-122"/>
              </a:rPr>
              <a:t>网的所有拓扑排序结果</a:t>
            </a:r>
            <a:endParaRPr lang="en-US" altLang="zh-CN" smtClean="0">
              <a:latin typeface="楷体" panose="02010609060101010101" pitchFamily="49" charset="-122"/>
              <a:ea typeface="楷体" panose="02010609060101010101" pitchFamily="49" charset="-122"/>
            </a:endParaRPr>
          </a:p>
          <a:p>
            <a:pPr lvl="1"/>
            <a:r>
              <a:rPr lang="zh-CN" altLang="en-US" smtClean="0">
                <a:solidFill>
                  <a:srgbClr val="FF0000"/>
                </a:solidFill>
              </a:rPr>
              <a:t>关键路径</a:t>
            </a:r>
            <a:endParaRPr lang="en-US" altLang="zh-CN" smtClean="0"/>
          </a:p>
          <a:p>
            <a:pPr lvl="2"/>
            <a:r>
              <a:rPr lang="en-US" altLang="zh-CN" smtClean="0">
                <a:latin typeface="楷体" panose="02010609060101010101" pitchFamily="49" charset="-122"/>
                <a:ea typeface="楷体" panose="02010609060101010101" pitchFamily="49" charset="-122"/>
              </a:rPr>
              <a:t>AOE</a:t>
            </a:r>
            <a:r>
              <a:rPr lang="zh-CN" altLang="en-US" smtClean="0">
                <a:latin typeface="楷体" panose="02010609060101010101" pitchFamily="49" charset="-122"/>
                <a:ea typeface="楷体" panose="02010609060101010101" pitchFamily="49" charset="-122"/>
              </a:rPr>
              <a:t>网、事件、活动</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关键路径和关键活动</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求事件的最早开始时间和最晚开始时间</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求活动的最早开始时间和最晚开始时间</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在</a:t>
            </a:r>
            <a:r>
              <a:rPr lang="en-US" altLang="zh-CN" smtClean="0">
                <a:latin typeface="楷体" panose="02010609060101010101" pitchFamily="49" charset="-122"/>
                <a:ea typeface="楷体" panose="02010609060101010101" pitchFamily="49" charset="-122"/>
              </a:rPr>
              <a:t>AOE</a:t>
            </a:r>
            <a:r>
              <a:rPr lang="zh-CN" altLang="en-US" smtClean="0">
                <a:latin typeface="楷体" panose="02010609060101010101" pitchFamily="49" charset="-122"/>
                <a:ea typeface="楷体" panose="02010609060101010101" pitchFamily="49" charset="-122"/>
              </a:rPr>
              <a:t>网中求关键路径的算法</a:t>
            </a:r>
            <a:endParaRPr lang="zh-CN" altLang="en-US" smtClean="0">
              <a:latin typeface="楷体" panose="02010609060101010101" pitchFamily="49" charset="-122"/>
              <a:ea typeface="楷体" panose="02010609060101010101" pitchFamily="49" charset="-122"/>
            </a:endParaRPr>
          </a:p>
        </p:txBody>
      </p:sp>
      <p:sp>
        <p:nvSpPr>
          <p:cNvPr id="368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065DD4-7213-4DCE-9EA5-DED8F2C5558B}"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第五部分：排序和查找</a:t>
            </a:r>
            <a:endParaRPr lang="zh-CN" altLang="en-US" smtClean="0"/>
          </a:p>
        </p:txBody>
      </p:sp>
      <p:sp>
        <p:nvSpPr>
          <p:cNvPr id="37891" name="内容占位符 2"/>
          <p:cNvSpPr>
            <a:spLocks noGrp="1"/>
          </p:cNvSpPr>
          <p:nvPr>
            <p:ph idx="1"/>
          </p:nvPr>
        </p:nvSpPr>
        <p:spPr/>
        <p:txBody>
          <a:bodyPr/>
          <a:lstStyle/>
          <a:p>
            <a:r>
              <a:rPr lang="zh-CN" altLang="en-US" smtClean="0"/>
              <a:t>专题</a:t>
            </a:r>
            <a:r>
              <a:rPr lang="en-US" altLang="zh-CN" smtClean="0"/>
              <a:t>1</a:t>
            </a:r>
            <a:r>
              <a:rPr lang="zh-CN" altLang="en-US" smtClean="0"/>
              <a:t>：</a:t>
            </a:r>
            <a:r>
              <a:rPr lang="zh-CN" altLang="en-US" smtClean="0">
                <a:solidFill>
                  <a:srgbClr val="FF0000"/>
                </a:solidFill>
              </a:rPr>
              <a:t>排序</a:t>
            </a:r>
            <a:endParaRPr lang="zh-CN" altLang="en-US" smtClean="0">
              <a:solidFill>
                <a:srgbClr val="FF0000"/>
              </a:solidFill>
            </a:endParaRPr>
          </a:p>
          <a:p>
            <a:pPr lvl="1"/>
            <a:r>
              <a:rPr lang="zh-CN" altLang="en-US" sz="2000" smtClean="0">
                <a:solidFill>
                  <a:srgbClr val="FF0000"/>
                </a:solidFill>
              </a:rPr>
              <a:t>冒泡、插入、选择、快速、希尔、归并</a:t>
            </a:r>
            <a:endParaRPr lang="en-US" altLang="zh-CN" smtClean="0"/>
          </a:p>
          <a:p>
            <a:pPr lvl="1"/>
            <a:r>
              <a:rPr lang="zh-CN" altLang="en-US" smtClean="0"/>
              <a:t>各种排序算法思想和排序过程</a:t>
            </a:r>
            <a:endParaRPr lang="en-US" altLang="zh-CN" smtClean="0"/>
          </a:p>
          <a:p>
            <a:pPr lvl="2"/>
            <a:r>
              <a:rPr lang="zh-CN" altLang="en-US" smtClean="0">
                <a:latin typeface="楷体" panose="02010609060101010101" pitchFamily="49" charset="-122"/>
                <a:ea typeface="楷体" panose="02010609060101010101" pitchFamily="49" charset="-122"/>
              </a:rPr>
              <a:t>如用某某排序算法将给定序列排列</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各种排序算法执行过程的状态特征辨别，如第</a:t>
            </a:r>
            <a:r>
              <a:rPr lang="en-US" altLang="zh-CN" smtClean="0">
                <a:latin typeface="楷体" panose="02010609060101010101" pitchFamily="49" charset="-122"/>
                <a:ea typeface="楷体" panose="02010609060101010101" pitchFamily="49" charset="-122"/>
              </a:rPr>
              <a:t>1</a:t>
            </a:r>
            <a:r>
              <a:rPr lang="zh-CN" altLang="en-US" smtClean="0">
                <a:latin typeface="楷体" panose="02010609060101010101" pitchFamily="49" charset="-122"/>
                <a:ea typeface="楷体" panose="02010609060101010101" pitchFamily="49" charset="-122"/>
              </a:rPr>
              <a:t>趟排序结果、第</a:t>
            </a:r>
            <a:r>
              <a:rPr lang="en-US" altLang="zh-CN" smtClean="0">
                <a:latin typeface="楷体" panose="02010609060101010101" pitchFamily="49" charset="-122"/>
                <a:ea typeface="楷体" panose="02010609060101010101" pitchFamily="49" charset="-122"/>
              </a:rPr>
              <a:t>2</a:t>
            </a:r>
            <a:r>
              <a:rPr lang="zh-CN" altLang="en-US" smtClean="0">
                <a:latin typeface="楷体" panose="02010609060101010101" pitchFamily="49" charset="-122"/>
                <a:ea typeface="楷体" panose="02010609060101010101" pitchFamily="49" charset="-122"/>
              </a:rPr>
              <a:t>趟排序结果等</a:t>
            </a:r>
            <a:endParaRPr lang="en-US" altLang="zh-CN" smtClean="0">
              <a:latin typeface="楷体" panose="02010609060101010101" pitchFamily="49" charset="-122"/>
              <a:ea typeface="楷体" panose="02010609060101010101" pitchFamily="49" charset="-122"/>
            </a:endParaRPr>
          </a:p>
          <a:p>
            <a:pPr lvl="1"/>
            <a:r>
              <a:rPr lang="zh-CN" altLang="en-US" smtClean="0"/>
              <a:t>各种排序算法的复杂度分析</a:t>
            </a:r>
            <a:endParaRPr lang="zh-CN" altLang="en-US" smtClean="0"/>
          </a:p>
          <a:p>
            <a:pPr lvl="1"/>
            <a:r>
              <a:rPr lang="zh-CN" altLang="en-US" smtClean="0"/>
              <a:t>各种排序算法的空间复杂度分析</a:t>
            </a:r>
            <a:endParaRPr lang="zh-CN" altLang="en-US" smtClean="0"/>
          </a:p>
        </p:txBody>
      </p:sp>
      <p:sp>
        <p:nvSpPr>
          <p:cNvPr id="3789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DE65A9-4617-482B-A185-A4816E2567CF}"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第五部分：排序和查找</a:t>
            </a:r>
            <a:endParaRPr lang="zh-CN" altLang="en-US" smtClean="0"/>
          </a:p>
        </p:txBody>
      </p:sp>
      <p:sp>
        <p:nvSpPr>
          <p:cNvPr id="38915" name="内容占位符 2"/>
          <p:cNvSpPr>
            <a:spLocks noGrp="1"/>
          </p:cNvSpPr>
          <p:nvPr>
            <p:ph idx="1"/>
          </p:nvPr>
        </p:nvSpPr>
        <p:spPr/>
        <p:txBody>
          <a:bodyPr/>
          <a:lstStyle/>
          <a:p>
            <a:r>
              <a:rPr lang="zh-CN" altLang="en-US" smtClean="0"/>
              <a:t>专题</a:t>
            </a:r>
            <a:r>
              <a:rPr lang="en-US" altLang="zh-CN" smtClean="0"/>
              <a:t>1</a:t>
            </a:r>
            <a:r>
              <a:rPr lang="zh-CN" altLang="en-US" smtClean="0"/>
              <a:t>：排序</a:t>
            </a:r>
            <a:endParaRPr lang="en-US" altLang="zh-CN" smtClean="0"/>
          </a:p>
          <a:p>
            <a:pPr lvl="1"/>
            <a:r>
              <a:rPr lang="zh-CN" altLang="en-US" smtClean="0"/>
              <a:t>各种排序算法的适用范围</a:t>
            </a:r>
            <a:endParaRPr lang="en-US" altLang="zh-CN" smtClean="0"/>
          </a:p>
          <a:p>
            <a:pPr lvl="2"/>
            <a:r>
              <a:rPr lang="zh-CN" altLang="en-US" smtClean="0">
                <a:latin typeface="楷体" panose="02010609060101010101" pitchFamily="49" charset="-122"/>
                <a:ea typeface="楷体" panose="02010609060101010101" pitchFamily="49" charset="-122"/>
              </a:rPr>
              <a:t>待排队列无规律时适用哪种算法</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待排队列有序或基本有序时适用哪种算法</a:t>
            </a:r>
            <a:endParaRPr lang="zh-CN" altLang="en-US" smtClean="0">
              <a:latin typeface="楷体" panose="02010609060101010101" pitchFamily="49" charset="-122"/>
              <a:ea typeface="楷体" panose="02010609060101010101" pitchFamily="49" charset="-122"/>
            </a:endParaRPr>
          </a:p>
          <a:p>
            <a:pPr lvl="1"/>
            <a:r>
              <a:rPr lang="zh-CN" altLang="en-US" smtClean="0"/>
              <a:t>稳定性</a:t>
            </a:r>
            <a:endParaRPr lang="en-US" altLang="zh-CN" smtClean="0"/>
          </a:p>
          <a:p>
            <a:pPr lvl="2"/>
            <a:r>
              <a:rPr lang="zh-CN" altLang="en-US" smtClean="0">
                <a:latin typeface="楷体" panose="02010609060101010101" pitchFamily="49" charset="-122"/>
                <a:ea typeface="楷体" panose="02010609060101010101" pitchFamily="49" charset="-122"/>
              </a:rPr>
              <a:t>哪些排序是稳定排序、哪些是不稳定排序</a:t>
            </a:r>
            <a:endParaRPr lang="en-US" altLang="zh-CN" smtClean="0">
              <a:latin typeface="楷体" panose="02010609060101010101" pitchFamily="49" charset="-122"/>
              <a:ea typeface="楷体" panose="02010609060101010101" pitchFamily="49" charset="-122"/>
            </a:endParaRPr>
          </a:p>
        </p:txBody>
      </p:sp>
      <p:sp>
        <p:nvSpPr>
          <p:cNvPr id="3891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40842E-9867-4741-A170-C456CFCE44D9}"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卷面结构</a:t>
            </a:r>
            <a:endParaRPr lang="zh-CN" altLang="en-US" smtClean="0"/>
          </a:p>
        </p:txBody>
      </p:sp>
      <p:sp>
        <p:nvSpPr>
          <p:cNvPr id="23555" name="内容占位符 2"/>
          <p:cNvSpPr>
            <a:spLocks noGrp="1"/>
          </p:cNvSpPr>
          <p:nvPr>
            <p:ph idx="1"/>
          </p:nvPr>
        </p:nvSpPr>
        <p:spPr/>
        <p:txBody>
          <a:bodyPr/>
          <a:lstStyle/>
          <a:p>
            <a:r>
              <a:rPr lang="zh-CN" altLang="en-US" dirty="0" smtClean="0"/>
              <a:t>单选题，</a:t>
            </a:r>
            <a:r>
              <a:rPr lang="en-US" altLang="zh-CN" dirty="0" smtClean="0"/>
              <a:t>20</a:t>
            </a:r>
            <a:r>
              <a:rPr lang="zh-CN" altLang="en-US" dirty="0" smtClean="0"/>
              <a:t>分</a:t>
            </a:r>
            <a:r>
              <a:rPr lang="zh-CN" altLang="en-US" dirty="0" smtClean="0">
                <a:sym typeface="+mn-ea"/>
              </a:rPr>
              <a:t>（</a:t>
            </a:r>
            <a:r>
              <a:rPr lang="en-US" altLang="zh-CN" dirty="0" smtClean="0">
                <a:sym typeface="+mn-ea"/>
              </a:rPr>
              <a:t>10</a:t>
            </a:r>
            <a:r>
              <a:rPr lang="zh-CN" altLang="en-US" dirty="0" smtClean="0">
                <a:sym typeface="+mn-ea"/>
              </a:rPr>
              <a:t>题）</a:t>
            </a:r>
            <a:endParaRPr lang="zh-CN" altLang="en-US" dirty="0" smtClean="0"/>
          </a:p>
          <a:p>
            <a:r>
              <a:rPr lang="zh-CN" altLang="en-US" dirty="0" smtClean="0"/>
              <a:t>判断题，</a:t>
            </a:r>
            <a:r>
              <a:rPr lang="en-US" altLang="zh-CN" dirty="0" smtClean="0"/>
              <a:t>10</a:t>
            </a:r>
            <a:r>
              <a:rPr lang="zh-CN" altLang="en-US" dirty="0" smtClean="0"/>
              <a:t>分</a:t>
            </a:r>
            <a:r>
              <a:rPr lang="zh-CN" altLang="en-US" dirty="0" smtClean="0">
                <a:sym typeface="+mn-ea"/>
              </a:rPr>
              <a:t>（</a:t>
            </a:r>
            <a:r>
              <a:rPr lang="en-US" altLang="zh-CN" dirty="0" smtClean="0">
                <a:sym typeface="+mn-ea"/>
              </a:rPr>
              <a:t>10</a:t>
            </a:r>
            <a:r>
              <a:rPr lang="zh-CN" altLang="en-US" dirty="0" smtClean="0">
                <a:sym typeface="+mn-ea"/>
              </a:rPr>
              <a:t>题）</a:t>
            </a:r>
            <a:endParaRPr lang="zh-CN" altLang="en-US" dirty="0" smtClean="0"/>
          </a:p>
          <a:p>
            <a:r>
              <a:rPr lang="zh-CN" altLang="en-US" dirty="0" smtClean="0"/>
              <a:t>简答题，</a:t>
            </a:r>
            <a:r>
              <a:rPr lang="en-US" altLang="zh-CN" dirty="0" smtClean="0"/>
              <a:t>40</a:t>
            </a:r>
            <a:r>
              <a:rPr lang="zh-CN" altLang="en-US" dirty="0" smtClean="0"/>
              <a:t>分</a:t>
            </a:r>
            <a:r>
              <a:rPr lang="zh-CN" altLang="en-US" dirty="0" smtClean="0">
                <a:sym typeface="+mn-ea"/>
              </a:rPr>
              <a:t>（</a:t>
            </a:r>
            <a:r>
              <a:rPr lang="en-US" altLang="zh-CN" dirty="0" smtClean="0">
                <a:sym typeface="+mn-ea"/>
              </a:rPr>
              <a:t>4-5</a:t>
            </a:r>
            <a:r>
              <a:rPr lang="zh-CN" altLang="en-US" dirty="0" smtClean="0">
                <a:sym typeface="+mn-ea"/>
              </a:rPr>
              <a:t>题）</a:t>
            </a:r>
            <a:endParaRPr lang="en-US" altLang="zh-CN" dirty="0" smtClean="0"/>
          </a:p>
          <a:p>
            <a:r>
              <a:rPr lang="zh-CN" altLang="en-US" dirty="0" smtClean="0"/>
              <a:t>综合题，</a:t>
            </a:r>
            <a:r>
              <a:rPr lang="en-US" altLang="zh-CN" dirty="0" smtClean="0"/>
              <a:t>30</a:t>
            </a:r>
            <a:r>
              <a:rPr lang="zh-CN" altLang="en-US" dirty="0" smtClean="0"/>
              <a:t>分（</a:t>
            </a:r>
            <a:r>
              <a:rPr lang="en-US" altLang="zh-CN" dirty="0" smtClean="0"/>
              <a:t>2</a:t>
            </a:r>
            <a:r>
              <a:rPr lang="zh-CN" altLang="en-US" dirty="0" smtClean="0"/>
              <a:t>题）</a:t>
            </a:r>
            <a:endParaRPr lang="zh-CN" altLang="en-US" dirty="0"/>
          </a:p>
          <a:p>
            <a:endParaRPr lang="zh-CN" altLang="en-US" dirty="0" smtClean="0"/>
          </a:p>
        </p:txBody>
      </p:sp>
      <p:sp>
        <p:nvSpPr>
          <p:cNvPr id="2355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DDA5DC-AC51-46DC-9DBA-A60309CD7276}"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第五部分：排序和查找</a:t>
            </a:r>
            <a:endParaRPr lang="zh-CN" altLang="en-US" smtClean="0"/>
          </a:p>
        </p:txBody>
      </p:sp>
      <p:sp>
        <p:nvSpPr>
          <p:cNvPr id="39939" name="内容占位符 2"/>
          <p:cNvSpPr>
            <a:spLocks noGrp="1"/>
          </p:cNvSpPr>
          <p:nvPr>
            <p:ph idx="1"/>
          </p:nvPr>
        </p:nvSpPr>
        <p:spPr/>
        <p:txBody>
          <a:bodyPr/>
          <a:lstStyle/>
          <a:p>
            <a:r>
              <a:rPr lang="zh-CN" altLang="en-US" smtClean="0"/>
              <a:t>专题</a:t>
            </a:r>
            <a:r>
              <a:rPr lang="en-US" altLang="zh-CN" smtClean="0"/>
              <a:t>2</a:t>
            </a:r>
            <a:r>
              <a:rPr lang="zh-CN" altLang="en-US" smtClean="0"/>
              <a:t>：</a:t>
            </a:r>
            <a:r>
              <a:rPr lang="zh-CN" altLang="en-US" smtClean="0">
                <a:solidFill>
                  <a:srgbClr val="FF0000"/>
                </a:solidFill>
              </a:rPr>
              <a:t>查找</a:t>
            </a:r>
            <a:endParaRPr lang="en-US" altLang="zh-CN" smtClean="0">
              <a:solidFill>
                <a:srgbClr val="FF0000"/>
              </a:solidFill>
            </a:endParaRPr>
          </a:p>
          <a:p>
            <a:pPr lvl="1"/>
            <a:r>
              <a:rPr lang="zh-CN" altLang="en-US" smtClean="0">
                <a:solidFill>
                  <a:srgbClr val="FF0000"/>
                </a:solidFill>
              </a:rPr>
              <a:t>各种查找算法的对比（树、哈希）</a:t>
            </a:r>
            <a:endParaRPr lang="en-US" altLang="zh-CN" smtClean="0">
              <a:solidFill>
                <a:srgbClr val="FF0000"/>
              </a:solidFill>
            </a:endParaRPr>
          </a:p>
          <a:p>
            <a:pPr lvl="2"/>
            <a:r>
              <a:rPr lang="zh-CN" altLang="en-US" smtClean="0">
                <a:latin typeface="楷体" panose="02010609060101010101" pitchFamily="49" charset="-122"/>
                <a:ea typeface="楷体" panose="02010609060101010101" pitchFamily="49" charset="-122"/>
              </a:rPr>
              <a:t>算法思想</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查找过程</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复杂度分析</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适用范围</a:t>
            </a:r>
            <a:endParaRPr lang="zh-CN" altLang="en-US" smtClean="0">
              <a:latin typeface="楷体" panose="02010609060101010101" pitchFamily="49" charset="-122"/>
              <a:ea typeface="楷体" panose="02010609060101010101" pitchFamily="49" charset="-122"/>
            </a:endParaRPr>
          </a:p>
        </p:txBody>
      </p:sp>
      <p:sp>
        <p:nvSpPr>
          <p:cNvPr id="3994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00E6FA-7613-475C-89AF-1DC6BBBD1970}"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程序性能分析</a:t>
            </a:r>
            <a:endParaRPr lang="zh-CN" altLang="en-US"/>
          </a:p>
        </p:txBody>
      </p:sp>
      <p:sp>
        <p:nvSpPr>
          <p:cNvPr id="4" name="文本占位符 3"/>
          <p:cNvSpPr/>
          <p:nvPr>
            <p:ph type="body" idx="1"/>
          </p:nvPr>
        </p:nvSpPr>
        <p:spPr/>
        <p:txBody>
          <a:bodyPr/>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主要内容</a:t>
            </a:r>
            <a:endParaRPr lang="zh-CN" altLang="en-US" smtClean="0"/>
          </a:p>
        </p:txBody>
      </p:sp>
      <p:sp>
        <p:nvSpPr>
          <p:cNvPr id="36867" name="内容占位符 2"/>
          <p:cNvSpPr>
            <a:spLocks noGrp="1"/>
          </p:cNvSpPr>
          <p:nvPr>
            <p:ph idx="1"/>
          </p:nvPr>
        </p:nvSpPr>
        <p:spPr/>
        <p:txBody>
          <a:bodyPr/>
          <a:lstStyle/>
          <a:p>
            <a:r>
              <a:rPr lang="zh-CN" altLang="en-US" dirty="0" smtClean="0"/>
              <a:t>基本概念和术语</a:t>
            </a:r>
            <a:endParaRPr lang="en-US" altLang="zh-CN" dirty="0" smtClean="0"/>
          </a:p>
          <a:p>
            <a:r>
              <a:rPr lang="zh-CN" altLang="en-US" dirty="0" smtClean="0"/>
              <a:t>算法定义</a:t>
            </a:r>
            <a:endParaRPr lang="en-US" altLang="zh-CN" dirty="0" smtClean="0"/>
          </a:p>
          <a:p>
            <a:pPr lvl="1"/>
            <a:r>
              <a:rPr lang="zh-CN" altLang="en-US" dirty="0" smtClean="0"/>
              <a:t>算法特性</a:t>
            </a:r>
            <a:endParaRPr lang="en-US" altLang="zh-CN" dirty="0" smtClean="0"/>
          </a:p>
          <a:p>
            <a:pPr lvl="1"/>
            <a:r>
              <a:rPr lang="zh-CN" altLang="en-US" dirty="0" smtClean="0"/>
              <a:t>算法效率度量</a:t>
            </a:r>
            <a:endParaRPr lang="en-US" altLang="zh-CN" dirty="0" smtClean="0"/>
          </a:p>
          <a:p>
            <a:pPr lvl="2"/>
            <a:r>
              <a:rPr lang="zh-CN" altLang="en-US" dirty="0" smtClean="0"/>
              <a:t>算法复杂度渐进符号（</a:t>
            </a:r>
            <a:r>
              <a:rPr lang="en-US" altLang="zh-CN" dirty="0" smtClean="0"/>
              <a:t>Ο</a:t>
            </a:r>
            <a:r>
              <a:rPr lang="zh-CN" altLang="en-US" dirty="0" smtClean="0"/>
              <a:t>、</a:t>
            </a:r>
            <a:r>
              <a:rPr lang="en-US" altLang="zh-CN" dirty="0" smtClean="0"/>
              <a:t>Ω</a:t>
            </a:r>
            <a:r>
              <a:rPr lang="zh-CN" altLang="en-US" dirty="0" smtClean="0"/>
              <a:t>、</a:t>
            </a:r>
            <a:r>
              <a:rPr lang="en-US" altLang="zh-CN" dirty="0" smtClean="0"/>
              <a:t>Θ</a:t>
            </a:r>
            <a:r>
              <a:rPr lang="zh-CN" altLang="en-US" dirty="0" smtClean="0"/>
              <a:t>、</a:t>
            </a:r>
            <a:r>
              <a:rPr lang="en-US" altLang="zh-CN" dirty="0" smtClean="0"/>
              <a:t>ο</a:t>
            </a:r>
            <a:r>
              <a:rPr lang="zh-CN" altLang="en-US" dirty="0" smtClean="0"/>
              <a:t>）</a:t>
            </a:r>
            <a:endParaRPr lang="en-US" altLang="zh-CN" dirty="0" smtClean="0"/>
          </a:p>
          <a:p>
            <a:pPr lvl="2"/>
            <a:r>
              <a:rPr lang="zh-CN" altLang="en-US" dirty="0" smtClean="0"/>
              <a:t>算法空间复杂度</a:t>
            </a:r>
            <a:endParaRPr lang="en-US" altLang="zh-CN" dirty="0" smtClean="0"/>
          </a:p>
          <a:p>
            <a:r>
              <a:rPr lang="zh-CN" altLang="en-US" dirty="0" smtClean="0"/>
              <a:t>性能测量方法</a:t>
            </a:r>
            <a:endParaRPr lang="zh-CN" altLang="en-US" dirty="0"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45167" y="2678914"/>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endParaRPr lang="zh-CN" altLang="zh-CN" sz="2400" b="1">
              <a:latin typeface="Microsoft YaHei UI Light" panose="020B0502040204020203" pitchFamily="34" charset="-122"/>
              <a:ea typeface="Microsoft YaHei UI Light" panose="020B0502040204020203" pitchFamily="34" charset="-122"/>
            </a:endParaRPr>
          </a:p>
        </p:txBody>
      </p:sp>
      <p:sp>
        <p:nvSpPr>
          <p:cNvPr id="8" name="AutoShape 4"/>
          <p:cNvSpPr/>
          <p:nvPr/>
        </p:nvSpPr>
        <p:spPr bwMode="auto">
          <a:xfrm>
            <a:off x="1730818" y="2338712"/>
            <a:ext cx="427603" cy="3274688"/>
          </a:xfrm>
          <a:prstGeom prst="leftBrace">
            <a:avLst>
              <a:gd name="adj1" fmla="val 53795"/>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a:latin typeface="Microsoft YaHei UI Light" panose="020B0502040204020203" pitchFamily="34" charset="-122"/>
              <a:ea typeface="Microsoft YaHei UI Light" panose="020B0502040204020203" pitchFamily="34" charset="-122"/>
            </a:endParaRPr>
          </a:p>
        </p:txBody>
      </p:sp>
      <p:sp>
        <p:nvSpPr>
          <p:cNvPr id="9" name="Text Box 5" descr="花岗岩"/>
          <p:cNvSpPr txBox="1">
            <a:spLocks noChangeArrowheads="1"/>
          </p:cNvSpPr>
          <p:nvPr/>
        </p:nvSpPr>
        <p:spPr bwMode="auto">
          <a:xfrm>
            <a:off x="1994495" y="2055019"/>
            <a:ext cx="29097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b="1">
                <a:latin typeface="Microsoft YaHei UI Light" panose="020B0502040204020203" pitchFamily="34" charset="-122"/>
                <a:ea typeface="Microsoft YaHei UI Light" panose="020B0502040204020203" pitchFamily="34" charset="-122"/>
              </a:rPr>
              <a:t> </a:t>
            </a:r>
            <a:r>
              <a:rPr lang="zh-CN" altLang="en-US" b="1">
                <a:latin typeface="Microsoft YaHei UI Light" panose="020B0502040204020203" pitchFamily="34" charset="-122"/>
                <a:ea typeface="Microsoft YaHei UI Light" panose="020B0502040204020203" pitchFamily="34" charset="-122"/>
              </a:rPr>
              <a:t>数据的逻辑结构 </a:t>
            </a:r>
            <a:endParaRPr lang="zh-CN" altLang="en-US" b="1">
              <a:latin typeface="Microsoft YaHei UI Light" panose="020B0502040204020203" pitchFamily="34" charset="-122"/>
              <a:ea typeface="Microsoft YaHei UI Light" panose="020B0502040204020203" pitchFamily="34" charset="-122"/>
            </a:endParaRPr>
          </a:p>
        </p:txBody>
      </p:sp>
      <p:sp>
        <p:nvSpPr>
          <p:cNvPr id="10" name="Text Box 6" descr="花岗岩"/>
          <p:cNvSpPr txBox="1">
            <a:spLocks noChangeArrowheads="1"/>
          </p:cNvSpPr>
          <p:nvPr/>
        </p:nvSpPr>
        <p:spPr bwMode="auto">
          <a:xfrm>
            <a:off x="1994495" y="3765175"/>
            <a:ext cx="29097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b="1" dirty="0">
                <a:latin typeface="Microsoft YaHei UI Light" panose="020B0502040204020203" pitchFamily="34" charset="-122"/>
                <a:ea typeface="Microsoft YaHei UI Light" panose="020B0502040204020203" pitchFamily="34" charset="-122"/>
              </a:rPr>
              <a:t> </a:t>
            </a:r>
            <a:r>
              <a:rPr lang="zh-CN" altLang="en-US" b="1" dirty="0">
                <a:latin typeface="Microsoft YaHei UI Light" panose="020B0502040204020203" pitchFamily="34" charset="-122"/>
                <a:ea typeface="Microsoft YaHei UI Light" panose="020B0502040204020203" pitchFamily="34" charset="-122"/>
              </a:rPr>
              <a:t>数据的存储结构 </a:t>
            </a:r>
            <a:endParaRPr lang="zh-CN" altLang="en-US" b="1" dirty="0">
              <a:latin typeface="Microsoft YaHei UI Light" panose="020B0502040204020203" pitchFamily="34" charset="-122"/>
              <a:ea typeface="Microsoft YaHei UI Light" panose="020B0502040204020203" pitchFamily="34" charset="-122"/>
            </a:endParaRPr>
          </a:p>
        </p:txBody>
      </p:sp>
      <p:sp>
        <p:nvSpPr>
          <p:cNvPr id="11" name="Text Box 7" descr="花岗岩"/>
          <p:cNvSpPr txBox="1">
            <a:spLocks noChangeArrowheads="1"/>
          </p:cNvSpPr>
          <p:nvPr/>
        </p:nvSpPr>
        <p:spPr bwMode="auto">
          <a:xfrm>
            <a:off x="2165647" y="5343696"/>
            <a:ext cx="67393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b="1" dirty="0">
                <a:latin typeface="Microsoft YaHei UI Light" panose="020B0502040204020203" pitchFamily="34" charset="-122"/>
                <a:ea typeface="Microsoft YaHei UI Light" panose="020B0502040204020203" pitchFamily="34" charset="-122"/>
              </a:rPr>
              <a:t>数据的运算：</a:t>
            </a:r>
            <a:r>
              <a:rPr lang="zh-CN" altLang="en-US" sz="2400" b="1" dirty="0">
                <a:latin typeface="Microsoft YaHei UI Light" panose="020B0502040204020203" pitchFamily="34" charset="-122"/>
                <a:ea typeface="Microsoft YaHei UI Light" panose="020B0502040204020203" pitchFamily="34" charset="-122"/>
              </a:rPr>
              <a:t>插入、删除、修改、查找、排序 </a:t>
            </a:r>
            <a:endParaRPr lang="zh-CN" altLang="en-US" b="1" dirty="0">
              <a:latin typeface="Microsoft YaHei UI Light" panose="020B0502040204020203" pitchFamily="34" charset="-122"/>
              <a:ea typeface="Microsoft YaHei UI Light" panose="020B0502040204020203" pitchFamily="34" charset="-122"/>
            </a:endParaRPr>
          </a:p>
        </p:txBody>
      </p:sp>
      <p:sp>
        <p:nvSpPr>
          <p:cNvPr id="12" name="AutoShape 8"/>
          <p:cNvSpPr/>
          <p:nvPr/>
        </p:nvSpPr>
        <p:spPr bwMode="auto">
          <a:xfrm>
            <a:off x="4894286" y="3580746"/>
            <a:ext cx="201591" cy="1540603"/>
          </a:xfrm>
          <a:prstGeom prst="leftBrace">
            <a:avLst>
              <a:gd name="adj1" fmla="val 68866"/>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a:latin typeface="Microsoft YaHei UI Light" panose="020B0502040204020203" pitchFamily="34" charset="-122"/>
              <a:ea typeface="Microsoft YaHei UI Light" panose="020B0502040204020203" pitchFamily="34" charset="-122"/>
            </a:endParaRPr>
          </a:p>
        </p:txBody>
      </p:sp>
      <p:sp>
        <p:nvSpPr>
          <p:cNvPr id="14" name="AutoShape 10"/>
          <p:cNvSpPr/>
          <p:nvPr/>
        </p:nvSpPr>
        <p:spPr bwMode="auto">
          <a:xfrm>
            <a:off x="6480851" y="861000"/>
            <a:ext cx="152400" cy="1360488"/>
          </a:xfrm>
          <a:prstGeom prst="leftBrace">
            <a:avLst>
              <a:gd name="adj1" fmla="val 74392"/>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sz="2000">
              <a:latin typeface="Microsoft YaHei UI Light" panose="020B0502040204020203" pitchFamily="34" charset="-122"/>
              <a:ea typeface="Microsoft YaHei UI Light" panose="020B0502040204020203" pitchFamily="34" charset="-122"/>
            </a:endParaRPr>
          </a:p>
        </p:txBody>
      </p:sp>
      <p:sp>
        <p:nvSpPr>
          <p:cNvPr id="15" name="AutoShape 11"/>
          <p:cNvSpPr/>
          <p:nvPr/>
        </p:nvSpPr>
        <p:spPr bwMode="auto">
          <a:xfrm>
            <a:off x="6518951" y="2341041"/>
            <a:ext cx="114300" cy="944563"/>
          </a:xfrm>
          <a:prstGeom prst="leftBrace">
            <a:avLst>
              <a:gd name="adj1" fmla="val 68866"/>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sz="2000">
              <a:latin typeface="Microsoft YaHei UI Light" panose="020B0502040204020203" pitchFamily="34" charset="-122"/>
              <a:ea typeface="Microsoft YaHei UI Light" panose="020B0502040204020203" pitchFamily="34" charset="-122"/>
            </a:endParaRPr>
          </a:p>
        </p:txBody>
      </p:sp>
      <p:sp>
        <p:nvSpPr>
          <p:cNvPr id="16" name="Text Box 12" descr="花岗岩"/>
          <p:cNvSpPr txBox="1">
            <a:spLocks noChangeArrowheads="1"/>
          </p:cNvSpPr>
          <p:nvPr/>
        </p:nvSpPr>
        <p:spPr bwMode="auto">
          <a:xfrm>
            <a:off x="5124262" y="1372336"/>
            <a:ext cx="13612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b="1" dirty="0">
                <a:latin typeface="Microsoft YaHei UI Light" panose="020B0502040204020203" pitchFamily="34" charset="-122"/>
                <a:ea typeface="Microsoft YaHei UI Light" panose="020B0502040204020203" pitchFamily="34" charset="-122"/>
              </a:rPr>
              <a:t>线性结构 </a:t>
            </a:r>
            <a:endParaRPr lang="zh-CN" altLang="en-US" sz="2000" b="1" dirty="0">
              <a:latin typeface="Microsoft YaHei UI Light" panose="020B0502040204020203" pitchFamily="34" charset="-122"/>
              <a:ea typeface="Microsoft YaHei UI Light" panose="020B0502040204020203" pitchFamily="34" charset="-122"/>
            </a:endParaRPr>
          </a:p>
        </p:txBody>
      </p:sp>
      <p:sp>
        <p:nvSpPr>
          <p:cNvPr id="17" name="Text Box 13" descr="花岗岩"/>
          <p:cNvSpPr txBox="1">
            <a:spLocks noChangeArrowheads="1"/>
          </p:cNvSpPr>
          <p:nvPr/>
        </p:nvSpPr>
        <p:spPr bwMode="auto">
          <a:xfrm>
            <a:off x="5033693" y="2468208"/>
            <a:ext cx="15424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b="1" dirty="0">
                <a:latin typeface="Microsoft YaHei UI Light" panose="020B0502040204020203" pitchFamily="34" charset="-122"/>
                <a:ea typeface="Microsoft YaHei UI Light" panose="020B0502040204020203" pitchFamily="34" charset="-122"/>
              </a:rPr>
              <a:t>非线性结构</a:t>
            </a:r>
            <a:endParaRPr lang="zh-CN" altLang="en-US" sz="2000" b="1" dirty="0">
              <a:latin typeface="Microsoft YaHei UI Light" panose="020B0502040204020203" pitchFamily="34" charset="-122"/>
              <a:ea typeface="Microsoft YaHei UI Light" panose="020B0502040204020203" pitchFamily="34" charset="-122"/>
            </a:endParaRPr>
          </a:p>
        </p:txBody>
      </p:sp>
      <p:sp>
        <p:nvSpPr>
          <p:cNvPr id="18" name="Text Box 14" descr="花岗岩"/>
          <p:cNvSpPr txBox="1">
            <a:spLocks noChangeArrowheads="1"/>
          </p:cNvSpPr>
          <p:nvPr/>
        </p:nvSpPr>
        <p:spPr bwMode="auto">
          <a:xfrm>
            <a:off x="5138499" y="3337648"/>
            <a:ext cx="12859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b="1" dirty="0">
                <a:latin typeface="Microsoft YaHei UI Light" panose="020B0502040204020203" pitchFamily="34" charset="-122"/>
                <a:ea typeface="Microsoft YaHei UI Light" panose="020B0502040204020203" pitchFamily="34" charset="-122"/>
              </a:rPr>
              <a:t>顺序存储</a:t>
            </a:r>
            <a:endParaRPr lang="zh-CN" altLang="en-US" sz="2000" b="1" dirty="0">
              <a:latin typeface="Microsoft YaHei UI Light" panose="020B0502040204020203" pitchFamily="34" charset="-122"/>
              <a:ea typeface="Microsoft YaHei UI Light" panose="020B0502040204020203" pitchFamily="34" charset="-122"/>
            </a:endParaRPr>
          </a:p>
        </p:txBody>
      </p:sp>
      <p:sp>
        <p:nvSpPr>
          <p:cNvPr id="19" name="Text Box 15" descr="花岗岩"/>
          <p:cNvSpPr txBox="1">
            <a:spLocks noChangeArrowheads="1"/>
          </p:cNvSpPr>
          <p:nvPr/>
        </p:nvSpPr>
        <p:spPr bwMode="auto">
          <a:xfrm>
            <a:off x="5204251" y="4360868"/>
            <a:ext cx="12859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000" b="1" dirty="0">
                <a:latin typeface="Microsoft YaHei UI Light" panose="020B0502040204020203" pitchFamily="34" charset="-122"/>
                <a:ea typeface="Microsoft YaHei UI Light" panose="020B0502040204020203" pitchFamily="34" charset="-122"/>
              </a:rPr>
              <a:t>索引存储 </a:t>
            </a:r>
            <a:endParaRPr lang="zh-CN" altLang="en-US" sz="2000" b="1" dirty="0">
              <a:latin typeface="Microsoft YaHei UI Light" panose="020B0502040204020203" pitchFamily="34" charset="-122"/>
              <a:ea typeface="Microsoft YaHei UI Light" panose="020B0502040204020203" pitchFamily="34" charset="-122"/>
            </a:endParaRPr>
          </a:p>
        </p:txBody>
      </p:sp>
      <p:sp>
        <p:nvSpPr>
          <p:cNvPr id="20" name="Text Box 16" descr="花岗岩"/>
          <p:cNvSpPr txBox="1">
            <a:spLocks noChangeArrowheads="1"/>
          </p:cNvSpPr>
          <p:nvPr/>
        </p:nvSpPr>
        <p:spPr bwMode="auto">
          <a:xfrm>
            <a:off x="6702500" y="781344"/>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a:latin typeface="Microsoft YaHei UI Light" panose="020B0502040204020203" pitchFamily="34" charset="-122"/>
                <a:ea typeface="Microsoft YaHei UI Light" panose="020B0502040204020203" pitchFamily="34" charset="-122"/>
              </a:rPr>
              <a:t>线性表</a:t>
            </a:r>
            <a:endParaRPr lang="zh-CN" altLang="en-US" sz="2000" b="1">
              <a:latin typeface="Microsoft YaHei UI Light" panose="020B0502040204020203" pitchFamily="34" charset="-122"/>
              <a:ea typeface="Microsoft YaHei UI Light" panose="020B0502040204020203" pitchFamily="34" charset="-122"/>
            </a:endParaRPr>
          </a:p>
        </p:txBody>
      </p:sp>
      <p:sp>
        <p:nvSpPr>
          <p:cNvPr id="21" name="Text Box 17" descr="花岗岩"/>
          <p:cNvSpPr txBox="1">
            <a:spLocks noChangeArrowheads="1"/>
          </p:cNvSpPr>
          <p:nvPr/>
        </p:nvSpPr>
        <p:spPr bwMode="auto">
          <a:xfrm>
            <a:off x="6702494" y="130045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dirty="0">
                <a:latin typeface="Microsoft YaHei UI Light" panose="020B0502040204020203" pitchFamily="34" charset="-122"/>
                <a:ea typeface="Microsoft YaHei UI Light" panose="020B0502040204020203" pitchFamily="34" charset="-122"/>
              </a:rPr>
              <a:t>栈、队列</a:t>
            </a:r>
            <a:endParaRPr lang="zh-CN" altLang="en-US" sz="2000" b="1" dirty="0">
              <a:latin typeface="Microsoft YaHei UI Light" panose="020B0502040204020203" pitchFamily="34" charset="-122"/>
              <a:ea typeface="Microsoft YaHei UI Light" panose="020B0502040204020203" pitchFamily="34" charset="-122"/>
            </a:endParaRPr>
          </a:p>
        </p:txBody>
      </p:sp>
      <p:sp>
        <p:nvSpPr>
          <p:cNvPr id="22" name="Text Box 18" descr="花岗岩"/>
          <p:cNvSpPr txBox="1">
            <a:spLocks noChangeArrowheads="1"/>
          </p:cNvSpPr>
          <p:nvPr/>
        </p:nvSpPr>
        <p:spPr bwMode="auto">
          <a:xfrm>
            <a:off x="6702494" y="181956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dirty="0">
                <a:latin typeface="Microsoft YaHei UI Light" panose="020B0502040204020203" pitchFamily="34" charset="-122"/>
                <a:ea typeface="Microsoft YaHei UI Light" panose="020B0502040204020203" pitchFamily="34" charset="-122"/>
              </a:rPr>
              <a:t>串、数组</a:t>
            </a:r>
            <a:endParaRPr lang="zh-CN" altLang="en-US" sz="2000" b="1" dirty="0">
              <a:latin typeface="Microsoft YaHei UI Light" panose="020B0502040204020203" pitchFamily="34" charset="-122"/>
              <a:ea typeface="Microsoft YaHei UI Light" panose="020B0502040204020203" pitchFamily="34" charset="-122"/>
            </a:endParaRPr>
          </a:p>
        </p:txBody>
      </p:sp>
      <p:sp>
        <p:nvSpPr>
          <p:cNvPr id="23" name="Text Box 19" descr="花岗岩"/>
          <p:cNvSpPr txBox="1">
            <a:spLocks noChangeArrowheads="1"/>
          </p:cNvSpPr>
          <p:nvPr/>
        </p:nvSpPr>
        <p:spPr bwMode="auto">
          <a:xfrm>
            <a:off x="6665075" y="233871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a:latin typeface="Microsoft YaHei UI Light" panose="020B0502040204020203" pitchFamily="34" charset="-122"/>
                <a:ea typeface="Microsoft YaHei UI Light" panose="020B0502040204020203" pitchFamily="34" charset="-122"/>
              </a:rPr>
              <a:t>树形结构</a:t>
            </a:r>
            <a:endParaRPr lang="zh-CN" altLang="en-US" sz="2000" b="1">
              <a:latin typeface="Microsoft YaHei UI Light" panose="020B0502040204020203" pitchFamily="34" charset="-122"/>
              <a:ea typeface="Microsoft YaHei UI Light" panose="020B0502040204020203" pitchFamily="34" charset="-122"/>
            </a:endParaRPr>
          </a:p>
        </p:txBody>
      </p:sp>
      <p:sp>
        <p:nvSpPr>
          <p:cNvPr id="24" name="Text Box 20" descr="花岗岩"/>
          <p:cNvSpPr txBox="1">
            <a:spLocks noChangeArrowheads="1"/>
          </p:cNvSpPr>
          <p:nvPr/>
        </p:nvSpPr>
        <p:spPr bwMode="auto">
          <a:xfrm>
            <a:off x="6665075" y="287211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a:latin typeface="Microsoft YaHei UI Light" panose="020B0502040204020203" pitchFamily="34" charset="-122"/>
                <a:ea typeface="Microsoft YaHei UI Light" panose="020B0502040204020203" pitchFamily="34" charset="-122"/>
              </a:rPr>
              <a:t>图形结构</a:t>
            </a:r>
            <a:endParaRPr lang="zh-CN" altLang="en-US" sz="2000" b="1">
              <a:latin typeface="Microsoft YaHei UI Light" panose="020B0502040204020203" pitchFamily="34" charset="-122"/>
              <a:ea typeface="Microsoft YaHei UI Light" panose="020B0502040204020203" pitchFamily="34" charset="-122"/>
            </a:endParaRPr>
          </a:p>
        </p:txBody>
      </p:sp>
      <p:sp>
        <p:nvSpPr>
          <p:cNvPr id="25" name="Text Box 24"/>
          <p:cNvSpPr txBox="1">
            <a:spLocks noChangeArrowheads="1"/>
          </p:cNvSpPr>
          <p:nvPr/>
        </p:nvSpPr>
        <p:spPr bwMode="auto">
          <a:xfrm>
            <a:off x="61531" y="2259630"/>
            <a:ext cx="1662060"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1600" b="1" dirty="0">
                <a:solidFill>
                  <a:srgbClr val="0070C0"/>
                </a:solidFill>
                <a:latin typeface="Microsoft YaHei UI Light" panose="020B0502040204020203" pitchFamily="34" charset="-122"/>
                <a:ea typeface="Microsoft YaHei UI Light" panose="020B0502040204020203" pitchFamily="34" charset="-122"/>
              </a:rPr>
              <a:t>逻辑结构唯一</a:t>
            </a:r>
            <a:endParaRPr lang="zh-CN" altLang="en-US" sz="16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endParaRPr lang="en-US" altLang="zh-CN" sz="20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endParaRPr lang="en-US" altLang="zh-CN" sz="16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endParaRPr lang="en-US" altLang="zh-CN" sz="16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r>
              <a:rPr lang="zh-CN" altLang="en-US" sz="1600" b="1" dirty="0">
                <a:solidFill>
                  <a:srgbClr val="0070C0"/>
                </a:solidFill>
                <a:latin typeface="Microsoft YaHei UI Light" panose="020B0502040204020203" pitchFamily="34" charset="-122"/>
                <a:ea typeface="Microsoft YaHei UI Light" panose="020B0502040204020203" pitchFamily="34" charset="-122"/>
              </a:rPr>
              <a:t>存储结构不唯一</a:t>
            </a:r>
            <a:endParaRPr lang="zh-CN" altLang="en-US" sz="16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endParaRPr lang="zh-CN" altLang="en-US" sz="16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endParaRPr lang="en-US" altLang="zh-CN" sz="2400" b="1" dirty="0">
              <a:solidFill>
                <a:srgbClr val="0070C0"/>
              </a:solidFill>
              <a:latin typeface="Microsoft YaHei UI Light" panose="020B0502040204020203" pitchFamily="34" charset="-122"/>
              <a:ea typeface="Microsoft YaHei UI Light" panose="020B0502040204020203" pitchFamily="34" charset="-122"/>
            </a:endParaRPr>
          </a:p>
          <a:p>
            <a:pPr algn="ctr" eaLnBrk="1" hangingPunct="1">
              <a:spcBef>
                <a:spcPct val="50000"/>
              </a:spcBef>
            </a:pPr>
            <a:r>
              <a:rPr lang="zh-CN" altLang="en-US" sz="1600" b="1" dirty="0">
                <a:solidFill>
                  <a:srgbClr val="0070C0"/>
                </a:solidFill>
                <a:latin typeface="Microsoft YaHei UI Light" panose="020B0502040204020203" pitchFamily="34" charset="-122"/>
                <a:ea typeface="Microsoft YaHei UI Light" panose="020B0502040204020203" pitchFamily="34" charset="-122"/>
              </a:rPr>
              <a:t>运算的实现依赖于存储结构</a:t>
            </a:r>
            <a:endParaRPr lang="zh-CN" altLang="en-US" sz="1600" b="1" dirty="0">
              <a:solidFill>
                <a:srgbClr val="0070C0"/>
              </a:solidFill>
              <a:latin typeface="Microsoft YaHei UI Light" panose="020B0502040204020203" pitchFamily="34" charset="-122"/>
              <a:ea typeface="Microsoft YaHei UI Light" panose="020B0502040204020203" pitchFamily="34" charset="-122"/>
            </a:endParaRPr>
          </a:p>
        </p:txBody>
      </p:sp>
      <p:sp>
        <p:nvSpPr>
          <p:cNvPr id="26" name="AutoShape 25"/>
          <p:cNvSpPr>
            <a:spLocks noChangeArrowheads="1"/>
          </p:cNvSpPr>
          <p:nvPr/>
        </p:nvSpPr>
        <p:spPr bwMode="auto">
          <a:xfrm>
            <a:off x="797845" y="4353391"/>
            <a:ext cx="189443" cy="442649"/>
          </a:xfrm>
          <a:prstGeom prst="upArrow">
            <a:avLst>
              <a:gd name="adj1" fmla="val 50000"/>
              <a:gd name="adj2" fmla="val 186080"/>
            </a:avLst>
          </a:prstGeom>
          <a:solidFill>
            <a:schemeClr val="accent1"/>
          </a:solidFill>
          <a:ln w="9525">
            <a:solidFill>
              <a:schemeClr val="tx1"/>
            </a:solidFill>
            <a:miter lim="800000"/>
          </a:ln>
        </p:spPr>
        <p:txBody>
          <a:bodyPr wrap="none" anchor="ct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a:latin typeface="Microsoft YaHei UI Light" panose="020B0502040204020203" pitchFamily="34" charset="-122"/>
              <a:ea typeface="Microsoft YaHei UI Light" panose="020B0502040204020203" pitchFamily="34" charset="-122"/>
            </a:endParaRPr>
          </a:p>
        </p:txBody>
      </p:sp>
      <p:sp>
        <p:nvSpPr>
          <p:cNvPr id="27" name="AutoShape 8"/>
          <p:cNvSpPr/>
          <p:nvPr/>
        </p:nvSpPr>
        <p:spPr bwMode="auto">
          <a:xfrm>
            <a:off x="4894283" y="1532473"/>
            <a:ext cx="244215" cy="1135795"/>
          </a:xfrm>
          <a:prstGeom prst="leftBrace">
            <a:avLst>
              <a:gd name="adj1" fmla="val 68866"/>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endParaRPr lang="zh-CN" altLang="en-US" sz="2000">
              <a:latin typeface="Microsoft YaHei UI Light" panose="020B0502040204020203" pitchFamily="34" charset="-122"/>
              <a:ea typeface="Microsoft YaHei UI Light" panose="020B0502040204020203" pitchFamily="34" charset="-122"/>
            </a:endParaRPr>
          </a:p>
        </p:txBody>
      </p:sp>
      <p:sp>
        <p:nvSpPr>
          <p:cNvPr id="28" name="Text Box 14" descr="花岗岩"/>
          <p:cNvSpPr txBox="1">
            <a:spLocks noChangeArrowheads="1"/>
          </p:cNvSpPr>
          <p:nvPr/>
        </p:nvSpPr>
        <p:spPr bwMode="auto">
          <a:xfrm>
            <a:off x="5204243" y="38322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a:spcBef>
                <a:spcPct val="50000"/>
              </a:spcBef>
            </a:pPr>
            <a:r>
              <a:rPr lang="zh-CN" altLang="en-US" sz="2000" b="1" dirty="0">
                <a:latin typeface="Microsoft YaHei UI Light" panose="020B0502040204020203" pitchFamily="34" charset="-122"/>
                <a:ea typeface="Microsoft YaHei UI Light" panose="020B0502040204020203" pitchFamily="34" charset="-122"/>
              </a:rPr>
              <a:t>链式存储</a:t>
            </a:r>
            <a:endParaRPr lang="zh-CN" altLang="en-US" sz="2000" b="1" dirty="0">
              <a:latin typeface="Microsoft YaHei UI Light" panose="020B0502040204020203" pitchFamily="34" charset="-122"/>
              <a:ea typeface="Microsoft YaHei UI Light" panose="020B0502040204020203" pitchFamily="34" charset="-122"/>
            </a:endParaRPr>
          </a:p>
        </p:txBody>
      </p:sp>
      <p:sp>
        <p:nvSpPr>
          <p:cNvPr id="29" name="Text Box 15" descr="花岗岩"/>
          <p:cNvSpPr txBox="1">
            <a:spLocks noChangeArrowheads="1"/>
          </p:cNvSpPr>
          <p:nvPr/>
        </p:nvSpPr>
        <p:spPr bwMode="auto">
          <a:xfrm>
            <a:off x="5070474" y="4899381"/>
            <a:ext cx="14366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a:solidFill>
                  <a:schemeClr val="tx1"/>
                </a:solidFill>
                <a:latin typeface="Times New Roman" panose="02020603050405020304" pitchFamily="18" charset="0"/>
                <a:ea typeface="仿宋_GB2312" pitchFamily="49" charset="-122"/>
              </a:defRPr>
            </a:lvl1pPr>
            <a:lvl2pPr marL="742950" indent="-285750">
              <a:defRPr kumimoji="1" sz="2800">
                <a:solidFill>
                  <a:schemeClr val="tx1"/>
                </a:solidFill>
                <a:latin typeface="Times New Roman" panose="02020603050405020304" pitchFamily="18" charset="0"/>
                <a:ea typeface="仿宋_GB2312" pitchFamily="49" charset="-122"/>
              </a:defRPr>
            </a:lvl2pPr>
            <a:lvl3pPr marL="1143000" indent="-228600">
              <a:defRPr kumimoji="1" sz="2800">
                <a:solidFill>
                  <a:schemeClr val="tx1"/>
                </a:solidFill>
                <a:latin typeface="Times New Roman" panose="02020603050405020304" pitchFamily="18" charset="0"/>
                <a:ea typeface="仿宋_GB2312" pitchFamily="49" charset="-122"/>
              </a:defRPr>
            </a:lvl3pPr>
            <a:lvl4pPr marL="1600200" indent="-228600">
              <a:defRPr kumimoji="1" sz="2800">
                <a:solidFill>
                  <a:schemeClr val="tx1"/>
                </a:solidFill>
                <a:latin typeface="Times New Roman" panose="02020603050405020304" pitchFamily="18" charset="0"/>
                <a:ea typeface="仿宋_GB2312" pitchFamily="49" charset="-122"/>
              </a:defRPr>
            </a:lvl4pPr>
            <a:lvl5pPr marL="2057400" indent="-228600">
              <a:defRPr kumimoji="1"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defRPr kumimoji="1"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b="1" dirty="0">
                <a:latin typeface="Microsoft YaHei UI Light" panose="020B0502040204020203" pitchFamily="34" charset="-122"/>
                <a:ea typeface="Microsoft YaHei UI Light" panose="020B0502040204020203" pitchFamily="34" charset="-122"/>
              </a:rPr>
              <a:t>散列存储 </a:t>
            </a:r>
            <a:endParaRPr lang="zh-CN" altLang="en-US" sz="2000" b="1" dirty="0">
              <a:latin typeface="Microsoft YaHei UI Light" panose="020B0502040204020203" pitchFamily="34" charset="-122"/>
              <a:ea typeface="Microsoft YaHei UI Light" panose="020B0502040204020203" pitchFamily="34" charset="-122"/>
            </a:endParaRPr>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3500"/>
                            </p:stCondLst>
                            <p:childTnLst>
                              <p:par>
                                <p:cTn id="10" presetID="2" presetClass="entr" presetSubtype="2" fill="hold" grpId="0" nodeType="afterEffect">
                                  <p:stCondLst>
                                    <p:cond delay="3000"/>
                                  </p:stCondLst>
                                  <p:childTnLst>
                                    <p:set>
                                      <p:cBhvr>
                                        <p:cTn id="11" dur="1" fill="hold">
                                          <p:stCondLst>
                                            <p:cond delay="0"/>
                                          </p:stCondLst>
                                        </p:cTn>
                                        <p:tgtEl>
                                          <p:spTgt spid="25">
                                            <p:txEl>
                                              <p:pRg st="4" end="4"/>
                                            </p:txEl>
                                          </p:spTgt>
                                        </p:tgtEl>
                                        <p:attrNameLst>
                                          <p:attrName>style.visibility</p:attrName>
                                        </p:attrNameLst>
                                      </p:cBhvr>
                                      <p:to>
                                        <p:strVal val="visible"/>
                                      </p:to>
                                    </p:set>
                                    <p:anim calcmode="lin" valueType="num">
                                      <p:cBhvr additive="base">
                                        <p:cTn id="12" dur="500" fill="hold"/>
                                        <p:tgtEl>
                                          <p:spTgt spid="25">
                                            <p:txEl>
                                              <p:pRg st="4" end="4"/>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5">
                                            <p:txEl>
                                              <p:pRg st="4" end="4"/>
                                            </p:txEl>
                                          </p:spTgt>
                                        </p:tgtEl>
                                        <p:attrNameLst>
                                          <p:attrName>ppt_y</p:attrName>
                                        </p:attrNameLst>
                                      </p:cBhvr>
                                      <p:tavLst>
                                        <p:tav tm="0">
                                          <p:val>
                                            <p:strVal val="#ppt_y"/>
                                          </p:val>
                                        </p:tav>
                                        <p:tav tm="100000">
                                          <p:val>
                                            <p:strVal val="#ppt_y"/>
                                          </p:val>
                                        </p:tav>
                                      </p:tavLst>
                                    </p:anim>
                                  </p:childTnLst>
                                </p:cTn>
                              </p:par>
                            </p:childTnLst>
                          </p:cTn>
                        </p:par>
                        <p:par>
                          <p:cTn id="14" fill="hold">
                            <p:stCondLst>
                              <p:cond delay="7000"/>
                            </p:stCondLst>
                            <p:childTnLst>
                              <p:par>
                                <p:cTn id="15" presetID="2" presetClass="entr" presetSubtype="2" fill="hold" grpId="0" nodeType="afterEffect">
                                  <p:stCondLst>
                                    <p:cond delay="3000"/>
                                  </p:stCondLst>
                                  <p:childTnLst>
                                    <p:set>
                                      <p:cBhvr>
                                        <p:cTn id="16" dur="1" fill="hold">
                                          <p:stCondLst>
                                            <p:cond delay="0"/>
                                          </p:stCondLst>
                                        </p:cTn>
                                        <p:tgtEl>
                                          <p:spTgt spid="25">
                                            <p:txEl>
                                              <p:pRg st="7" end="7"/>
                                            </p:txEl>
                                          </p:spTgt>
                                        </p:tgtEl>
                                        <p:attrNameLst>
                                          <p:attrName>style.visibility</p:attrName>
                                        </p:attrNameLst>
                                      </p:cBhvr>
                                      <p:to>
                                        <p:strVal val="visible"/>
                                      </p:to>
                                    </p:set>
                                    <p:anim calcmode="lin" valueType="num">
                                      <p:cBhvr additive="base">
                                        <p:cTn id="17" dur="500" fill="hold"/>
                                        <p:tgtEl>
                                          <p:spTgt spid="25">
                                            <p:txEl>
                                              <p:pRg st="7" end="7"/>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5">
                                            <p:txEl>
                                              <p:pRg st="7" end="7"/>
                                            </p:txEl>
                                          </p:spTgt>
                                        </p:tgtEl>
                                        <p:attrNameLst>
                                          <p:attrName>ppt_y</p:attrName>
                                        </p:attrNameLst>
                                      </p:cBhvr>
                                      <p:tavLst>
                                        <p:tav tm="0">
                                          <p:val>
                                            <p:strVal val="#ppt_y"/>
                                          </p:val>
                                        </p:tav>
                                        <p:tav tm="100000">
                                          <p:val>
                                            <p:strVal val="#ppt_y"/>
                                          </p:val>
                                        </p:tav>
                                      </p:tavLst>
                                    </p:anim>
                                  </p:childTnLst>
                                </p:cTn>
                              </p:par>
                            </p:childTnLst>
                          </p:cTn>
                        </p:par>
                        <p:par>
                          <p:cTn id="19" fill="hold">
                            <p:stCondLst>
                              <p:cond delay="10500"/>
                            </p:stCondLst>
                            <p:childTnLst>
                              <p:par>
                                <p:cTn id="20" presetID="1" presetClass="entr" presetSubtype="0" fill="hold" grpId="0" nodeType="afterEffect">
                                  <p:stCondLst>
                                    <p:cond delay="2000"/>
                                  </p:stCondLst>
                                  <p:childTnLst>
                                    <p:set>
                                      <p:cBhvr>
                                        <p:cTn id="21"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dvAuto="3000" autoUpdateAnimBg="0" build="p"/>
      <p:bldP spid="2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算法定义和特征</a:t>
            </a:r>
            <a:endParaRPr lang="zh-CN" altLang="en-US" dirty="0"/>
          </a:p>
        </p:txBody>
      </p:sp>
      <p:sp>
        <p:nvSpPr>
          <p:cNvPr id="5" name="内容占位符 4"/>
          <p:cNvSpPr>
            <a:spLocks noGrp="1"/>
          </p:cNvSpPr>
          <p:nvPr>
            <p:ph idx="1"/>
          </p:nvPr>
        </p:nvSpPr>
        <p:spPr/>
        <p:txBody>
          <a:bodyPr/>
          <a:lstStyle/>
          <a:p>
            <a:r>
              <a:rPr lang="zh-CN" altLang="en-US" dirty="0" smtClean="0"/>
              <a:t>定义：</a:t>
            </a:r>
            <a:endParaRPr lang="en-US" altLang="zh-CN" dirty="0" smtClean="0"/>
          </a:p>
          <a:p>
            <a:pPr lvl="1"/>
            <a:r>
              <a:rPr lang="zh-CN" altLang="en-US" dirty="0" smtClean="0"/>
              <a:t>一</a:t>
            </a:r>
            <a:r>
              <a:rPr lang="zh-CN" altLang="en-US" dirty="0"/>
              <a:t>个</a:t>
            </a:r>
            <a:r>
              <a:rPr lang="zh-CN" altLang="en-US" dirty="0">
                <a:solidFill>
                  <a:srgbClr val="FF0000"/>
                </a:solidFill>
              </a:rPr>
              <a:t>有穷</a:t>
            </a:r>
            <a:r>
              <a:rPr lang="zh-CN" altLang="en-US" dirty="0"/>
              <a:t>的指令集，这些指令为解决某一特定任务规定了一个运算</a:t>
            </a:r>
            <a:r>
              <a:rPr lang="zh-CN" altLang="en-US" dirty="0" smtClean="0"/>
              <a:t>序列</a:t>
            </a:r>
            <a:endParaRPr lang="en-US" altLang="zh-CN" dirty="0" smtClean="0"/>
          </a:p>
          <a:p>
            <a:r>
              <a:rPr lang="zh-CN" altLang="en-US" dirty="0" smtClean="0"/>
              <a:t>特性</a:t>
            </a:r>
            <a:r>
              <a:rPr lang="zh-CN" altLang="en-US" dirty="0"/>
              <a:t>：</a:t>
            </a:r>
            <a:endParaRPr lang="zh-CN" altLang="en-US" dirty="0"/>
          </a:p>
          <a:p>
            <a:pPr lvl="1"/>
            <a:r>
              <a:rPr lang="zh-CN" altLang="en-US" dirty="0"/>
              <a:t> </a:t>
            </a:r>
            <a:r>
              <a:rPr lang="zh-CN" altLang="en-US" dirty="0">
                <a:solidFill>
                  <a:schemeClr val="accent1">
                    <a:lumMod val="75000"/>
                  </a:schemeClr>
                </a:solidFill>
              </a:rPr>
              <a:t>输入</a:t>
            </a:r>
            <a:r>
              <a:rPr lang="zh-CN" altLang="en-US" dirty="0"/>
              <a:t>  </a:t>
            </a:r>
            <a:r>
              <a:rPr lang="zh-CN" altLang="en-US" dirty="0" smtClean="0"/>
              <a:t>   有</a:t>
            </a:r>
            <a:r>
              <a:rPr lang="en-US" altLang="zh-CN" dirty="0"/>
              <a:t>0</a:t>
            </a:r>
            <a:r>
              <a:rPr lang="zh-CN" altLang="en-US" dirty="0"/>
              <a:t>个或多个输入</a:t>
            </a:r>
            <a:endParaRPr lang="zh-CN" altLang="en-US" dirty="0"/>
          </a:p>
          <a:p>
            <a:pPr lvl="1"/>
            <a:r>
              <a:rPr lang="zh-CN" altLang="en-US" dirty="0"/>
              <a:t> </a:t>
            </a:r>
            <a:r>
              <a:rPr lang="zh-CN" altLang="en-US" dirty="0">
                <a:solidFill>
                  <a:schemeClr val="accent1">
                    <a:lumMod val="75000"/>
                  </a:schemeClr>
                </a:solidFill>
              </a:rPr>
              <a:t>输出</a:t>
            </a:r>
            <a:r>
              <a:rPr lang="zh-CN" altLang="en-US" dirty="0"/>
              <a:t>  </a:t>
            </a:r>
            <a:r>
              <a:rPr lang="zh-CN" altLang="en-US" dirty="0" smtClean="0"/>
              <a:t>   有</a:t>
            </a:r>
            <a:r>
              <a:rPr lang="zh-CN" altLang="en-US" dirty="0"/>
              <a:t>一个或多个输出</a:t>
            </a:r>
            <a:r>
              <a:rPr lang="en-US" altLang="zh-CN" dirty="0"/>
              <a:t>(</a:t>
            </a:r>
            <a:r>
              <a:rPr lang="zh-CN" altLang="en-US" dirty="0"/>
              <a:t>处理结果</a:t>
            </a:r>
            <a:r>
              <a:rPr lang="en-US" altLang="zh-CN" dirty="0"/>
              <a:t>)</a:t>
            </a:r>
            <a:endParaRPr lang="en-US" altLang="zh-CN" dirty="0"/>
          </a:p>
          <a:p>
            <a:pPr lvl="1"/>
            <a:r>
              <a:rPr lang="en-US" altLang="zh-CN" dirty="0"/>
              <a:t> </a:t>
            </a:r>
            <a:r>
              <a:rPr lang="zh-CN" altLang="en-US" dirty="0">
                <a:solidFill>
                  <a:schemeClr val="accent1">
                    <a:lumMod val="75000"/>
                  </a:schemeClr>
                </a:solidFill>
              </a:rPr>
              <a:t>确定性</a:t>
            </a:r>
            <a:r>
              <a:rPr lang="zh-CN" altLang="en-US" dirty="0"/>
              <a:t>  每步定义都是确切、无歧义的</a:t>
            </a:r>
            <a:endParaRPr lang="zh-CN" altLang="en-US" dirty="0"/>
          </a:p>
          <a:p>
            <a:pPr lvl="1"/>
            <a:r>
              <a:rPr lang="zh-CN" altLang="en-US" dirty="0"/>
              <a:t> </a:t>
            </a:r>
            <a:r>
              <a:rPr lang="zh-CN" altLang="en-US" dirty="0">
                <a:solidFill>
                  <a:schemeClr val="accent1">
                    <a:lumMod val="75000"/>
                  </a:schemeClr>
                </a:solidFill>
              </a:rPr>
              <a:t>有穷性</a:t>
            </a:r>
            <a:r>
              <a:rPr lang="zh-CN" altLang="en-US" dirty="0"/>
              <a:t>  算法应在执行有穷步后结束</a:t>
            </a:r>
            <a:endParaRPr lang="zh-CN" altLang="en-US" dirty="0"/>
          </a:p>
          <a:p>
            <a:pPr lvl="1"/>
            <a:r>
              <a:rPr lang="zh-CN" altLang="en-US" dirty="0"/>
              <a:t> </a:t>
            </a:r>
            <a:r>
              <a:rPr lang="zh-CN" altLang="en-US" dirty="0">
                <a:solidFill>
                  <a:schemeClr val="accent1">
                    <a:lumMod val="75000"/>
                  </a:schemeClr>
                </a:solidFill>
              </a:rPr>
              <a:t>有效性</a:t>
            </a:r>
            <a:r>
              <a:rPr lang="zh-CN" altLang="en-US" dirty="0"/>
              <a:t>  每一条运算应足够基本</a:t>
            </a:r>
            <a:endParaRPr lang="zh-CN" altLang="en-US" dirty="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t>时间复杂度分析</a:t>
            </a:r>
            <a:endParaRPr lang="zh-CN" altLang="en-US" dirty="0" smtClean="0"/>
          </a:p>
        </p:txBody>
      </p:sp>
      <p:sp>
        <p:nvSpPr>
          <p:cNvPr id="49155" name="内容占位符 2"/>
          <p:cNvSpPr>
            <a:spLocks noGrp="1"/>
          </p:cNvSpPr>
          <p:nvPr>
            <p:ph idx="1"/>
          </p:nvPr>
        </p:nvSpPr>
        <p:spPr/>
        <p:txBody>
          <a:bodyPr/>
          <a:lstStyle/>
          <a:p>
            <a:r>
              <a:rPr lang="zh-CN" altLang="en-US" dirty="0"/>
              <a:t>指标（计数对象）</a:t>
            </a:r>
            <a:endParaRPr lang="en-US" altLang="zh-CN" dirty="0"/>
          </a:p>
          <a:p>
            <a:r>
              <a:rPr lang="zh-CN" altLang="en-US" dirty="0" smtClean="0"/>
              <a:t>渐近符号（</a:t>
            </a:r>
            <a:r>
              <a:rPr lang="en-US" altLang="zh-CN" dirty="0" smtClean="0"/>
              <a:t>Ο</a:t>
            </a:r>
            <a:r>
              <a:rPr lang="zh-CN" altLang="en-US" dirty="0" smtClean="0"/>
              <a:t>、</a:t>
            </a:r>
            <a:r>
              <a:rPr lang="en-US" altLang="zh-CN" dirty="0" smtClean="0"/>
              <a:t>Ω</a:t>
            </a:r>
            <a:r>
              <a:rPr lang="zh-CN" altLang="en-US" dirty="0" smtClean="0"/>
              <a:t>、</a:t>
            </a:r>
            <a:r>
              <a:rPr lang="en-US" altLang="zh-CN" dirty="0" smtClean="0"/>
              <a:t>Θ</a:t>
            </a:r>
            <a:r>
              <a:rPr lang="zh-CN" altLang="en-US" dirty="0" smtClean="0"/>
              <a:t>、</a:t>
            </a:r>
            <a:r>
              <a:rPr lang="en-US" altLang="zh-CN" dirty="0" smtClean="0"/>
              <a:t>ο</a:t>
            </a:r>
            <a:r>
              <a:rPr lang="zh-CN" altLang="en-US" dirty="0" smtClean="0"/>
              <a:t>）</a:t>
            </a:r>
            <a:endParaRPr lang="en-US" altLang="zh-CN" dirty="0" smtClean="0"/>
          </a:p>
          <a:p>
            <a:r>
              <a:rPr lang="zh-CN" altLang="en-US" dirty="0" smtClean="0"/>
              <a:t>性能测量</a:t>
            </a:r>
            <a:endParaRPr lang="zh-CN" altLang="en-US" dirty="0"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smtClean="0"/>
              <a:t>大写</a:t>
            </a:r>
            <a:r>
              <a:rPr lang="en-US" altLang="zh-CN" dirty="0" smtClean="0">
                <a:solidFill>
                  <a:srgbClr val="FF0000"/>
                </a:solidFill>
              </a:rPr>
              <a:t>Ο</a:t>
            </a:r>
            <a:r>
              <a:rPr lang="zh-CN" altLang="en-US" dirty="0" smtClean="0"/>
              <a:t>符号 </a:t>
            </a:r>
            <a:r>
              <a:rPr lang="en-US" altLang="zh-CN" dirty="0" smtClean="0"/>
              <a:t>Big-Oh</a:t>
            </a:r>
            <a:endParaRPr lang="zh-CN" altLang="en-US" dirty="0" smtClean="0"/>
          </a:p>
        </p:txBody>
      </p:sp>
      <p:sp>
        <p:nvSpPr>
          <p:cNvPr id="86019" name="Rectangle 3"/>
          <p:cNvSpPr>
            <a:spLocks noGrp="1" noChangeArrowheads="1"/>
          </p:cNvSpPr>
          <p:nvPr>
            <p:ph idx="1"/>
          </p:nvPr>
        </p:nvSpPr>
        <p:spPr/>
        <p:txBody>
          <a:bodyPr/>
          <a:lstStyle/>
          <a:p>
            <a:pPr eaLnBrk="1" hangingPunct="1"/>
            <a:r>
              <a:rPr lang="zh-CN" altLang="en-US" dirty="0" smtClean="0"/>
              <a:t>函数上界</a:t>
            </a:r>
            <a:endParaRPr lang="zh-CN" altLang="en-US" dirty="0" smtClean="0"/>
          </a:p>
          <a:p>
            <a:pPr eaLnBrk="1" hangingPunct="1"/>
            <a:r>
              <a:rPr lang="zh-CN" altLang="en-US" dirty="0" smtClean="0">
                <a:solidFill>
                  <a:schemeClr val="hlink"/>
                </a:solidFill>
              </a:rPr>
              <a:t>定义：</a:t>
            </a:r>
            <a:br>
              <a:rPr lang="zh-CN" altLang="en-US" dirty="0" smtClean="0"/>
            </a:br>
            <a:r>
              <a:rPr lang="en-US" altLang="zh-CN" dirty="0" smtClean="0">
                <a:solidFill>
                  <a:schemeClr val="accent2"/>
                </a:solidFill>
              </a:rPr>
              <a:t>f(n)=O(g(n))</a:t>
            </a:r>
            <a:r>
              <a:rPr lang="zh-CN" altLang="en-US" dirty="0" smtClean="0">
                <a:solidFill>
                  <a:schemeClr val="accent2"/>
                </a:solidFill>
              </a:rPr>
              <a:t>，当且仅当存在正常数</a:t>
            </a:r>
            <a:r>
              <a:rPr lang="en-US" altLang="zh-CN" dirty="0" smtClean="0">
                <a:solidFill>
                  <a:schemeClr val="accent2"/>
                </a:solidFill>
              </a:rPr>
              <a:t>c</a:t>
            </a:r>
            <a:r>
              <a:rPr lang="zh-CN" altLang="en-US" dirty="0" smtClean="0">
                <a:solidFill>
                  <a:schemeClr val="accent2"/>
                </a:solidFill>
              </a:rPr>
              <a:t>和</a:t>
            </a:r>
            <a:r>
              <a:rPr lang="en-US" altLang="zh-CN" dirty="0" smtClean="0">
                <a:solidFill>
                  <a:schemeClr val="accent2"/>
                </a:solidFill>
              </a:rPr>
              <a:t>n</a:t>
            </a:r>
            <a:r>
              <a:rPr lang="en-US" altLang="zh-CN" baseline="-25000" dirty="0" smtClean="0">
                <a:solidFill>
                  <a:schemeClr val="accent2"/>
                </a:solidFill>
              </a:rPr>
              <a:t>0</a:t>
            </a:r>
            <a:r>
              <a:rPr lang="zh-CN" altLang="en-US" dirty="0" smtClean="0">
                <a:solidFill>
                  <a:schemeClr val="accent2"/>
                </a:solidFill>
              </a:rPr>
              <a:t>，使得对所有</a:t>
            </a:r>
            <a:r>
              <a:rPr lang="en-US" altLang="zh-CN" dirty="0" smtClean="0">
                <a:solidFill>
                  <a:schemeClr val="accent2"/>
                </a:solidFill>
              </a:rPr>
              <a:t>n≥n</a:t>
            </a:r>
            <a:r>
              <a:rPr lang="en-US" altLang="zh-CN" baseline="-25000" dirty="0" smtClean="0">
                <a:solidFill>
                  <a:schemeClr val="accent2"/>
                </a:solidFill>
              </a:rPr>
              <a:t>0</a:t>
            </a:r>
            <a:r>
              <a:rPr lang="en-US" altLang="zh-CN" dirty="0" smtClean="0">
                <a:solidFill>
                  <a:schemeClr val="accent2"/>
                </a:solidFill>
              </a:rPr>
              <a:t> , </a:t>
            </a:r>
            <a:r>
              <a:rPr lang="zh-CN" altLang="en-US" dirty="0" smtClean="0">
                <a:solidFill>
                  <a:schemeClr val="accent2"/>
                </a:solidFill>
              </a:rPr>
              <a:t>有</a:t>
            </a:r>
            <a:r>
              <a:rPr lang="en-US" altLang="zh-CN" dirty="0" smtClean="0">
                <a:solidFill>
                  <a:schemeClr val="accent2"/>
                </a:solidFill>
              </a:rPr>
              <a:t>f(n)≤cg(n)</a:t>
            </a:r>
            <a:endParaRPr lang="en-US" altLang="zh-CN" dirty="0" smtClean="0">
              <a:solidFill>
                <a:schemeClr val="accent2"/>
              </a:solidFill>
            </a:endParaRPr>
          </a:p>
          <a:p>
            <a:pPr eaLnBrk="1" hangingPunct="1"/>
            <a:r>
              <a:rPr lang="en-US" altLang="zh-CN" dirty="0" smtClean="0"/>
              <a:t>f</a:t>
            </a:r>
            <a:r>
              <a:rPr lang="zh-CN" altLang="en-US" dirty="0" smtClean="0"/>
              <a:t>至多是</a:t>
            </a:r>
            <a:r>
              <a:rPr lang="en-US" altLang="zh-CN" dirty="0" smtClean="0"/>
              <a:t>g</a:t>
            </a:r>
            <a:r>
              <a:rPr lang="zh-CN" altLang="en-US" dirty="0" smtClean="0"/>
              <a:t>的</a:t>
            </a:r>
            <a:r>
              <a:rPr lang="en-US" altLang="zh-CN" dirty="0" smtClean="0"/>
              <a:t>c</a:t>
            </a:r>
            <a:r>
              <a:rPr lang="zh-CN" altLang="en-US" dirty="0" smtClean="0"/>
              <a:t>倍，对足够大的</a:t>
            </a:r>
            <a:r>
              <a:rPr lang="en-US" altLang="zh-CN" dirty="0" smtClean="0"/>
              <a:t>n</a:t>
            </a:r>
            <a:r>
              <a:rPr lang="zh-CN" altLang="en-US" dirty="0" smtClean="0"/>
              <a:t>，</a:t>
            </a:r>
            <a:r>
              <a:rPr lang="en-US" altLang="zh-CN" dirty="0" smtClean="0"/>
              <a:t>g </a:t>
            </a:r>
            <a:r>
              <a:rPr lang="zh-CN" altLang="en-US" dirty="0" smtClean="0"/>
              <a:t>是</a:t>
            </a:r>
            <a:r>
              <a:rPr lang="en-US" altLang="zh-CN" dirty="0" smtClean="0"/>
              <a:t>f </a:t>
            </a:r>
            <a:r>
              <a:rPr lang="zh-CN" altLang="en-US" dirty="0" smtClean="0"/>
              <a:t>的上界（不考虑常数因子</a:t>
            </a:r>
            <a:r>
              <a:rPr lang="en-US" altLang="zh-CN" dirty="0" smtClean="0"/>
              <a:t>c</a:t>
            </a:r>
            <a:r>
              <a:rPr lang="zh-CN" altLang="en-US" dirty="0" smtClean="0"/>
              <a:t>）</a:t>
            </a:r>
            <a:endParaRPr lang="zh-CN" altLang="en-US" dirty="0" smtClean="0"/>
          </a:p>
          <a:p>
            <a:pPr eaLnBrk="1" hangingPunct="1"/>
            <a:r>
              <a:rPr lang="en-US" altLang="zh-CN" dirty="0" smtClean="0"/>
              <a:t>g</a:t>
            </a:r>
            <a:r>
              <a:rPr lang="zh-CN" altLang="en-US" dirty="0" smtClean="0"/>
              <a:t>取简单函数</a:t>
            </a:r>
            <a:r>
              <a:rPr lang="en-US" altLang="zh-CN" dirty="0" smtClean="0"/>
              <a:t>——</a:t>
            </a:r>
            <a:r>
              <a:rPr lang="zh-CN" altLang="en-US" dirty="0" smtClean="0"/>
              <a:t>容易研究</a:t>
            </a:r>
            <a:r>
              <a:rPr lang="en-US" altLang="zh-CN" dirty="0" smtClean="0"/>
              <a:t>f</a:t>
            </a:r>
            <a:r>
              <a:rPr lang="zh-CN" altLang="en-US" dirty="0" smtClean="0"/>
              <a:t>的上界</a:t>
            </a:r>
            <a:endParaRPr lang="zh-CN" altLang="en-US" dirty="0"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dirty="0" smtClean="0">
                <a:cs typeface="Times New Roman" panose="02020603050405020304" pitchFamily="18" charset="0"/>
              </a:rPr>
              <a:t>Ω</a:t>
            </a:r>
            <a:r>
              <a:rPr lang="zh-CN" altLang="en-US" dirty="0" smtClean="0"/>
              <a:t>符号</a:t>
            </a:r>
            <a:r>
              <a:rPr lang="en-US" altLang="zh-CN" dirty="0" smtClean="0"/>
              <a:t>(Big-Omega)</a:t>
            </a:r>
            <a:endParaRPr lang="zh-CN" altLang="en-US" dirty="0" smtClean="0"/>
          </a:p>
        </p:txBody>
      </p:sp>
      <p:sp>
        <p:nvSpPr>
          <p:cNvPr id="96259" name="Rectangle 3"/>
          <p:cNvSpPr>
            <a:spLocks noGrp="1" noChangeArrowheads="1"/>
          </p:cNvSpPr>
          <p:nvPr>
            <p:ph idx="1"/>
          </p:nvPr>
        </p:nvSpPr>
        <p:spPr/>
        <p:txBody>
          <a:bodyPr/>
          <a:lstStyle/>
          <a:p>
            <a:pPr eaLnBrk="1" hangingPunct="1"/>
            <a:r>
              <a:rPr lang="zh-CN" altLang="en-US" dirty="0" smtClean="0"/>
              <a:t>函数下界</a:t>
            </a:r>
            <a:endParaRPr lang="zh-CN" altLang="en-US" dirty="0" smtClean="0"/>
          </a:p>
          <a:p>
            <a:pPr eaLnBrk="1" hangingPunct="1"/>
            <a:r>
              <a:rPr lang="zh-CN" altLang="en-US" dirty="0" smtClean="0">
                <a:solidFill>
                  <a:srgbClr val="FF0000"/>
                </a:solidFill>
              </a:rPr>
              <a:t>定义：</a:t>
            </a:r>
            <a:br>
              <a:rPr lang="zh-CN" altLang="en-US" dirty="0" smtClean="0">
                <a:solidFill>
                  <a:srgbClr val="FF0000"/>
                </a:solidFill>
              </a:rPr>
            </a:br>
            <a:r>
              <a:rPr lang="en-US" altLang="zh-CN" dirty="0" smtClean="0">
                <a:solidFill>
                  <a:srgbClr val="FF0000"/>
                </a:solidFill>
              </a:rPr>
              <a:t>f(n)= </a:t>
            </a:r>
            <a:r>
              <a:rPr lang="en-US" altLang="zh-CN" dirty="0" smtClean="0">
                <a:solidFill>
                  <a:srgbClr val="FF0000"/>
                </a:solidFill>
                <a:cs typeface="Times New Roman" panose="02020603050405020304" pitchFamily="18" charset="0"/>
              </a:rPr>
              <a:t>Ω</a:t>
            </a:r>
            <a:r>
              <a:rPr lang="en-US" altLang="zh-CN" dirty="0" smtClean="0">
                <a:solidFill>
                  <a:srgbClr val="FF0000"/>
                </a:solidFill>
              </a:rPr>
              <a:t>(g(n))</a:t>
            </a:r>
            <a:r>
              <a:rPr lang="zh-CN" altLang="en-US" dirty="0" smtClean="0">
                <a:solidFill>
                  <a:srgbClr val="FF0000"/>
                </a:solidFill>
              </a:rPr>
              <a:t>，当且仅当存在正常数</a:t>
            </a:r>
            <a:r>
              <a:rPr lang="en-US" altLang="zh-CN" dirty="0" smtClean="0">
                <a:solidFill>
                  <a:srgbClr val="FF0000"/>
                </a:solidFill>
              </a:rPr>
              <a:t>c</a:t>
            </a:r>
            <a:r>
              <a:rPr lang="zh-CN" altLang="en-US" dirty="0" smtClean="0">
                <a:solidFill>
                  <a:srgbClr val="FF0000"/>
                </a:solidFill>
              </a:rPr>
              <a:t>和</a:t>
            </a:r>
            <a:r>
              <a:rPr lang="en-US" altLang="zh-CN" dirty="0" smtClean="0">
                <a:solidFill>
                  <a:srgbClr val="FF0000"/>
                </a:solidFill>
              </a:rPr>
              <a:t>n</a:t>
            </a:r>
            <a:r>
              <a:rPr lang="en-US" altLang="zh-CN" baseline="-25000" dirty="0" smtClean="0">
                <a:solidFill>
                  <a:srgbClr val="FF0000"/>
                </a:solidFill>
              </a:rPr>
              <a:t>0</a:t>
            </a:r>
            <a:r>
              <a:rPr lang="zh-CN" altLang="en-US" dirty="0" smtClean="0">
                <a:solidFill>
                  <a:srgbClr val="FF0000"/>
                </a:solidFill>
              </a:rPr>
              <a:t>，使得对所有</a:t>
            </a:r>
            <a:r>
              <a:rPr lang="en-US" altLang="zh-CN" dirty="0" smtClean="0">
                <a:solidFill>
                  <a:srgbClr val="FF0000"/>
                </a:solidFill>
              </a:rPr>
              <a:t>n≥n</a:t>
            </a:r>
            <a:r>
              <a:rPr lang="en-US" altLang="zh-CN" baseline="-25000" dirty="0" smtClean="0">
                <a:solidFill>
                  <a:srgbClr val="FF0000"/>
                </a:solidFill>
              </a:rPr>
              <a:t>0</a:t>
            </a:r>
            <a:r>
              <a:rPr lang="en-US" altLang="zh-CN" dirty="0" smtClean="0">
                <a:solidFill>
                  <a:srgbClr val="FF0000"/>
                </a:solidFill>
              </a:rPr>
              <a:t> , </a:t>
            </a:r>
            <a:r>
              <a:rPr lang="zh-CN" altLang="en-US" dirty="0" smtClean="0">
                <a:solidFill>
                  <a:srgbClr val="FF0000"/>
                </a:solidFill>
              </a:rPr>
              <a:t>有</a:t>
            </a:r>
            <a:r>
              <a:rPr lang="en-US" altLang="zh-CN" dirty="0" smtClean="0">
                <a:solidFill>
                  <a:srgbClr val="FF0000"/>
                </a:solidFill>
              </a:rPr>
              <a:t>f (n)≥c g(n)</a:t>
            </a:r>
            <a:endParaRPr lang="en-US" altLang="zh-CN" dirty="0" smtClean="0">
              <a:solidFill>
                <a:srgbClr val="FF0000"/>
              </a:solidFill>
            </a:endParaRPr>
          </a:p>
          <a:p>
            <a:pPr eaLnBrk="1" hangingPunct="1"/>
            <a:r>
              <a:rPr lang="en-US" altLang="zh-CN" dirty="0" smtClean="0"/>
              <a:t>f</a:t>
            </a:r>
            <a:r>
              <a:rPr lang="zh-CN" altLang="en-US" dirty="0" smtClean="0"/>
              <a:t>至少是</a:t>
            </a:r>
            <a:r>
              <a:rPr lang="en-US" altLang="zh-CN" dirty="0" smtClean="0"/>
              <a:t>g</a:t>
            </a:r>
            <a:r>
              <a:rPr lang="zh-CN" altLang="en-US" dirty="0" smtClean="0"/>
              <a:t>的</a:t>
            </a:r>
            <a:r>
              <a:rPr lang="en-US" altLang="zh-CN" dirty="0" smtClean="0"/>
              <a:t>c</a:t>
            </a:r>
            <a:r>
              <a:rPr lang="zh-CN" altLang="en-US" dirty="0" smtClean="0"/>
              <a:t>倍，对足够大的</a:t>
            </a:r>
            <a:r>
              <a:rPr lang="en-US" altLang="zh-CN" dirty="0" smtClean="0"/>
              <a:t>n</a:t>
            </a:r>
            <a:r>
              <a:rPr lang="zh-CN" altLang="en-US" dirty="0" smtClean="0"/>
              <a:t>，</a:t>
            </a:r>
            <a:r>
              <a:rPr lang="en-US" altLang="zh-CN" dirty="0" smtClean="0"/>
              <a:t>g</a:t>
            </a:r>
            <a:r>
              <a:rPr lang="zh-CN" altLang="en-US" dirty="0" smtClean="0"/>
              <a:t>是</a:t>
            </a:r>
            <a:r>
              <a:rPr lang="en-US" altLang="zh-CN" dirty="0" smtClean="0"/>
              <a:t>f</a:t>
            </a:r>
            <a:r>
              <a:rPr lang="zh-CN" altLang="en-US" dirty="0" smtClean="0"/>
              <a:t>的一个下界</a:t>
            </a:r>
            <a:endParaRPr lang="zh-CN" altLang="en-US" dirty="0"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dirty="0" smtClean="0">
                <a:cs typeface="Times New Roman" panose="02020603050405020304" pitchFamily="18" charset="0"/>
              </a:rPr>
              <a:t>Θ</a:t>
            </a:r>
            <a:r>
              <a:rPr lang="zh-CN" altLang="en-US" dirty="0" smtClean="0"/>
              <a:t>符号</a:t>
            </a:r>
            <a:r>
              <a:rPr lang="en-US" altLang="zh-CN" dirty="0" smtClean="0"/>
              <a:t>(Big-Theta)</a:t>
            </a:r>
            <a:endParaRPr lang="zh-CN" altLang="en-US" dirty="0" smtClean="0"/>
          </a:p>
        </p:txBody>
      </p:sp>
      <p:sp>
        <p:nvSpPr>
          <p:cNvPr id="101379" name="Rectangle 3"/>
          <p:cNvSpPr>
            <a:spLocks noGrp="1" noChangeArrowheads="1"/>
          </p:cNvSpPr>
          <p:nvPr>
            <p:ph idx="1"/>
          </p:nvPr>
        </p:nvSpPr>
        <p:spPr/>
        <p:txBody>
          <a:bodyPr/>
          <a:lstStyle/>
          <a:p>
            <a:pPr eaLnBrk="1" hangingPunct="1"/>
            <a:r>
              <a:rPr lang="zh-CN" altLang="en-US" dirty="0" smtClean="0"/>
              <a:t>同一个</a:t>
            </a:r>
            <a:r>
              <a:rPr lang="en-US" altLang="zh-CN" dirty="0" smtClean="0"/>
              <a:t>g</a:t>
            </a:r>
            <a:r>
              <a:rPr lang="zh-CN" altLang="en-US" dirty="0" smtClean="0"/>
              <a:t>既作为</a:t>
            </a:r>
            <a:r>
              <a:rPr lang="en-US" altLang="zh-CN" dirty="0" smtClean="0"/>
              <a:t>f</a:t>
            </a:r>
            <a:r>
              <a:rPr lang="zh-CN" altLang="en-US" dirty="0" smtClean="0"/>
              <a:t>的上界，又作为下界</a:t>
            </a:r>
            <a:endParaRPr lang="zh-CN" altLang="en-US" dirty="0" smtClean="0"/>
          </a:p>
          <a:p>
            <a:pPr eaLnBrk="1" hangingPunct="1"/>
            <a:r>
              <a:rPr lang="zh-CN" altLang="en-US" dirty="0" smtClean="0">
                <a:solidFill>
                  <a:schemeClr val="hlink"/>
                </a:solidFill>
              </a:rPr>
              <a:t>定义：</a:t>
            </a:r>
            <a:br>
              <a:rPr lang="zh-CN" altLang="en-US" dirty="0" smtClean="0"/>
            </a:br>
            <a:r>
              <a:rPr lang="en-US" altLang="zh-CN" dirty="0" smtClean="0">
                <a:solidFill>
                  <a:schemeClr val="accent2"/>
                </a:solidFill>
              </a:rPr>
              <a:t>f(n)=</a:t>
            </a:r>
            <a:r>
              <a:rPr lang="en-US" altLang="zh-CN" dirty="0" smtClean="0">
                <a:solidFill>
                  <a:schemeClr val="accent2"/>
                </a:solidFill>
                <a:cs typeface="Times New Roman" panose="02020603050405020304" pitchFamily="18" charset="0"/>
              </a:rPr>
              <a:t>Θ</a:t>
            </a:r>
            <a:r>
              <a:rPr lang="en-US" altLang="zh-CN" dirty="0" smtClean="0">
                <a:solidFill>
                  <a:schemeClr val="accent2"/>
                </a:solidFill>
              </a:rPr>
              <a:t>(g(n))</a:t>
            </a:r>
            <a:r>
              <a:rPr lang="zh-CN" altLang="en-US" dirty="0" smtClean="0">
                <a:solidFill>
                  <a:schemeClr val="accent2"/>
                </a:solidFill>
              </a:rPr>
              <a:t>，当且仅当存在正常数</a:t>
            </a:r>
            <a:r>
              <a:rPr lang="en-US" altLang="zh-CN" dirty="0" smtClean="0">
                <a:solidFill>
                  <a:schemeClr val="accent2"/>
                </a:solidFill>
              </a:rPr>
              <a:t>c</a:t>
            </a:r>
            <a:r>
              <a:rPr lang="en-US" altLang="zh-CN" baseline="-25000" dirty="0" smtClean="0">
                <a:solidFill>
                  <a:schemeClr val="accent2"/>
                </a:solidFill>
              </a:rPr>
              <a:t>1</a:t>
            </a:r>
            <a:r>
              <a:rPr lang="zh-CN" altLang="en-US" dirty="0" smtClean="0">
                <a:solidFill>
                  <a:schemeClr val="accent2"/>
                </a:solidFill>
              </a:rPr>
              <a:t>、</a:t>
            </a:r>
            <a:r>
              <a:rPr lang="en-US" altLang="zh-CN" dirty="0" smtClean="0">
                <a:solidFill>
                  <a:schemeClr val="accent2"/>
                </a:solidFill>
              </a:rPr>
              <a:t>c</a:t>
            </a:r>
            <a:r>
              <a:rPr lang="en-US" altLang="zh-CN" baseline="-25000" dirty="0" smtClean="0">
                <a:solidFill>
                  <a:schemeClr val="accent2"/>
                </a:solidFill>
              </a:rPr>
              <a:t>2</a:t>
            </a:r>
            <a:r>
              <a:rPr lang="zh-CN" altLang="en-US" dirty="0" smtClean="0">
                <a:solidFill>
                  <a:schemeClr val="accent2"/>
                </a:solidFill>
              </a:rPr>
              <a:t>和</a:t>
            </a:r>
            <a:r>
              <a:rPr lang="en-US" altLang="zh-CN" dirty="0" smtClean="0">
                <a:solidFill>
                  <a:schemeClr val="accent2"/>
                </a:solidFill>
              </a:rPr>
              <a:t>n</a:t>
            </a:r>
            <a:r>
              <a:rPr lang="en-US" altLang="zh-CN" baseline="-25000" dirty="0" smtClean="0">
                <a:solidFill>
                  <a:schemeClr val="accent2"/>
                </a:solidFill>
              </a:rPr>
              <a:t>0</a:t>
            </a:r>
            <a:r>
              <a:rPr lang="zh-CN" altLang="en-US" dirty="0" smtClean="0">
                <a:solidFill>
                  <a:schemeClr val="accent2"/>
                </a:solidFill>
              </a:rPr>
              <a:t>，使得对所有</a:t>
            </a:r>
            <a:r>
              <a:rPr lang="en-US" altLang="zh-CN" dirty="0" smtClean="0">
                <a:solidFill>
                  <a:schemeClr val="accent2"/>
                </a:solidFill>
              </a:rPr>
              <a:t>n≥n</a:t>
            </a:r>
            <a:r>
              <a:rPr lang="en-US" altLang="zh-CN" baseline="-25000" dirty="0" smtClean="0">
                <a:solidFill>
                  <a:schemeClr val="accent2"/>
                </a:solidFill>
              </a:rPr>
              <a:t>0</a:t>
            </a:r>
            <a:r>
              <a:rPr lang="en-US" altLang="zh-CN" dirty="0" smtClean="0">
                <a:solidFill>
                  <a:schemeClr val="accent2"/>
                </a:solidFill>
              </a:rPr>
              <a:t> , </a:t>
            </a:r>
            <a:r>
              <a:rPr lang="zh-CN" altLang="en-US" dirty="0" smtClean="0">
                <a:solidFill>
                  <a:schemeClr val="accent2"/>
                </a:solidFill>
              </a:rPr>
              <a:t>有</a:t>
            </a:r>
            <a:br>
              <a:rPr lang="zh-CN" altLang="en-US" dirty="0" smtClean="0">
                <a:solidFill>
                  <a:schemeClr val="accent2"/>
                </a:solidFill>
              </a:rPr>
            </a:br>
            <a:r>
              <a:rPr lang="en-US" altLang="zh-CN" dirty="0" smtClean="0">
                <a:solidFill>
                  <a:schemeClr val="accent2"/>
                </a:solidFill>
              </a:rPr>
              <a:t>c</a:t>
            </a:r>
            <a:r>
              <a:rPr lang="en-US" altLang="zh-CN" baseline="-25000" dirty="0" smtClean="0">
                <a:solidFill>
                  <a:schemeClr val="accent2"/>
                </a:solidFill>
              </a:rPr>
              <a:t>1</a:t>
            </a:r>
            <a:r>
              <a:rPr lang="en-US" altLang="zh-CN" dirty="0" smtClean="0">
                <a:solidFill>
                  <a:schemeClr val="accent2"/>
                </a:solidFill>
              </a:rPr>
              <a:t>g(n)≤f (n)≤c</a:t>
            </a:r>
            <a:r>
              <a:rPr lang="en-US" altLang="zh-CN" baseline="-25000" dirty="0" smtClean="0">
                <a:solidFill>
                  <a:schemeClr val="accent2"/>
                </a:solidFill>
              </a:rPr>
              <a:t>2</a:t>
            </a:r>
            <a:r>
              <a:rPr lang="en-US" altLang="zh-CN" dirty="0" smtClean="0">
                <a:solidFill>
                  <a:schemeClr val="accent2"/>
                </a:solidFill>
              </a:rPr>
              <a:t>g(n)</a:t>
            </a:r>
            <a:endParaRPr lang="en-US" altLang="zh-CN" dirty="0" smtClean="0">
              <a:solidFill>
                <a:schemeClr val="accent2"/>
              </a:solidFill>
            </a:endParaRPr>
          </a:p>
          <a:p>
            <a:pPr eaLnBrk="1" hangingPunct="1"/>
            <a:r>
              <a:rPr lang="en-US" altLang="zh-CN" dirty="0" smtClean="0"/>
              <a:t>f</a:t>
            </a:r>
            <a:r>
              <a:rPr lang="zh-CN" altLang="en-US" dirty="0" smtClean="0"/>
              <a:t>介于</a:t>
            </a:r>
            <a:r>
              <a:rPr lang="en-US" altLang="zh-CN" dirty="0" smtClean="0"/>
              <a:t>g</a:t>
            </a:r>
            <a:r>
              <a:rPr lang="zh-CN" altLang="en-US" dirty="0" smtClean="0"/>
              <a:t>的</a:t>
            </a:r>
            <a:r>
              <a:rPr lang="en-US" altLang="zh-CN" dirty="0" smtClean="0"/>
              <a:t>c</a:t>
            </a:r>
            <a:r>
              <a:rPr lang="en-US" altLang="zh-CN" baseline="-25000" dirty="0" smtClean="0"/>
              <a:t>1</a:t>
            </a:r>
            <a:r>
              <a:rPr lang="zh-CN" altLang="en-US" dirty="0" smtClean="0"/>
              <a:t>倍和</a:t>
            </a:r>
            <a:r>
              <a:rPr lang="en-US" altLang="zh-CN" dirty="0" smtClean="0"/>
              <a:t>c</a:t>
            </a:r>
            <a:r>
              <a:rPr lang="en-US" altLang="zh-CN" baseline="-25000" dirty="0" smtClean="0"/>
              <a:t>2</a:t>
            </a:r>
            <a:r>
              <a:rPr lang="zh-CN" altLang="en-US" dirty="0" smtClean="0"/>
              <a:t>倍之间，对足够大的</a:t>
            </a:r>
            <a:r>
              <a:rPr lang="en-US" altLang="zh-CN" dirty="0" smtClean="0"/>
              <a:t>n</a:t>
            </a:r>
            <a:r>
              <a:rPr lang="zh-CN" altLang="en-US" dirty="0" smtClean="0"/>
              <a:t>，</a:t>
            </a:r>
            <a:r>
              <a:rPr lang="en-US" altLang="zh-CN" dirty="0" smtClean="0"/>
              <a:t>g</a:t>
            </a:r>
            <a:r>
              <a:rPr lang="zh-CN" altLang="en-US" dirty="0" smtClean="0"/>
              <a:t>既是</a:t>
            </a:r>
            <a:r>
              <a:rPr lang="en-US" altLang="zh-CN" dirty="0" smtClean="0"/>
              <a:t>f</a:t>
            </a:r>
            <a:r>
              <a:rPr lang="zh-CN" altLang="en-US" dirty="0" smtClean="0"/>
              <a:t>的上界也是下界</a:t>
            </a:r>
            <a:endParaRPr lang="en-US" altLang="zh-CN" dirty="0" smtClean="0"/>
          </a:p>
          <a:p>
            <a:r>
              <a:rPr lang="zh-CN" altLang="en-US" dirty="0" smtClean="0"/>
              <a:t>也就是当</a:t>
            </a:r>
            <a:r>
              <a:rPr lang="en-US" altLang="zh-CN" dirty="0" smtClean="0"/>
              <a:t>O</a:t>
            </a:r>
            <a:r>
              <a:rPr lang="zh-CN" altLang="en-US" dirty="0" smtClean="0"/>
              <a:t>与</a:t>
            </a:r>
            <a:r>
              <a:rPr lang="en-US" altLang="zh-CN" dirty="0" smtClean="0"/>
              <a:t>Ω</a:t>
            </a:r>
            <a:r>
              <a:rPr lang="zh-CN" altLang="en-US" dirty="0" smtClean="0"/>
              <a:t>相同时，该函数为</a:t>
            </a:r>
            <a:r>
              <a:rPr lang="en-US" altLang="zh-CN" dirty="0" smtClean="0"/>
              <a:t>f</a:t>
            </a:r>
            <a:r>
              <a:rPr lang="zh-CN" altLang="en-US" dirty="0" smtClean="0"/>
              <a:t>函数的</a:t>
            </a:r>
            <a:r>
              <a:rPr lang="en-US" altLang="zh-CN" dirty="0" smtClean="0">
                <a:cs typeface="Times New Roman" panose="02020603050405020304" pitchFamily="18" charset="0"/>
              </a:rPr>
              <a:t>Θ</a:t>
            </a:r>
            <a:endParaRPr lang="zh-CN" altLang="en-US" dirty="0"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dirty="0" smtClean="0"/>
              <a:t>小写</a:t>
            </a:r>
            <a:r>
              <a:rPr lang="en-US" altLang="zh-CN" dirty="0" smtClean="0"/>
              <a:t>o</a:t>
            </a:r>
            <a:r>
              <a:rPr lang="zh-CN" altLang="en-US" dirty="0" smtClean="0"/>
              <a:t>符号</a:t>
            </a:r>
            <a:r>
              <a:rPr lang="en-US" altLang="zh-CN" dirty="0" smtClean="0"/>
              <a:t>(little-Oh)</a:t>
            </a:r>
            <a:endParaRPr lang="zh-CN" altLang="en-US" dirty="0" smtClean="0"/>
          </a:p>
        </p:txBody>
      </p:sp>
      <p:sp>
        <p:nvSpPr>
          <p:cNvPr id="104451" name="Rectangle 3"/>
          <p:cNvSpPr>
            <a:spLocks noGrp="1" noChangeArrowheads="1"/>
          </p:cNvSpPr>
          <p:nvPr>
            <p:ph idx="1"/>
          </p:nvPr>
        </p:nvSpPr>
        <p:spPr/>
        <p:txBody>
          <a:bodyPr/>
          <a:lstStyle/>
          <a:p>
            <a:pPr eaLnBrk="1" hangingPunct="1"/>
            <a:r>
              <a:rPr lang="zh-CN" altLang="en-US" dirty="0" smtClean="0">
                <a:solidFill>
                  <a:schemeClr val="hlink"/>
                </a:solidFill>
              </a:rPr>
              <a:t>定义：</a:t>
            </a:r>
            <a:br>
              <a:rPr lang="zh-CN" altLang="en-US" dirty="0" smtClean="0"/>
            </a:br>
            <a:r>
              <a:rPr lang="en-US" altLang="zh-CN" dirty="0" smtClean="0">
                <a:solidFill>
                  <a:schemeClr val="accent2"/>
                </a:solidFill>
              </a:rPr>
              <a:t>f(n)=o(g(n))</a:t>
            </a:r>
            <a:r>
              <a:rPr lang="zh-CN" altLang="en-US" dirty="0" smtClean="0">
                <a:solidFill>
                  <a:schemeClr val="accent2"/>
                </a:solidFill>
              </a:rPr>
              <a:t>，当且仅当</a:t>
            </a:r>
            <a:r>
              <a:rPr lang="en-US" altLang="zh-CN" dirty="0" smtClean="0">
                <a:solidFill>
                  <a:schemeClr val="accent2"/>
                </a:solidFill>
              </a:rPr>
              <a:t>f(n)=O(g(n))</a:t>
            </a:r>
            <a:r>
              <a:rPr lang="zh-CN" altLang="en-US" dirty="0" smtClean="0">
                <a:solidFill>
                  <a:schemeClr val="accent2"/>
                </a:solidFill>
              </a:rPr>
              <a:t>，且</a:t>
            </a:r>
            <a:r>
              <a:rPr lang="en-US" altLang="zh-CN" dirty="0" smtClean="0">
                <a:solidFill>
                  <a:schemeClr val="accent2"/>
                </a:solidFill>
              </a:rPr>
              <a:t>f(n)</a:t>
            </a:r>
            <a:r>
              <a:rPr lang="en-US" altLang="zh-CN" dirty="0" smtClean="0">
                <a:solidFill>
                  <a:schemeClr val="accent2"/>
                </a:solidFill>
                <a:ea typeface="Arial Unicode MS" panose="020B0604020202020204" charset="-122"/>
                <a:cs typeface="Arial Unicode MS" panose="020B0604020202020204" charset="-122"/>
              </a:rPr>
              <a:t>≠</a:t>
            </a:r>
            <a:r>
              <a:rPr lang="en-US" altLang="zh-CN" dirty="0" smtClean="0">
                <a:solidFill>
                  <a:schemeClr val="accent2"/>
                </a:solidFill>
                <a:cs typeface="Times New Roman" panose="02020603050405020304" pitchFamily="18" charset="0"/>
              </a:rPr>
              <a:t>Ω</a:t>
            </a:r>
            <a:r>
              <a:rPr lang="en-US" altLang="zh-CN" dirty="0" smtClean="0">
                <a:solidFill>
                  <a:schemeClr val="accent2"/>
                </a:solidFill>
              </a:rPr>
              <a:t>(g(n))</a:t>
            </a:r>
            <a:endParaRPr lang="en-US" altLang="zh-CN" dirty="0" smtClean="0">
              <a:solidFill>
                <a:schemeClr val="accent2"/>
              </a:solidFill>
            </a:endParaRPr>
          </a:p>
          <a:p>
            <a:pPr eaLnBrk="1" hangingPunct="1"/>
            <a:r>
              <a:rPr lang="zh-CN" altLang="en-US" dirty="0" smtClean="0">
                <a:solidFill>
                  <a:srgbClr val="000000"/>
                </a:solidFill>
              </a:rPr>
              <a:t>例如：</a:t>
            </a:r>
            <a:endParaRPr lang="en-US" altLang="zh-CN" dirty="0" smtClean="0">
              <a:solidFill>
                <a:srgbClr val="000000"/>
              </a:solidFill>
            </a:endParaRPr>
          </a:p>
          <a:p>
            <a:pPr eaLnBrk="1" hangingPunct="1"/>
            <a:r>
              <a:rPr lang="en-US" altLang="zh-CN" dirty="0" smtClean="0">
                <a:solidFill>
                  <a:srgbClr val="000000"/>
                </a:solidFill>
              </a:rPr>
              <a:t>3</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a:t>
            </a:r>
            <a:r>
              <a:rPr lang="zh-CN" altLang="en-US" dirty="0" smtClean="0">
                <a:solidFill>
                  <a:srgbClr val="000000"/>
                </a:solidFill>
              </a:rPr>
              <a:t>且</a:t>
            </a:r>
            <a:r>
              <a:rPr lang="en-US" altLang="zh-CN" dirty="0" smtClean="0">
                <a:solidFill>
                  <a:srgbClr val="000000"/>
                </a:solidFill>
              </a:rPr>
              <a:t>3</a:t>
            </a:r>
            <a:r>
              <a:rPr lang="en-US" altLang="zh-CN" i="1" dirty="0" smtClean="0">
                <a:solidFill>
                  <a:srgbClr val="000000"/>
                </a:solidFill>
              </a:rPr>
              <a:t>n</a:t>
            </a:r>
            <a:r>
              <a:rPr lang="en-US" altLang="zh-CN" dirty="0" smtClean="0">
                <a:solidFill>
                  <a:srgbClr val="000000"/>
                </a:solidFill>
              </a:rPr>
              <a:t>+2≠Ω(</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a:t>
            </a:r>
            <a:r>
              <a:rPr lang="en-US" altLang="zh-CN" dirty="0" smtClean="0">
                <a:solidFill>
                  <a:srgbClr val="000000"/>
                </a:solidFill>
                <a:sym typeface="Wingdings" panose="05000000000000000000" pitchFamily="2" charset="2"/>
              </a:rPr>
              <a:t></a:t>
            </a:r>
            <a:r>
              <a:rPr lang="en-US" altLang="zh-CN" dirty="0" smtClean="0">
                <a:solidFill>
                  <a:srgbClr val="000000"/>
                </a:solidFill>
              </a:rPr>
              <a:t>3</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a:t>
            </a:r>
            <a:r>
              <a:rPr lang="zh-CN" altLang="en-US" dirty="0" smtClean="0">
                <a:solidFill>
                  <a:srgbClr val="000000"/>
                </a:solidFill>
              </a:rPr>
              <a:t>但</a:t>
            </a:r>
            <a:r>
              <a:rPr lang="en-US" altLang="zh-CN" dirty="0" smtClean="0">
                <a:solidFill>
                  <a:srgbClr val="000000"/>
                </a:solidFill>
              </a:rPr>
              <a:t>3</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dirty="0" smtClean="0">
                <a:solidFill>
                  <a:srgbClr val="000000"/>
                </a:solidFill>
              </a:rPr>
              <a:t>)</a:t>
            </a:r>
            <a:endParaRPr lang="en-US" altLang="zh-CN" dirty="0" smtClean="0">
              <a:solidFill>
                <a:srgbClr val="000000"/>
              </a:solidFill>
            </a:endParaRPr>
          </a:p>
          <a:p>
            <a:pPr eaLnBrk="1" hangingPunct="1"/>
            <a:r>
              <a:rPr lang="en-US" altLang="zh-CN" dirty="0" smtClean="0">
                <a:solidFill>
                  <a:srgbClr val="000000"/>
                </a:solidFill>
              </a:rPr>
              <a:t>10</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+4</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baseline="30000" dirty="0" smtClean="0">
                <a:solidFill>
                  <a:srgbClr val="000000"/>
                </a:solidFill>
              </a:rPr>
              <a:t>3</a:t>
            </a:r>
            <a:r>
              <a:rPr lang="en-US" altLang="zh-CN" dirty="0" smtClean="0">
                <a:solidFill>
                  <a:srgbClr val="000000"/>
                </a:solidFill>
              </a:rPr>
              <a:t>)</a:t>
            </a:r>
            <a:r>
              <a:rPr lang="zh-CN" altLang="en-US" dirty="0" smtClean="0">
                <a:solidFill>
                  <a:srgbClr val="000000"/>
                </a:solidFill>
              </a:rPr>
              <a:t>，但</a:t>
            </a:r>
            <a:r>
              <a:rPr lang="en-US" altLang="zh-CN" dirty="0" smtClean="0">
                <a:solidFill>
                  <a:srgbClr val="000000"/>
                </a:solidFill>
              </a:rPr>
              <a:t>10</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+4</a:t>
            </a:r>
            <a:r>
              <a:rPr lang="en-US" altLang="zh-CN" i="1" dirty="0" smtClean="0">
                <a:solidFill>
                  <a:srgbClr val="000000"/>
                </a:solidFill>
              </a:rPr>
              <a:t>n</a:t>
            </a:r>
            <a:r>
              <a:rPr lang="en-US" altLang="zh-CN" dirty="0" smtClean="0">
                <a:solidFill>
                  <a:srgbClr val="000000"/>
                </a:solidFill>
              </a:rPr>
              <a:t>+2≠o(</a:t>
            </a:r>
            <a:r>
              <a:rPr lang="en-US" altLang="zh-CN" i="1" dirty="0" smtClean="0">
                <a:solidFill>
                  <a:srgbClr val="000000"/>
                </a:solidFill>
              </a:rPr>
              <a:t>n</a:t>
            </a:r>
            <a:r>
              <a:rPr lang="en-US" altLang="zh-CN" baseline="30000" dirty="0" smtClean="0">
                <a:solidFill>
                  <a:srgbClr val="000000"/>
                </a:solidFill>
              </a:rPr>
              <a:t>2</a:t>
            </a:r>
            <a:r>
              <a:rPr lang="en-US" altLang="zh-CN" dirty="0" smtClean="0">
                <a:solidFill>
                  <a:srgbClr val="000000"/>
                </a:solidFill>
              </a:rPr>
              <a:t>)</a:t>
            </a:r>
            <a:endParaRPr lang="en-US" altLang="zh-CN" dirty="0" smtClean="0"/>
          </a:p>
        </p:txBody>
      </p:sp>
      <p:sp>
        <p:nvSpPr>
          <p:cNvPr id="3" name="灯片编号占位符 2"/>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成绩结构</a:t>
            </a:r>
            <a:endParaRPr lang="zh-CN" altLang="en-US"/>
          </a:p>
        </p:txBody>
      </p:sp>
      <p:sp>
        <p:nvSpPr>
          <p:cNvPr id="3" name="内容占位符 2"/>
          <p:cNvSpPr>
            <a:spLocks noGrp="1"/>
          </p:cNvSpPr>
          <p:nvPr>
            <p:ph idx="1"/>
          </p:nvPr>
        </p:nvSpPr>
        <p:spPr/>
        <p:txBody>
          <a:bodyPr/>
          <a:p>
            <a:r>
              <a:rPr lang="zh-CN" altLang="en-US" sz="2400" dirty="0">
                <a:sym typeface="+mn-ea"/>
              </a:rPr>
              <a:t>平时成绩  </a:t>
            </a:r>
            <a:r>
              <a:rPr lang="en-US" altLang="zh-CN" sz="2400" dirty="0">
                <a:sym typeface="+mn-ea"/>
              </a:rPr>
              <a:t>40%</a:t>
            </a:r>
            <a:endParaRPr lang="en-US" altLang="zh-CN" sz="2400" dirty="0"/>
          </a:p>
          <a:p>
            <a:pPr lvl="1"/>
            <a:r>
              <a:rPr lang="zh-CN" altLang="en-US" sz="2400" dirty="0">
                <a:sym typeface="+mn-ea"/>
              </a:rPr>
              <a:t>上机考试 </a:t>
            </a:r>
            <a:r>
              <a:rPr lang="en-US" altLang="zh-CN" sz="2400" dirty="0">
                <a:sym typeface="+mn-ea"/>
              </a:rPr>
              <a:t>30</a:t>
            </a:r>
            <a:r>
              <a:rPr lang="en-US" altLang="zh-CN" sz="2400" dirty="0">
                <a:sym typeface="+mn-ea"/>
              </a:rPr>
              <a:t>%</a:t>
            </a:r>
            <a:endParaRPr lang="zh-CN" altLang="en-US" sz="2400" dirty="0">
              <a:sym typeface="+mn-ea"/>
            </a:endParaRPr>
          </a:p>
          <a:p>
            <a:pPr lvl="1"/>
            <a:r>
              <a:rPr lang="en-US" altLang="zh-CN" sz="2400" dirty="0">
                <a:sym typeface="+mn-ea"/>
              </a:rPr>
              <a:t>OJ</a:t>
            </a:r>
            <a:r>
              <a:rPr lang="zh-CN" altLang="en-US" sz="2400" dirty="0">
                <a:sym typeface="+mn-ea"/>
              </a:rPr>
              <a:t>题目 </a:t>
            </a:r>
            <a:r>
              <a:rPr lang="en-US" altLang="zh-CN" sz="2400" dirty="0">
                <a:sym typeface="+mn-ea"/>
              </a:rPr>
              <a:t>40%</a:t>
            </a:r>
            <a:endParaRPr lang="en-US" altLang="zh-CN" sz="2400" dirty="0">
              <a:sym typeface="+mn-ea"/>
            </a:endParaRPr>
          </a:p>
          <a:p>
            <a:pPr lvl="1"/>
            <a:r>
              <a:rPr lang="zh-CN" altLang="en-US" sz="2400" dirty="0">
                <a:sym typeface="+mn-ea"/>
              </a:rPr>
              <a:t>实验报告</a:t>
            </a:r>
            <a:r>
              <a:rPr lang="en-US" altLang="zh-CN" sz="2400" dirty="0">
                <a:sym typeface="+mn-ea"/>
              </a:rPr>
              <a:t>15%</a:t>
            </a:r>
            <a:endParaRPr lang="en-US" altLang="zh-CN" sz="2400" dirty="0">
              <a:sym typeface="+mn-ea"/>
            </a:endParaRPr>
          </a:p>
          <a:p>
            <a:pPr lvl="1"/>
            <a:r>
              <a:rPr lang="zh-CN" altLang="en-US" sz="2400" dirty="0">
                <a:sym typeface="+mn-ea"/>
              </a:rPr>
              <a:t>雨课堂题目</a:t>
            </a:r>
            <a:r>
              <a:rPr lang="en-US" altLang="zh-CN" sz="2400" dirty="0">
                <a:sym typeface="+mn-ea"/>
              </a:rPr>
              <a:t>10%</a:t>
            </a:r>
            <a:endParaRPr lang="en-US" altLang="zh-CN" sz="2400" dirty="0"/>
          </a:p>
          <a:p>
            <a:pPr lvl="1"/>
            <a:r>
              <a:rPr lang="zh-CN" altLang="en-US" sz="2400" dirty="0">
                <a:sym typeface="+mn-ea"/>
              </a:rPr>
              <a:t>出勤情况 </a:t>
            </a:r>
            <a:r>
              <a:rPr lang="en-US" altLang="zh-CN" sz="2400" dirty="0">
                <a:sym typeface="+mn-ea"/>
              </a:rPr>
              <a:t>5%</a:t>
            </a:r>
            <a:endParaRPr lang="en-US" altLang="zh-CN" sz="2400" dirty="0"/>
          </a:p>
          <a:p>
            <a:r>
              <a:rPr lang="zh-CN" altLang="en-US" sz="2400" dirty="0">
                <a:sym typeface="+mn-ea"/>
              </a:rPr>
              <a:t>期末成绩  </a:t>
            </a:r>
            <a:r>
              <a:rPr lang="en-US" altLang="zh-CN" sz="2400" dirty="0">
                <a:sym typeface="+mn-ea"/>
              </a:rPr>
              <a:t>60%</a:t>
            </a:r>
            <a:endParaRPr lang="zh-CN" altLang="en-US" sz="2400" dirty="0"/>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dirty="0" smtClean="0"/>
              <a:t>常用做</a:t>
            </a:r>
            <a:r>
              <a:rPr lang="en-US" altLang="zh-CN" dirty="0" smtClean="0"/>
              <a:t>g</a:t>
            </a:r>
            <a:r>
              <a:rPr lang="zh-CN" altLang="en-US" dirty="0" smtClean="0"/>
              <a:t>的简单函数</a:t>
            </a:r>
            <a:endParaRPr lang="zh-CN" altLang="en-US" dirty="0" smtClean="0"/>
          </a:p>
        </p:txBody>
      </p:sp>
      <p:sp>
        <p:nvSpPr>
          <p:cNvPr id="87043" name="Rectangle 3"/>
          <p:cNvSpPr>
            <a:spLocks noGrp="1" noChangeArrowheads="1"/>
          </p:cNvSpPr>
          <p:nvPr>
            <p:ph idx="1"/>
          </p:nvPr>
        </p:nvSpPr>
        <p:spPr>
          <a:xfrm>
            <a:off x="860739" y="5193333"/>
            <a:ext cx="7772400" cy="1295400"/>
          </a:xfrm>
        </p:spPr>
        <p:txBody>
          <a:bodyPr>
            <a:normAutofit/>
          </a:bodyPr>
          <a:lstStyle/>
          <a:p>
            <a:pPr eaLnBrk="1" hangingPunct="1">
              <a:buFont typeface="Wingdings" panose="05000000000000000000" pitchFamily="2" charset="2"/>
              <a:buNone/>
            </a:pPr>
            <a:r>
              <a:rPr lang="zh-CN" altLang="en-US" sz="2000" dirty="0"/>
              <a:t>对数没有给出对数基，因为</a:t>
            </a:r>
            <a:endParaRPr lang="zh-CN" altLang="en-US" sz="2000" dirty="0"/>
          </a:p>
          <a:p>
            <a:pPr eaLnBrk="1" hangingPunct="1">
              <a:buFont typeface="Wingdings" panose="05000000000000000000" pitchFamily="2" charset="2"/>
              <a:buNone/>
            </a:pPr>
            <a:r>
              <a:rPr lang="en-US" altLang="zh-CN" sz="2000" dirty="0" err="1"/>
              <a:t>log</a:t>
            </a:r>
            <a:r>
              <a:rPr lang="en-US" altLang="zh-CN" sz="2000" baseline="-25000" dirty="0" err="1"/>
              <a:t>a</a:t>
            </a:r>
            <a:r>
              <a:rPr lang="en-US" altLang="zh-CN" sz="2000" dirty="0" err="1"/>
              <a:t>n</a:t>
            </a:r>
            <a:r>
              <a:rPr lang="en-US" altLang="zh-CN" sz="2000" dirty="0"/>
              <a:t>=</a:t>
            </a:r>
            <a:r>
              <a:rPr lang="en-US" altLang="zh-CN" sz="2000" dirty="0" err="1"/>
              <a:t>log</a:t>
            </a:r>
            <a:r>
              <a:rPr lang="en-US" altLang="zh-CN" sz="2000" baseline="-25000" dirty="0" err="1"/>
              <a:t>b</a:t>
            </a:r>
            <a:r>
              <a:rPr lang="en-US" altLang="zh-CN" sz="2000" dirty="0" err="1"/>
              <a:t>n</a:t>
            </a:r>
            <a:r>
              <a:rPr lang="en-US" altLang="zh-CN" sz="2000" dirty="0"/>
              <a:t>/</a:t>
            </a:r>
            <a:r>
              <a:rPr lang="en-US" altLang="zh-CN" sz="2000" dirty="0" err="1"/>
              <a:t>log</a:t>
            </a:r>
            <a:r>
              <a:rPr lang="en-US" altLang="zh-CN" sz="2000" baseline="-25000" dirty="0" err="1"/>
              <a:t>b</a:t>
            </a:r>
            <a:r>
              <a:rPr lang="en-US" altLang="zh-CN" sz="2000" dirty="0" err="1"/>
              <a:t>a</a:t>
            </a:r>
            <a:r>
              <a:rPr lang="zh-CN" altLang="en-US" sz="2000" dirty="0"/>
              <a:t>，仅常数不同，相差</a:t>
            </a:r>
            <a:r>
              <a:rPr lang="en-US" altLang="zh-CN" sz="2000" dirty="0" err="1"/>
              <a:t>log</a:t>
            </a:r>
            <a:r>
              <a:rPr lang="en-US" altLang="zh-CN" sz="2000" baseline="-25000" dirty="0" err="1"/>
              <a:t>b</a:t>
            </a:r>
            <a:r>
              <a:rPr lang="en-US" altLang="zh-CN" sz="2000" dirty="0" err="1"/>
              <a:t>a</a:t>
            </a:r>
            <a:r>
              <a:rPr lang="zh-CN" altLang="en-US" sz="2000" dirty="0"/>
              <a:t>倍</a:t>
            </a:r>
            <a:endParaRPr lang="zh-CN" altLang="en-US" sz="2000" dirty="0"/>
          </a:p>
        </p:txBody>
      </p:sp>
      <p:sp>
        <p:nvSpPr>
          <p:cNvPr id="4" name="灯片编号占位符 3"/>
          <p:cNvSpPr>
            <a:spLocks noGrp="1"/>
          </p:cNvSpPr>
          <p:nvPr>
            <p:ph type="sldNum" sz="quarter" idx="12"/>
          </p:nvPr>
        </p:nvSpPr>
        <p:spPr/>
        <p:txBody>
          <a:bodyPr/>
          <a:lstStyle/>
          <a:p>
            <a:pPr rtl="0"/>
            <a:fld id="{71B7BAC7-FE87-40F6-AA24-4F4685D1B022}" type="slidenum">
              <a:rPr lang="en-US" altLang="zh-CN" noProof="0" smtClean="0"/>
            </a:fld>
            <a:endParaRPr lang="zh-CN" altLang="en-US" noProof="0" dirty="0"/>
          </a:p>
        </p:txBody>
      </p:sp>
      <p:graphicFrame>
        <p:nvGraphicFramePr>
          <p:cNvPr id="631885" name="Group 77"/>
          <p:cNvGraphicFramePr>
            <a:graphicFrameLocks noGrp="1"/>
          </p:cNvGraphicFramePr>
          <p:nvPr/>
        </p:nvGraphicFramePr>
        <p:xfrm>
          <a:off x="984257" y="1397011"/>
          <a:ext cx="3493158" cy="3573145"/>
        </p:xfrm>
        <a:graphic>
          <a:graphicData uri="http://schemas.openxmlformats.org/drawingml/2006/table">
            <a:tbl>
              <a:tblPr/>
              <a:tblGrid>
                <a:gridCol w="1152467"/>
                <a:gridCol w="2340691"/>
              </a:tblGrid>
              <a:tr h="396240">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函数</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名称</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常数</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logn</a:t>
                      </a:r>
                      <a:endPar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对数</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线性</a:t>
                      </a:r>
                      <a:endPar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 logn</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个</a:t>
                      </a: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logn</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r>
                        <a:rPr kumimoji="1" lang="en-US" altLang="zh-CN" sz="2000" b="0" i="0"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平方</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r>
                        <a:rPr kumimoji="1" lang="en-US" altLang="zh-CN" sz="2000" b="0" i="0"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rPr>
                        <a:t>3</a:t>
                      </a:r>
                      <a:endParaRPr kumimoji="1" lang="en-US" altLang="zh-CN" sz="2000" b="0" i="0"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立方</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rPr>
                        <a:t>n</a:t>
                      </a:r>
                      <a:endPar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指数</a:t>
                      </a:r>
                      <a:endParaRPr kumimoji="1" lang="zh-CN" altLang="en-US"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n</a:t>
                      </a:r>
                      <a:r>
                        <a:rPr kumimoji="1"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50000"/>
                        </a:spcBef>
                        <a:buClr>
                          <a:schemeClr val="tx2"/>
                        </a:buClr>
                        <a:defRPr sz="2400" b="1">
                          <a:solidFill>
                            <a:schemeClr val="tx1"/>
                          </a:solidFill>
                          <a:latin typeface="黑体" panose="02010609060101010101" charset="-122"/>
                          <a:ea typeface="黑体" panose="02010609060101010101" charset="-122"/>
                        </a:defRPr>
                      </a:lvl1pPr>
                      <a:lvl2pPr marL="742950" indent="-285750" eaLnBrk="0" hangingPunct="0">
                        <a:spcBef>
                          <a:spcPct val="30000"/>
                        </a:spcBef>
                        <a:buClr>
                          <a:schemeClr val="tx2"/>
                        </a:buClr>
                        <a:buFont typeface="Arial" panose="020B0604020202020204" pitchFamily="34" charset="0"/>
                        <a:defRPr sz="2000" b="1">
                          <a:solidFill>
                            <a:schemeClr val="tx1"/>
                          </a:solidFill>
                          <a:latin typeface="黑体" panose="02010609060101010101" charset="-122"/>
                          <a:ea typeface="黑体" panose="02010609060101010101" charset="-122"/>
                        </a:defRPr>
                      </a:lvl2pPr>
                      <a:lvl3pPr marL="1143000" indent="-228600" eaLnBrk="0" hangingPunct="0">
                        <a:spcBef>
                          <a:spcPct val="25000"/>
                        </a:spcBef>
                        <a:buClr>
                          <a:schemeClr val="tx2"/>
                        </a:buClr>
                        <a:defRPr b="1">
                          <a:solidFill>
                            <a:schemeClr val="tx1"/>
                          </a:solidFill>
                          <a:latin typeface="黑体" panose="02010609060101010101" charset="-122"/>
                          <a:ea typeface="黑体" panose="02010609060101010101" charset="-122"/>
                        </a:defRPr>
                      </a:lvl3pPr>
                      <a:lvl4pPr marL="1600200" indent="-228600" eaLnBrk="0" hangingPunct="0">
                        <a:spcBef>
                          <a:spcPct val="20000"/>
                        </a:spcBef>
                        <a:buClr>
                          <a:schemeClr val="tx2"/>
                        </a:buClr>
                        <a:buFont typeface="Arial" panose="020B0604020202020204" pitchFamily="34" charset="0"/>
                        <a:defRPr sz="1400" b="1">
                          <a:solidFill>
                            <a:schemeClr val="tx1"/>
                          </a:solidFill>
                          <a:latin typeface="黑体" panose="02010609060101010101" charset="-122"/>
                          <a:ea typeface="黑体" panose="02010609060101010101" charset="-122"/>
                        </a:defRPr>
                      </a:lvl4pPr>
                      <a:lvl5pPr marL="2057400" indent="-228600" eaLnBrk="0" hangingPunct="0">
                        <a:spcBef>
                          <a:spcPct val="20000"/>
                        </a:spcBef>
                        <a:buClr>
                          <a:schemeClr val="tx2"/>
                        </a:buClr>
                        <a:defRPr sz="1200" b="1">
                          <a:solidFill>
                            <a:schemeClr val="tx1"/>
                          </a:solidFill>
                          <a:latin typeface="黑体" panose="02010609060101010101" charset="-122"/>
                          <a:ea typeface="黑体" panose="02010609060101010101" charset="-122"/>
                        </a:defRPr>
                      </a:lvl5pPr>
                      <a:lvl6pPr marL="25146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6pPr>
                      <a:lvl7pPr marL="29718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7pPr>
                      <a:lvl8pPr marL="34290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8pPr>
                      <a:lvl9pPr marL="3886200" indent="-228600" eaLnBrk="0" fontAlgn="base" hangingPunct="0">
                        <a:spcBef>
                          <a:spcPct val="20000"/>
                        </a:spcBef>
                        <a:spcAft>
                          <a:spcPct val="0"/>
                        </a:spcAft>
                        <a:buClr>
                          <a:schemeClr val="tx2"/>
                        </a:buClr>
                        <a:defRPr sz="1200" b="1">
                          <a:solidFill>
                            <a:schemeClr val="tx1"/>
                          </a:solidFill>
                          <a:latin typeface="黑体" panose="02010609060101010101" charset="-122"/>
                          <a:ea typeface="黑体" panose="02010609060101010101"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None/>
                      </a:pPr>
                      <a:r>
                        <a:rPr kumimoji="1" lang="zh-CN" altLang="en-US" sz="2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阶乘</a:t>
                      </a:r>
                      <a:endPar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87077" name="直接箭头连接符 5"/>
          <p:cNvCxnSpPr>
            <a:cxnSpLocks noChangeShapeType="1"/>
          </p:cNvCxnSpPr>
          <p:nvPr/>
        </p:nvCxnSpPr>
        <p:spPr bwMode="auto">
          <a:xfrm rot="5400000">
            <a:off x="-815975" y="3242473"/>
            <a:ext cx="3230563" cy="1587"/>
          </a:xfrm>
          <a:prstGeom prst="straightConnector1">
            <a:avLst/>
          </a:prstGeom>
          <a:noFill/>
          <a:ln w="57150" algn="ctr">
            <a:solidFill>
              <a:srgbClr val="FF0000"/>
            </a:solidFill>
            <a:round/>
            <a:tailEnd type="arrow" w="med" len="med"/>
          </a:ln>
          <a:extLst>
            <a:ext uri="{909E8E84-426E-40DD-AFC4-6F175D3DCCD1}">
              <a14:hiddenFill xmlns:a14="http://schemas.microsoft.com/office/drawing/2010/main">
                <a:noFill/>
              </a14:hiddenFill>
            </a:ext>
          </a:extLst>
        </p:spPr>
      </p:cxnSp>
      <p:sp>
        <p:nvSpPr>
          <p:cNvPr id="87078" name="TextBox 6"/>
          <p:cNvSpPr txBox="1">
            <a:spLocks noChangeArrowheads="1"/>
          </p:cNvSpPr>
          <p:nvPr/>
        </p:nvSpPr>
        <p:spPr bwMode="auto">
          <a:xfrm>
            <a:off x="-2" y="1335884"/>
            <a:ext cx="1255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快、简单</a:t>
            </a:r>
            <a:endParaRPr lang="zh-CN" altLang="en-US" dirty="0"/>
          </a:p>
        </p:txBody>
      </p:sp>
      <p:sp>
        <p:nvSpPr>
          <p:cNvPr id="87079" name="TextBox 7"/>
          <p:cNvSpPr txBox="1">
            <a:spLocks noChangeArrowheads="1"/>
          </p:cNvSpPr>
          <p:nvPr/>
        </p:nvSpPr>
        <p:spPr bwMode="auto">
          <a:xfrm>
            <a:off x="-1" y="4858548"/>
            <a:ext cx="1255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慢、复杂</a:t>
            </a:r>
            <a:endParaRPr lang="zh-CN" altLang="en-US" dirty="0"/>
          </a:p>
        </p:txBody>
      </p:sp>
      <p:grpSp>
        <p:nvGrpSpPr>
          <p:cNvPr id="3" name="组合 2"/>
          <p:cNvGrpSpPr/>
          <p:nvPr/>
        </p:nvGrpSpPr>
        <p:grpSpPr>
          <a:xfrm>
            <a:off x="4046483" y="1690689"/>
            <a:ext cx="4931984" cy="2797969"/>
            <a:chOff x="6380973" y="1786229"/>
            <a:chExt cx="5330178" cy="2896783"/>
          </a:xfrm>
        </p:grpSpPr>
        <p:sp>
          <p:nvSpPr>
            <p:cNvPr id="26" name="object 30"/>
            <p:cNvSpPr txBox="1"/>
            <p:nvPr/>
          </p:nvSpPr>
          <p:spPr>
            <a:xfrm>
              <a:off x="8344467" y="4164649"/>
              <a:ext cx="1579621" cy="246221"/>
            </a:xfrm>
            <a:prstGeom prst="rect">
              <a:avLst/>
            </a:prstGeom>
          </p:spPr>
          <p:txBody>
            <a:bodyPr vert="horz" wrap="square" lIns="0" tIns="0" rIns="0" bIns="0" rtlCol="0">
              <a:spAutoFit/>
            </a:bodyPr>
            <a:lstStyle/>
            <a:p>
              <a:pPr marL="12700">
                <a:tabLst>
                  <a:tab pos="1611630" algn="l"/>
                </a:tabLst>
              </a:pPr>
              <a:r>
                <a:rPr sz="1600" dirty="0">
                  <a:latin typeface="Times New Roman" panose="02020603050405020304"/>
                  <a:cs typeface="Times New Roman" panose="02020603050405020304"/>
                </a:rPr>
                <a:t>5</a:t>
              </a:r>
              <a:r>
                <a:rPr lang="en-US" sz="1600" dirty="0">
                  <a:latin typeface="Times New Roman" panose="02020603050405020304"/>
                  <a:cs typeface="Times New Roman" panose="02020603050405020304"/>
                </a:rPr>
                <a:t>                      </a:t>
              </a:r>
              <a:r>
                <a:rPr sz="1600" dirty="0">
                  <a:latin typeface="Times New Roman" panose="02020603050405020304"/>
                  <a:cs typeface="Times New Roman" panose="02020603050405020304"/>
                </a:rPr>
                <a:t>15</a:t>
              </a:r>
              <a:endParaRPr sz="1600" dirty="0">
                <a:latin typeface="Times New Roman" panose="02020603050405020304"/>
                <a:cs typeface="Times New Roman" panose="02020603050405020304"/>
              </a:endParaRPr>
            </a:p>
          </p:txBody>
        </p:sp>
        <p:sp>
          <p:nvSpPr>
            <p:cNvPr id="27" name="object 31"/>
            <p:cNvSpPr txBox="1"/>
            <p:nvPr/>
          </p:nvSpPr>
          <p:spPr>
            <a:xfrm>
              <a:off x="8873186" y="4165480"/>
              <a:ext cx="1564758" cy="246221"/>
            </a:xfrm>
            <a:prstGeom prst="rect">
              <a:avLst/>
            </a:prstGeom>
          </p:spPr>
          <p:txBody>
            <a:bodyPr vert="horz" wrap="square" lIns="0" tIns="0" rIns="0" bIns="0" rtlCol="0">
              <a:spAutoFit/>
            </a:bodyPr>
            <a:lstStyle/>
            <a:p>
              <a:pPr marL="12700">
                <a:tabLst>
                  <a:tab pos="1807845" algn="l"/>
                </a:tabLst>
              </a:pPr>
              <a:r>
                <a:rPr sz="2400" baseline="1000" dirty="0">
                  <a:latin typeface="Times New Roman" panose="02020603050405020304"/>
                  <a:cs typeface="Times New Roman" panose="02020603050405020304"/>
                </a:rPr>
                <a:t>10</a:t>
              </a:r>
              <a:r>
                <a:rPr lang="en-US" sz="2400" baseline="1000" dirty="0">
                  <a:latin typeface="Times New Roman" panose="02020603050405020304"/>
                  <a:cs typeface="Times New Roman" panose="02020603050405020304"/>
                </a:rPr>
                <a:t> </a:t>
              </a:r>
              <a:r>
                <a:rPr lang="en-US" sz="2400" baseline="1000" dirty="0">
                  <a:solidFill>
                    <a:srgbClr val="FF0000"/>
                  </a:solidFill>
                  <a:latin typeface="Times New Roman" panose="02020603050405020304"/>
                  <a:cs typeface="Times New Roman" panose="02020603050405020304"/>
                </a:rPr>
                <a:t>   </a:t>
              </a:r>
              <a:r>
                <a:rPr lang="en-US" sz="2400" baseline="1000" dirty="0">
                  <a:latin typeface="Times New Roman" panose="02020603050405020304"/>
                  <a:cs typeface="Times New Roman" panose="02020603050405020304"/>
                </a:rPr>
                <a:t>                 </a:t>
              </a:r>
              <a:r>
                <a:rPr sz="1600" dirty="0">
                  <a:latin typeface="Times New Roman" panose="02020603050405020304"/>
                  <a:cs typeface="Times New Roman" panose="02020603050405020304"/>
                </a:rPr>
                <a:t>20</a:t>
              </a:r>
              <a:endParaRPr sz="1600" dirty="0">
                <a:latin typeface="Times New Roman" panose="02020603050405020304"/>
                <a:cs typeface="Times New Roman" panose="02020603050405020304"/>
              </a:endParaRPr>
            </a:p>
          </p:txBody>
        </p:sp>
        <p:sp>
          <p:nvSpPr>
            <p:cNvPr id="9" name="object 13"/>
            <p:cNvSpPr txBox="1"/>
            <p:nvPr/>
          </p:nvSpPr>
          <p:spPr>
            <a:xfrm>
              <a:off x="6380973" y="4444628"/>
              <a:ext cx="5330178" cy="228973"/>
            </a:xfrm>
            <a:prstGeom prst="rect">
              <a:avLst/>
            </a:prstGeom>
          </p:spPr>
          <p:txBody>
            <a:bodyPr vert="horz" wrap="square" lIns="0" tIns="0" rIns="0" bIns="0" rtlCol="0">
              <a:spAutoFit/>
            </a:bodyPr>
            <a:lstStyle/>
            <a:p>
              <a:pPr marL="12700" marR="5080" indent="-12700">
                <a:lnSpc>
                  <a:spcPct val="93000"/>
                </a:lnSpc>
                <a:tabLst>
                  <a:tab pos="1438910" algn="l"/>
                </a:tabLst>
              </a:pPr>
              <a:endParaRPr sz="1600" dirty="0">
                <a:latin typeface="Arial" panose="020B0604020202020204"/>
                <a:cs typeface="Arial" panose="020B0604020202020204"/>
              </a:endParaRPr>
            </a:p>
          </p:txBody>
        </p:sp>
        <p:sp>
          <p:nvSpPr>
            <p:cNvPr id="10" name="object 14"/>
            <p:cNvSpPr/>
            <p:nvPr/>
          </p:nvSpPr>
          <p:spPr>
            <a:xfrm>
              <a:off x="9172406" y="4149240"/>
              <a:ext cx="180529" cy="311695"/>
            </a:xfrm>
            <a:custGeom>
              <a:avLst/>
              <a:gdLst/>
              <a:ahLst/>
              <a:cxnLst/>
              <a:rect l="l" t="t" r="r" b="b"/>
              <a:pathLst>
                <a:path w="93345" h="231775">
                  <a:moveTo>
                    <a:pt x="61400" y="157698"/>
                  </a:moveTo>
                  <a:lnTo>
                    <a:pt x="9144" y="3048"/>
                  </a:lnTo>
                  <a:lnTo>
                    <a:pt x="6858" y="762"/>
                  </a:lnTo>
                  <a:lnTo>
                    <a:pt x="3048" y="0"/>
                  </a:lnTo>
                  <a:lnTo>
                    <a:pt x="762" y="2286"/>
                  </a:lnTo>
                  <a:lnTo>
                    <a:pt x="0" y="6096"/>
                  </a:lnTo>
                  <a:lnTo>
                    <a:pt x="52265" y="160774"/>
                  </a:lnTo>
                  <a:lnTo>
                    <a:pt x="61400" y="157698"/>
                  </a:lnTo>
                  <a:close/>
                </a:path>
                <a:path w="93345" h="231775">
                  <a:moveTo>
                    <a:pt x="65532" y="216408"/>
                  </a:moveTo>
                  <a:lnTo>
                    <a:pt x="65532" y="169926"/>
                  </a:lnTo>
                  <a:lnTo>
                    <a:pt x="64770" y="173736"/>
                  </a:lnTo>
                  <a:lnTo>
                    <a:pt x="62484" y="176022"/>
                  </a:lnTo>
                  <a:lnTo>
                    <a:pt x="58674" y="176022"/>
                  </a:lnTo>
                  <a:lnTo>
                    <a:pt x="56388" y="172974"/>
                  </a:lnTo>
                  <a:lnTo>
                    <a:pt x="52265" y="160774"/>
                  </a:lnTo>
                  <a:lnTo>
                    <a:pt x="20574" y="171450"/>
                  </a:lnTo>
                  <a:lnTo>
                    <a:pt x="65532" y="216408"/>
                  </a:lnTo>
                  <a:close/>
                </a:path>
                <a:path w="93345" h="231775">
                  <a:moveTo>
                    <a:pt x="65532" y="169926"/>
                  </a:moveTo>
                  <a:lnTo>
                    <a:pt x="61400" y="157698"/>
                  </a:lnTo>
                  <a:lnTo>
                    <a:pt x="52265" y="160774"/>
                  </a:lnTo>
                  <a:lnTo>
                    <a:pt x="56388" y="172974"/>
                  </a:lnTo>
                  <a:lnTo>
                    <a:pt x="58674" y="176022"/>
                  </a:lnTo>
                  <a:lnTo>
                    <a:pt x="62484" y="176022"/>
                  </a:lnTo>
                  <a:lnTo>
                    <a:pt x="64770" y="173736"/>
                  </a:lnTo>
                  <a:lnTo>
                    <a:pt x="65532" y="169926"/>
                  </a:lnTo>
                  <a:close/>
                </a:path>
                <a:path w="93345" h="231775">
                  <a:moveTo>
                    <a:pt x="92964" y="147066"/>
                  </a:moveTo>
                  <a:lnTo>
                    <a:pt x="61400" y="157698"/>
                  </a:lnTo>
                  <a:lnTo>
                    <a:pt x="65532" y="169926"/>
                  </a:lnTo>
                  <a:lnTo>
                    <a:pt x="65532" y="216408"/>
                  </a:lnTo>
                  <a:lnTo>
                    <a:pt x="80772" y="231648"/>
                  </a:lnTo>
                  <a:lnTo>
                    <a:pt x="92964" y="147066"/>
                  </a:lnTo>
                  <a:close/>
                </a:path>
              </a:pathLst>
            </a:custGeom>
            <a:solidFill>
              <a:srgbClr val="FF0000"/>
            </a:solidFill>
          </p:spPr>
          <p:txBody>
            <a:bodyPr wrap="square" lIns="0" tIns="0" rIns="0" bIns="0" rtlCol="0"/>
            <a:lstStyle/>
            <a:p>
              <a:endParaRPr sz="1200"/>
            </a:p>
          </p:txBody>
        </p:sp>
        <p:sp>
          <p:nvSpPr>
            <p:cNvPr id="11" name="object 15"/>
            <p:cNvSpPr/>
            <p:nvPr/>
          </p:nvSpPr>
          <p:spPr>
            <a:xfrm>
              <a:off x="7728660" y="1894735"/>
              <a:ext cx="56068" cy="2251253"/>
            </a:xfrm>
            <a:custGeom>
              <a:avLst/>
              <a:gdLst/>
              <a:ahLst/>
              <a:cxnLst/>
              <a:rect l="l" t="t" r="r" b="b"/>
              <a:pathLst>
                <a:path w="76200" h="2901315">
                  <a:moveTo>
                    <a:pt x="76199" y="127254"/>
                  </a:moveTo>
                  <a:lnTo>
                    <a:pt x="38099" y="0"/>
                  </a:lnTo>
                  <a:lnTo>
                    <a:pt x="0" y="127254"/>
                  </a:lnTo>
                  <a:lnTo>
                    <a:pt x="33527" y="127254"/>
                  </a:lnTo>
                  <a:lnTo>
                    <a:pt x="33527" y="114300"/>
                  </a:lnTo>
                  <a:lnTo>
                    <a:pt x="35051" y="111251"/>
                  </a:lnTo>
                  <a:lnTo>
                    <a:pt x="38099" y="109727"/>
                  </a:lnTo>
                  <a:lnTo>
                    <a:pt x="41909" y="111251"/>
                  </a:lnTo>
                  <a:lnTo>
                    <a:pt x="42671" y="114300"/>
                  </a:lnTo>
                  <a:lnTo>
                    <a:pt x="42671" y="127254"/>
                  </a:lnTo>
                  <a:lnTo>
                    <a:pt x="76199" y="127254"/>
                  </a:lnTo>
                  <a:close/>
                </a:path>
                <a:path w="76200" h="2901315">
                  <a:moveTo>
                    <a:pt x="42671" y="127254"/>
                  </a:moveTo>
                  <a:lnTo>
                    <a:pt x="42671" y="114300"/>
                  </a:lnTo>
                  <a:lnTo>
                    <a:pt x="41909" y="111251"/>
                  </a:lnTo>
                  <a:lnTo>
                    <a:pt x="38099" y="109727"/>
                  </a:lnTo>
                  <a:lnTo>
                    <a:pt x="35051" y="111251"/>
                  </a:lnTo>
                  <a:lnTo>
                    <a:pt x="33527" y="114300"/>
                  </a:lnTo>
                  <a:lnTo>
                    <a:pt x="33527" y="127254"/>
                  </a:lnTo>
                  <a:lnTo>
                    <a:pt x="42671" y="127254"/>
                  </a:lnTo>
                  <a:close/>
                </a:path>
                <a:path w="76200" h="2901315">
                  <a:moveTo>
                    <a:pt x="42671" y="2895600"/>
                  </a:moveTo>
                  <a:lnTo>
                    <a:pt x="42671" y="127254"/>
                  </a:lnTo>
                  <a:lnTo>
                    <a:pt x="33527" y="127254"/>
                  </a:lnTo>
                  <a:lnTo>
                    <a:pt x="33527" y="2895600"/>
                  </a:lnTo>
                  <a:lnTo>
                    <a:pt x="35051" y="2899410"/>
                  </a:lnTo>
                  <a:lnTo>
                    <a:pt x="38099" y="2900934"/>
                  </a:lnTo>
                  <a:lnTo>
                    <a:pt x="41909" y="2899410"/>
                  </a:lnTo>
                  <a:lnTo>
                    <a:pt x="42671" y="2895600"/>
                  </a:lnTo>
                  <a:close/>
                </a:path>
              </a:pathLst>
            </a:custGeom>
            <a:solidFill>
              <a:srgbClr val="666699"/>
            </a:solidFill>
          </p:spPr>
          <p:txBody>
            <a:bodyPr wrap="square" lIns="0" tIns="0" rIns="0" bIns="0" rtlCol="0"/>
            <a:lstStyle/>
            <a:p>
              <a:endParaRPr sz="1200"/>
            </a:p>
          </p:txBody>
        </p:sp>
        <p:sp>
          <p:nvSpPr>
            <p:cNvPr id="12" name="object 16"/>
            <p:cNvSpPr/>
            <p:nvPr/>
          </p:nvSpPr>
          <p:spPr>
            <a:xfrm>
              <a:off x="7733146" y="4098983"/>
              <a:ext cx="3760747" cy="59127"/>
            </a:xfrm>
            <a:custGeom>
              <a:avLst/>
              <a:gdLst/>
              <a:ahLst/>
              <a:cxnLst/>
              <a:rect l="l" t="t" r="r" b="b"/>
              <a:pathLst>
                <a:path w="5111115" h="76200">
                  <a:moveTo>
                    <a:pt x="5001006" y="38099"/>
                  </a:moveTo>
                  <a:lnTo>
                    <a:pt x="4999482" y="34289"/>
                  </a:lnTo>
                  <a:lnTo>
                    <a:pt x="4996434" y="32765"/>
                  </a:lnTo>
                  <a:lnTo>
                    <a:pt x="5334" y="32765"/>
                  </a:lnTo>
                  <a:lnTo>
                    <a:pt x="1524" y="34289"/>
                  </a:lnTo>
                  <a:lnTo>
                    <a:pt x="0" y="38099"/>
                  </a:lnTo>
                  <a:lnTo>
                    <a:pt x="1524" y="41147"/>
                  </a:lnTo>
                  <a:lnTo>
                    <a:pt x="5334" y="42671"/>
                  </a:lnTo>
                  <a:lnTo>
                    <a:pt x="4996434" y="42671"/>
                  </a:lnTo>
                  <a:lnTo>
                    <a:pt x="4999482" y="41147"/>
                  </a:lnTo>
                  <a:lnTo>
                    <a:pt x="5001006" y="38099"/>
                  </a:lnTo>
                  <a:close/>
                </a:path>
                <a:path w="5111115" h="76200">
                  <a:moveTo>
                    <a:pt x="5110734" y="38099"/>
                  </a:moveTo>
                  <a:lnTo>
                    <a:pt x="4983480" y="0"/>
                  </a:lnTo>
                  <a:lnTo>
                    <a:pt x="4983480" y="32765"/>
                  </a:lnTo>
                  <a:lnTo>
                    <a:pt x="4996434" y="32765"/>
                  </a:lnTo>
                  <a:lnTo>
                    <a:pt x="4999482" y="34289"/>
                  </a:lnTo>
                  <a:lnTo>
                    <a:pt x="5001006" y="38099"/>
                  </a:lnTo>
                  <a:lnTo>
                    <a:pt x="5001006" y="70952"/>
                  </a:lnTo>
                  <a:lnTo>
                    <a:pt x="5110734" y="38099"/>
                  </a:lnTo>
                  <a:close/>
                </a:path>
                <a:path w="5111115" h="76200">
                  <a:moveTo>
                    <a:pt x="5001006" y="70952"/>
                  </a:moveTo>
                  <a:lnTo>
                    <a:pt x="5001006" y="38099"/>
                  </a:lnTo>
                  <a:lnTo>
                    <a:pt x="4999482" y="41147"/>
                  </a:lnTo>
                  <a:lnTo>
                    <a:pt x="4996434" y="42671"/>
                  </a:lnTo>
                  <a:lnTo>
                    <a:pt x="4983480" y="42671"/>
                  </a:lnTo>
                  <a:lnTo>
                    <a:pt x="4983480" y="76199"/>
                  </a:lnTo>
                  <a:lnTo>
                    <a:pt x="5001006" y="70952"/>
                  </a:lnTo>
                  <a:close/>
                </a:path>
              </a:pathLst>
            </a:custGeom>
            <a:solidFill>
              <a:srgbClr val="666699"/>
            </a:solidFill>
          </p:spPr>
          <p:txBody>
            <a:bodyPr wrap="square" lIns="0" tIns="0" rIns="0" bIns="0" rtlCol="0"/>
            <a:lstStyle/>
            <a:p>
              <a:endParaRPr sz="1200"/>
            </a:p>
          </p:txBody>
        </p:sp>
        <p:sp>
          <p:nvSpPr>
            <p:cNvPr id="13" name="object 17"/>
            <p:cNvSpPr/>
            <p:nvPr/>
          </p:nvSpPr>
          <p:spPr>
            <a:xfrm>
              <a:off x="7737070" y="3555607"/>
              <a:ext cx="56068" cy="0"/>
            </a:xfrm>
            <a:custGeom>
              <a:avLst/>
              <a:gdLst/>
              <a:ahLst/>
              <a:cxnLst/>
              <a:rect l="l" t="t" r="r" b="b"/>
              <a:pathLst>
                <a:path w="76200">
                  <a:moveTo>
                    <a:pt x="0" y="0"/>
                  </a:moveTo>
                  <a:lnTo>
                    <a:pt x="76200" y="0"/>
                  </a:lnTo>
                </a:path>
              </a:pathLst>
            </a:custGeom>
            <a:ln w="9525">
              <a:solidFill>
                <a:srgbClr val="666699"/>
              </a:solidFill>
            </a:ln>
          </p:spPr>
          <p:txBody>
            <a:bodyPr wrap="square" lIns="0" tIns="0" rIns="0" bIns="0" rtlCol="0"/>
            <a:lstStyle/>
            <a:p>
              <a:endParaRPr sz="1200"/>
            </a:p>
          </p:txBody>
        </p:sp>
        <p:sp>
          <p:nvSpPr>
            <p:cNvPr id="14" name="object 18"/>
            <p:cNvSpPr/>
            <p:nvPr/>
          </p:nvSpPr>
          <p:spPr>
            <a:xfrm>
              <a:off x="7737070" y="2982669"/>
              <a:ext cx="56068" cy="0"/>
            </a:xfrm>
            <a:custGeom>
              <a:avLst/>
              <a:gdLst/>
              <a:ahLst/>
              <a:cxnLst/>
              <a:rect l="l" t="t" r="r" b="b"/>
              <a:pathLst>
                <a:path w="76200">
                  <a:moveTo>
                    <a:pt x="0" y="0"/>
                  </a:moveTo>
                  <a:lnTo>
                    <a:pt x="76200" y="0"/>
                  </a:lnTo>
                </a:path>
              </a:pathLst>
            </a:custGeom>
            <a:ln w="9525">
              <a:solidFill>
                <a:srgbClr val="666699"/>
              </a:solidFill>
            </a:ln>
          </p:spPr>
          <p:txBody>
            <a:bodyPr wrap="square" lIns="0" tIns="0" rIns="0" bIns="0" rtlCol="0"/>
            <a:lstStyle/>
            <a:p>
              <a:endParaRPr sz="1200"/>
            </a:p>
          </p:txBody>
        </p:sp>
        <p:sp>
          <p:nvSpPr>
            <p:cNvPr id="15" name="object 19"/>
            <p:cNvSpPr/>
            <p:nvPr/>
          </p:nvSpPr>
          <p:spPr>
            <a:xfrm>
              <a:off x="7737070" y="2365385"/>
              <a:ext cx="56068" cy="0"/>
            </a:xfrm>
            <a:custGeom>
              <a:avLst/>
              <a:gdLst/>
              <a:ahLst/>
              <a:cxnLst/>
              <a:rect l="l" t="t" r="r" b="b"/>
              <a:pathLst>
                <a:path w="76200">
                  <a:moveTo>
                    <a:pt x="0" y="0"/>
                  </a:moveTo>
                  <a:lnTo>
                    <a:pt x="76200" y="0"/>
                  </a:lnTo>
                </a:path>
              </a:pathLst>
            </a:custGeom>
            <a:ln w="9525">
              <a:solidFill>
                <a:srgbClr val="666699"/>
              </a:solidFill>
            </a:ln>
          </p:spPr>
          <p:txBody>
            <a:bodyPr wrap="square" lIns="0" tIns="0" rIns="0" bIns="0" rtlCol="0"/>
            <a:lstStyle/>
            <a:p>
              <a:endParaRPr sz="1200"/>
            </a:p>
          </p:txBody>
        </p:sp>
        <p:sp>
          <p:nvSpPr>
            <p:cNvPr id="16" name="object 20"/>
            <p:cNvSpPr/>
            <p:nvPr/>
          </p:nvSpPr>
          <p:spPr>
            <a:xfrm>
              <a:off x="8409884"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17" name="object 21"/>
            <p:cNvSpPr/>
            <p:nvPr/>
          </p:nvSpPr>
          <p:spPr>
            <a:xfrm>
              <a:off x="9026629"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18" name="object 22"/>
            <p:cNvSpPr/>
            <p:nvPr/>
          </p:nvSpPr>
          <p:spPr>
            <a:xfrm>
              <a:off x="9643375"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19" name="object 23"/>
            <p:cNvSpPr/>
            <p:nvPr/>
          </p:nvSpPr>
          <p:spPr>
            <a:xfrm>
              <a:off x="10316189"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20" name="object 24"/>
            <p:cNvSpPr/>
            <p:nvPr/>
          </p:nvSpPr>
          <p:spPr>
            <a:xfrm>
              <a:off x="10989002" y="4084202"/>
              <a:ext cx="0" cy="44345"/>
            </a:xfrm>
            <a:custGeom>
              <a:avLst/>
              <a:gdLst/>
              <a:ahLst/>
              <a:cxnLst/>
              <a:rect l="l" t="t" r="r" b="b"/>
              <a:pathLst>
                <a:path h="57150">
                  <a:moveTo>
                    <a:pt x="0" y="0"/>
                  </a:moveTo>
                  <a:lnTo>
                    <a:pt x="0" y="57150"/>
                  </a:lnTo>
                </a:path>
              </a:pathLst>
            </a:custGeom>
            <a:ln w="9525">
              <a:solidFill>
                <a:srgbClr val="666699"/>
              </a:solidFill>
            </a:ln>
          </p:spPr>
          <p:txBody>
            <a:bodyPr wrap="square" lIns="0" tIns="0" rIns="0" bIns="0" rtlCol="0"/>
            <a:lstStyle/>
            <a:p>
              <a:endParaRPr sz="1200"/>
            </a:p>
          </p:txBody>
        </p:sp>
        <p:sp>
          <p:nvSpPr>
            <p:cNvPr id="21" name="object 25"/>
            <p:cNvSpPr txBox="1"/>
            <p:nvPr/>
          </p:nvSpPr>
          <p:spPr>
            <a:xfrm>
              <a:off x="7223112" y="1836474"/>
              <a:ext cx="467232" cy="797782"/>
            </a:xfrm>
            <a:prstGeom prst="rect">
              <a:avLst/>
            </a:prstGeom>
          </p:spPr>
          <p:txBody>
            <a:bodyPr vert="horz" wrap="square" lIns="0" tIns="0" rIns="0" bIns="0" rtlCol="0">
              <a:spAutoFit/>
            </a:bodyPr>
            <a:lstStyle/>
            <a:p>
              <a:pPr marL="12700" marR="5080" indent="27940">
                <a:lnSpc>
                  <a:spcPct val="162000"/>
                </a:lnSpc>
              </a:pPr>
              <a:r>
                <a:rPr sz="1600" spc="-5" dirty="0">
                  <a:latin typeface="Times New Roman" panose="02020603050405020304"/>
                  <a:cs typeface="Times New Roman" panose="02020603050405020304"/>
                </a:rPr>
                <a:t>T(n) </a:t>
              </a:r>
              <a:r>
                <a:rPr sz="1600" dirty="0">
                  <a:latin typeface="Times New Roman" panose="02020603050405020304"/>
                  <a:cs typeface="Times New Roman" panose="02020603050405020304"/>
                </a:rPr>
                <a:t>3000</a:t>
              </a:r>
              <a:endParaRPr sz="1600" dirty="0">
                <a:latin typeface="Times New Roman" panose="02020603050405020304"/>
                <a:cs typeface="Times New Roman" panose="02020603050405020304"/>
              </a:endParaRPr>
            </a:p>
          </p:txBody>
        </p:sp>
        <p:sp>
          <p:nvSpPr>
            <p:cNvPr id="22" name="object 26"/>
            <p:cNvSpPr txBox="1"/>
            <p:nvPr/>
          </p:nvSpPr>
          <p:spPr>
            <a:xfrm>
              <a:off x="11561076" y="4083295"/>
              <a:ext cx="130825"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n</a:t>
              </a:r>
              <a:endParaRPr sz="1600">
                <a:latin typeface="Times New Roman" panose="02020603050405020304"/>
                <a:cs typeface="Times New Roman" panose="02020603050405020304"/>
              </a:endParaRPr>
            </a:p>
          </p:txBody>
        </p:sp>
        <p:sp>
          <p:nvSpPr>
            <p:cNvPr id="23" name="object 27"/>
            <p:cNvSpPr txBox="1"/>
            <p:nvPr/>
          </p:nvSpPr>
          <p:spPr>
            <a:xfrm>
              <a:off x="7559518" y="4127639"/>
              <a:ext cx="130825"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0</a:t>
              </a:r>
              <a:endParaRPr sz="1600">
                <a:latin typeface="Times New Roman" panose="02020603050405020304"/>
                <a:cs typeface="Times New Roman" panose="02020603050405020304"/>
              </a:endParaRPr>
            </a:p>
          </p:txBody>
        </p:sp>
        <p:sp>
          <p:nvSpPr>
            <p:cNvPr id="24" name="object 28"/>
            <p:cNvSpPr txBox="1"/>
            <p:nvPr/>
          </p:nvSpPr>
          <p:spPr>
            <a:xfrm>
              <a:off x="7223112" y="3466009"/>
              <a:ext cx="467232"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1000</a:t>
              </a:r>
              <a:endParaRPr sz="1600">
                <a:latin typeface="Times New Roman" panose="02020603050405020304"/>
                <a:cs typeface="Times New Roman" panose="02020603050405020304"/>
              </a:endParaRPr>
            </a:p>
          </p:txBody>
        </p:sp>
        <p:sp>
          <p:nvSpPr>
            <p:cNvPr id="25" name="object 29"/>
            <p:cNvSpPr txBox="1"/>
            <p:nvPr/>
          </p:nvSpPr>
          <p:spPr>
            <a:xfrm>
              <a:off x="7223112" y="2893071"/>
              <a:ext cx="467232"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2000</a:t>
              </a:r>
              <a:endParaRPr sz="1600" dirty="0">
                <a:latin typeface="Times New Roman" panose="02020603050405020304"/>
                <a:cs typeface="Times New Roman" panose="02020603050405020304"/>
              </a:endParaRPr>
            </a:p>
          </p:txBody>
        </p:sp>
        <p:sp>
          <p:nvSpPr>
            <p:cNvPr id="28" name="object 32"/>
            <p:cNvSpPr txBox="1"/>
            <p:nvPr/>
          </p:nvSpPr>
          <p:spPr>
            <a:xfrm>
              <a:off x="10867518" y="4147151"/>
              <a:ext cx="242960"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25</a:t>
              </a:r>
              <a:endParaRPr sz="1600">
                <a:latin typeface="Times New Roman" panose="02020603050405020304"/>
                <a:cs typeface="Times New Roman" panose="02020603050405020304"/>
              </a:endParaRPr>
            </a:p>
          </p:txBody>
        </p:sp>
        <p:sp>
          <p:nvSpPr>
            <p:cNvPr id="29" name="object 33"/>
            <p:cNvSpPr/>
            <p:nvPr/>
          </p:nvSpPr>
          <p:spPr>
            <a:xfrm>
              <a:off x="7736510" y="1924299"/>
              <a:ext cx="2187578" cy="2204444"/>
            </a:xfrm>
            <a:custGeom>
              <a:avLst/>
              <a:gdLst/>
              <a:ahLst/>
              <a:cxnLst/>
              <a:rect l="l" t="t" r="r" b="b"/>
              <a:pathLst>
                <a:path w="2973070" h="2840990">
                  <a:moveTo>
                    <a:pt x="0" y="2840736"/>
                  </a:moveTo>
                  <a:lnTo>
                    <a:pt x="243748" y="2831319"/>
                  </a:lnTo>
                  <a:lnTo>
                    <a:pt x="482079" y="2803557"/>
                  </a:lnTo>
                  <a:lnTo>
                    <a:pt x="714226" y="2758180"/>
                  </a:lnTo>
                  <a:lnTo>
                    <a:pt x="939424" y="2695919"/>
                  </a:lnTo>
                  <a:lnTo>
                    <a:pt x="1156906" y="2617505"/>
                  </a:lnTo>
                  <a:lnTo>
                    <a:pt x="1365907" y="2523670"/>
                  </a:lnTo>
                  <a:lnTo>
                    <a:pt x="1565662" y="2415143"/>
                  </a:lnTo>
                  <a:lnTo>
                    <a:pt x="1755404" y="2292656"/>
                  </a:lnTo>
                  <a:lnTo>
                    <a:pt x="1934367" y="2156941"/>
                  </a:lnTo>
                  <a:lnTo>
                    <a:pt x="2101786" y="2008727"/>
                  </a:lnTo>
                  <a:lnTo>
                    <a:pt x="2256895" y="1848746"/>
                  </a:lnTo>
                  <a:lnTo>
                    <a:pt x="2398928" y="1677728"/>
                  </a:lnTo>
                  <a:lnTo>
                    <a:pt x="2527119" y="1496406"/>
                  </a:lnTo>
                  <a:lnTo>
                    <a:pt x="2640703" y="1305509"/>
                  </a:lnTo>
                  <a:lnTo>
                    <a:pt x="2738913" y="1105769"/>
                  </a:lnTo>
                  <a:lnTo>
                    <a:pt x="2820984" y="897916"/>
                  </a:lnTo>
                  <a:lnTo>
                    <a:pt x="2886151" y="682682"/>
                  </a:lnTo>
                  <a:lnTo>
                    <a:pt x="2933646" y="460797"/>
                  </a:lnTo>
                  <a:lnTo>
                    <a:pt x="2962705" y="232993"/>
                  </a:lnTo>
                  <a:lnTo>
                    <a:pt x="2972562" y="0"/>
                  </a:lnTo>
                </a:path>
              </a:pathLst>
            </a:custGeom>
            <a:ln w="28575">
              <a:solidFill>
                <a:srgbClr val="666699"/>
              </a:solidFill>
            </a:ln>
          </p:spPr>
          <p:txBody>
            <a:bodyPr wrap="square" lIns="0" tIns="0" rIns="0" bIns="0" rtlCol="0"/>
            <a:lstStyle/>
            <a:p>
              <a:endParaRPr sz="1200"/>
            </a:p>
          </p:txBody>
        </p:sp>
        <p:sp>
          <p:nvSpPr>
            <p:cNvPr id="30" name="object 34"/>
            <p:cNvSpPr/>
            <p:nvPr/>
          </p:nvSpPr>
          <p:spPr>
            <a:xfrm>
              <a:off x="7718007" y="2566417"/>
              <a:ext cx="3532271" cy="1542224"/>
            </a:xfrm>
            <a:custGeom>
              <a:avLst/>
              <a:gdLst/>
              <a:ahLst/>
              <a:cxnLst/>
              <a:rect l="l" t="t" r="r" b="b"/>
              <a:pathLst>
                <a:path w="4800600" h="1987550">
                  <a:moveTo>
                    <a:pt x="0" y="1987296"/>
                  </a:moveTo>
                  <a:lnTo>
                    <a:pt x="4800600" y="0"/>
                  </a:lnTo>
                </a:path>
              </a:pathLst>
            </a:custGeom>
            <a:ln w="9525">
              <a:solidFill>
                <a:srgbClr val="666699"/>
              </a:solidFill>
            </a:ln>
          </p:spPr>
          <p:txBody>
            <a:bodyPr wrap="square" lIns="0" tIns="0" rIns="0" bIns="0" rtlCol="0"/>
            <a:lstStyle/>
            <a:p>
              <a:endParaRPr sz="1200"/>
            </a:p>
          </p:txBody>
        </p:sp>
        <p:sp>
          <p:nvSpPr>
            <p:cNvPr id="31" name="object 35"/>
            <p:cNvSpPr/>
            <p:nvPr/>
          </p:nvSpPr>
          <p:spPr>
            <a:xfrm>
              <a:off x="7737070" y="3379409"/>
              <a:ext cx="3812610" cy="749432"/>
            </a:xfrm>
            <a:custGeom>
              <a:avLst/>
              <a:gdLst/>
              <a:ahLst/>
              <a:cxnLst/>
              <a:rect l="l" t="t" r="r" b="b"/>
              <a:pathLst>
                <a:path w="5181600" h="965835">
                  <a:moveTo>
                    <a:pt x="5181600" y="0"/>
                  </a:moveTo>
                  <a:lnTo>
                    <a:pt x="4756580" y="3199"/>
                  </a:lnTo>
                  <a:lnTo>
                    <a:pt x="4341031" y="12630"/>
                  </a:lnTo>
                  <a:lnTo>
                    <a:pt x="3936286" y="28047"/>
                  </a:lnTo>
                  <a:lnTo>
                    <a:pt x="3543677" y="49200"/>
                  </a:lnTo>
                  <a:lnTo>
                    <a:pt x="3164538" y="75842"/>
                  </a:lnTo>
                  <a:lnTo>
                    <a:pt x="2800200" y="107725"/>
                  </a:lnTo>
                  <a:lnTo>
                    <a:pt x="2451997" y="144600"/>
                  </a:lnTo>
                  <a:lnTo>
                    <a:pt x="2121261" y="186220"/>
                  </a:lnTo>
                  <a:lnTo>
                    <a:pt x="1809325" y="232337"/>
                  </a:lnTo>
                  <a:lnTo>
                    <a:pt x="1517523" y="282702"/>
                  </a:lnTo>
                  <a:lnTo>
                    <a:pt x="1247185" y="337067"/>
                  </a:lnTo>
                  <a:lnTo>
                    <a:pt x="999646" y="395185"/>
                  </a:lnTo>
                  <a:lnTo>
                    <a:pt x="776238" y="456807"/>
                  </a:lnTo>
                  <a:lnTo>
                    <a:pt x="578293" y="521686"/>
                  </a:lnTo>
                  <a:lnTo>
                    <a:pt x="407146" y="589573"/>
                  </a:lnTo>
                  <a:lnTo>
                    <a:pt x="264127" y="660221"/>
                  </a:lnTo>
                  <a:lnTo>
                    <a:pt x="150570" y="733380"/>
                  </a:lnTo>
                  <a:lnTo>
                    <a:pt x="67808" y="808805"/>
                  </a:lnTo>
                  <a:lnTo>
                    <a:pt x="17174" y="886245"/>
                  </a:lnTo>
                  <a:lnTo>
                    <a:pt x="0" y="965454"/>
                  </a:lnTo>
                </a:path>
              </a:pathLst>
            </a:custGeom>
            <a:ln w="57150">
              <a:solidFill>
                <a:srgbClr val="666699"/>
              </a:solidFill>
            </a:ln>
          </p:spPr>
          <p:txBody>
            <a:bodyPr wrap="square" lIns="0" tIns="0" rIns="0" bIns="0" rtlCol="0"/>
            <a:lstStyle/>
            <a:p>
              <a:endParaRPr sz="1200"/>
            </a:p>
          </p:txBody>
        </p:sp>
        <p:sp>
          <p:nvSpPr>
            <p:cNvPr id="32" name="object 36"/>
            <p:cNvSpPr txBox="1"/>
            <p:nvPr/>
          </p:nvSpPr>
          <p:spPr>
            <a:xfrm>
              <a:off x="8988125" y="1786229"/>
              <a:ext cx="1169013" cy="246221"/>
            </a:xfrm>
            <a:prstGeom prst="rect">
              <a:avLst/>
            </a:prstGeom>
          </p:spPr>
          <p:txBody>
            <a:bodyPr vert="horz" wrap="square" lIns="0" tIns="0" rIns="0" bIns="0" rtlCol="0">
              <a:spAutoFit/>
            </a:bodyPr>
            <a:lstStyle/>
            <a:p>
              <a:pPr marL="12700">
                <a:tabLst>
                  <a:tab pos="1320800" algn="l"/>
                </a:tabLst>
              </a:pPr>
              <a:r>
                <a:rPr sz="2400" baseline="-16000" dirty="0">
                  <a:latin typeface="Times New Roman" panose="02020603050405020304"/>
                  <a:cs typeface="Times New Roman" panose="02020603050405020304"/>
                </a:rPr>
                <a:t>2</a:t>
              </a:r>
              <a:r>
                <a:rPr sz="1100" dirty="0">
                  <a:latin typeface="Times New Roman" panose="02020603050405020304"/>
                  <a:cs typeface="Times New Roman" panose="02020603050405020304"/>
                </a:rPr>
                <a:t>n</a:t>
              </a:r>
              <a:r>
                <a:rPr lang="en-US" sz="1100" dirty="0">
                  <a:latin typeface="Times New Roman" panose="02020603050405020304"/>
                  <a:cs typeface="Times New Roman" panose="02020603050405020304"/>
                </a:rPr>
                <a:t>                </a:t>
              </a:r>
              <a:r>
                <a:rPr sz="2400" baseline="-16000" dirty="0">
                  <a:latin typeface="Times New Roman" panose="02020603050405020304"/>
                  <a:cs typeface="Times New Roman" panose="02020603050405020304"/>
                </a:rPr>
                <a:t>n</a:t>
              </a:r>
              <a:r>
                <a:rPr sz="1100" dirty="0">
                  <a:latin typeface="Times New Roman" panose="02020603050405020304"/>
                  <a:cs typeface="Times New Roman" panose="02020603050405020304"/>
                </a:rPr>
                <a:t>3</a:t>
              </a:r>
              <a:endParaRPr sz="1100" dirty="0">
                <a:latin typeface="Times New Roman" panose="02020603050405020304"/>
                <a:cs typeface="Times New Roman" panose="02020603050405020304"/>
              </a:endParaRPr>
            </a:p>
          </p:txBody>
        </p:sp>
        <p:sp>
          <p:nvSpPr>
            <p:cNvPr id="33" name="object 37"/>
            <p:cNvSpPr txBox="1"/>
            <p:nvPr/>
          </p:nvSpPr>
          <p:spPr>
            <a:xfrm>
              <a:off x="11240928" y="2379850"/>
              <a:ext cx="467232"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100n</a:t>
              </a:r>
              <a:endParaRPr sz="1600">
                <a:latin typeface="Times New Roman" panose="02020603050405020304"/>
                <a:cs typeface="Times New Roman" panose="02020603050405020304"/>
              </a:endParaRPr>
            </a:p>
          </p:txBody>
        </p:sp>
        <p:sp>
          <p:nvSpPr>
            <p:cNvPr id="34" name="object 38"/>
            <p:cNvSpPr/>
            <p:nvPr/>
          </p:nvSpPr>
          <p:spPr>
            <a:xfrm>
              <a:off x="7736510" y="1968644"/>
              <a:ext cx="2860392" cy="2160099"/>
            </a:xfrm>
            <a:custGeom>
              <a:avLst/>
              <a:gdLst/>
              <a:ahLst/>
              <a:cxnLst/>
              <a:rect l="l" t="t" r="r" b="b"/>
              <a:pathLst>
                <a:path w="3887470" h="2783840">
                  <a:moveTo>
                    <a:pt x="0" y="2783586"/>
                  </a:moveTo>
                  <a:lnTo>
                    <a:pt x="318770" y="2774361"/>
                  </a:lnTo>
                  <a:lnTo>
                    <a:pt x="630447" y="2747163"/>
                  </a:lnTo>
                  <a:lnTo>
                    <a:pt x="934031" y="2702709"/>
                  </a:lnTo>
                  <a:lnTo>
                    <a:pt x="1228520" y="2641713"/>
                  </a:lnTo>
                  <a:lnTo>
                    <a:pt x="1512915" y="2564892"/>
                  </a:lnTo>
                  <a:lnTo>
                    <a:pt x="1786214" y="2472959"/>
                  </a:lnTo>
                  <a:lnTo>
                    <a:pt x="2047416" y="2366632"/>
                  </a:lnTo>
                  <a:lnTo>
                    <a:pt x="2295521" y="2246625"/>
                  </a:lnTo>
                  <a:lnTo>
                    <a:pt x="2529529" y="2113655"/>
                  </a:lnTo>
                  <a:lnTo>
                    <a:pt x="2748438" y="1968436"/>
                  </a:lnTo>
                  <a:lnTo>
                    <a:pt x="2951248" y="1811684"/>
                  </a:lnTo>
                  <a:lnTo>
                    <a:pt x="3136958" y="1644115"/>
                  </a:lnTo>
                  <a:lnTo>
                    <a:pt x="3304568" y="1466444"/>
                  </a:lnTo>
                  <a:lnTo>
                    <a:pt x="3453076" y="1279387"/>
                  </a:lnTo>
                  <a:lnTo>
                    <a:pt x="3581483" y="1083659"/>
                  </a:lnTo>
                  <a:lnTo>
                    <a:pt x="3688787" y="879975"/>
                  </a:lnTo>
                  <a:lnTo>
                    <a:pt x="3773987" y="669052"/>
                  </a:lnTo>
                  <a:lnTo>
                    <a:pt x="3836084" y="451605"/>
                  </a:lnTo>
                  <a:lnTo>
                    <a:pt x="3874075" y="228349"/>
                  </a:lnTo>
                  <a:lnTo>
                    <a:pt x="3886962" y="0"/>
                  </a:lnTo>
                </a:path>
              </a:pathLst>
            </a:custGeom>
            <a:ln w="28575">
              <a:solidFill>
                <a:srgbClr val="666699"/>
              </a:solidFill>
            </a:ln>
          </p:spPr>
          <p:txBody>
            <a:bodyPr wrap="square" lIns="0" tIns="0" rIns="0" bIns="0" rtlCol="0"/>
            <a:lstStyle/>
            <a:p>
              <a:endParaRPr sz="1200"/>
            </a:p>
          </p:txBody>
        </p:sp>
        <p:sp>
          <p:nvSpPr>
            <p:cNvPr id="35" name="object 39"/>
            <p:cNvSpPr txBox="1"/>
            <p:nvPr/>
          </p:nvSpPr>
          <p:spPr>
            <a:xfrm>
              <a:off x="10607924" y="1786229"/>
              <a:ext cx="318184"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5n</a:t>
              </a:r>
              <a:r>
                <a:rPr sz="1600" baseline="24000" dirty="0">
                  <a:latin typeface="Times New Roman" panose="02020603050405020304"/>
                  <a:cs typeface="Times New Roman" panose="02020603050405020304"/>
                </a:rPr>
                <a:t>2</a:t>
              </a:r>
              <a:endParaRPr sz="1600" baseline="24000">
                <a:latin typeface="Times New Roman" panose="02020603050405020304"/>
                <a:cs typeface="Times New Roman" panose="02020603050405020304"/>
              </a:endParaRPr>
            </a:p>
          </p:txBody>
        </p:sp>
        <p:sp>
          <p:nvSpPr>
            <p:cNvPr id="36" name="object 40"/>
            <p:cNvSpPr txBox="1"/>
            <p:nvPr/>
          </p:nvSpPr>
          <p:spPr>
            <a:xfrm>
              <a:off x="11280736" y="3422847"/>
              <a:ext cx="417705" cy="246221"/>
            </a:xfrm>
            <a:prstGeom prst="rect">
              <a:avLst/>
            </a:prstGeom>
          </p:spPr>
          <p:txBody>
            <a:bodyPr vert="horz" wrap="square" lIns="0" tIns="0" rIns="0" bIns="0" rtlCol="0">
              <a:spAutoFit/>
            </a:bodyPr>
            <a:lstStyle/>
            <a:p>
              <a:pPr marL="12700"/>
              <a:r>
                <a:rPr sz="1600" spc="-5" dirty="0">
                  <a:latin typeface="Times New Roman" panose="02020603050405020304"/>
                  <a:cs typeface="Times New Roman" panose="02020603050405020304"/>
                </a:rPr>
                <a:t>logn</a:t>
              </a:r>
              <a:endParaRPr sz="1600">
                <a:latin typeface="Times New Roman" panose="02020603050405020304"/>
                <a:cs typeface="Times New Roman" panose="02020603050405020304"/>
              </a:endParaRPr>
            </a:p>
          </p:txBody>
        </p:sp>
        <p:sp>
          <p:nvSpPr>
            <p:cNvPr id="37" name="object 41"/>
            <p:cNvSpPr/>
            <p:nvPr/>
          </p:nvSpPr>
          <p:spPr>
            <a:xfrm>
              <a:off x="7747162" y="1949133"/>
              <a:ext cx="1457763" cy="2159607"/>
            </a:xfrm>
            <a:custGeom>
              <a:avLst/>
              <a:gdLst/>
              <a:ahLst/>
              <a:cxnLst/>
              <a:rect l="l" t="t" r="r" b="b"/>
              <a:pathLst>
                <a:path w="1981200" h="2783204">
                  <a:moveTo>
                    <a:pt x="0" y="2782824"/>
                  </a:moveTo>
                  <a:lnTo>
                    <a:pt x="162495" y="2773599"/>
                  </a:lnTo>
                  <a:lnTo>
                    <a:pt x="321371" y="2746402"/>
                  </a:lnTo>
                  <a:lnTo>
                    <a:pt x="476120" y="2701950"/>
                  </a:lnTo>
                  <a:lnTo>
                    <a:pt x="626229" y="2640957"/>
                  </a:lnTo>
                  <a:lnTo>
                    <a:pt x="771191" y="2564141"/>
                  </a:lnTo>
                  <a:lnTo>
                    <a:pt x="910495" y="2472218"/>
                  </a:lnTo>
                  <a:lnTo>
                    <a:pt x="1043631" y="2365903"/>
                  </a:lnTo>
                  <a:lnTo>
                    <a:pt x="1170090" y="2245912"/>
                  </a:lnTo>
                  <a:lnTo>
                    <a:pt x="1289362" y="2112962"/>
                  </a:lnTo>
                  <a:lnTo>
                    <a:pt x="1400937" y="1967769"/>
                  </a:lnTo>
                  <a:lnTo>
                    <a:pt x="1504304" y="1811049"/>
                  </a:lnTo>
                  <a:lnTo>
                    <a:pt x="1598956" y="1643518"/>
                  </a:lnTo>
                  <a:lnTo>
                    <a:pt x="1684381" y="1465891"/>
                  </a:lnTo>
                  <a:lnTo>
                    <a:pt x="1760070" y="1278886"/>
                  </a:lnTo>
                  <a:lnTo>
                    <a:pt x="1825513" y="1083218"/>
                  </a:lnTo>
                  <a:lnTo>
                    <a:pt x="1880201" y="879604"/>
                  </a:lnTo>
                  <a:lnTo>
                    <a:pt x="1923623" y="668758"/>
                  </a:lnTo>
                  <a:lnTo>
                    <a:pt x="1955270" y="451398"/>
                  </a:lnTo>
                  <a:lnTo>
                    <a:pt x="1974632" y="228240"/>
                  </a:lnTo>
                  <a:lnTo>
                    <a:pt x="1981200" y="0"/>
                  </a:lnTo>
                </a:path>
              </a:pathLst>
            </a:custGeom>
            <a:ln w="25400">
              <a:solidFill>
                <a:srgbClr val="666699"/>
              </a:solidFill>
            </a:ln>
          </p:spPr>
          <p:txBody>
            <a:bodyPr wrap="square" lIns="0" tIns="0" rIns="0" bIns="0" rtlCol="0"/>
            <a:lstStyle/>
            <a:p>
              <a:endParaRPr sz="1200"/>
            </a:p>
          </p:txBody>
        </p:sp>
        <p:sp>
          <p:nvSpPr>
            <p:cNvPr id="38" name="object 42"/>
            <p:cNvSpPr/>
            <p:nvPr/>
          </p:nvSpPr>
          <p:spPr>
            <a:xfrm>
              <a:off x="7747162" y="2874466"/>
              <a:ext cx="3588339" cy="0"/>
            </a:xfrm>
            <a:custGeom>
              <a:avLst/>
              <a:gdLst/>
              <a:ahLst/>
              <a:cxnLst/>
              <a:rect l="l" t="t" r="r" b="b"/>
              <a:pathLst>
                <a:path w="4876800">
                  <a:moveTo>
                    <a:pt x="0" y="0"/>
                  </a:moveTo>
                  <a:lnTo>
                    <a:pt x="4876800" y="0"/>
                  </a:lnTo>
                </a:path>
              </a:pathLst>
            </a:custGeom>
            <a:ln w="9525">
              <a:solidFill>
                <a:srgbClr val="666699"/>
              </a:solidFill>
            </a:ln>
          </p:spPr>
          <p:txBody>
            <a:bodyPr wrap="square" lIns="0" tIns="0" rIns="0" bIns="0" rtlCol="0"/>
            <a:lstStyle/>
            <a:p>
              <a:endParaRPr sz="1200"/>
            </a:p>
          </p:txBody>
        </p:sp>
        <p:sp>
          <p:nvSpPr>
            <p:cNvPr id="39" name="object 43"/>
            <p:cNvSpPr txBox="1"/>
            <p:nvPr/>
          </p:nvSpPr>
          <p:spPr>
            <a:xfrm>
              <a:off x="11214016" y="2873559"/>
              <a:ext cx="467232" cy="246221"/>
            </a:xfrm>
            <a:prstGeom prst="rect">
              <a:avLst/>
            </a:prstGeom>
          </p:spPr>
          <p:txBody>
            <a:bodyPr vert="horz" wrap="square" lIns="0" tIns="0" rIns="0" bIns="0" rtlCol="0">
              <a:spAutoFit/>
            </a:bodyPr>
            <a:lstStyle/>
            <a:p>
              <a:pPr marL="12700"/>
              <a:r>
                <a:rPr sz="1600" dirty="0">
                  <a:latin typeface="Times New Roman" panose="02020603050405020304"/>
                  <a:cs typeface="Times New Roman" panose="02020603050405020304"/>
                </a:rPr>
                <a:t>2100</a:t>
              </a:r>
              <a:endParaRPr sz="1600">
                <a:latin typeface="Times New Roman" panose="02020603050405020304"/>
                <a:cs typeface="Times New Roman" panose="02020603050405020304"/>
              </a:endParaRPr>
            </a:p>
          </p:txBody>
        </p:sp>
        <p:sp>
          <p:nvSpPr>
            <p:cNvPr id="40" name="object 44"/>
            <p:cNvSpPr/>
            <p:nvPr/>
          </p:nvSpPr>
          <p:spPr>
            <a:xfrm>
              <a:off x="9148857" y="2566417"/>
              <a:ext cx="0" cy="1542224"/>
            </a:xfrm>
            <a:custGeom>
              <a:avLst/>
              <a:gdLst/>
              <a:ahLst/>
              <a:cxnLst/>
              <a:rect l="l" t="t" r="r" b="b"/>
              <a:pathLst>
                <a:path h="1987550">
                  <a:moveTo>
                    <a:pt x="0" y="0"/>
                  </a:moveTo>
                  <a:lnTo>
                    <a:pt x="0" y="1987295"/>
                  </a:lnTo>
                </a:path>
              </a:pathLst>
            </a:custGeom>
            <a:ln w="9525">
              <a:solidFill>
                <a:srgbClr val="666699"/>
              </a:solidFill>
              <a:prstDash val="dash"/>
            </a:ln>
          </p:spPr>
          <p:txBody>
            <a:bodyPr wrap="square" lIns="0" tIns="0" rIns="0" bIns="0" rtlCol="0"/>
            <a:lstStyle/>
            <a:p>
              <a:endParaRPr sz="1200"/>
            </a:p>
          </p:txBody>
        </p:sp>
        <p:sp>
          <p:nvSpPr>
            <p:cNvPr id="41" name="object 45"/>
            <p:cNvSpPr/>
            <p:nvPr/>
          </p:nvSpPr>
          <p:spPr>
            <a:xfrm>
              <a:off x="9204925" y="2169676"/>
              <a:ext cx="0" cy="1983212"/>
            </a:xfrm>
            <a:custGeom>
              <a:avLst/>
              <a:gdLst/>
              <a:ahLst/>
              <a:cxnLst/>
              <a:rect l="l" t="t" r="r" b="b"/>
              <a:pathLst>
                <a:path h="2555875">
                  <a:moveTo>
                    <a:pt x="0" y="0"/>
                  </a:moveTo>
                  <a:lnTo>
                    <a:pt x="0" y="2555748"/>
                  </a:lnTo>
                </a:path>
              </a:pathLst>
            </a:custGeom>
            <a:ln w="9525">
              <a:solidFill>
                <a:srgbClr val="666699"/>
              </a:solidFill>
              <a:prstDash val="dash"/>
            </a:ln>
          </p:spPr>
          <p:txBody>
            <a:bodyPr wrap="square" lIns="0" tIns="0" rIns="0" bIns="0" rtlCol="0"/>
            <a:lstStyle/>
            <a:p>
              <a:endParaRPr sz="1200"/>
            </a:p>
          </p:txBody>
        </p:sp>
        <p:sp>
          <p:nvSpPr>
            <p:cNvPr id="42" name="object 46"/>
            <p:cNvSpPr/>
            <p:nvPr/>
          </p:nvSpPr>
          <p:spPr>
            <a:xfrm>
              <a:off x="7747162" y="2169676"/>
              <a:ext cx="1457763" cy="0"/>
            </a:xfrm>
            <a:custGeom>
              <a:avLst/>
              <a:gdLst/>
              <a:ahLst/>
              <a:cxnLst/>
              <a:rect l="l" t="t" r="r" b="b"/>
              <a:pathLst>
                <a:path w="1981200">
                  <a:moveTo>
                    <a:pt x="1981200" y="0"/>
                  </a:moveTo>
                  <a:lnTo>
                    <a:pt x="0" y="0"/>
                  </a:lnTo>
                </a:path>
              </a:pathLst>
            </a:custGeom>
            <a:ln w="9525">
              <a:solidFill>
                <a:srgbClr val="666699"/>
              </a:solidFill>
              <a:prstDash val="dash"/>
            </a:ln>
          </p:spPr>
          <p:txBody>
            <a:bodyPr wrap="square" lIns="0" tIns="0" rIns="0" bIns="0" rtlCol="0"/>
            <a:lstStyle/>
            <a:p>
              <a:endParaRPr sz="1200"/>
            </a:p>
          </p:txBody>
        </p:sp>
        <p:sp>
          <p:nvSpPr>
            <p:cNvPr id="43" name="object 47"/>
            <p:cNvSpPr/>
            <p:nvPr/>
          </p:nvSpPr>
          <p:spPr>
            <a:xfrm>
              <a:off x="7747162" y="2566417"/>
              <a:ext cx="1401695" cy="0"/>
            </a:xfrm>
            <a:custGeom>
              <a:avLst/>
              <a:gdLst/>
              <a:ahLst/>
              <a:cxnLst/>
              <a:rect l="l" t="t" r="r" b="b"/>
              <a:pathLst>
                <a:path w="1905000">
                  <a:moveTo>
                    <a:pt x="1905000" y="0"/>
                  </a:moveTo>
                  <a:lnTo>
                    <a:pt x="0" y="0"/>
                  </a:lnTo>
                </a:path>
              </a:pathLst>
            </a:custGeom>
            <a:ln w="9525">
              <a:solidFill>
                <a:srgbClr val="666699"/>
              </a:solidFill>
              <a:prstDash val="dash"/>
            </a:ln>
          </p:spPr>
          <p:txBody>
            <a:bodyPr wrap="square" lIns="0" tIns="0" rIns="0" bIns="0" rtlCol="0"/>
            <a:lstStyle/>
            <a:p>
              <a:endParaRPr sz="1200"/>
            </a:p>
          </p:txBody>
        </p:sp>
        <p:sp>
          <p:nvSpPr>
            <p:cNvPr id="44" name="object 48"/>
            <p:cNvSpPr txBox="1"/>
            <p:nvPr/>
          </p:nvSpPr>
          <p:spPr>
            <a:xfrm>
              <a:off x="9217302" y="4436791"/>
              <a:ext cx="280807" cy="246221"/>
            </a:xfrm>
            <a:prstGeom prst="rect">
              <a:avLst/>
            </a:prstGeom>
          </p:spPr>
          <p:txBody>
            <a:bodyPr vert="horz" wrap="square" lIns="0" tIns="0" rIns="0" bIns="0" rtlCol="0">
              <a:spAutoFit/>
            </a:bodyPr>
            <a:lstStyle/>
            <a:p>
              <a:pPr marL="12700"/>
              <a:r>
                <a:rPr sz="1100" dirty="0">
                  <a:latin typeface="宋体" panose="02010600030101010101" pitchFamily="2" charset="-122"/>
                  <a:cs typeface="宋体" panose="02010600030101010101" pitchFamily="2" charset="-122"/>
                </a:rPr>
                <a:t>△</a:t>
              </a:r>
              <a:r>
                <a:rPr sz="1600" dirty="0">
                  <a:latin typeface="Times New Roman" panose="02020603050405020304"/>
                  <a:cs typeface="Times New Roman" panose="02020603050405020304"/>
                </a:rPr>
                <a:t>n</a:t>
              </a:r>
              <a:endParaRPr sz="1600" dirty="0">
                <a:latin typeface="Times New Roman" panose="02020603050405020304"/>
                <a:cs typeface="Times New Roman" panose="02020603050405020304"/>
              </a:endParaRPr>
            </a:p>
          </p:txBody>
        </p:sp>
        <p:sp>
          <p:nvSpPr>
            <p:cNvPr id="46" name="object 50"/>
            <p:cNvSpPr txBox="1"/>
            <p:nvPr/>
          </p:nvSpPr>
          <p:spPr>
            <a:xfrm>
              <a:off x="6832562" y="2198686"/>
              <a:ext cx="622820" cy="246221"/>
            </a:xfrm>
            <a:prstGeom prst="rect">
              <a:avLst/>
            </a:prstGeom>
          </p:spPr>
          <p:txBody>
            <a:bodyPr vert="horz" wrap="square" lIns="0" tIns="0" rIns="0" bIns="0" rtlCol="0">
              <a:spAutoFit/>
            </a:bodyPr>
            <a:lstStyle/>
            <a:p>
              <a:pPr marL="12700"/>
              <a:r>
                <a:rPr sz="1100" dirty="0">
                  <a:latin typeface="宋体" panose="02010600030101010101" pitchFamily="2" charset="-122"/>
                  <a:cs typeface="宋体" panose="02010600030101010101" pitchFamily="2" charset="-122"/>
                </a:rPr>
                <a:t>△</a:t>
              </a:r>
              <a:r>
                <a:rPr sz="1100" spc="-200" dirty="0">
                  <a:latin typeface="宋体" panose="02010600030101010101" pitchFamily="2" charset="-122"/>
                  <a:cs typeface="宋体" panose="02010600030101010101" pitchFamily="2" charset="-122"/>
                </a:rPr>
                <a:t> </a:t>
              </a:r>
              <a:r>
                <a:rPr sz="1600" spc="-5" dirty="0">
                  <a:latin typeface="Times New Roman" panose="02020603050405020304"/>
                  <a:cs typeface="Times New Roman" panose="02020603050405020304"/>
                </a:rPr>
                <a:t>T(n)</a:t>
              </a:r>
              <a:endParaRPr sz="1600" dirty="0">
                <a:latin typeface="Times New Roman" panose="02020603050405020304"/>
                <a:cs typeface="Times New Roman" panose="02020603050405020304"/>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线性表</a:t>
            </a:r>
            <a:endParaRPr lang="zh-CN" altLang="en-US"/>
          </a:p>
        </p:txBody>
      </p:sp>
      <p:sp>
        <p:nvSpPr>
          <p:cNvPr id="4" name="文本占位符 3"/>
          <p:cNvSpPr/>
          <p:nvPr>
            <p:ph type="body" idx="1"/>
          </p:nvPr>
        </p:nvSpPr>
        <p:spPr/>
        <p:txBody>
          <a:bodyPr/>
          <a:p>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dirty="0"/>
              <a:t>线性表的定义和特点</a:t>
            </a:r>
            <a:endParaRPr lang="zh-CN" altLang="en-US" dirty="0"/>
          </a:p>
          <a:p>
            <a:r>
              <a:rPr lang="zh-CN" altLang="en-US" dirty="0"/>
              <a:t>线性表的顺序表示和实现</a:t>
            </a:r>
            <a:endParaRPr lang="zh-CN" altLang="en-US" dirty="0"/>
          </a:p>
          <a:p>
            <a:r>
              <a:rPr lang="zh-CN" altLang="en-US" dirty="0"/>
              <a:t>线性表的链式表示和实现</a:t>
            </a:r>
            <a:endParaRPr lang="zh-CN" altLang="en-US" dirty="0"/>
          </a:p>
          <a:p>
            <a:r>
              <a:rPr lang="zh-CN" altLang="en-US" dirty="0"/>
              <a:t>顺序表和链表的比较</a:t>
            </a:r>
            <a:endParaRPr lang="zh-CN" altLang="en-US" dirty="0"/>
          </a:p>
          <a:p>
            <a:r>
              <a:rPr lang="zh-CN" altLang="en-US" dirty="0"/>
              <a:t>线性表的应用</a:t>
            </a:r>
            <a:endParaRPr lang="zh-CN" altLang="en-US" dirty="0"/>
          </a:p>
          <a:p>
            <a:r>
              <a:rPr lang="zh-CN" altLang="en-US" dirty="0"/>
              <a:t>案例分析与实现</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线性表定义</a:t>
            </a:r>
            <a:endParaRPr lang="zh-CN" altLang="en-US" dirty="0"/>
          </a:p>
        </p:txBody>
      </p:sp>
      <p:sp>
        <p:nvSpPr>
          <p:cNvPr id="5" name="内容占位符 4"/>
          <p:cNvSpPr>
            <a:spLocks noGrp="1"/>
          </p:cNvSpPr>
          <p:nvPr>
            <p:ph idx="1"/>
          </p:nvPr>
        </p:nvSpPr>
        <p:spPr>
          <a:xfrm>
            <a:off x="626588" y="1322269"/>
            <a:ext cx="7886700" cy="4351338"/>
          </a:xfrm>
        </p:spPr>
        <p:txBody>
          <a:bodyPr>
            <a:normAutofit lnSpcReduction="10000"/>
          </a:bodyPr>
          <a:lstStyle/>
          <a:p>
            <a:pPr marL="411480" marR="129540" indent="-400050">
              <a:lnSpc>
                <a:spcPct val="123000"/>
              </a:lnSpc>
            </a:pPr>
            <a:r>
              <a:rPr lang="zh-CN" altLang="en-US" spc="10" dirty="0">
                <a:solidFill>
                  <a:srgbClr val="FF0000"/>
                </a:solidFill>
                <a:latin typeface="微软雅黑" panose="020B0503020204020204" pitchFamily="34" charset="-122"/>
                <a:cs typeface="微软雅黑" panose="020B0503020204020204" pitchFamily="34" charset="-122"/>
              </a:rPr>
              <a:t>线性表的定义</a:t>
            </a:r>
            <a:r>
              <a:rPr lang="zh-CN" altLang="en-US" dirty="0">
                <a:latin typeface="微软雅黑" panose="020B0503020204020204" pitchFamily="34" charset="-122"/>
                <a:cs typeface="微软雅黑" panose="020B0503020204020204" pitchFamily="34" charset="-122"/>
              </a:rPr>
              <a:t>： </a:t>
            </a:r>
            <a:r>
              <a:rPr lang="zh-CN" altLang="en-US" spc="10" dirty="0">
                <a:latin typeface="微软雅黑" panose="020B0503020204020204" pitchFamily="34" charset="-122"/>
                <a:cs typeface="微软雅黑" panose="020B0503020204020204" pitchFamily="34" charset="-122"/>
              </a:rPr>
              <a:t>是由</a:t>
            </a:r>
            <a:r>
              <a:rPr lang="en-US" altLang="zh-CN" spc="-5" dirty="0">
                <a:latin typeface="Arial" panose="020B0604020202020204"/>
                <a:cs typeface="Arial" panose="020B0604020202020204"/>
              </a:rPr>
              <a:t>n</a:t>
            </a:r>
            <a:r>
              <a:rPr lang="zh-CN" altLang="en-US" dirty="0">
                <a:latin typeface="微软雅黑" panose="020B0503020204020204" pitchFamily="34" charset="-122"/>
                <a:cs typeface="微软雅黑" panose="020B0503020204020204" pitchFamily="34" charset="-122"/>
              </a:rPr>
              <a:t>（</a:t>
            </a:r>
            <a:r>
              <a:rPr lang="en-US" altLang="zh-CN" dirty="0">
                <a:latin typeface="Arial" panose="020B0604020202020204"/>
                <a:cs typeface="Arial" panose="020B0604020202020204"/>
              </a:rPr>
              <a:t>n</a:t>
            </a:r>
            <a:r>
              <a:rPr lang="zh-CN" altLang="en-US" spc="575" dirty="0">
                <a:latin typeface="微软雅黑" panose="020B0503020204020204" pitchFamily="34" charset="-122"/>
                <a:cs typeface="微软雅黑" panose="020B0503020204020204" pitchFamily="34" charset="-122"/>
              </a:rPr>
              <a:t>≥</a:t>
            </a:r>
            <a:r>
              <a:rPr lang="en-US" altLang="zh-CN" dirty="0">
                <a:latin typeface="Arial" panose="020B0604020202020204"/>
                <a:cs typeface="Arial" panose="020B0604020202020204"/>
              </a:rPr>
              <a:t>0</a:t>
            </a:r>
            <a:r>
              <a:rPr lang="zh-CN" altLang="en-US" spc="10" dirty="0">
                <a:latin typeface="微软雅黑" panose="020B0503020204020204" pitchFamily="34" charset="-122"/>
                <a:cs typeface="微软雅黑" panose="020B0503020204020204" pitchFamily="34" charset="-122"/>
              </a:rPr>
              <a:t>）个</a:t>
            </a:r>
            <a:r>
              <a:rPr lang="zh-CN" altLang="en-US" spc="10" dirty="0">
                <a:solidFill>
                  <a:srgbClr val="FF0000"/>
                </a:solidFill>
                <a:latin typeface="微软雅黑" panose="020B0503020204020204" pitchFamily="34" charset="-122"/>
                <a:cs typeface="微软雅黑" panose="020B0503020204020204" pitchFamily="34" charset="-122"/>
              </a:rPr>
              <a:t>性质（类型）相同</a:t>
            </a:r>
            <a:r>
              <a:rPr lang="zh-CN" altLang="en-US" spc="10" dirty="0">
                <a:latin typeface="微软雅黑" panose="020B0503020204020204" pitchFamily="34" charset="-122"/>
                <a:cs typeface="微软雅黑" panose="020B0503020204020204" pitchFamily="34" charset="-122"/>
              </a:rPr>
              <a:t>的元素组成的</a:t>
            </a:r>
            <a:r>
              <a:rPr lang="zh-CN" altLang="en-US" spc="10" dirty="0">
                <a:solidFill>
                  <a:srgbClr val="FF0000"/>
                </a:solidFill>
                <a:latin typeface="微软雅黑" panose="020B0503020204020204" pitchFamily="34" charset="-122"/>
                <a:cs typeface="微软雅黑" panose="020B0503020204020204" pitchFamily="34" charset="-122"/>
              </a:rPr>
              <a:t>序列</a:t>
            </a:r>
            <a:r>
              <a:rPr lang="zh-CN" altLang="en-US" dirty="0">
                <a:latin typeface="微软雅黑" panose="020B0503020204020204" pitchFamily="34" charset="-122"/>
                <a:cs typeface="微软雅黑" panose="020B0503020204020204" pitchFamily="34" charset="-122"/>
              </a:rPr>
              <a:t>。 </a:t>
            </a:r>
            <a:r>
              <a:rPr lang="zh-CN" altLang="en-US" spc="10" dirty="0">
                <a:latin typeface="微软雅黑" panose="020B0503020204020204" pitchFamily="34" charset="-122"/>
                <a:cs typeface="微软雅黑" panose="020B0503020204020204" pitchFamily="34" charset="-122"/>
              </a:rPr>
              <a:t>记为：</a:t>
            </a:r>
            <a:endParaRPr lang="zh-CN" altLang="en-US" dirty="0">
              <a:latin typeface="微软雅黑" panose="020B0503020204020204" pitchFamily="34" charset="-122"/>
              <a:cs typeface="微软雅黑" panose="020B0503020204020204" pitchFamily="34" charset="-122"/>
            </a:endParaRPr>
          </a:p>
          <a:p>
            <a:pPr marL="11430" indent="525780">
              <a:lnSpc>
                <a:spcPct val="100000"/>
              </a:lnSpc>
              <a:spcBef>
                <a:spcPts val="720"/>
              </a:spcBef>
              <a:buNone/>
            </a:pPr>
            <a:r>
              <a:rPr lang="en-US" altLang="zh-CN" spc="-5" dirty="0">
                <a:latin typeface="Arial" panose="020B0604020202020204"/>
                <a:cs typeface="Arial" panose="020B0604020202020204"/>
              </a:rPr>
              <a:t>L</a:t>
            </a:r>
            <a:r>
              <a:rPr lang="en-US" altLang="zh-CN" dirty="0" smtClean="0">
                <a:latin typeface="Arial" panose="020B0604020202020204"/>
                <a:cs typeface="Arial" panose="020B0604020202020204"/>
              </a:rPr>
              <a:t>=</a:t>
            </a:r>
            <a:r>
              <a:rPr lang="zh-CN" altLang="en-US" dirty="0" smtClean="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baseline="-21000" dirty="0" smtClean="0">
                <a:latin typeface="Arial" panose="020B0604020202020204"/>
                <a:cs typeface="Arial" panose="020B0604020202020204"/>
              </a:rPr>
              <a:t>1</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a:t>
            </a:r>
            <a:r>
              <a:rPr lang="en-US" altLang="zh-CN" spc="-7" baseline="-21000" dirty="0">
                <a:latin typeface="Arial" panose="020B0604020202020204"/>
                <a:cs typeface="Arial" panose="020B0604020202020204"/>
              </a:rPr>
              <a:t>2</a:t>
            </a:r>
            <a:r>
              <a:rPr lang="zh-CN" altLang="en-US" spc="10" dirty="0" smtClean="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a:t>
            </a:r>
            <a:r>
              <a:rPr lang="en-US" altLang="zh-CN" baseline="-21000" dirty="0" smtClean="0">
                <a:latin typeface="Arial" panose="020B0604020202020204"/>
                <a:cs typeface="Arial" panose="020B0604020202020204"/>
              </a:rPr>
              <a:t>i-</a:t>
            </a:r>
            <a:r>
              <a:rPr lang="en-US" altLang="zh-CN" spc="-7" baseline="-21000" dirty="0">
                <a:latin typeface="Arial" panose="020B0604020202020204"/>
                <a:cs typeface="Arial" panose="020B0604020202020204"/>
              </a:rPr>
              <a:t>1</a:t>
            </a:r>
            <a:r>
              <a:rPr lang="zh-CN" altLang="en-US" spc="10" dirty="0">
                <a:latin typeface="微软雅黑" panose="020B0503020204020204" pitchFamily="34" charset="-122"/>
                <a:cs typeface="微软雅黑" panose="020B0503020204020204" pitchFamily="34" charset="-122"/>
              </a:rPr>
              <a:t>，</a:t>
            </a:r>
            <a:r>
              <a:rPr lang="en-US" altLang="zh-CN" dirty="0" err="1" smtClean="0">
                <a:latin typeface="Arial" panose="020B0604020202020204"/>
                <a:cs typeface="Arial" panose="020B0604020202020204"/>
              </a:rPr>
              <a:t>a</a:t>
            </a:r>
            <a:r>
              <a:rPr lang="en-US" altLang="zh-CN" baseline="-21000" dirty="0" err="1" smtClean="0">
                <a:latin typeface="Arial" panose="020B0604020202020204"/>
                <a:cs typeface="Arial" panose="020B0604020202020204"/>
              </a:rPr>
              <a:t>i</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a:t>
            </a:r>
            <a:r>
              <a:rPr lang="en-US" altLang="zh-CN" spc="-7" baseline="-21000" dirty="0">
                <a:latin typeface="Arial" panose="020B0604020202020204"/>
                <a:cs typeface="Arial" panose="020B0604020202020204"/>
              </a:rPr>
              <a:t>i+</a:t>
            </a:r>
            <a:r>
              <a:rPr lang="en-US" altLang="zh-CN" baseline="-21000" dirty="0" smtClean="0">
                <a:latin typeface="Arial" panose="020B0604020202020204"/>
                <a:cs typeface="Arial" panose="020B0604020202020204"/>
              </a:rPr>
              <a:t>1</a:t>
            </a:r>
            <a:r>
              <a:rPr lang="zh-CN" altLang="en-US" dirty="0" smtClean="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t>
            </a:r>
            <a:r>
              <a:rPr lang="en-US" altLang="zh-CN" dirty="0" smtClean="0">
                <a:latin typeface="Arial" panose="020B0604020202020204"/>
                <a:cs typeface="Arial" panose="020B0604020202020204"/>
              </a:rPr>
              <a:t>…</a:t>
            </a:r>
            <a:r>
              <a:rPr lang="zh-CN" altLang="en-US" spc="-5" dirty="0">
                <a:latin typeface="Arial" panose="020B0604020202020204"/>
                <a:cs typeface="Arial" panose="020B0604020202020204"/>
              </a:rPr>
              <a:t> </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spc="7" baseline="-21000" dirty="0">
                <a:latin typeface="Arial" panose="020B0604020202020204"/>
                <a:cs typeface="Arial" panose="020B0604020202020204"/>
              </a:rPr>
              <a:t>n</a:t>
            </a:r>
            <a:r>
              <a:rPr lang="zh-CN" altLang="en-US" dirty="0" smtClean="0">
                <a:latin typeface="微软雅黑" panose="020B0503020204020204" pitchFamily="34" charset="-122"/>
                <a:cs typeface="微软雅黑" panose="020B0503020204020204" pitchFamily="34" charset="-122"/>
              </a:rPr>
              <a:t>）</a:t>
            </a:r>
            <a:endParaRPr lang="zh-CN" altLang="en-US" dirty="0" smtClean="0">
              <a:latin typeface="微软雅黑" panose="020B0503020204020204" pitchFamily="34" charset="-122"/>
              <a:cs typeface="微软雅黑" panose="020B0503020204020204" pitchFamily="34" charset="-122"/>
            </a:endParaRPr>
          </a:p>
          <a:p>
            <a:pPr marL="536575" indent="0">
              <a:lnSpc>
                <a:spcPct val="100000"/>
              </a:lnSpc>
              <a:spcBef>
                <a:spcPts val="720"/>
              </a:spcBef>
              <a:buNone/>
            </a:pPr>
            <a:r>
              <a:rPr lang="en-US" altLang="zh-CN" i="1" dirty="0" err="1" smtClean="0">
                <a:latin typeface="Arial" panose="020B0604020202020204"/>
                <a:cs typeface="Arial" panose="020B0604020202020204"/>
              </a:rPr>
              <a:t>a</a:t>
            </a:r>
            <a:r>
              <a:rPr lang="en-US" altLang="zh-CN" i="1" baseline="-21000" dirty="0" err="1" smtClean="0">
                <a:latin typeface="Arial" panose="020B0604020202020204"/>
                <a:cs typeface="Arial" panose="020B0604020202020204"/>
              </a:rPr>
              <a:t>i</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1</a:t>
            </a:r>
            <a:r>
              <a:rPr lang="zh-CN" altLang="en-US" spc="565" dirty="0">
                <a:latin typeface="微软雅黑" panose="020B0503020204020204" pitchFamily="34" charset="-122"/>
                <a:cs typeface="微软雅黑" panose="020B0503020204020204" pitchFamily="34" charset="-122"/>
              </a:rPr>
              <a:t>≤</a:t>
            </a:r>
            <a:r>
              <a:rPr lang="en-US" altLang="zh-CN" i="1" dirty="0" err="1" smtClean="0">
                <a:latin typeface="Arial" panose="020B0604020202020204"/>
                <a:cs typeface="Arial" panose="020B0604020202020204"/>
              </a:rPr>
              <a:t>i</a:t>
            </a:r>
            <a:r>
              <a:rPr lang="zh-CN" altLang="en-US" spc="575" dirty="0">
                <a:latin typeface="微软雅黑" panose="020B0503020204020204" pitchFamily="34" charset="-122"/>
                <a:cs typeface="微软雅黑" panose="020B0503020204020204" pitchFamily="34" charset="-122"/>
              </a:rPr>
              <a:t>≤</a:t>
            </a:r>
            <a:r>
              <a:rPr lang="en-US" altLang="zh-CN" i="1" spc="-5" dirty="0">
                <a:latin typeface="Arial" panose="020B0604020202020204"/>
                <a:cs typeface="Arial" panose="020B0604020202020204"/>
              </a:rPr>
              <a:t>n</a:t>
            </a:r>
            <a:r>
              <a:rPr lang="zh-CN" altLang="en-US" spc="10" dirty="0">
                <a:latin typeface="微软雅黑" panose="020B0503020204020204" pitchFamily="34" charset="-122"/>
                <a:cs typeface="微软雅黑" panose="020B0503020204020204" pitchFamily="34" charset="-122"/>
              </a:rPr>
              <a:t>）称为数据元素；下角标 </a:t>
            </a:r>
            <a:r>
              <a:rPr lang="en-US" altLang="zh-CN" spc="10" dirty="0" err="1">
                <a:latin typeface="微软雅黑" panose="020B0503020204020204" pitchFamily="34" charset="-122"/>
                <a:cs typeface="微软雅黑" panose="020B0503020204020204" pitchFamily="34" charset="-122"/>
              </a:rPr>
              <a:t>i</a:t>
            </a:r>
            <a:r>
              <a:rPr lang="en-US" altLang="zh-CN" spc="10" dirty="0">
                <a:latin typeface="微软雅黑" panose="020B0503020204020204" pitchFamily="34" charset="-122"/>
                <a:cs typeface="微软雅黑" panose="020B0503020204020204" pitchFamily="34" charset="-122"/>
              </a:rPr>
              <a:t> </a:t>
            </a:r>
            <a:r>
              <a:rPr lang="zh-CN" altLang="en-US" spc="10" dirty="0">
                <a:latin typeface="微软雅黑" panose="020B0503020204020204" pitchFamily="34" charset="-122"/>
                <a:cs typeface="微软雅黑" panose="020B0503020204020204" pitchFamily="34" charset="-122"/>
              </a:rPr>
              <a:t>表示该元素在线性表中的位置或序号 。</a:t>
            </a:r>
            <a:endParaRPr lang="zh-CN" altLang="en-US" spc="10" dirty="0">
              <a:latin typeface="微软雅黑" panose="020B0503020204020204" pitchFamily="34" charset="-122"/>
              <a:cs typeface="微软雅黑" panose="020B0503020204020204" pitchFamily="34" charset="-122"/>
            </a:endParaRPr>
          </a:p>
          <a:p>
            <a:pPr marL="536575" indent="0">
              <a:lnSpc>
                <a:spcPct val="100000"/>
              </a:lnSpc>
              <a:spcBef>
                <a:spcPts val="720"/>
              </a:spcBef>
              <a:buNone/>
            </a:pPr>
            <a:r>
              <a:rPr lang="en-US" altLang="zh-CN" spc="10" dirty="0">
                <a:latin typeface="微软雅黑" panose="020B0503020204020204" pitchFamily="34" charset="-122"/>
                <a:cs typeface="微软雅黑" panose="020B0503020204020204" pitchFamily="34" charset="-122"/>
              </a:rPr>
              <a:t>n</a:t>
            </a:r>
            <a:r>
              <a:rPr lang="zh-CN" altLang="en-US" spc="10" dirty="0">
                <a:latin typeface="微软雅黑" panose="020B0503020204020204" pitchFamily="34" charset="-122"/>
                <a:cs typeface="微软雅黑" panose="020B0503020204020204" pitchFamily="34" charset="-122"/>
              </a:rPr>
              <a:t>为线性表中元素个数，称为线性表的长度； 当</a:t>
            </a:r>
            <a:r>
              <a:rPr lang="en-US" altLang="zh-CN" spc="10" dirty="0">
                <a:latin typeface="微软雅黑" panose="020B0503020204020204" pitchFamily="34" charset="-122"/>
                <a:cs typeface="微软雅黑" panose="020B0503020204020204" pitchFamily="34" charset="-122"/>
              </a:rPr>
              <a:t>n=0</a:t>
            </a:r>
            <a:r>
              <a:rPr lang="zh-CN" altLang="en-US" spc="10" dirty="0">
                <a:latin typeface="微软雅黑" panose="020B0503020204020204" pitchFamily="34" charset="-122"/>
                <a:cs typeface="微软雅黑" panose="020B0503020204020204" pitchFamily="34" charset="-122"/>
              </a:rPr>
              <a:t>时，为空表，记为</a:t>
            </a:r>
            <a:r>
              <a:rPr lang="en-US" altLang="zh-CN" spc="10" dirty="0">
                <a:latin typeface="微软雅黑" panose="020B0503020204020204" pitchFamily="34" charset="-122"/>
                <a:cs typeface="微软雅黑" panose="020B0503020204020204" pitchFamily="34" charset="-122"/>
              </a:rPr>
              <a:t>L=</a:t>
            </a:r>
            <a:r>
              <a:rPr lang="zh-CN" altLang="en-US" spc="10" dirty="0" smtClean="0">
                <a:latin typeface="微软雅黑" panose="020B0503020204020204" pitchFamily="34" charset="-122"/>
                <a:cs typeface="微软雅黑" panose="020B0503020204020204" pitchFamily="34" charset="-122"/>
              </a:rPr>
              <a:t>（）</a:t>
            </a:r>
            <a:r>
              <a:rPr lang="zh-CN" altLang="en-US" spc="10" dirty="0">
                <a:latin typeface="微软雅黑" panose="020B0503020204020204" pitchFamily="34" charset="-122"/>
                <a:cs typeface="微软雅黑" panose="020B0503020204020204" pitchFamily="34" charset="-122"/>
              </a:rPr>
              <a:t>。</a:t>
            </a:r>
            <a:endParaRPr lang="zh-CN" altLang="en-US" spc="10" dirty="0">
              <a:latin typeface="微软雅黑" panose="020B0503020204020204" pitchFamily="34" charset="-122"/>
              <a:cs typeface="微软雅黑" panose="020B0503020204020204" pitchFamily="34" charset="-122"/>
            </a:endParaRPr>
          </a:p>
          <a:p>
            <a:pPr marL="468630" marR="5080" indent="-457200">
              <a:lnSpc>
                <a:spcPct val="120000"/>
              </a:lnSpc>
              <a:spcBef>
                <a:spcPts val="275"/>
              </a:spcBef>
            </a:pPr>
            <a:r>
              <a:rPr lang="zh-CN" altLang="en-US" spc="10" dirty="0">
                <a:solidFill>
                  <a:srgbClr val="FF0000"/>
                </a:solidFill>
                <a:latin typeface="微软雅黑" panose="020B0503020204020204" pitchFamily="34" charset="-122"/>
                <a:cs typeface="微软雅黑" panose="020B0503020204020204" pitchFamily="34" charset="-122"/>
              </a:rPr>
              <a:t>图示表示： </a:t>
            </a:r>
            <a:r>
              <a:rPr lang="zh-CN" altLang="en-US" spc="10" dirty="0">
                <a:latin typeface="微软雅黑" panose="020B0503020204020204" pitchFamily="34" charset="-122"/>
                <a:cs typeface="微软雅黑" panose="020B0503020204020204" pitchFamily="34" charset="-122"/>
              </a:rPr>
              <a:t>线性</a:t>
            </a:r>
            <a:r>
              <a:rPr lang="zh-CN" altLang="en-US" spc="5" dirty="0">
                <a:latin typeface="微软雅黑" panose="020B0503020204020204" pitchFamily="34" charset="-122"/>
                <a:cs typeface="微软雅黑" panose="020B0503020204020204" pitchFamily="34" charset="-122"/>
              </a:rPr>
              <a:t>表</a:t>
            </a:r>
            <a:r>
              <a:rPr lang="en-US" altLang="zh-CN" spc="-5" dirty="0">
                <a:latin typeface="Arial" panose="020B0604020202020204"/>
                <a:cs typeface="Arial" panose="020B0604020202020204"/>
              </a:rPr>
              <a:t>L</a:t>
            </a:r>
            <a:r>
              <a:rPr lang="en-US" altLang="zh-CN" dirty="0" smtClean="0">
                <a:latin typeface="Arial" panose="020B0604020202020204"/>
                <a:cs typeface="Arial" panose="020B0604020202020204"/>
              </a:rPr>
              <a:t>=</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baseline="-21000" dirty="0" smtClean="0">
                <a:latin typeface="Arial" panose="020B0604020202020204"/>
                <a:cs typeface="Arial" panose="020B0604020202020204"/>
              </a:rPr>
              <a:t>1</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baseline="-21000" dirty="0" smtClean="0">
                <a:latin typeface="Arial" panose="020B0604020202020204"/>
                <a:cs typeface="Arial" panose="020B0604020202020204"/>
              </a:rPr>
              <a:t>2</a:t>
            </a:r>
            <a:r>
              <a:rPr lang="zh-CN" altLang="en-US" dirty="0" smtClean="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t>
            </a:r>
            <a:r>
              <a:rPr lang="en-US" altLang="zh-CN" dirty="0" err="1" smtClean="0">
                <a:latin typeface="Arial" panose="020B0604020202020204"/>
                <a:cs typeface="Arial" panose="020B0604020202020204"/>
              </a:rPr>
              <a:t>a</a:t>
            </a:r>
            <a:r>
              <a:rPr lang="en-US" altLang="zh-CN" baseline="-21000" dirty="0" err="1" smtClean="0">
                <a:latin typeface="Arial" panose="020B0604020202020204"/>
                <a:cs typeface="Arial" panose="020B0604020202020204"/>
              </a:rPr>
              <a:t>i</a:t>
            </a:r>
            <a:r>
              <a:rPr lang="zh-CN" altLang="en-US" spc="10" dirty="0">
                <a:latin typeface="微软雅黑" panose="020B0503020204020204" pitchFamily="34" charset="-122"/>
                <a:cs typeface="微软雅黑" panose="020B0503020204020204" pitchFamily="34" charset="-122"/>
              </a:rPr>
              <a:t>，</a:t>
            </a:r>
            <a:r>
              <a:rPr lang="en-US" altLang="zh-CN" dirty="0" smtClean="0">
                <a:latin typeface="Arial" panose="020B0604020202020204"/>
                <a:cs typeface="Arial" panose="020B0604020202020204"/>
              </a:rPr>
              <a:t>……</a:t>
            </a:r>
            <a:r>
              <a:rPr lang="zh-CN" altLang="en-US" spc="10" dirty="0">
                <a:latin typeface="微软雅黑" panose="020B0503020204020204" pitchFamily="34" charset="-122"/>
                <a:cs typeface="微软雅黑" panose="020B0503020204020204" pitchFamily="34" charset="-122"/>
              </a:rPr>
              <a:t>，</a:t>
            </a:r>
            <a:r>
              <a:rPr lang="en-US" altLang="zh-CN" spc="-5" dirty="0">
                <a:latin typeface="Arial" panose="020B0604020202020204"/>
                <a:cs typeface="Arial" panose="020B0604020202020204"/>
              </a:rPr>
              <a:t>a</a:t>
            </a:r>
            <a:r>
              <a:rPr lang="en-US" altLang="zh-CN" spc="7" baseline="-21000" dirty="0">
                <a:latin typeface="Arial" panose="020B0604020202020204"/>
                <a:cs typeface="Arial" panose="020B0604020202020204"/>
              </a:rPr>
              <a:t>n</a:t>
            </a:r>
            <a:r>
              <a:rPr lang="zh-CN" altLang="en-US" spc="10" dirty="0">
                <a:latin typeface="微软雅黑" panose="020B0503020204020204" pitchFamily="34" charset="-122"/>
                <a:cs typeface="微软雅黑" panose="020B0503020204020204" pitchFamily="34" charset="-122"/>
              </a:rPr>
              <a:t>）的图形表示如下</a:t>
            </a:r>
            <a:r>
              <a:rPr lang="en-US" altLang="zh-CN" dirty="0" smtClean="0">
                <a:latin typeface="Arial" panose="020B0604020202020204"/>
                <a:cs typeface="Arial" panose="020B0604020202020204"/>
              </a:rPr>
              <a:t>:</a:t>
            </a:r>
            <a:endParaRPr lang="zh-CN" altLang="en-US" dirty="0" smtClean="0">
              <a:latin typeface="Arial" panose="020B0604020202020204"/>
              <a:cs typeface="Arial" panose="020B0604020202020204"/>
            </a:endParaRPr>
          </a:p>
          <a:p>
            <a:endParaRPr lang="zh-CN" altLang="en-US" dirty="0"/>
          </a:p>
        </p:txBody>
      </p:sp>
      <p:grpSp>
        <p:nvGrpSpPr>
          <p:cNvPr id="17" name="组合 16"/>
          <p:cNvGrpSpPr/>
          <p:nvPr/>
        </p:nvGrpSpPr>
        <p:grpSpPr>
          <a:xfrm>
            <a:off x="1619908" y="5558275"/>
            <a:ext cx="6699631" cy="529618"/>
            <a:chOff x="2324100" y="5558275"/>
            <a:chExt cx="6699631" cy="529618"/>
          </a:xfrm>
        </p:grpSpPr>
        <p:sp>
          <p:nvSpPr>
            <p:cNvPr id="6" name="object 24"/>
            <p:cNvSpPr/>
            <p:nvPr/>
          </p:nvSpPr>
          <p:spPr>
            <a:xfrm>
              <a:off x="2324100" y="5562494"/>
              <a:ext cx="471805" cy="494030"/>
            </a:xfrm>
            <a:custGeom>
              <a:avLst/>
              <a:gdLst/>
              <a:ahLst/>
              <a:cxnLst/>
              <a:rect l="l" t="t" r="r" b="b"/>
              <a:pathLst>
                <a:path w="471805" h="494029">
                  <a:moveTo>
                    <a:pt x="236219" y="0"/>
                  </a:moveTo>
                  <a:lnTo>
                    <a:pt x="197942" y="3230"/>
                  </a:lnTo>
                  <a:lnTo>
                    <a:pt x="144339" y="19395"/>
                  </a:lnTo>
                  <a:lnTo>
                    <a:pt x="96780" y="47621"/>
                  </a:lnTo>
                  <a:lnTo>
                    <a:pt x="56915" y="86197"/>
                  </a:lnTo>
                  <a:lnTo>
                    <a:pt x="26396" y="133408"/>
                  </a:lnTo>
                  <a:lnTo>
                    <a:pt x="12057" y="168834"/>
                  </a:lnTo>
                  <a:lnTo>
                    <a:pt x="3096" y="206830"/>
                  </a:lnTo>
                  <a:lnTo>
                    <a:pt x="0" y="246888"/>
                  </a:lnTo>
                  <a:lnTo>
                    <a:pt x="784" y="267142"/>
                  </a:lnTo>
                  <a:lnTo>
                    <a:pt x="6874" y="306232"/>
                  </a:lnTo>
                  <a:lnTo>
                    <a:pt x="18585" y="343007"/>
                  </a:lnTo>
                  <a:lnTo>
                    <a:pt x="45622" y="392716"/>
                  </a:lnTo>
                  <a:lnTo>
                    <a:pt x="82555" y="434360"/>
                  </a:lnTo>
                  <a:lnTo>
                    <a:pt x="127733" y="466227"/>
                  </a:lnTo>
                  <a:lnTo>
                    <a:pt x="179505" y="486603"/>
                  </a:lnTo>
                  <a:lnTo>
                    <a:pt x="236219" y="493776"/>
                  </a:lnTo>
                  <a:lnTo>
                    <a:pt x="255463" y="492957"/>
                  </a:lnTo>
                  <a:lnTo>
                    <a:pt x="310450" y="481193"/>
                  </a:lnTo>
                  <a:lnTo>
                    <a:pt x="360027" y="456797"/>
                  </a:lnTo>
                  <a:lnTo>
                    <a:pt x="402526" y="421481"/>
                  </a:lnTo>
                  <a:lnTo>
                    <a:pt x="436281" y="376958"/>
                  </a:lnTo>
                  <a:lnTo>
                    <a:pt x="459626" y="324941"/>
                  </a:lnTo>
                  <a:lnTo>
                    <a:pt x="468582" y="286945"/>
                  </a:lnTo>
                  <a:lnTo>
                    <a:pt x="471677" y="246888"/>
                  </a:lnTo>
                  <a:lnTo>
                    <a:pt x="470893" y="226633"/>
                  </a:lnTo>
                  <a:lnTo>
                    <a:pt x="464806" y="187543"/>
                  </a:lnTo>
                  <a:lnTo>
                    <a:pt x="453104" y="150768"/>
                  </a:lnTo>
                  <a:lnTo>
                    <a:pt x="426104" y="101059"/>
                  </a:lnTo>
                  <a:lnTo>
                    <a:pt x="389249" y="59415"/>
                  </a:lnTo>
                  <a:lnTo>
                    <a:pt x="344206" y="27548"/>
                  </a:lnTo>
                  <a:lnTo>
                    <a:pt x="292640" y="7172"/>
                  </a:lnTo>
                  <a:lnTo>
                    <a:pt x="236219" y="0"/>
                  </a:lnTo>
                  <a:close/>
                </a:path>
              </a:pathLst>
            </a:custGeom>
            <a:ln w="28575">
              <a:solidFill>
                <a:srgbClr val="FFCCCC"/>
              </a:solidFill>
            </a:ln>
          </p:spPr>
          <p:txBody>
            <a:bodyPr wrap="square" lIns="0" tIns="0" rIns="0" bIns="0" rtlCol="0"/>
            <a:lstStyle/>
            <a:p/>
          </p:txBody>
        </p:sp>
        <p:sp>
          <p:nvSpPr>
            <p:cNvPr id="7" name="object 25"/>
            <p:cNvSpPr/>
            <p:nvPr/>
          </p:nvSpPr>
          <p:spPr>
            <a:xfrm>
              <a:off x="5051298" y="5567065"/>
              <a:ext cx="470534" cy="495300"/>
            </a:xfrm>
            <a:custGeom>
              <a:avLst/>
              <a:gdLst/>
              <a:ahLst/>
              <a:cxnLst/>
              <a:rect l="l" t="t" r="r" b="b"/>
              <a:pathLst>
                <a:path w="470535" h="495300">
                  <a:moveTo>
                    <a:pt x="235458" y="0"/>
                  </a:moveTo>
                  <a:lnTo>
                    <a:pt x="197201" y="3251"/>
                  </a:lnTo>
                  <a:lnTo>
                    <a:pt x="143696" y="19514"/>
                  </a:lnTo>
                  <a:lnTo>
                    <a:pt x="96286" y="47890"/>
                  </a:lnTo>
                  <a:lnTo>
                    <a:pt x="56591" y="86635"/>
                  </a:lnTo>
                  <a:lnTo>
                    <a:pt x="26231" y="134006"/>
                  </a:lnTo>
                  <a:lnTo>
                    <a:pt x="11978" y="169517"/>
                  </a:lnTo>
                  <a:lnTo>
                    <a:pt x="3074" y="207571"/>
                  </a:lnTo>
                  <a:lnTo>
                    <a:pt x="0" y="247650"/>
                  </a:lnTo>
                  <a:lnTo>
                    <a:pt x="778" y="268013"/>
                  </a:lnTo>
                  <a:lnTo>
                    <a:pt x="6827" y="307288"/>
                  </a:lnTo>
                  <a:lnTo>
                    <a:pt x="18466" y="344209"/>
                  </a:lnTo>
                  <a:lnTo>
                    <a:pt x="45354" y="394075"/>
                  </a:lnTo>
                  <a:lnTo>
                    <a:pt x="82117" y="435815"/>
                  </a:lnTo>
                  <a:lnTo>
                    <a:pt x="127135" y="467730"/>
                  </a:lnTo>
                  <a:lnTo>
                    <a:pt x="178789" y="488124"/>
                  </a:lnTo>
                  <a:lnTo>
                    <a:pt x="235458" y="495300"/>
                  </a:lnTo>
                  <a:lnTo>
                    <a:pt x="254696" y="494481"/>
                  </a:lnTo>
                  <a:lnTo>
                    <a:pt x="309609" y="482711"/>
                  </a:lnTo>
                  <a:lnTo>
                    <a:pt x="359050" y="458288"/>
                  </a:lnTo>
                  <a:lnTo>
                    <a:pt x="401383" y="422909"/>
                  </a:lnTo>
                  <a:lnTo>
                    <a:pt x="434972" y="378272"/>
                  </a:lnTo>
                  <a:lnTo>
                    <a:pt x="458181" y="326075"/>
                  </a:lnTo>
                  <a:lnTo>
                    <a:pt x="467080" y="287914"/>
                  </a:lnTo>
                  <a:lnTo>
                    <a:pt x="470154" y="247650"/>
                  </a:lnTo>
                  <a:lnTo>
                    <a:pt x="469375" y="227389"/>
                  </a:lnTo>
                  <a:lnTo>
                    <a:pt x="463328" y="188258"/>
                  </a:lnTo>
                  <a:lnTo>
                    <a:pt x="451699" y="151411"/>
                  </a:lnTo>
                  <a:lnTo>
                    <a:pt x="424848" y="101553"/>
                  </a:lnTo>
                  <a:lnTo>
                    <a:pt x="388163" y="59739"/>
                  </a:lnTo>
                  <a:lnTo>
                    <a:pt x="343279" y="27713"/>
                  </a:lnTo>
                  <a:lnTo>
                    <a:pt x="291832" y="7218"/>
                  </a:lnTo>
                  <a:lnTo>
                    <a:pt x="235458" y="0"/>
                  </a:lnTo>
                  <a:close/>
                </a:path>
              </a:pathLst>
            </a:custGeom>
            <a:ln w="28574">
              <a:solidFill>
                <a:srgbClr val="FFCCCC"/>
              </a:solidFill>
            </a:ln>
          </p:spPr>
          <p:txBody>
            <a:bodyPr wrap="square" lIns="0" tIns="0" rIns="0" bIns="0" rtlCol="0"/>
            <a:lstStyle/>
            <a:p/>
          </p:txBody>
        </p:sp>
        <p:sp>
          <p:nvSpPr>
            <p:cNvPr id="8" name="object 26"/>
            <p:cNvSpPr/>
            <p:nvPr/>
          </p:nvSpPr>
          <p:spPr>
            <a:xfrm>
              <a:off x="6402324" y="5568589"/>
              <a:ext cx="471805" cy="495300"/>
            </a:xfrm>
            <a:custGeom>
              <a:avLst/>
              <a:gdLst/>
              <a:ahLst/>
              <a:cxnLst/>
              <a:rect l="l" t="t" r="r" b="b"/>
              <a:pathLst>
                <a:path w="471804" h="495300">
                  <a:moveTo>
                    <a:pt x="236220" y="0"/>
                  </a:moveTo>
                  <a:lnTo>
                    <a:pt x="197942" y="3251"/>
                  </a:lnTo>
                  <a:lnTo>
                    <a:pt x="144339" y="19514"/>
                  </a:lnTo>
                  <a:lnTo>
                    <a:pt x="96780" y="47890"/>
                  </a:lnTo>
                  <a:lnTo>
                    <a:pt x="56915" y="86635"/>
                  </a:lnTo>
                  <a:lnTo>
                    <a:pt x="26396" y="134006"/>
                  </a:lnTo>
                  <a:lnTo>
                    <a:pt x="12057" y="169517"/>
                  </a:lnTo>
                  <a:lnTo>
                    <a:pt x="3096" y="207571"/>
                  </a:lnTo>
                  <a:lnTo>
                    <a:pt x="0" y="247650"/>
                  </a:lnTo>
                  <a:lnTo>
                    <a:pt x="784" y="268013"/>
                  </a:lnTo>
                  <a:lnTo>
                    <a:pt x="6874" y="307288"/>
                  </a:lnTo>
                  <a:lnTo>
                    <a:pt x="18585" y="344209"/>
                  </a:lnTo>
                  <a:lnTo>
                    <a:pt x="45622" y="394075"/>
                  </a:lnTo>
                  <a:lnTo>
                    <a:pt x="82555" y="435815"/>
                  </a:lnTo>
                  <a:lnTo>
                    <a:pt x="127733" y="467730"/>
                  </a:lnTo>
                  <a:lnTo>
                    <a:pt x="179505" y="488124"/>
                  </a:lnTo>
                  <a:lnTo>
                    <a:pt x="236220" y="495300"/>
                  </a:lnTo>
                  <a:lnTo>
                    <a:pt x="255463" y="494481"/>
                  </a:lnTo>
                  <a:lnTo>
                    <a:pt x="310450" y="482711"/>
                  </a:lnTo>
                  <a:lnTo>
                    <a:pt x="360027" y="458288"/>
                  </a:lnTo>
                  <a:lnTo>
                    <a:pt x="402526" y="422909"/>
                  </a:lnTo>
                  <a:lnTo>
                    <a:pt x="436281" y="378272"/>
                  </a:lnTo>
                  <a:lnTo>
                    <a:pt x="459626" y="326075"/>
                  </a:lnTo>
                  <a:lnTo>
                    <a:pt x="468582" y="287914"/>
                  </a:lnTo>
                  <a:lnTo>
                    <a:pt x="471678" y="247650"/>
                  </a:lnTo>
                  <a:lnTo>
                    <a:pt x="470893" y="227389"/>
                  </a:lnTo>
                  <a:lnTo>
                    <a:pt x="464806" y="188258"/>
                  </a:lnTo>
                  <a:lnTo>
                    <a:pt x="453104" y="151411"/>
                  </a:lnTo>
                  <a:lnTo>
                    <a:pt x="426104" y="101553"/>
                  </a:lnTo>
                  <a:lnTo>
                    <a:pt x="389249" y="59739"/>
                  </a:lnTo>
                  <a:lnTo>
                    <a:pt x="344206" y="27713"/>
                  </a:lnTo>
                  <a:lnTo>
                    <a:pt x="292640" y="7218"/>
                  </a:lnTo>
                  <a:lnTo>
                    <a:pt x="236220" y="0"/>
                  </a:lnTo>
                  <a:close/>
                </a:path>
              </a:pathLst>
            </a:custGeom>
            <a:ln w="28574">
              <a:solidFill>
                <a:srgbClr val="FFCCCC"/>
              </a:solidFill>
            </a:ln>
          </p:spPr>
          <p:txBody>
            <a:bodyPr wrap="square" lIns="0" tIns="0" rIns="0" bIns="0" rtlCol="0"/>
            <a:lstStyle/>
            <a:p/>
          </p:txBody>
        </p:sp>
        <p:sp>
          <p:nvSpPr>
            <p:cNvPr id="9" name="object 27"/>
            <p:cNvSpPr txBox="1"/>
            <p:nvPr/>
          </p:nvSpPr>
          <p:spPr>
            <a:xfrm>
              <a:off x="2405272" y="5572753"/>
              <a:ext cx="6525895" cy="369332"/>
            </a:xfrm>
            <a:prstGeom prst="rect">
              <a:avLst/>
            </a:prstGeom>
          </p:spPr>
          <p:txBody>
            <a:bodyPr vert="horz" wrap="square" lIns="0" tIns="0" rIns="0" bIns="0" rtlCol="0">
              <a:spAutoFit/>
            </a:bodyPr>
            <a:lstStyle/>
            <a:p>
              <a:pPr marL="12700">
                <a:tabLst>
                  <a:tab pos="2740660" algn="l"/>
                  <a:tab pos="4103370" algn="l"/>
                  <a:tab pos="6247130" algn="l"/>
                </a:tabLst>
              </a:pPr>
              <a:r>
                <a:rPr sz="2400" b="1" i="1" spc="-5" dirty="0">
                  <a:solidFill>
                    <a:srgbClr val="FF3300"/>
                  </a:solidFill>
                  <a:latin typeface="Times New Roman" panose="02020603050405020304"/>
                  <a:cs typeface="Times New Roman" panose="02020603050405020304"/>
                </a:rPr>
                <a:t>a</a:t>
              </a:r>
              <a:r>
                <a:rPr sz="2400" b="1" baseline="-21000" dirty="0">
                  <a:solidFill>
                    <a:srgbClr val="FF3300"/>
                  </a:solidFill>
                  <a:latin typeface="Times New Roman" panose="02020603050405020304"/>
                  <a:cs typeface="Times New Roman" panose="02020603050405020304"/>
                </a:rPr>
                <a:t>1	</a:t>
              </a:r>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3	</a:t>
              </a:r>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4	</a:t>
              </a:r>
              <a:r>
                <a:rPr sz="2400" b="1" i="1" dirty="0">
                  <a:solidFill>
                    <a:srgbClr val="FF3300"/>
                  </a:solidFill>
                  <a:latin typeface="Times New Roman" panose="02020603050405020304"/>
                  <a:cs typeface="Times New Roman" panose="02020603050405020304"/>
                </a:rPr>
                <a:t>a</a:t>
              </a:r>
              <a:r>
                <a:rPr sz="2400" b="1" i="1" baseline="-21000" dirty="0">
                  <a:solidFill>
                    <a:srgbClr val="FF3300"/>
                  </a:solidFill>
                  <a:latin typeface="Times New Roman" panose="02020603050405020304"/>
                  <a:cs typeface="Times New Roman" panose="02020603050405020304"/>
                </a:rPr>
                <a:t>n</a:t>
              </a:r>
              <a:endParaRPr sz="2400" baseline="-21000">
                <a:latin typeface="Times New Roman" panose="02020603050405020304"/>
                <a:cs typeface="Times New Roman" panose="02020603050405020304"/>
              </a:endParaRPr>
            </a:p>
          </p:txBody>
        </p:sp>
        <p:sp>
          <p:nvSpPr>
            <p:cNvPr id="10" name="object 28"/>
            <p:cNvSpPr/>
            <p:nvPr/>
          </p:nvSpPr>
          <p:spPr>
            <a:xfrm>
              <a:off x="8551926" y="5594498"/>
              <a:ext cx="471805" cy="493395"/>
            </a:xfrm>
            <a:custGeom>
              <a:avLst/>
              <a:gdLst/>
              <a:ahLst/>
              <a:cxnLst/>
              <a:rect l="l" t="t" r="r" b="b"/>
              <a:pathLst>
                <a:path w="471804" h="493395">
                  <a:moveTo>
                    <a:pt x="235457" y="0"/>
                  </a:moveTo>
                  <a:lnTo>
                    <a:pt x="197386" y="3230"/>
                  </a:lnTo>
                  <a:lnTo>
                    <a:pt x="144017" y="19395"/>
                  </a:lnTo>
                  <a:lnTo>
                    <a:pt x="96615" y="47621"/>
                  </a:lnTo>
                  <a:lnTo>
                    <a:pt x="56845" y="86197"/>
                  </a:lnTo>
                  <a:lnTo>
                    <a:pt x="26375" y="133408"/>
                  </a:lnTo>
                  <a:lnTo>
                    <a:pt x="12051" y="168834"/>
                  </a:lnTo>
                  <a:lnTo>
                    <a:pt x="3095" y="206830"/>
                  </a:lnTo>
                  <a:lnTo>
                    <a:pt x="0" y="246888"/>
                  </a:lnTo>
                  <a:lnTo>
                    <a:pt x="784" y="267034"/>
                  </a:lnTo>
                  <a:lnTo>
                    <a:pt x="6871" y="305938"/>
                  </a:lnTo>
                  <a:lnTo>
                    <a:pt x="18573" y="342566"/>
                  </a:lnTo>
                  <a:lnTo>
                    <a:pt x="45573" y="392119"/>
                  </a:lnTo>
                  <a:lnTo>
                    <a:pt x="82428" y="433668"/>
                  </a:lnTo>
                  <a:lnTo>
                    <a:pt x="127471" y="465485"/>
                  </a:lnTo>
                  <a:lnTo>
                    <a:pt x="179037" y="485843"/>
                  </a:lnTo>
                  <a:lnTo>
                    <a:pt x="235457" y="493014"/>
                  </a:lnTo>
                  <a:lnTo>
                    <a:pt x="254810" y="492195"/>
                  </a:lnTo>
                  <a:lnTo>
                    <a:pt x="310060" y="480437"/>
                  </a:lnTo>
                  <a:lnTo>
                    <a:pt x="359818" y="456068"/>
                  </a:lnTo>
                  <a:lnTo>
                    <a:pt x="402431" y="420814"/>
                  </a:lnTo>
                  <a:lnTo>
                    <a:pt x="436248" y="376405"/>
                  </a:lnTo>
                  <a:lnTo>
                    <a:pt x="459620" y="324569"/>
                  </a:lnTo>
                  <a:lnTo>
                    <a:pt x="468581" y="286739"/>
                  </a:lnTo>
                  <a:lnTo>
                    <a:pt x="471677" y="246888"/>
                  </a:lnTo>
                  <a:lnTo>
                    <a:pt x="470893" y="226633"/>
                  </a:lnTo>
                  <a:lnTo>
                    <a:pt x="464803" y="187543"/>
                  </a:lnTo>
                  <a:lnTo>
                    <a:pt x="453092" y="150768"/>
                  </a:lnTo>
                  <a:lnTo>
                    <a:pt x="426055" y="101059"/>
                  </a:lnTo>
                  <a:lnTo>
                    <a:pt x="389122" y="59415"/>
                  </a:lnTo>
                  <a:lnTo>
                    <a:pt x="343944" y="27548"/>
                  </a:lnTo>
                  <a:lnTo>
                    <a:pt x="292172" y="7172"/>
                  </a:lnTo>
                  <a:lnTo>
                    <a:pt x="235457" y="0"/>
                  </a:lnTo>
                  <a:close/>
                </a:path>
              </a:pathLst>
            </a:custGeom>
            <a:ln w="28575">
              <a:solidFill>
                <a:srgbClr val="FFCCCC"/>
              </a:solidFill>
            </a:ln>
          </p:spPr>
          <p:txBody>
            <a:bodyPr wrap="square" lIns="0" tIns="0" rIns="0" bIns="0" rtlCol="0"/>
            <a:lstStyle/>
            <a:p/>
          </p:txBody>
        </p:sp>
        <p:sp>
          <p:nvSpPr>
            <p:cNvPr id="11" name="object 29"/>
            <p:cNvSpPr txBox="1"/>
            <p:nvPr/>
          </p:nvSpPr>
          <p:spPr>
            <a:xfrm>
              <a:off x="3775196" y="5558275"/>
              <a:ext cx="280035"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p:txBody>
        </p:sp>
        <p:sp>
          <p:nvSpPr>
            <p:cNvPr id="12" name="object 30"/>
            <p:cNvSpPr/>
            <p:nvPr/>
          </p:nvSpPr>
          <p:spPr>
            <a:xfrm>
              <a:off x="3681222" y="5562494"/>
              <a:ext cx="471805" cy="494030"/>
            </a:xfrm>
            <a:custGeom>
              <a:avLst/>
              <a:gdLst/>
              <a:ahLst/>
              <a:cxnLst/>
              <a:rect l="l" t="t" r="r" b="b"/>
              <a:pathLst>
                <a:path w="471805" h="494029">
                  <a:moveTo>
                    <a:pt x="236219" y="0"/>
                  </a:moveTo>
                  <a:lnTo>
                    <a:pt x="197942" y="3230"/>
                  </a:lnTo>
                  <a:lnTo>
                    <a:pt x="144339" y="19395"/>
                  </a:lnTo>
                  <a:lnTo>
                    <a:pt x="96780" y="47621"/>
                  </a:lnTo>
                  <a:lnTo>
                    <a:pt x="56915" y="86197"/>
                  </a:lnTo>
                  <a:lnTo>
                    <a:pt x="26396" y="133408"/>
                  </a:lnTo>
                  <a:lnTo>
                    <a:pt x="12057" y="168834"/>
                  </a:lnTo>
                  <a:lnTo>
                    <a:pt x="3096" y="206830"/>
                  </a:lnTo>
                  <a:lnTo>
                    <a:pt x="0" y="246888"/>
                  </a:lnTo>
                  <a:lnTo>
                    <a:pt x="784" y="267142"/>
                  </a:lnTo>
                  <a:lnTo>
                    <a:pt x="6874" y="306232"/>
                  </a:lnTo>
                  <a:lnTo>
                    <a:pt x="18585" y="343007"/>
                  </a:lnTo>
                  <a:lnTo>
                    <a:pt x="45622" y="392716"/>
                  </a:lnTo>
                  <a:lnTo>
                    <a:pt x="82555" y="434360"/>
                  </a:lnTo>
                  <a:lnTo>
                    <a:pt x="127733" y="466227"/>
                  </a:lnTo>
                  <a:lnTo>
                    <a:pt x="179505" y="486603"/>
                  </a:lnTo>
                  <a:lnTo>
                    <a:pt x="236219" y="493776"/>
                  </a:lnTo>
                  <a:lnTo>
                    <a:pt x="255566" y="492957"/>
                  </a:lnTo>
                  <a:lnTo>
                    <a:pt x="310743" y="481193"/>
                  </a:lnTo>
                  <a:lnTo>
                    <a:pt x="360365" y="456797"/>
                  </a:lnTo>
                  <a:lnTo>
                    <a:pt x="402812" y="421481"/>
                  </a:lnTo>
                  <a:lnTo>
                    <a:pt x="436463" y="376958"/>
                  </a:lnTo>
                  <a:lnTo>
                    <a:pt x="459699" y="324941"/>
                  </a:lnTo>
                  <a:lnTo>
                    <a:pt x="468603" y="286945"/>
                  </a:lnTo>
                  <a:lnTo>
                    <a:pt x="471677" y="246888"/>
                  </a:lnTo>
                  <a:lnTo>
                    <a:pt x="470899" y="226633"/>
                  </a:lnTo>
                  <a:lnTo>
                    <a:pt x="464850" y="187543"/>
                  </a:lnTo>
                  <a:lnTo>
                    <a:pt x="453211" y="150768"/>
                  </a:lnTo>
                  <a:lnTo>
                    <a:pt x="426323" y="101059"/>
                  </a:lnTo>
                  <a:lnTo>
                    <a:pt x="389560" y="59415"/>
                  </a:lnTo>
                  <a:lnTo>
                    <a:pt x="344542" y="27548"/>
                  </a:lnTo>
                  <a:lnTo>
                    <a:pt x="292888" y="7172"/>
                  </a:lnTo>
                  <a:lnTo>
                    <a:pt x="236219" y="0"/>
                  </a:lnTo>
                  <a:close/>
                </a:path>
              </a:pathLst>
            </a:custGeom>
            <a:ln w="28575">
              <a:solidFill>
                <a:srgbClr val="FFCCCC"/>
              </a:solidFill>
            </a:ln>
          </p:spPr>
          <p:txBody>
            <a:bodyPr wrap="square" lIns="0" tIns="0" rIns="0" bIns="0" rtlCol="0"/>
            <a:lstStyle/>
            <a:p/>
          </p:txBody>
        </p:sp>
        <p:sp>
          <p:nvSpPr>
            <p:cNvPr id="13" name="object 31"/>
            <p:cNvSpPr/>
            <p:nvPr/>
          </p:nvSpPr>
          <p:spPr>
            <a:xfrm>
              <a:off x="4168902" y="5788046"/>
              <a:ext cx="860425" cy="1905"/>
            </a:xfrm>
            <a:custGeom>
              <a:avLst/>
              <a:gdLst/>
              <a:ahLst/>
              <a:cxnLst/>
              <a:rect l="l" t="t" r="r" b="b"/>
              <a:pathLst>
                <a:path w="860425" h="1904">
                  <a:moveTo>
                    <a:pt x="0" y="1524"/>
                  </a:moveTo>
                  <a:lnTo>
                    <a:pt x="860297" y="0"/>
                  </a:lnTo>
                </a:path>
              </a:pathLst>
            </a:custGeom>
            <a:ln w="28574">
              <a:solidFill>
                <a:srgbClr val="006666"/>
              </a:solidFill>
            </a:ln>
          </p:spPr>
          <p:txBody>
            <a:bodyPr wrap="square" lIns="0" tIns="0" rIns="0" bIns="0" rtlCol="0"/>
            <a:lstStyle/>
            <a:p/>
          </p:txBody>
        </p:sp>
        <p:sp>
          <p:nvSpPr>
            <p:cNvPr id="14" name="object 32"/>
            <p:cNvSpPr/>
            <p:nvPr/>
          </p:nvSpPr>
          <p:spPr>
            <a:xfrm>
              <a:off x="2798826" y="5788046"/>
              <a:ext cx="859155" cy="1905"/>
            </a:xfrm>
            <a:custGeom>
              <a:avLst/>
              <a:gdLst/>
              <a:ahLst/>
              <a:cxnLst/>
              <a:rect l="l" t="t" r="r" b="b"/>
              <a:pathLst>
                <a:path w="859155" h="1904">
                  <a:moveTo>
                    <a:pt x="0" y="1524"/>
                  </a:moveTo>
                  <a:lnTo>
                    <a:pt x="858774" y="0"/>
                  </a:lnTo>
                </a:path>
              </a:pathLst>
            </a:custGeom>
            <a:ln w="28575">
              <a:solidFill>
                <a:srgbClr val="006666"/>
              </a:solidFill>
            </a:ln>
          </p:spPr>
          <p:txBody>
            <a:bodyPr wrap="square" lIns="0" tIns="0" rIns="0" bIns="0" rtlCol="0"/>
            <a:lstStyle/>
            <a:p/>
          </p:txBody>
        </p:sp>
        <p:sp>
          <p:nvSpPr>
            <p:cNvPr id="15" name="object 33"/>
            <p:cNvSpPr/>
            <p:nvPr/>
          </p:nvSpPr>
          <p:spPr>
            <a:xfrm>
              <a:off x="5529072" y="5788046"/>
              <a:ext cx="859155" cy="1905"/>
            </a:xfrm>
            <a:custGeom>
              <a:avLst/>
              <a:gdLst/>
              <a:ahLst/>
              <a:cxnLst/>
              <a:rect l="l" t="t" r="r" b="b"/>
              <a:pathLst>
                <a:path w="859154" h="1904">
                  <a:moveTo>
                    <a:pt x="0" y="1524"/>
                  </a:moveTo>
                  <a:lnTo>
                    <a:pt x="858774" y="0"/>
                  </a:lnTo>
                </a:path>
              </a:pathLst>
            </a:custGeom>
            <a:ln w="28575">
              <a:solidFill>
                <a:srgbClr val="006666"/>
              </a:solidFill>
            </a:ln>
          </p:spPr>
          <p:txBody>
            <a:bodyPr wrap="square" lIns="0" tIns="0" rIns="0" bIns="0" rtlCol="0"/>
            <a:lstStyle/>
            <a:p/>
          </p:txBody>
        </p:sp>
        <p:sp>
          <p:nvSpPr>
            <p:cNvPr id="16" name="object 34"/>
            <p:cNvSpPr/>
            <p:nvPr/>
          </p:nvSpPr>
          <p:spPr>
            <a:xfrm>
              <a:off x="6891528" y="5788046"/>
              <a:ext cx="1638300" cy="0"/>
            </a:xfrm>
            <a:custGeom>
              <a:avLst/>
              <a:gdLst/>
              <a:ahLst/>
              <a:cxnLst/>
              <a:rect l="l" t="t" r="r" b="b"/>
              <a:pathLst>
                <a:path w="1638300">
                  <a:moveTo>
                    <a:pt x="0" y="0"/>
                  </a:moveTo>
                  <a:lnTo>
                    <a:pt x="1638300" y="0"/>
                  </a:lnTo>
                </a:path>
              </a:pathLst>
            </a:custGeom>
            <a:ln w="28575">
              <a:solidFill>
                <a:srgbClr val="006666"/>
              </a:solidFill>
              <a:prstDash val="lgDash"/>
            </a:ln>
          </p:spPr>
          <p:txBody>
            <a:bodyPr wrap="square" lIns="0" tIns="0" rIns="0" bIns="0" rtlCol="0"/>
            <a:lstStyle/>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7"/>
          <p:cNvGraphicFramePr>
            <a:graphicFrameLocks noGrp="1"/>
          </p:cNvGraphicFramePr>
          <p:nvPr/>
        </p:nvGraphicFramePr>
        <p:xfrm>
          <a:off x="6016181" y="844838"/>
          <a:ext cx="2391155" cy="5091074"/>
        </p:xfrm>
        <a:graphic>
          <a:graphicData uri="http://schemas.openxmlformats.org/drawingml/2006/table">
            <a:tbl>
              <a:tblPr firstRow="1" bandRow="1">
                <a:tableStyleId>{2D5ABB26-0587-4C30-8999-92F81FD0307C}</a:tableStyleId>
              </a:tblPr>
              <a:tblGrid>
                <a:gridCol w="457199"/>
                <a:gridCol w="1933956"/>
              </a:tblGrid>
              <a:tr h="455676">
                <a:tc rowSpan="7">
                  <a:txBody>
                    <a:bodyPr/>
                    <a:lstStyle/>
                    <a:p>
                      <a:endParaRPr dirty="0"/>
                    </a:p>
                  </a:txBody>
                  <a:tcPr marL="0" marR="0" marT="0" marB="0">
                    <a:lnR w="25400">
                      <a:solidFill>
                        <a:srgbClr val="000000"/>
                      </a:solidFill>
                      <a:prstDash val="solid"/>
                    </a:lnR>
                    <a:lnB w="9524">
                      <a:solidFill>
                        <a:srgbClr val="FFFFFF"/>
                      </a:solidFill>
                      <a:prstDash val="solid"/>
                    </a:lnB>
                  </a:tcPr>
                </a:tc>
                <a:tc>
                  <a:txBody>
                    <a:bodyPr/>
                    <a:lstStyle/>
                    <a:p>
                      <a:pPr marL="2540" algn="ctr">
                        <a:lnSpc>
                          <a:spcPct val="100000"/>
                        </a:lnSpc>
                      </a:pPr>
                      <a:r>
                        <a:rPr sz="2400" b="1" spc="-5" dirty="0">
                          <a:latin typeface="Arial" panose="020B0604020202020204"/>
                          <a:cs typeface="Arial" panose="020B0604020202020204"/>
                        </a:rPr>
                        <a:t>////</a:t>
                      </a:r>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4913">
                <a:tc vMerge="1">
                  <a:tcPr marL="0" marR="0" marT="0" marB="0">
                    <a:lnR w="25400">
                      <a:solidFill>
                        <a:srgbClr val="000000"/>
                      </a:solidFill>
                      <a:prstDash val="solid"/>
                    </a:lnR>
                    <a:lnB w="9524">
                      <a:solidFill>
                        <a:srgbClr val="FFFFFF"/>
                      </a:solidFill>
                      <a:prstDash val="solid"/>
                    </a:lnB>
                  </a:tcPr>
                </a:tc>
                <a:tc>
                  <a:txBody>
                    <a:bodyPr/>
                    <a:lstStyle/>
                    <a:p>
                      <a:pPr marL="13779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1</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1</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B w="9524">
                      <a:solidFill>
                        <a:srgbClr val="FFFFFF"/>
                      </a:solidFill>
                      <a:prstDash val="solid"/>
                    </a:lnB>
                  </a:tcPr>
                </a:tc>
                <a:tc>
                  <a:txBody>
                    <a:bodyPr/>
                    <a:lstStyle/>
                    <a:p>
                      <a:pPr marL="13779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2</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2</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B w="9524">
                      <a:solidFill>
                        <a:srgbClr val="FFFFFF"/>
                      </a:solidFill>
                      <a:prstDash val="solid"/>
                    </a:lnB>
                  </a:tcPr>
                </a:tc>
                <a:tc>
                  <a:txBody>
                    <a:bodyPr/>
                    <a:lstStyle/>
                    <a:p>
                      <a:pPr marL="1905" algn="ctr">
                        <a:lnSpc>
                          <a:spcPct val="100000"/>
                        </a:lnSpc>
                      </a:pPr>
                      <a:r>
                        <a:rPr sz="2400" b="1" dirty="0">
                          <a:latin typeface="Arial" panose="020B0604020202020204"/>
                          <a:cs typeface="Arial" panose="020B0604020202020204"/>
                        </a:rPr>
                        <a:t>….</a:t>
                      </a:r>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5">
                <a:tc vMerge="1">
                  <a:tcPr marL="0" marR="0" marT="0" marB="0">
                    <a:lnR w="25400">
                      <a:solidFill>
                        <a:srgbClr val="000000"/>
                      </a:solidFill>
                      <a:prstDash val="solid"/>
                    </a:lnR>
                    <a:lnB w="9524">
                      <a:solidFill>
                        <a:srgbClr val="FFFFFF"/>
                      </a:solidFill>
                      <a:prstDash val="solid"/>
                    </a:lnB>
                  </a:tcPr>
                </a:tc>
                <a:tc>
                  <a:txBody>
                    <a:bodyPr/>
                    <a:lstStyle/>
                    <a:p>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B w="9524">
                      <a:solidFill>
                        <a:srgbClr val="FFFFFF"/>
                      </a:solidFill>
                      <a:prstDash val="solid"/>
                    </a:lnB>
                  </a:tcPr>
                </a:tc>
                <a:tc>
                  <a:txBody>
                    <a:bodyPr/>
                    <a:lstStyle/>
                    <a:p>
                      <a:pPr marL="18224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i</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i</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cap="flat" cmpd="sng" algn="ctr">
                      <a:solidFill>
                        <a:schemeClr val="tx1"/>
                      </a:solidFill>
                      <a:prstDash val="solid"/>
                      <a:round/>
                      <a:headEnd type="none" w="med" len="med"/>
                      <a:tailEnd type="none" w="med" len="med"/>
                    </a:lnB>
                  </a:tcPr>
                </a:tc>
              </a:tr>
              <a:tr h="489373">
                <a:tc vMerge="1">
                  <a:tcPr marL="0" marR="0" marT="0" marB="0">
                    <a:lnR w="25400">
                      <a:solidFill>
                        <a:srgbClr val="000000"/>
                      </a:solidFill>
                      <a:prstDash val="solid"/>
                    </a:lnR>
                    <a:lnB w="9524">
                      <a:solidFill>
                        <a:srgbClr val="FFFFFF"/>
                      </a:solidFill>
                      <a:prstDash val="solid"/>
                    </a:lnB>
                  </a:tcPr>
                </a:tc>
                <a:tc>
                  <a:txBody>
                    <a:bodyPr/>
                    <a:lstStyle/>
                    <a:p>
                      <a:pPr marL="1905" algn="ctr">
                        <a:lnSpc>
                          <a:spcPts val="2340"/>
                        </a:lnSpc>
                      </a:pPr>
                      <a:r>
                        <a:rPr sz="2400" b="1" dirty="0" smtClean="0">
                          <a:latin typeface="Arial" panose="020B0604020202020204"/>
                          <a:cs typeface="Arial" panose="020B0604020202020204"/>
                        </a:rPr>
                        <a:t>….</a:t>
                      </a:r>
                      <a:endParaRPr sz="2400" dirty="0">
                        <a:latin typeface="Arial" panose="020B0604020202020204"/>
                        <a:cs typeface="Arial" panose="020B0604020202020204"/>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23480">
                <a:tc rowSpan="4">
                  <a:txBody>
                    <a:bodyPr/>
                    <a:lstStyle/>
                    <a:p>
                      <a:endParaRPr sz="2400" dirty="0">
                        <a:latin typeface="Arial" panose="020B0604020202020204"/>
                        <a:cs typeface="Arial" panose="020B0604020202020204"/>
                      </a:endParaRPr>
                    </a:p>
                  </a:txBody>
                  <a:tcPr marL="0" marR="0" marT="0" marB="0">
                    <a:lnR w="28575" cap="flat" cmpd="sng" algn="ctr">
                      <a:solidFill>
                        <a:schemeClr val="tx1"/>
                      </a:solidFill>
                      <a:prstDash val="solid"/>
                      <a:round/>
                      <a:headEnd type="none" w="med" len="med"/>
                      <a:tailEnd type="none" w="med" len="med"/>
                    </a:lnR>
                    <a:lnT w="9524" cap="flat" cmpd="sng" algn="ctr">
                      <a:solidFill>
                        <a:srgbClr val="FFFFFF"/>
                      </a:solidFill>
                      <a:prstDash val="solid"/>
                      <a:round/>
                      <a:headEnd type="none" w="med" len="med"/>
                      <a:tailEnd type="none" w="med" len="med"/>
                    </a:lnT>
                  </a:tcPr>
                </a:tc>
                <a:tc>
                  <a:txBody>
                    <a:bodyPr/>
                    <a:lstStyle/>
                    <a:p>
                      <a:endParaRPr sz="2400" dirty="0">
                        <a:latin typeface="Arial" panose="020B0604020202020204"/>
                        <a:cs typeface="Arial" panose="020B0604020202020204"/>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577">
                <a:tc vMerge="1">
                  <a:tcPr marL="0" marR="0" marT="0" marB="0">
                    <a:lnR w="25400">
                      <a:solidFill>
                        <a:srgbClr val="000000"/>
                      </a:solidFill>
                      <a:prstDash val="solid"/>
                    </a:lnR>
                    <a:lnT w="9524">
                      <a:solidFill>
                        <a:srgbClr val="FFFFFF"/>
                      </a:solidFill>
                      <a:prstDash val="solid"/>
                    </a:lnT>
                  </a:tcPr>
                </a:tc>
                <a:tc>
                  <a:txBody>
                    <a:bodyPr/>
                    <a:lstStyle/>
                    <a:p>
                      <a:pPr marL="79375">
                        <a:lnSpc>
                          <a:spcPct val="100000"/>
                        </a:lnSpc>
                      </a:pPr>
                      <a:r>
                        <a:rPr sz="1800" b="1" spc="10" dirty="0">
                          <a:latin typeface="微软雅黑" panose="020B0503020204020204" pitchFamily="34" charset="-122"/>
                          <a:cs typeface="微软雅黑" panose="020B0503020204020204" pitchFamily="34" charset="-122"/>
                        </a:rPr>
                        <a:t>最后一个元素</a:t>
                      </a:r>
                      <a:r>
                        <a:rPr sz="1800" b="1" spc="-5" dirty="0">
                          <a:latin typeface="Times New Roman" panose="02020603050405020304"/>
                          <a:cs typeface="Times New Roman" panose="02020603050405020304"/>
                        </a:rPr>
                        <a:t>a</a:t>
                      </a:r>
                      <a:r>
                        <a:rPr sz="1800" b="1" baseline="-23000" dirty="0">
                          <a:latin typeface="Times New Roman" panose="02020603050405020304"/>
                          <a:cs typeface="Times New Roman" panose="02020603050405020304"/>
                        </a:rPr>
                        <a:t>n</a:t>
                      </a:r>
                      <a:endParaRPr sz="1800" baseline="-23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cap="flat" cmpd="sng" algn="ctr">
                      <a:solidFill>
                        <a:schemeClr val="tx1"/>
                      </a:solidFill>
                      <a:prstDash val="solid"/>
                      <a:round/>
                      <a:headEnd type="none" w="med" len="med"/>
                      <a:tailEnd type="none" w="med" len="med"/>
                    </a:lnT>
                    <a:lnB w="28575">
                      <a:solidFill>
                        <a:srgbClr val="000000"/>
                      </a:solidFill>
                      <a:prstDash val="solid"/>
                    </a:lnB>
                  </a:tcPr>
                </a:tc>
              </a:tr>
              <a:tr h="455676">
                <a:tc vMerge="1">
                  <a:tcPr marL="0" marR="0" marT="0" marB="0">
                    <a:lnR w="25400">
                      <a:solidFill>
                        <a:srgbClr val="000000"/>
                      </a:solidFill>
                      <a:prstDash val="solid"/>
                    </a:lnR>
                    <a:lnT w="9524">
                      <a:solidFill>
                        <a:srgbClr val="FFFFFF"/>
                      </a:solidFill>
                      <a:prstDash val="solid"/>
                    </a:lnT>
                  </a:tcPr>
                </a:tc>
                <a:tc>
                  <a:txBody>
                    <a:bodyPr/>
                    <a:lstStyle/>
                    <a:p>
                      <a:endParaRPr sz="1800" baseline="-23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T w="9524">
                      <a:solidFill>
                        <a:srgbClr val="FFFFFF"/>
                      </a:solidFill>
                      <a:prstDash val="solid"/>
                    </a:lnT>
                  </a:tcPr>
                </a:tc>
                <a:tc>
                  <a:txBody>
                    <a:bodyPr/>
                    <a:lstStyle/>
                    <a:p>
                      <a:endParaRPr sz="1800" baseline="-23000" dirty="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5400">
                      <a:solidFill>
                        <a:srgbClr val="000000"/>
                      </a:solidFill>
                      <a:prstDash val="solid"/>
                    </a:lnB>
                  </a:tcPr>
                </a:tc>
              </a:tr>
            </a:tbl>
          </a:graphicData>
        </a:graphic>
      </p:graphicFrame>
      <p:sp>
        <p:nvSpPr>
          <p:cNvPr id="4" name="标题 3"/>
          <p:cNvSpPr>
            <a:spLocks noGrp="1"/>
          </p:cNvSpPr>
          <p:nvPr>
            <p:ph type="title"/>
          </p:nvPr>
        </p:nvSpPr>
        <p:spPr>
          <a:xfrm>
            <a:off x="621791" y="210350"/>
            <a:ext cx="7886700" cy="1325563"/>
          </a:xfrm>
        </p:spPr>
        <p:txBody>
          <a:bodyPr/>
          <a:lstStyle/>
          <a:p>
            <a:r>
              <a:rPr lang="zh-CN" altLang="en-US" dirty="0" smtClean="0"/>
              <a:t>顺序存储实现</a:t>
            </a:r>
            <a:endParaRPr lang="zh-CN" altLang="en-US" dirty="0"/>
          </a:p>
        </p:txBody>
      </p:sp>
      <p:sp>
        <p:nvSpPr>
          <p:cNvPr id="5" name="内容占位符 4"/>
          <p:cNvSpPr>
            <a:spLocks noGrp="1"/>
          </p:cNvSpPr>
          <p:nvPr>
            <p:ph sz="half" idx="1"/>
          </p:nvPr>
        </p:nvSpPr>
        <p:spPr>
          <a:xfrm>
            <a:off x="618919" y="1578943"/>
            <a:ext cx="4731626" cy="4351338"/>
          </a:xfrm>
        </p:spPr>
        <p:txBody>
          <a:bodyPr>
            <a:noAutofit/>
          </a:bodyPr>
          <a:lstStyle/>
          <a:p>
            <a:pPr marL="0" indent="0">
              <a:lnSpc>
                <a:spcPct val="115000"/>
              </a:lnSpc>
              <a:buNone/>
            </a:pPr>
            <a:r>
              <a:rPr lang="zh-CN" altLang="en-US" sz="2400" dirty="0">
                <a:solidFill>
                  <a:schemeClr val="accent1">
                    <a:lumMod val="75000"/>
                  </a:schemeClr>
                </a:solidFill>
              </a:rPr>
              <a:t>把线性表的元素按照逻辑顺序依次存放在数组的连续单元内</a:t>
            </a:r>
            <a:r>
              <a:rPr lang="zh-CN" altLang="en-US" sz="2400" dirty="0" smtClean="0">
                <a:solidFill>
                  <a:schemeClr val="accent1">
                    <a:lumMod val="75000"/>
                  </a:schemeClr>
                </a:solidFill>
              </a:rPr>
              <a:t>；再</a:t>
            </a:r>
            <a:r>
              <a:rPr lang="zh-CN" altLang="en-US" sz="2400" dirty="0">
                <a:solidFill>
                  <a:schemeClr val="accent1">
                    <a:lumMod val="75000"/>
                  </a:schemeClr>
                </a:solidFill>
              </a:rPr>
              <a:t>用一个</a:t>
            </a:r>
            <a:r>
              <a:rPr lang="zh-CN" altLang="en-US" sz="2400" dirty="0">
                <a:solidFill>
                  <a:srgbClr val="FF0000"/>
                </a:solidFill>
              </a:rPr>
              <a:t>整型量表示最后一个元素所在单元的下标</a:t>
            </a:r>
            <a:r>
              <a:rPr lang="zh-CN" altLang="en-US" sz="2400" dirty="0">
                <a:solidFill>
                  <a:schemeClr val="accent1">
                    <a:lumMod val="75000"/>
                  </a:schemeClr>
                </a:solidFill>
              </a:rPr>
              <a:t>，即表长。</a:t>
            </a:r>
            <a:endParaRPr lang="zh-CN" altLang="en-US" sz="2400" dirty="0">
              <a:solidFill>
                <a:schemeClr val="accent1">
                  <a:lumMod val="75000"/>
                </a:schemeClr>
              </a:solidFill>
            </a:endParaRPr>
          </a:p>
          <a:p>
            <a:pPr>
              <a:lnSpc>
                <a:spcPct val="115000"/>
              </a:lnSpc>
            </a:pPr>
            <a:r>
              <a:rPr lang="zh-CN" altLang="en-US" sz="2400" dirty="0" smtClean="0"/>
              <a:t>表存储</a:t>
            </a:r>
            <a:r>
              <a:rPr lang="zh-CN" altLang="en-US" sz="2400" dirty="0"/>
              <a:t>结构特点：</a:t>
            </a:r>
            <a:endParaRPr lang="zh-CN" altLang="en-US" sz="2400" dirty="0"/>
          </a:p>
          <a:p>
            <a:pPr lvl="1">
              <a:lnSpc>
                <a:spcPct val="115000"/>
              </a:lnSpc>
            </a:pPr>
            <a:r>
              <a:rPr lang="zh-CN" altLang="en-US" sz="2000" dirty="0"/>
              <a:t>元素之间逻辑上的相继</a:t>
            </a:r>
            <a:r>
              <a:rPr lang="zh-CN" altLang="en-US" sz="2000" dirty="0" smtClean="0"/>
              <a:t>关系</a:t>
            </a:r>
            <a:endParaRPr lang="en-US" altLang="zh-CN" sz="2000" dirty="0" smtClean="0"/>
          </a:p>
          <a:p>
            <a:pPr lvl="1">
              <a:lnSpc>
                <a:spcPct val="115000"/>
              </a:lnSpc>
            </a:pPr>
            <a:r>
              <a:rPr lang="zh-CN" altLang="en-US" sz="2000" dirty="0" smtClean="0"/>
              <a:t>随机存取结构</a:t>
            </a:r>
            <a:endParaRPr lang="zh-CN" altLang="en-US" sz="2000" dirty="0"/>
          </a:p>
        </p:txBody>
      </p:sp>
      <p:sp>
        <p:nvSpPr>
          <p:cNvPr id="7" name="object 8"/>
          <p:cNvSpPr txBox="1"/>
          <p:nvPr/>
        </p:nvSpPr>
        <p:spPr>
          <a:xfrm>
            <a:off x="6197594" y="960825"/>
            <a:ext cx="188595" cy="1236236"/>
          </a:xfrm>
          <a:prstGeom prst="rect">
            <a:avLst/>
          </a:prstGeom>
        </p:spPr>
        <p:txBody>
          <a:bodyPr vert="horz" wrap="square" lIns="0" tIns="0" rIns="0" bIns="0" rtlCol="0">
            <a:spAutoFit/>
          </a:bodyPr>
          <a:lstStyle/>
          <a:p>
            <a:pPr marL="22860"/>
            <a:r>
              <a:rPr sz="2400" b="1" dirty="0">
                <a:latin typeface="Times New Roman" panose="02020603050405020304"/>
                <a:cs typeface="Times New Roman" panose="02020603050405020304"/>
              </a:rPr>
              <a:t>0</a:t>
            </a:r>
            <a:endParaRPr sz="2400">
              <a:latin typeface="Times New Roman" panose="02020603050405020304"/>
              <a:cs typeface="Times New Roman" panose="02020603050405020304"/>
            </a:endParaRPr>
          </a:p>
          <a:p>
            <a:pPr marL="12700">
              <a:spcBef>
                <a:spcPts val="760"/>
              </a:spcBef>
            </a:pPr>
            <a:r>
              <a:rPr sz="2400" b="1" dirty="0">
                <a:latin typeface="Times New Roman" panose="02020603050405020304"/>
                <a:cs typeface="Times New Roman" panose="02020603050405020304"/>
              </a:rPr>
              <a:t>1</a:t>
            </a:r>
            <a:endParaRPr sz="2400">
              <a:latin typeface="Times New Roman" panose="02020603050405020304"/>
              <a:cs typeface="Times New Roman" panose="02020603050405020304"/>
            </a:endParaRPr>
          </a:p>
          <a:p>
            <a:pPr marL="12700">
              <a:spcBef>
                <a:spcPts val="190"/>
              </a:spcBef>
            </a:pPr>
            <a:r>
              <a:rPr sz="2400" b="1" dirty="0">
                <a:latin typeface="Times New Roman" panose="02020603050405020304"/>
                <a:cs typeface="Times New Roman" panose="02020603050405020304"/>
              </a:rPr>
              <a:t>2</a:t>
            </a:r>
            <a:endParaRPr sz="2400">
              <a:latin typeface="Times New Roman" panose="02020603050405020304"/>
              <a:cs typeface="Times New Roman" panose="02020603050405020304"/>
            </a:endParaRPr>
          </a:p>
        </p:txBody>
      </p:sp>
      <p:sp>
        <p:nvSpPr>
          <p:cNvPr id="9" name="object 10"/>
          <p:cNvSpPr txBox="1"/>
          <p:nvPr/>
        </p:nvSpPr>
        <p:spPr>
          <a:xfrm>
            <a:off x="5730770" y="4591077"/>
            <a:ext cx="483234" cy="369332"/>
          </a:xfrm>
          <a:prstGeom prst="rect">
            <a:avLst/>
          </a:prstGeom>
        </p:spPr>
        <p:txBody>
          <a:bodyPr vert="horz" wrap="square" lIns="0" tIns="0" rIns="0" bIns="0" rtlCol="0">
            <a:spAutoFit/>
          </a:bodyPr>
          <a:lstStyle/>
          <a:p>
            <a:pPr marL="12700"/>
            <a:r>
              <a:rPr sz="2400" b="1" dirty="0">
                <a:solidFill>
                  <a:srgbClr val="FF0000"/>
                </a:solidFill>
                <a:latin typeface="Times New Roman" panose="02020603050405020304"/>
                <a:cs typeface="Times New Roman" panose="02020603050405020304"/>
              </a:rPr>
              <a:t>last</a:t>
            </a:r>
            <a:endParaRPr sz="2400" dirty="0">
              <a:latin typeface="Times New Roman" panose="02020603050405020304"/>
              <a:cs typeface="Times New Roman" panose="02020603050405020304"/>
            </a:endParaRPr>
          </a:p>
        </p:txBody>
      </p:sp>
      <p:sp>
        <p:nvSpPr>
          <p:cNvPr id="10" name="object 11"/>
          <p:cNvSpPr txBox="1"/>
          <p:nvPr/>
        </p:nvSpPr>
        <p:spPr>
          <a:xfrm>
            <a:off x="6159495" y="3226251"/>
            <a:ext cx="110489"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p:txBody>
      </p:sp>
      <p:sp>
        <p:nvSpPr>
          <p:cNvPr id="11" name="object 12"/>
          <p:cNvSpPr/>
          <p:nvPr/>
        </p:nvSpPr>
        <p:spPr>
          <a:xfrm>
            <a:off x="8515350" y="1325470"/>
            <a:ext cx="163195" cy="3552190"/>
          </a:xfrm>
          <a:custGeom>
            <a:avLst/>
            <a:gdLst/>
            <a:ahLst/>
            <a:cxnLst/>
            <a:rect l="l" t="t" r="r" b="b"/>
            <a:pathLst>
              <a:path w="163194" h="3552190">
                <a:moveTo>
                  <a:pt x="0" y="0"/>
                </a:moveTo>
                <a:lnTo>
                  <a:pt x="31706" y="23276"/>
                </a:lnTo>
                <a:lnTo>
                  <a:pt x="53032" y="71312"/>
                </a:lnTo>
                <a:lnTo>
                  <a:pt x="65781" y="121304"/>
                </a:lnTo>
                <a:lnTo>
                  <a:pt x="72419" y="160142"/>
                </a:lnTo>
                <a:lnTo>
                  <a:pt x="77370" y="202679"/>
                </a:lnTo>
                <a:lnTo>
                  <a:pt x="80464" y="248307"/>
                </a:lnTo>
                <a:lnTo>
                  <a:pt x="81534" y="296418"/>
                </a:lnTo>
                <a:lnTo>
                  <a:pt x="81534" y="1479804"/>
                </a:lnTo>
                <a:lnTo>
                  <a:pt x="81804" y="1504022"/>
                </a:lnTo>
                <a:lnTo>
                  <a:pt x="83907" y="1550782"/>
                </a:lnTo>
                <a:lnTo>
                  <a:pt x="87951" y="1594794"/>
                </a:lnTo>
                <a:lnTo>
                  <a:pt x="93766" y="1635446"/>
                </a:lnTo>
                <a:lnTo>
                  <a:pt x="105441" y="1688782"/>
                </a:lnTo>
                <a:lnTo>
                  <a:pt x="120151" y="1731111"/>
                </a:lnTo>
                <a:lnTo>
                  <a:pt x="143497" y="1766854"/>
                </a:lnTo>
                <a:lnTo>
                  <a:pt x="163068" y="1775460"/>
                </a:lnTo>
                <a:lnTo>
                  <a:pt x="156390" y="1776441"/>
                </a:lnTo>
                <a:lnTo>
                  <a:pt x="125630" y="1808522"/>
                </a:lnTo>
                <a:lnTo>
                  <a:pt x="110035" y="1846772"/>
                </a:lnTo>
                <a:lnTo>
                  <a:pt x="97286" y="1896764"/>
                </a:lnTo>
                <a:lnTo>
                  <a:pt x="90648" y="1935602"/>
                </a:lnTo>
                <a:lnTo>
                  <a:pt x="85697" y="1978139"/>
                </a:lnTo>
                <a:lnTo>
                  <a:pt x="82603" y="2023767"/>
                </a:lnTo>
                <a:lnTo>
                  <a:pt x="81534" y="2071877"/>
                </a:lnTo>
                <a:lnTo>
                  <a:pt x="81534" y="3255264"/>
                </a:lnTo>
                <a:lnTo>
                  <a:pt x="81263" y="3279591"/>
                </a:lnTo>
                <a:lnTo>
                  <a:pt x="79160" y="3326536"/>
                </a:lnTo>
                <a:lnTo>
                  <a:pt x="75116" y="3370695"/>
                </a:lnTo>
                <a:lnTo>
                  <a:pt x="69301" y="3411458"/>
                </a:lnTo>
                <a:lnTo>
                  <a:pt x="57626" y="3464909"/>
                </a:lnTo>
                <a:lnTo>
                  <a:pt x="42916" y="3507301"/>
                </a:lnTo>
                <a:lnTo>
                  <a:pt x="19570" y="3543074"/>
                </a:lnTo>
                <a:lnTo>
                  <a:pt x="6677" y="3550700"/>
                </a:lnTo>
                <a:lnTo>
                  <a:pt x="0" y="3551682"/>
                </a:lnTo>
              </a:path>
            </a:pathLst>
          </a:custGeom>
          <a:ln w="25400">
            <a:solidFill>
              <a:srgbClr val="000000"/>
            </a:solidFill>
          </a:ln>
        </p:spPr>
        <p:txBody>
          <a:bodyPr wrap="square" lIns="0" tIns="0" rIns="0" bIns="0" rtlCol="0"/>
          <a:lstStyle/>
          <a:p/>
        </p:txBody>
      </p:sp>
      <p:sp>
        <p:nvSpPr>
          <p:cNvPr id="12" name="object 13"/>
          <p:cNvSpPr/>
          <p:nvPr/>
        </p:nvSpPr>
        <p:spPr>
          <a:xfrm>
            <a:off x="8508491" y="4989165"/>
            <a:ext cx="114300" cy="821690"/>
          </a:xfrm>
          <a:custGeom>
            <a:avLst/>
            <a:gdLst/>
            <a:ahLst/>
            <a:cxnLst/>
            <a:rect l="l" t="t" r="r" b="b"/>
            <a:pathLst>
              <a:path w="114300" h="821689">
                <a:moveTo>
                  <a:pt x="0" y="0"/>
                </a:moveTo>
                <a:lnTo>
                  <a:pt x="35807" y="15117"/>
                </a:lnTo>
                <a:lnTo>
                  <a:pt x="55590" y="52649"/>
                </a:lnTo>
                <a:lnTo>
                  <a:pt x="57150" y="342138"/>
                </a:lnTo>
                <a:lnTo>
                  <a:pt x="58663" y="357870"/>
                </a:lnTo>
                <a:lnTo>
                  <a:pt x="78527" y="395565"/>
                </a:lnTo>
                <a:lnTo>
                  <a:pt x="113910" y="410716"/>
                </a:lnTo>
                <a:lnTo>
                  <a:pt x="101069" y="412511"/>
                </a:lnTo>
                <a:lnTo>
                  <a:pt x="69819" y="436245"/>
                </a:lnTo>
                <a:lnTo>
                  <a:pt x="57150" y="479139"/>
                </a:lnTo>
                <a:lnTo>
                  <a:pt x="57150" y="752856"/>
                </a:lnTo>
                <a:lnTo>
                  <a:pt x="55675" y="768348"/>
                </a:lnTo>
                <a:lnTo>
                  <a:pt x="36091" y="806042"/>
                </a:lnTo>
                <a:lnTo>
                  <a:pt x="13559" y="819505"/>
                </a:lnTo>
                <a:lnTo>
                  <a:pt x="398" y="821434"/>
                </a:lnTo>
              </a:path>
            </a:pathLst>
          </a:custGeom>
          <a:ln w="25400">
            <a:solidFill>
              <a:srgbClr val="000000"/>
            </a:solidFill>
          </a:ln>
        </p:spPr>
        <p:txBody>
          <a:bodyPr wrap="square" lIns="0" tIns="0" rIns="0" bIns="0" rtlCol="0"/>
          <a:lstStyle/>
          <a:p/>
        </p:txBody>
      </p:sp>
      <p:sp>
        <p:nvSpPr>
          <p:cNvPr id="13" name="object 17"/>
          <p:cNvSpPr txBox="1"/>
          <p:nvPr/>
        </p:nvSpPr>
        <p:spPr>
          <a:xfrm>
            <a:off x="5552970" y="5539833"/>
            <a:ext cx="838835"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max-1</a:t>
            </a:r>
            <a:endParaRPr sz="2400" dirty="0">
              <a:latin typeface="Times New Roman" panose="02020603050405020304"/>
              <a:cs typeface="Times New Roman" panose="02020603050405020304"/>
            </a:endParaRPr>
          </a:p>
        </p:txBody>
      </p:sp>
      <p:sp>
        <p:nvSpPr>
          <p:cNvPr id="14" name="object 18"/>
          <p:cNvSpPr txBox="1"/>
          <p:nvPr/>
        </p:nvSpPr>
        <p:spPr>
          <a:xfrm>
            <a:off x="8640565" y="5505182"/>
            <a:ext cx="279400" cy="307777"/>
          </a:xfrm>
          <a:prstGeom prst="rect">
            <a:avLst/>
          </a:prstGeom>
        </p:spPr>
        <p:txBody>
          <a:bodyPr vert="horz" wrap="square" lIns="0" tIns="0" rIns="0" bIns="0" rtlCol="0">
            <a:spAutoFit/>
          </a:bodyPr>
          <a:lstStyle/>
          <a:p>
            <a:pPr marL="12700">
              <a:lnSpc>
                <a:spcPts val="2380"/>
              </a:lnSpc>
            </a:pPr>
            <a:r>
              <a:rPr sz="2000" b="1" spc="-20" dirty="0">
                <a:latin typeface="宋体" panose="02010600030101010101" pitchFamily="2" charset="-122"/>
                <a:cs typeface="宋体" panose="02010600030101010101" pitchFamily="2" charset="-122"/>
              </a:rPr>
              <a:t>元</a:t>
            </a:r>
            <a:endParaRPr sz="2000">
              <a:latin typeface="宋体" panose="02010600030101010101" pitchFamily="2" charset="-122"/>
              <a:cs typeface="宋体" panose="02010600030101010101" pitchFamily="2" charset="-122"/>
            </a:endParaRPr>
          </a:p>
        </p:txBody>
      </p:sp>
      <p:sp>
        <p:nvSpPr>
          <p:cNvPr id="16" name="object 15"/>
          <p:cNvSpPr txBox="1"/>
          <p:nvPr/>
        </p:nvSpPr>
        <p:spPr>
          <a:xfrm>
            <a:off x="8640565" y="5015959"/>
            <a:ext cx="279400" cy="487313"/>
          </a:xfrm>
          <a:prstGeom prst="rect">
            <a:avLst/>
          </a:prstGeom>
        </p:spPr>
        <p:txBody>
          <a:bodyPr vert="horz" wrap="square" lIns="0" tIns="0" rIns="0" bIns="0" rtlCol="0">
            <a:spAutoFit/>
          </a:bodyPr>
          <a:lstStyle/>
          <a:p>
            <a:pPr marL="12700" marR="5080">
              <a:lnSpc>
                <a:spcPts val="1930"/>
              </a:lnSpc>
            </a:pPr>
            <a:r>
              <a:rPr sz="2000" b="1" spc="-20" dirty="0">
                <a:latin typeface="宋体" panose="02010600030101010101" pitchFamily="2" charset="-122"/>
                <a:cs typeface="宋体" panose="02010600030101010101" pitchFamily="2" charset="-122"/>
              </a:rPr>
              <a:t>空 单</a:t>
            </a:r>
            <a:endParaRPr sz="2000">
              <a:latin typeface="宋体" panose="02010600030101010101" pitchFamily="2" charset="-122"/>
              <a:cs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7"/>
          <p:cNvGraphicFramePr>
            <a:graphicFrameLocks noGrp="1"/>
          </p:cNvGraphicFramePr>
          <p:nvPr/>
        </p:nvGraphicFramePr>
        <p:xfrm>
          <a:off x="6016181" y="844838"/>
          <a:ext cx="2391155" cy="5091074"/>
        </p:xfrm>
        <a:graphic>
          <a:graphicData uri="http://schemas.openxmlformats.org/drawingml/2006/table">
            <a:tbl>
              <a:tblPr firstRow="1" bandRow="1">
                <a:tableStyleId>{2D5ABB26-0587-4C30-8999-92F81FD0307C}</a:tableStyleId>
              </a:tblPr>
              <a:tblGrid>
                <a:gridCol w="457199"/>
                <a:gridCol w="1933956"/>
              </a:tblGrid>
              <a:tr h="455676">
                <a:tc rowSpan="7">
                  <a:txBody>
                    <a:bodyPr/>
                    <a:lstStyle/>
                    <a:p>
                      <a:endParaRPr dirty="0"/>
                    </a:p>
                  </a:txBody>
                  <a:tcPr marL="0" marR="0" marT="0" marB="0">
                    <a:lnR w="25400">
                      <a:solidFill>
                        <a:srgbClr val="000000"/>
                      </a:solidFill>
                      <a:prstDash val="solid"/>
                    </a:lnR>
                    <a:lnB w="9524">
                      <a:solidFill>
                        <a:srgbClr val="FFFFFF"/>
                      </a:solidFill>
                      <a:prstDash val="solid"/>
                    </a:lnB>
                  </a:tcPr>
                </a:tc>
                <a:tc>
                  <a:txBody>
                    <a:bodyPr/>
                    <a:lstStyle/>
                    <a:p>
                      <a:pPr marL="2540" algn="ctr">
                        <a:lnSpc>
                          <a:spcPct val="100000"/>
                        </a:lnSpc>
                      </a:pPr>
                      <a:r>
                        <a:rPr sz="2400" b="1" spc="-5" dirty="0">
                          <a:latin typeface="Arial" panose="020B0604020202020204"/>
                          <a:cs typeface="Arial" panose="020B0604020202020204"/>
                        </a:rPr>
                        <a:t>////</a:t>
                      </a:r>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4913">
                <a:tc vMerge="1">
                  <a:tcPr marL="0" marR="0" marT="0" marB="0">
                    <a:lnR w="25400">
                      <a:solidFill>
                        <a:srgbClr val="000000"/>
                      </a:solidFill>
                      <a:prstDash val="solid"/>
                    </a:lnR>
                    <a:lnB w="9524">
                      <a:solidFill>
                        <a:srgbClr val="FFFFFF"/>
                      </a:solidFill>
                      <a:prstDash val="solid"/>
                    </a:lnB>
                  </a:tcPr>
                </a:tc>
                <a:tc>
                  <a:txBody>
                    <a:bodyPr/>
                    <a:lstStyle/>
                    <a:p>
                      <a:pPr marL="13779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1</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1</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B w="9524">
                      <a:solidFill>
                        <a:srgbClr val="FFFFFF"/>
                      </a:solidFill>
                      <a:prstDash val="solid"/>
                    </a:lnB>
                  </a:tcPr>
                </a:tc>
                <a:tc>
                  <a:txBody>
                    <a:bodyPr/>
                    <a:lstStyle/>
                    <a:p>
                      <a:pPr marL="13779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2</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2</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B w="9524">
                      <a:solidFill>
                        <a:srgbClr val="FFFFFF"/>
                      </a:solidFill>
                      <a:prstDash val="solid"/>
                    </a:lnB>
                  </a:tcPr>
                </a:tc>
                <a:tc>
                  <a:txBody>
                    <a:bodyPr/>
                    <a:lstStyle/>
                    <a:p>
                      <a:pPr marL="1905" algn="ctr">
                        <a:lnSpc>
                          <a:spcPct val="100000"/>
                        </a:lnSpc>
                      </a:pPr>
                      <a:r>
                        <a:rPr sz="2400" b="1" dirty="0">
                          <a:latin typeface="Arial" panose="020B0604020202020204"/>
                          <a:cs typeface="Arial" panose="020B0604020202020204"/>
                        </a:rPr>
                        <a:t>….</a:t>
                      </a:r>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5">
                <a:tc vMerge="1">
                  <a:tcPr marL="0" marR="0" marT="0" marB="0">
                    <a:lnR w="25400">
                      <a:solidFill>
                        <a:srgbClr val="000000"/>
                      </a:solidFill>
                      <a:prstDash val="solid"/>
                    </a:lnR>
                    <a:lnB w="9524">
                      <a:solidFill>
                        <a:srgbClr val="FFFFFF"/>
                      </a:solidFill>
                      <a:prstDash val="solid"/>
                    </a:lnB>
                  </a:tcPr>
                </a:tc>
                <a:tc>
                  <a:txBody>
                    <a:bodyPr/>
                    <a:lstStyle/>
                    <a:p>
                      <a:endParaRPr sz="2400">
                        <a:latin typeface="Arial" panose="020B0604020202020204"/>
                        <a:cs typeface="Arial" panose="020B06040202020202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B w="9524">
                      <a:solidFill>
                        <a:srgbClr val="FFFFFF"/>
                      </a:solidFill>
                      <a:prstDash val="solid"/>
                    </a:lnB>
                  </a:tcPr>
                </a:tc>
                <a:tc>
                  <a:txBody>
                    <a:bodyPr/>
                    <a:lstStyle/>
                    <a:p>
                      <a:pPr marL="182245">
                        <a:lnSpc>
                          <a:spcPct val="100000"/>
                        </a:lnSpc>
                      </a:pPr>
                      <a:r>
                        <a:rPr sz="2400" b="1" dirty="0">
                          <a:latin typeface="宋体" panose="02010600030101010101" pitchFamily="2" charset="-122"/>
                          <a:cs typeface="宋体" panose="02010600030101010101" pitchFamily="2" charset="-122"/>
                        </a:rPr>
                        <a:t>第</a:t>
                      </a:r>
                      <a:r>
                        <a:rPr sz="2400" b="1" dirty="0">
                          <a:latin typeface="Times New Roman" panose="02020603050405020304"/>
                          <a:cs typeface="Times New Roman" panose="02020603050405020304"/>
                        </a:rPr>
                        <a:t>i</a:t>
                      </a:r>
                      <a:r>
                        <a:rPr sz="2400" b="1" spc="10" dirty="0">
                          <a:latin typeface="宋体" panose="02010600030101010101" pitchFamily="2" charset="-122"/>
                          <a:cs typeface="宋体" panose="02010600030101010101" pitchFamily="2" charset="-122"/>
                        </a:rPr>
                        <a:t>个元</a:t>
                      </a:r>
                      <a:r>
                        <a:rPr sz="2400" b="1" spc="5" dirty="0">
                          <a:latin typeface="宋体" panose="02010600030101010101" pitchFamily="2" charset="-122"/>
                          <a:cs typeface="宋体" panose="02010600030101010101" pitchFamily="2" charset="-122"/>
                        </a:rPr>
                        <a:t>素</a:t>
                      </a:r>
                      <a:r>
                        <a:rPr sz="2400" b="1" spc="5" dirty="0">
                          <a:latin typeface="Times New Roman" panose="02020603050405020304"/>
                          <a:cs typeface="Times New Roman" panose="02020603050405020304"/>
                        </a:rPr>
                        <a:t>a</a:t>
                      </a:r>
                      <a:r>
                        <a:rPr sz="2400" b="1" baseline="-24000" dirty="0">
                          <a:latin typeface="Times New Roman" panose="02020603050405020304"/>
                          <a:cs typeface="Times New Roman" panose="02020603050405020304"/>
                        </a:rPr>
                        <a:t>i</a:t>
                      </a:r>
                      <a:endParaRPr sz="2400" baseline="-24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cap="flat" cmpd="sng" algn="ctr">
                      <a:solidFill>
                        <a:schemeClr val="tx1"/>
                      </a:solidFill>
                      <a:prstDash val="solid"/>
                      <a:round/>
                      <a:headEnd type="none" w="med" len="med"/>
                      <a:tailEnd type="none" w="med" len="med"/>
                    </a:lnB>
                  </a:tcPr>
                </a:tc>
              </a:tr>
              <a:tr h="489373">
                <a:tc vMerge="1">
                  <a:tcPr marL="0" marR="0" marT="0" marB="0">
                    <a:lnR w="25400">
                      <a:solidFill>
                        <a:srgbClr val="000000"/>
                      </a:solidFill>
                      <a:prstDash val="solid"/>
                    </a:lnR>
                    <a:lnB w="9524">
                      <a:solidFill>
                        <a:srgbClr val="FFFFFF"/>
                      </a:solidFill>
                      <a:prstDash val="solid"/>
                    </a:lnB>
                  </a:tcPr>
                </a:tc>
                <a:tc>
                  <a:txBody>
                    <a:bodyPr/>
                    <a:lstStyle/>
                    <a:p>
                      <a:pPr marL="1905" algn="ctr">
                        <a:lnSpc>
                          <a:spcPts val="2340"/>
                        </a:lnSpc>
                      </a:pPr>
                      <a:r>
                        <a:rPr sz="2400" b="1" dirty="0" smtClean="0">
                          <a:latin typeface="Arial" panose="020B0604020202020204"/>
                          <a:cs typeface="Arial" panose="020B0604020202020204"/>
                        </a:rPr>
                        <a:t>….</a:t>
                      </a:r>
                      <a:endParaRPr sz="2400" dirty="0">
                        <a:latin typeface="Arial" panose="020B0604020202020204"/>
                        <a:cs typeface="Arial" panose="020B0604020202020204"/>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23480">
                <a:tc rowSpan="4">
                  <a:txBody>
                    <a:bodyPr/>
                    <a:lstStyle/>
                    <a:p>
                      <a:endParaRPr sz="2400" dirty="0">
                        <a:latin typeface="Arial" panose="020B0604020202020204"/>
                        <a:cs typeface="Arial" panose="020B0604020202020204"/>
                      </a:endParaRPr>
                    </a:p>
                  </a:txBody>
                  <a:tcPr marL="0" marR="0" marT="0" marB="0">
                    <a:lnR w="28575" cap="flat" cmpd="sng" algn="ctr">
                      <a:solidFill>
                        <a:schemeClr val="tx1"/>
                      </a:solidFill>
                      <a:prstDash val="solid"/>
                      <a:round/>
                      <a:headEnd type="none" w="med" len="med"/>
                      <a:tailEnd type="none" w="med" len="med"/>
                    </a:lnR>
                    <a:lnT w="9524" cap="flat" cmpd="sng" algn="ctr">
                      <a:solidFill>
                        <a:srgbClr val="FFFFFF"/>
                      </a:solidFill>
                      <a:prstDash val="solid"/>
                      <a:round/>
                      <a:headEnd type="none" w="med" len="med"/>
                      <a:tailEnd type="none" w="med" len="med"/>
                    </a:lnT>
                  </a:tcPr>
                </a:tc>
                <a:tc>
                  <a:txBody>
                    <a:bodyPr/>
                    <a:lstStyle/>
                    <a:p>
                      <a:endParaRPr sz="2400" dirty="0">
                        <a:latin typeface="Arial" panose="020B0604020202020204"/>
                        <a:cs typeface="Arial" panose="020B0604020202020204"/>
                      </a:endParaRP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577">
                <a:tc vMerge="1">
                  <a:tcPr marL="0" marR="0" marT="0" marB="0">
                    <a:lnR w="25400">
                      <a:solidFill>
                        <a:srgbClr val="000000"/>
                      </a:solidFill>
                      <a:prstDash val="solid"/>
                    </a:lnR>
                    <a:lnT w="9524">
                      <a:solidFill>
                        <a:srgbClr val="FFFFFF"/>
                      </a:solidFill>
                      <a:prstDash val="solid"/>
                    </a:lnT>
                  </a:tcPr>
                </a:tc>
                <a:tc>
                  <a:txBody>
                    <a:bodyPr/>
                    <a:lstStyle/>
                    <a:p>
                      <a:pPr marL="79375">
                        <a:lnSpc>
                          <a:spcPct val="100000"/>
                        </a:lnSpc>
                      </a:pPr>
                      <a:r>
                        <a:rPr sz="1800" b="1" spc="10" dirty="0">
                          <a:latin typeface="微软雅黑" panose="020B0503020204020204" pitchFamily="34" charset="-122"/>
                          <a:cs typeface="微软雅黑" panose="020B0503020204020204" pitchFamily="34" charset="-122"/>
                        </a:rPr>
                        <a:t>最后一个元素</a:t>
                      </a:r>
                      <a:r>
                        <a:rPr sz="1800" b="1" spc="-5" dirty="0">
                          <a:latin typeface="Times New Roman" panose="02020603050405020304"/>
                          <a:cs typeface="Times New Roman" panose="02020603050405020304"/>
                        </a:rPr>
                        <a:t>a</a:t>
                      </a:r>
                      <a:r>
                        <a:rPr sz="1800" b="1" baseline="-23000" dirty="0">
                          <a:latin typeface="Times New Roman" panose="02020603050405020304"/>
                          <a:cs typeface="Times New Roman" panose="02020603050405020304"/>
                        </a:rPr>
                        <a:t>n</a:t>
                      </a:r>
                      <a:endParaRPr sz="1800" baseline="-23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cap="flat" cmpd="sng" algn="ctr">
                      <a:solidFill>
                        <a:schemeClr val="tx1"/>
                      </a:solidFill>
                      <a:prstDash val="solid"/>
                      <a:round/>
                      <a:headEnd type="none" w="med" len="med"/>
                      <a:tailEnd type="none" w="med" len="med"/>
                    </a:lnT>
                    <a:lnB w="28575">
                      <a:solidFill>
                        <a:srgbClr val="000000"/>
                      </a:solidFill>
                      <a:prstDash val="solid"/>
                    </a:lnB>
                  </a:tcPr>
                </a:tc>
              </a:tr>
              <a:tr h="455676">
                <a:tc vMerge="1">
                  <a:tcPr marL="0" marR="0" marT="0" marB="0">
                    <a:lnR w="25400">
                      <a:solidFill>
                        <a:srgbClr val="000000"/>
                      </a:solidFill>
                      <a:prstDash val="solid"/>
                    </a:lnR>
                    <a:lnT w="9524">
                      <a:solidFill>
                        <a:srgbClr val="FFFFFF"/>
                      </a:solidFill>
                      <a:prstDash val="solid"/>
                    </a:lnT>
                  </a:tcPr>
                </a:tc>
                <a:tc>
                  <a:txBody>
                    <a:bodyPr/>
                    <a:lstStyle/>
                    <a:p>
                      <a:endParaRPr sz="1800" baseline="-2300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455676">
                <a:tc vMerge="1">
                  <a:tcPr marL="0" marR="0" marT="0" marB="0">
                    <a:lnR w="25400">
                      <a:solidFill>
                        <a:srgbClr val="000000"/>
                      </a:solidFill>
                      <a:prstDash val="solid"/>
                    </a:lnR>
                    <a:lnT w="9524">
                      <a:solidFill>
                        <a:srgbClr val="FFFFFF"/>
                      </a:solidFill>
                      <a:prstDash val="solid"/>
                    </a:lnT>
                  </a:tcPr>
                </a:tc>
                <a:tc>
                  <a:txBody>
                    <a:bodyPr/>
                    <a:lstStyle/>
                    <a:p>
                      <a:endParaRPr sz="1800" baseline="-23000" dirty="0">
                        <a:latin typeface="Times New Roman" panose="02020603050405020304"/>
                        <a:cs typeface="Times New Roman" panose="02020603050405020304"/>
                      </a:endParaRPr>
                    </a:p>
                  </a:txBody>
                  <a:tcPr marL="0" marR="0" marT="0" marB="0">
                    <a:lnL w="25400">
                      <a:solidFill>
                        <a:srgbClr val="000000"/>
                      </a:solidFill>
                      <a:prstDash val="solid"/>
                    </a:lnL>
                    <a:lnR w="28575">
                      <a:solidFill>
                        <a:srgbClr val="000000"/>
                      </a:solidFill>
                      <a:prstDash val="solid"/>
                    </a:lnR>
                    <a:lnT w="28575">
                      <a:solidFill>
                        <a:srgbClr val="000000"/>
                      </a:solidFill>
                      <a:prstDash val="solid"/>
                    </a:lnT>
                    <a:lnB w="25400">
                      <a:solidFill>
                        <a:srgbClr val="000000"/>
                      </a:solidFill>
                      <a:prstDash val="solid"/>
                    </a:lnB>
                  </a:tcPr>
                </a:tc>
              </a:tr>
            </a:tbl>
          </a:graphicData>
        </a:graphic>
      </p:graphicFrame>
      <p:sp>
        <p:nvSpPr>
          <p:cNvPr id="4" name="标题 3"/>
          <p:cNvSpPr>
            <a:spLocks noGrp="1"/>
          </p:cNvSpPr>
          <p:nvPr>
            <p:ph type="title"/>
          </p:nvPr>
        </p:nvSpPr>
        <p:spPr>
          <a:xfrm>
            <a:off x="621791" y="210350"/>
            <a:ext cx="7886700" cy="1325563"/>
          </a:xfrm>
        </p:spPr>
        <p:txBody>
          <a:bodyPr/>
          <a:lstStyle/>
          <a:p>
            <a:r>
              <a:rPr lang="zh-CN" altLang="en-US" dirty="0" smtClean="0"/>
              <a:t>顺序存储实现</a:t>
            </a:r>
            <a:endParaRPr lang="zh-CN" altLang="en-US" dirty="0"/>
          </a:p>
        </p:txBody>
      </p:sp>
      <p:sp>
        <p:nvSpPr>
          <p:cNvPr id="5" name="内容占位符 4"/>
          <p:cNvSpPr>
            <a:spLocks noGrp="1"/>
          </p:cNvSpPr>
          <p:nvPr>
            <p:ph sz="half" idx="1"/>
          </p:nvPr>
        </p:nvSpPr>
        <p:spPr>
          <a:xfrm>
            <a:off x="618919" y="1578943"/>
            <a:ext cx="4731626" cy="4351338"/>
          </a:xfrm>
        </p:spPr>
        <p:txBody>
          <a:bodyPr>
            <a:noAutofit/>
          </a:bodyPr>
          <a:lstStyle/>
          <a:p>
            <a:pPr marL="0" indent="0">
              <a:lnSpc>
                <a:spcPct val="115000"/>
              </a:lnSpc>
              <a:buNone/>
            </a:pPr>
            <a:r>
              <a:rPr lang="zh-CN" altLang="en-US" sz="2400" dirty="0">
                <a:solidFill>
                  <a:schemeClr val="accent1">
                    <a:lumMod val="75000"/>
                  </a:schemeClr>
                </a:solidFill>
              </a:rPr>
              <a:t>把线性表的元素按照逻辑顺序依次存放在数组的连续单元内</a:t>
            </a:r>
            <a:r>
              <a:rPr lang="zh-CN" altLang="en-US" sz="2400" dirty="0" smtClean="0">
                <a:solidFill>
                  <a:schemeClr val="accent1">
                    <a:lumMod val="75000"/>
                  </a:schemeClr>
                </a:solidFill>
              </a:rPr>
              <a:t>；再</a:t>
            </a:r>
            <a:r>
              <a:rPr lang="zh-CN" altLang="en-US" sz="2400" dirty="0">
                <a:solidFill>
                  <a:schemeClr val="accent1">
                    <a:lumMod val="75000"/>
                  </a:schemeClr>
                </a:solidFill>
              </a:rPr>
              <a:t>用一个</a:t>
            </a:r>
            <a:r>
              <a:rPr lang="zh-CN" altLang="en-US" sz="2400" dirty="0">
                <a:solidFill>
                  <a:srgbClr val="FF0000"/>
                </a:solidFill>
              </a:rPr>
              <a:t>整型量表示最后一个元素所在单元的下标</a:t>
            </a:r>
            <a:r>
              <a:rPr lang="zh-CN" altLang="en-US" sz="2400" dirty="0">
                <a:solidFill>
                  <a:schemeClr val="accent1">
                    <a:lumMod val="75000"/>
                  </a:schemeClr>
                </a:solidFill>
              </a:rPr>
              <a:t>，即表长。</a:t>
            </a:r>
            <a:endParaRPr lang="zh-CN" altLang="en-US" sz="2400" dirty="0">
              <a:solidFill>
                <a:schemeClr val="accent1">
                  <a:lumMod val="75000"/>
                </a:schemeClr>
              </a:solidFill>
            </a:endParaRPr>
          </a:p>
          <a:p>
            <a:pPr>
              <a:lnSpc>
                <a:spcPct val="115000"/>
              </a:lnSpc>
            </a:pPr>
            <a:r>
              <a:rPr lang="zh-CN" altLang="en-US" sz="2400" dirty="0" smtClean="0"/>
              <a:t>表存储</a:t>
            </a:r>
            <a:r>
              <a:rPr lang="zh-CN" altLang="en-US" sz="2400" dirty="0"/>
              <a:t>结构特点：</a:t>
            </a:r>
            <a:endParaRPr lang="zh-CN" altLang="en-US" sz="2400" dirty="0"/>
          </a:p>
          <a:p>
            <a:pPr lvl="1">
              <a:lnSpc>
                <a:spcPct val="115000"/>
              </a:lnSpc>
            </a:pPr>
            <a:r>
              <a:rPr lang="zh-CN" altLang="en-US" sz="2000" dirty="0"/>
              <a:t>元素之间逻辑上的相继</a:t>
            </a:r>
            <a:r>
              <a:rPr lang="zh-CN" altLang="en-US" sz="2000" dirty="0" smtClean="0"/>
              <a:t>关系</a:t>
            </a:r>
            <a:endParaRPr lang="en-US" altLang="zh-CN" sz="2000" dirty="0" smtClean="0"/>
          </a:p>
          <a:p>
            <a:pPr lvl="1">
              <a:lnSpc>
                <a:spcPct val="115000"/>
              </a:lnSpc>
            </a:pPr>
            <a:r>
              <a:rPr lang="zh-CN" altLang="en-US" sz="2000" dirty="0" smtClean="0"/>
              <a:t>随机存取结构</a:t>
            </a:r>
            <a:endParaRPr lang="zh-CN" altLang="en-US" sz="2000" dirty="0"/>
          </a:p>
        </p:txBody>
      </p:sp>
      <p:sp>
        <p:nvSpPr>
          <p:cNvPr id="7" name="object 8"/>
          <p:cNvSpPr txBox="1"/>
          <p:nvPr/>
        </p:nvSpPr>
        <p:spPr>
          <a:xfrm>
            <a:off x="6197594" y="960825"/>
            <a:ext cx="188595" cy="1236236"/>
          </a:xfrm>
          <a:prstGeom prst="rect">
            <a:avLst/>
          </a:prstGeom>
        </p:spPr>
        <p:txBody>
          <a:bodyPr vert="horz" wrap="square" lIns="0" tIns="0" rIns="0" bIns="0" rtlCol="0">
            <a:spAutoFit/>
          </a:bodyPr>
          <a:lstStyle/>
          <a:p>
            <a:pPr marL="22860"/>
            <a:r>
              <a:rPr sz="2400" b="1" dirty="0">
                <a:latin typeface="Times New Roman" panose="02020603050405020304"/>
                <a:cs typeface="Times New Roman" panose="02020603050405020304"/>
              </a:rPr>
              <a:t>0</a:t>
            </a:r>
            <a:endParaRPr sz="2400">
              <a:latin typeface="Times New Roman" panose="02020603050405020304"/>
              <a:cs typeface="Times New Roman" panose="02020603050405020304"/>
            </a:endParaRPr>
          </a:p>
          <a:p>
            <a:pPr marL="12700">
              <a:spcBef>
                <a:spcPts val="760"/>
              </a:spcBef>
            </a:pPr>
            <a:r>
              <a:rPr sz="2400" b="1" dirty="0">
                <a:latin typeface="Times New Roman" panose="02020603050405020304"/>
                <a:cs typeface="Times New Roman" panose="02020603050405020304"/>
              </a:rPr>
              <a:t>1</a:t>
            </a:r>
            <a:endParaRPr sz="2400">
              <a:latin typeface="Times New Roman" panose="02020603050405020304"/>
              <a:cs typeface="Times New Roman" panose="02020603050405020304"/>
            </a:endParaRPr>
          </a:p>
          <a:p>
            <a:pPr marL="12700">
              <a:spcBef>
                <a:spcPts val="190"/>
              </a:spcBef>
            </a:pPr>
            <a:r>
              <a:rPr sz="2400" b="1" dirty="0">
                <a:latin typeface="Times New Roman" panose="02020603050405020304"/>
                <a:cs typeface="Times New Roman" panose="02020603050405020304"/>
              </a:rPr>
              <a:t>2</a:t>
            </a:r>
            <a:endParaRPr sz="2400">
              <a:latin typeface="Times New Roman" panose="02020603050405020304"/>
              <a:cs typeface="Times New Roman" panose="02020603050405020304"/>
            </a:endParaRPr>
          </a:p>
        </p:txBody>
      </p:sp>
      <p:sp>
        <p:nvSpPr>
          <p:cNvPr id="9" name="object 10"/>
          <p:cNvSpPr txBox="1"/>
          <p:nvPr/>
        </p:nvSpPr>
        <p:spPr>
          <a:xfrm>
            <a:off x="5730770" y="4591077"/>
            <a:ext cx="483234" cy="369332"/>
          </a:xfrm>
          <a:prstGeom prst="rect">
            <a:avLst/>
          </a:prstGeom>
        </p:spPr>
        <p:txBody>
          <a:bodyPr vert="horz" wrap="square" lIns="0" tIns="0" rIns="0" bIns="0" rtlCol="0">
            <a:spAutoFit/>
          </a:bodyPr>
          <a:lstStyle/>
          <a:p>
            <a:pPr marL="12700"/>
            <a:r>
              <a:rPr sz="2400" b="1" dirty="0">
                <a:solidFill>
                  <a:srgbClr val="FF0000"/>
                </a:solidFill>
                <a:latin typeface="Times New Roman" panose="02020603050405020304"/>
                <a:cs typeface="Times New Roman" panose="02020603050405020304"/>
              </a:rPr>
              <a:t>last</a:t>
            </a:r>
            <a:endParaRPr sz="2400" dirty="0">
              <a:latin typeface="Times New Roman" panose="02020603050405020304"/>
              <a:cs typeface="Times New Roman" panose="02020603050405020304"/>
            </a:endParaRPr>
          </a:p>
        </p:txBody>
      </p:sp>
      <p:sp>
        <p:nvSpPr>
          <p:cNvPr id="10" name="object 11"/>
          <p:cNvSpPr txBox="1"/>
          <p:nvPr/>
        </p:nvSpPr>
        <p:spPr>
          <a:xfrm>
            <a:off x="6159495" y="3226251"/>
            <a:ext cx="110489"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p:txBody>
      </p:sp>
      <p:sp>
        <p:nvSpPr>
          <p:cNvPr id="11" name="object 12"/>
          <p:cNvSpPr/>
          <p:nvPr/>
        </p:nvSpPr>
        <p:spPr>
          <a:xfrm>
            <a:off x="8515350" y="1325470"/>
            <a:ext cx="163195" cy="3552190"/>
          </a:xfrm>
          <a:custGeom>
            <a:avLst/>
            <a:gdLst/>
            <a:ahLst/>
            <a:cxnLst/>
            <a:rect l="l" t="t" r="r" b="b"/>
            <a:pathLst>
              <a:path w="163194" h="3552190">
                <a:moveTo>
                  <a:pt x="0" y="0"/>
                </a:moveTo>
                <a:lnTo>
                  <a:pt x="31706" y="23276"/>
                </a:lnTo>
                <a:lnTo>
                  <a:pt x="53032" y="71312"/>
                </a:lnTo>
                <a:lnTo>
                  <a:pt x="65781" y="121304"/>
                </a:lnTo>
                <a:lnTo>
                  <a:pt x="72419" y="160142"/>
                </a:lnTo>
                <a:lnTo>
                  <a:pt x="77370" y="202679"/>
                </a:lnTo>
                <a:lnTo>
                  <a:pt x="80464" y="248307"/>
                </a:lnTo>
                <a:lnTo>
                  <a:pt x="81534" y="296418"/>
                </a:lnTo>
                <a:lnTo>
                  <a:pt x="81534" y="1479804"/>
                </a:lnTo>
                <a:lnTo>
                  <a:pt x="81804" y="1504022"/>
                </a:lnTo>
                <a:lnTo>
                  <a:pt x="83907" y="1550782"/>
                </a:lnTo>
                <a:lnTo>
                  <a:pt x="87951" y="1594794"/>
                </a:lnTo>
                <a:lnTo>
                  <a:pt x="93766" y="1635446"/>
                </a:lnTo>
                <a:lnTo>
                  <a:pt x="105441" y="1688782"/>
                </a:lnTo>
                <a:lnTo>
                  <a:pt x="120151" y="1731111"/>
                </a:lnTo>
                <a:lnTo>
                  <a:pt x="143497" y="1766854"/>
                </a:lnTo>
                <a:lnTo>
                  <a:pt x="163068" y="1775460"/>
                </a:lnTo>
                <a:lnTo>
                  <a:pt x="156390" y="1776441"/>
                </a:lnTo>
                <a:lnTo>
                  <a:pt x="125630" y="1808522"/>
                </a:lnTo>
                <a:lnTo>
                  <a:pt x="110035" y="1846772"/>
                </a:lnTo>
                <a:lnTo>
                  <a:pt x="97286" y="1896764"/>
                </a:lnTo>
                <a:lnTo>
                  <a:pt x="90648" y="1935602"/>
                </a:lnTo>
                <a:lnTo>
                  <a:pt x="85697" y="1978139"/>
                </a:lnTo>
                <a:lnTo>
                  <a:pt x="82603" y="2023767"/>
                </a:lnTo>
                <a:lnTo>
                  <a:pt x="81534" y="2071877"/>
                </a:lnTo>
                <a:lnTo>
                  <a:pt x="81534" y="3255264"/>
                </a:lnTo>
                <a:lnTo>
                  <a:pt x="81263" y="3279591"/>
                </a:lnTo>
                <a:lnTo>
                  <a:pt x="79160" y="3326536"/>
                </a:lnTo>
                <a:lnTo>
                  <a:pt x="75116" y="3370695"/>
                </a:lnTo>
                <a:lnTo>
                  <a:pt x="69301" y="3411458"/>
                </a:lnTo>
                <a:lnTo>
                  <a:pt x="57626" y="3464909"/>
                </a:lnTo>
                <a:lnTo>
                  <a:pt x="42916" y="3507301"/>
                </a:lnTo>
                <a:lnTo>
                  <a:pt x="19570" y="3543074"/>
                </a:lnTo>
                <a:lnTo>
                  <a:pt x="6677" y="3550700"/>
                </a:lnTo>
                <a:lnTo>
                  <a:pt x="0" y="3551682"/>
                </a:lnTo>
              </a:path>
            </a:pathLst>
          </a:custGeom>
          <a:ln w="25400">
            <a:solidFill>
              <a:srgbClr val="000000"/>
            </a:solidFill>
          </a:ln>
        </p:spPr>
        <p:txBody>
          <a:bodyPr wrap="square" lIns="0" tIns="0" rIns="0" bIns="0" rtlCol="0"/>
          <a:lstStyle/>
          <a:p/>
        </p:txBody>
      </p:sp>
      <p:sp>
        <p:nvSpPr>
          <p:cNvPr id="12" name="object 13"/>
          <p:cNvSpPr/>
          <p:nvPr/>
        </p:nvSpPr>
        <p:spPr>
          <a:xfrm>
            <a:off x="8508491" y="4989165"/>
            <a:ext cx="114300" cy="821690"/>
          </a:xfrm>
          <a:custGeom>
            <a:avLst/>
            <a:gdLst/>
            <a:ahLst/>
            <a:cxnLst/>
            <a:rect l="l" t="t" r="r" b="b"/>
            <a:pathLst>
              <a:path w="114300" h="821689">
                <a:moveTo>
                  <a:pt x="0" y="0"/>
                </a:moveTo>
                <a:lnTo>
                  <a:pt x="35807" y="15117"/>
                </a:lnTo>
                <a:lnTo>
                  <a:pt x="55590" y="52649"/>
                </a:lnTo>
                <a:lnTo>
                  <a:pt x="57150" y="342138"/>
                </a:lnTo>
                <a:lnTo>
                  <a:pt x="58663" y="357870"/>
                </a:lnTo>
                <a:lnTo>
                  <a:pt x="78527" y="395565"/>
                </a:lnTo>
                <a:lnTo>
                  <a:pt x="113910" y="410716"/>
                </a:lnTo>
                <a:lnTo>
                  <a:pt x="101069" y="412511"/>
                </a:lnTo>
                <a:lnTo>
                  <a:pt x="69819" y="436245"/>
                </a:lnTo>
                <a:lnTo>
                  <a:pt x="57150" y="479139"/>
                </a:lnTo>
                <a:lnTo>
                  <a:pt x="57150" y="752856"/>
                </a:lnTo>
                <a:lnTo>
                  <a:pt x="55675" y="768348"/>
                </a:lnTo>
                <a:lnTo>
                  <a:pt x="36091" y="806042"/>
                </a:lnTo>
                <a:lnTo>
                  <a:pt x="13559" y="819505"/>
                </a:lnTo>
                <a:lnTo>
                  <a:pt x="398" y="821434"/>
                </a:lnTo>
              </a:path>
            </a:pathLst>
          </a:custGeom>
          <a:ln w="25400">
            <a:solidFill>
              <a:srgbClr val="000000"/>
            </a:solidFill>
          </a:ln>
        </p:spPr>
        <p:txBody>
          <a:bodyPr wrap="square" lIns="0" tIns="0" rIns="0" bIns="0" rtlCol="0"/>
          <a:lstStyle/>
          <a:p/>
        </p:txBody>
      </p:sp>
      <p:sp>
        <p:nvSpPr>
          <p:cNvPr id="13" name="object 17"/>
          <p:cNvSpPr txBox="1"/>
          <p:nvPr/>
        </p:nvSpPr>
        <p:spPr>
          <a:xfrm>
            <a:off x="5552970" y="5539833"/>
            <a:ext cx="838835"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max-1</a:t>
            </a:r>
            <a:endParaRPr sz="2400" dirty="0">
              <a:latin typeface="Times New Roman" panose="02020603050405020304"/>
              <a:cs typeface="Times New Roman" panose="02020603050405020304"/>
            </a:endParaRPr>
          </a:p>
        </p:txBody>
      </p:sp>
      <p:sp>
        <p:nvSpPr>
          <p:cNvPr id="14" name="object 18"/>
          <p:cNvSpPr txBox="1"/>
          <p:nvPr/>
        </p:nvSpPr>
        <p:spPr>
          <a:xfrm>
            <a:off x="8640565" y="5505182"/>
            <a:ext cx="279400" cy="307777"/>
          </a:xfrm>
          <a:prstGeom prst="rect">
            <a:avLst/>
          </a:prstGeom>
        </p:spPr>
        <p:txBody>
          <a:bodyPr vert="horz" wrap="square" lIns="0" tIns="0" rIns="0" bIns="0" rtlCol="0">
            <a:spAutoFit/>
          </a:bodyPr>
          <a:lstStyle/>
          <a:p>
            <a:pPr marL="12700">
              <a:lnSpc>
                <a:spcPts val="2380"/>
              </a:lnSpc>
            </a:pPr>
            <a:r>
              <a:rPr sz="2000" b="1" spc="-20" dirty="0">
                <a:latin typeface="宋体" panose="02010600030101010101" pitchFamily="2" charset="-122"/>
                <a:cs typeface="宋体" panose="02010600030101010101" pitchFamily="2" charset="-122"/>
              </a:rPr>
              <a:t>元</a:t>
            </a:r>
            <a:endParaRPr sz="2000">
              <a:latin typeface="宋体" panose="02010600030101010101" pitchFamily="2" charset="-122"/>
              <a:cs typeface="宋体" panose="02010600030101010101" pitchFamily="2" charset="-122"/>
            </a:endParaRPr>
          </a:p>
        </p:txBody>
      </p:sp>
      <p:sp>
        <p:nvSpPr>
          <p:cNvPr id="16" name="object 15"/>
          <p:cNvSpPr txBox="1"/>
          <p:nvPr/>
        </p:nvSpPr>
        <p:spPr>
          <a:xfrm>
            <a:off x="8640565" y="5015959"/>
            <a:ext cx="279400" cy="487313"/>
          </a:xfrm>
          <a:prstGeom prst="rect">
            <a:avLst/>
          </a:prstGeom>
        </p:spPr>
        <p:txBody>
          <a:bodyPr vert="horz" wrap="square" lIns="0" tIns="0" rIns="0" bIns="0" rtlCol="0">
            <a:spAutoFit/>
          </a:bodyPr>
          <a:lstStyle/>
          <a:p>
            <a:pPr marL="12700" marR="5080">
              <a:lnSpc>
                <a:spcPts val="1930"/>
              </a:lnSpc>
            </a:pPr>
            <a:r>
              <a:rPr sz="2000" b="1" spc="-20" dirty="0">
                <a:latin typeface="宋体" panose="02010600030101010101" pitchFamily="2" charset="-122"/>
                <a:cs typeface="宋体" panose="02010600030101010101" pitchFamily="2" charset="-122"/>
              </a:rPr>
              <a:t>空 单</a:t>
            </a:r>
            <a:endParaRPr sz="2000">
              <a:latin typeface="宋体" panose="02010600030101010101" pitchFamily="2" charset="-122"/>
              <a:cs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smtClean="0"/>
              <a:t>线性表顺序存储小结</a:t>
            </a:r>
            <a:endParaRPr lang="zh-CN" altLang="en-US" dirty="0" smtClean="0"/>
          </a:p>
        </p:txBody>
      </p:sp>
      <p:sp>
        <p:nvSpPr>
          <p:cNvPr id="50179" name="内容占位符 2"/>
          <p:cNvSpPr>
            <a:spLocks noGrp="1"/>
          </p:cNvSpPr>
          <p:nvPr>
            <p:ph idx="1"/>
          </p:nvPr>
        </p:nvSpPr>
        <p:spPr/>
        <p:txBody>
          <a:bodyPr/>
          <a:lstStyle/>
          <a:p>
            <a:r>
              <a:rPr lang="zh-CN" altLang="en-US" dirty="0" smtClean="0"/>
              <a:t>常数级操作</a:t>
            </a:r>
            <a:r>
              <a:rPr lang="en-US" altLang="zh-CN" dirty="0" smtClean="0"/>
              <a:t>(</a:t>
            </a:r>
            <a:r>
              <a:rPr lang="en-US" altLang="zh-CN" dirty="0" smtClean="0">
                <a:solidFill>
                  <a:srgbClr val="FF0000"/>
                </a:solidFill>
                <a:latin typeface="Times New Roman" panose="02020603050405020304" pitchFamily="18" charset="0"/>
                <a:cs typeface="Times New Roman" panose="02020603050405020304" pitchFamily="18" charset="0"/>
              </a:rPr>
              <a:t>Θ(1)</a:t>
            </a:r>
            <a:r>
              <a:rPr lang="en-US" altLang="zh-CN" dirty="0" smtClean="0"/>
              <a:t>)</a:t>
            </a:r>
            <a:endParaRPr lang="en-US" altLang="zh-CN" dirty="0" smtClean="0"/>
          </a:p>
          <a:p>
            <a:pPr lvl="1"/>
            <a:r>
              <a:rPr lang="en-US" altLang="zh-CN" dirty="0" smtClean="0"/>
              <a:t>empty</a:t>
            </a:r>
            <a:endParaRPr lang="en-US" altLang="zh-CN" dirty="0" smtClean="0"/>
          </a:p>
          <a:p>
            <a:pPr lvl="1"/>
            <a:r>
              <a:rPr lang="en-US" altLang="zh-CN" dirty="0" smtClean="0"/>
              <a:t>size</a:t>
            </a:r>
            <a:endParaRPr lang="en-US" altLang="zh-CN" dirty="0" smtClean="0"/>
          </a:p>
          <a:p>
            <a:pPr lvl="1"/>
            <a:r>
              <a:rPr lang="en-US" altLang="zh-CN" dirty="0" smtClean="0"/>
              <a:t>get</a:t>
            </a:r>
            <a:endParaRPr lang="en-US" altLang="zh-CN" dirty="0" smtClean="0"/>
          </a:p>
          <a:p>
            <a:r>
              <a:rPr lang="zh-CN" altLang="en-US" dirty="0" smtClean="0"/>
              <a:t>线性操作</a:t>
            </a:r>
            <a:r>
              <a:rPr lang="en-US" altLang="zh-CN" dirty="0" smtClean="0"/>
              <a:t>(</a:t>
            </a:r>
            <a:r>
              <a:rPr lang="en-US" altLang="zh-CN" dirty="0" smtClean="0">
                <a:solidFill>
                  <a:srgbClr val="FF0000"/>
                </a:solidFill>
                <a:latin typeface="Times New Roman" panose="02020603050405020304" pitchFamily="18" charset="0"/>
                <a:cs typeface="Times New Roman" panose="02020603050405020304" pitchFamily="18" charset="0"/>
              </a:rPr>
              <a:t>Θ(n)</a:t>
            </a:r>
            <a:r>
              <a:rPr lang="en-US" altLang="zh-CN" dirty="0" smtClean="0"/>
              <a:t>)</a:t>
            </a:r>
            <a:endParaRPr lang="en-US" altLang="zh-CN" dirty="0" smtClean="0"/>
          </a:p>
          <a:p>
            <a:pPr lvl="1"/>
            <a:r>
              <a:rPr lang="en-US" altLang="zh-CN" dirty="0" err="1" smtClean="0"/>
              <a:t>indexOf</a:t>
            </a:r>
            <a:endParaRPr lang="en-US" altLang="zh-CN" dirty="0" smtClean="0"/>
          </a:p>
          <a:p>
            <a:pPr lvl="1"/>
            <a:r>
              <a:rPr lang="en-US" altLang="zh-CN" dirty="0" smtClean="0"/>
              <a:t>delete</a:t>
            </a:r>
            <a:endParaRPr lang="en-US" altLang="zh-CN" dirty="0" smtClean="0"/>
          </a:p>
          <a:p>
            <a:pPr lvl="1"/>
            <a:r>
              <a:rPr lang="en-US" altLang="zh-CN" dirty="0" smtClean="0"/>
              <a:t>insert</a:t>
            </a:r>
            <a:endParaRPr lang="en-US" altLang="zh-CN" dirty="0" smtClean="0"/>
          </a:p>
          <a:p>
            <a:pPr lvl="1"/>
            <a:r>
              <a:rPr lang="en-US" altLang="zh-CN" dirty="0" smtClean="0"/>
              <a:t>output</a:t>
            </a:r>
            <a:endParaRPr lang="zh-CN" altLang="en-US" dirty="0" smtClean="0"/>
          </a:p>
        </p:txBody>
      </p:sp>
      <p:sp>
        <p:nvSpPr>
          <p:cNvPr id="501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932E47-DFCC-401C-9C52-383693915CCC}"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4800" dirty="0"/>
              <a:t>单链表</a:t>
            </a:r>
            <a:endParaRPr lang="zh-CN" altLang="en-US" sz="4800" dirty="0"/>
          </a:p>
        </p:txBody>
      </p:sp>
      <p:sp>
        <p:nvSpPr>
          <p:cNvPr id="8" name="内容占位符 7"/>
          <p:cNvSpPr>
            <a:spLocks noGrp="1"/>
          </p:cNvSpPr>
          <p:nvPr>
            <p:ph type="body" sz="half" idx="2"/>
          </p:nvPr>
        </p:nvSpPr>
        <p:spPr>
          <a:xfrm>
            <a:off x="725805" y="1172210"/>
            <a:ext cx="4217670" cy="3759200"/>
          </a:xfrm>
        </p:spPr>
        <p:txBody>
          <a:bodyPr>
            <a:noAutofit/>
          </a:bodyPr>
          <a:lstStyle/>
          <a:p>
            <a:r>
              <a:rPr lang="zh-CN" altLang="en-US" sz="2000" dirty="0"/>
              <a:t>一个线性表由若干个结点组成，每个结 点均含有两个域：存放元素的信息域和存放其后继结点的指针</a:t>
            </a:r>
            <a:r>
              <a:rPr lang="zh-CN" altLang="en-US" sz="2000" dirty="0" smtClean="0"/>
              <a:t>域</a:t>
            </a:r>
            <a:br>
              <a:rPr lang="en-US" altLang="zh-CN" sz="2000" dirty="0" smtClean="0"/>
            </a:br>
            <a:r>
              <a:rPr lang="zh-CN" altLang="en-US" sz="2000" dirty="0" smtClean="0"/>
              <a:t>例</a:t>
            </a:r>
            <a:r>
              <a:rPr lang="zh-CN" altLang="en-US" sz="2000" dirty="0"/>
              <a:t>： </a:t>
            </a:r>
            <a:r>
              <a:rPr lang="en-US" altLang="zh-CN" sz="2000" dirty="0"/>
              <a:t>(a1, a2 ,a3, a4)</a:t>
            </a:r>
            <a:r>
              <a:rPr lang="zh-CN" altLang="en-US" sz="2000" dirty="0"/>
              <a:t>的存储示意图</a:t>
            </a:r>
            <a:endParaRPr lang="zh-CN" altLang="en-US" sz="2000" dirty="0"/>
          </a:p>
          <a:p>
            <a:pPr marL="285750" indent="-285750">
              <a:buFont typeface="Arial" panose="020B0604020202020204" pitchFamily="34" charset="0"/>
              <a:buChar char="•"/>
            </a:pPr>
            <a:r>
              <a:rPr lang="zh-CN" altLang="en-US" sz="2000" dirty="0"/>
              <a:t>存储结构特点：逻辑次序和物理次序不一定相同；</a:t>
            </a:r>
            <a:endParaRPr lang="en-US" altLang="zh-CN" sz="2000" dirty="0"/>
          </a:p>
          <a:p>
            <a:pPr marL="285750" indent="-285750">
              <a:buFont typeface="Arial" panose="020B0604020202020204" pitchFamily="34" charset="0"/>
              <a:buChar char="•"/>
            </a:pPr>
            <a:r>
              <a:rPr lang="zh-CN" altLang="en-US" sz="2000" dirty="0"/>
              <a:t>元素之间的逻辑关系用指针表；</a:t>
            </a:r>
            <a:endParaRPr lang="en-US" altLang="zh-CN" sz="2000" dirty="0"/>
          </a:p>
          <a:p>
            <a:pPr marL="285750" indent="-285750">
              <a:buFont typeface="Arial" panose="020B0604020202020204" pitchFamily="34" charset="0"/>
              <a:buChar char="•"/>
            </a:pPr>
            <a:r>
              <a:rPr lang="zh-CN" altLang="en-US" sz="2000" dirty="0"/>
              <a:t>需要额外空间存储元素之间的关系</a:t>
            </a:r>
            <a:endParaRPr lang="en-US" altLang="zh-CN" sz="2000" dirty="0"/>
          </a:p>
          <a:p>
            <a:pPr marL="285750" indent="-285750">
              <a:buFont typeface="Arial" panose="020B0604020202020204" pitchFamily="34" charset="0"/>
              <a:buChar char="•"/>
            </a:pPr>
            <a:r>
              <a:rPr lang="zh-CN" altLang="en-US" sz="2000" dirty="0"/>
              <a:t>非随机存取结构</a:t>
            </a:r>
            <a:endParaRPr lang="en-US" altLang="zh-CN" sz="2000" dirty="0"/>
          </a:p>
          <a:p>
            <a:r>
              <a:rPr lang="zh-CN" altLang="en-US" sz="2000" b="1" spc="10" dirty="0">
                <a:solidFill>
                  <a:srgbClr val="FF0000"/>
                </a:solidFill>
                <a:latin typeface="微软雅黑" panose="020B0503020204020204" pitchFamily="34" charset="-122"/>
                <a:cs typeface="微软雅黑" panose="020B0503020204020204" pitchFamily="34" charset="-122"/>
              </a:rPr>
              <a:t>结点结构：</a:t>
            </a:r>
            <a:endParaRPr lang="zh-CN" altLang="en-US" sz="2000" dirty="0"/>
          </a:p>
        </p:txBody>
      </p:sp>
      <p:grpSp>
        <p:nvGrpSpPr>
          <p:cNvPr id="11" name="组合 10"/>
          <p:cNvGrpSpPr/>
          <p:nvPr/>
        </p:nvGrpSpPr>
        <p:grpSpPr>
          <a:xfrm>
            <a:off x="5980571" y="940730"/>
            <a:ext cx="2711184" cy="4609111"/>
            <a:chOff x="6358267" y="1202662"/>
            <a:chExt cx="2711184" cy="4609111"/>
          </a:xfrm>
        </p:grpSpPr>
        <p:sp>
          <p:nvSpPr>
            <p:cNvPr id="12" name="object 18"/>
            <p:cNvSpPr/>
            <p:nvPr/>
          </p:nvSpPr>
          <p:spPr>
            <a:xfrm>
              <a:off x="7502791" y="1312799"/>
              <a:ext cx="1089025" cy="4494530"/>
            </a:xfrm>
            <a:custGeom>
              <a:avLst/>
              <a:gdLst/>
              <a:ahLst/>
              <a:cxnLst/>
              <a:rect l="l" t="t" r="r" b="b"/>
              <a:pathLst>
                <a:path w="1089025" h="4494530">
                  <a:moveTo>
                    <a:pt x="0" y="0"/>
                  </a:moveTo>
                  <a:lnTo>
                    <a:pt x="0" y="4494276"/>
                  </a:lnTo>
                  <a:lnTo>
                    <a:pt x="1088898" y="4494276"/>
                  </a:lnTo>
                  <a:lnTo>
                    <a:pt x="1088898" y="0"/>
                  </a:lnTo>
                  <a:lnTo>
                    <a:pt x="0" y="0"/>
                  </a:lnTo>
                  <a:close/>
                </a:path>
              </a:pathLst>
            </a:custGeom>
            <a:solidFill>
              <a:schemeClr val="accent1">
                <a:lumMod val="40000"/>
                <a:lumOff val="60000"/>
              </a:schemeClr>
            </a:solidFill>
          </p:spPr>
          <p:txBody>
            <a:bodyPr wrap="square" lIns="0" tIns="0" rIns="0" bIns="0" rtlCol="0"/>
            <a:lstStyle/>
            <a:p/>
          </p:txBody>
        </p:sp>
        <p:sp>
          <p:nvSpPr>
            <p:cNvPr id="13" name="object 19"/>
            <p:cNvSpPr/>
            <p:nvPr/>
          </p:nvSpPr>
          <p:spPr>
            <a:xfrm>
              <a:off x="7486777" y="1312798"/>
              <a:ext cx="0" cy="4498975"/>
            </a:xfrm>
            <a:custGeom>
              <a:avLst/>
              <a:gdLst/>
              <a:ahLst/>
              <a:cxnLst/>
              <a:rect l="l" t="t" r="r" b="b"/>
              <a:pathLst>
                <a:path h="4498975">
                  <a:moveTo>
                    <a:pt x="0" y="0"/>
                  </a:moveTo>
                  <a:lnTo>
                    <a:pt x="0" y="4498848"/>
                  </a:lnTo>
                </a:path>
              </a:pathLst>
            </a:custGeom>
            <a:ln w="28575">
              <a:solidFill>
                <a:srgbClr val="000000"/>
              </a:solidFill>
            </a:ln>
          </p:spPr>
          <p:txBody>
            <a:bodyPr wrap="square" lIns="0" tIns="0" rIns="0" bIns="0" rtlCol="0"/>
            <a:lstStyle/>
            <a:p/>
          </p:txBody>
        </p:sp>
        <p:sp>
          <p:nvSpPr>
            <p:cNvPr id="14" name="object 20"/>
            <p:cNvSpPr/>
            <p:nvPr/>
          </p:nvSpPr>
          <p:spPr>
            <a:xfrm>
              <a:off x="8609215" y="1309751"/>
              <a:ext cx="0" cy="4498975"/>
            </a:xfrm>
            <a:custGeom>
              <a:avLst/>
              <a:gdLst/>
              <a:ahLst/>
              <a:cxnLst/>
              <a:rect l="l" t="t" r="r" b="b"/>
              <a:pathLst>
                <a:path h="4498975">
                  <a:moveTo>
                    <a:pt x="0" y="0"/>
                  </a:moveTo>
                  <a:lnTo>
                    <a:pt x="0" y="4498848"/>
                  </a:lnTo>
                </a:path>
              </a:pathLst>
            </a:custGeom>
            <a:ln w="28575">
              <a:solidFill>
                <a:srgbClr val="000000"/>
              </a:solidFill>
            </a:ln>
          </p:spPr>
          <p:txBody>
            <a:bodyPr wrap="square" lIns="0" tIns="0" rIns="0" bIns="0" rtlCol="0"/>
            <a:lstStyle/>
            <a:p/>
          </p:txBody>
        </p:sp>
        <p:sp>
          <p:nvSpPr>
            <p:cNvPr id="15" name="object 21"/>
            <p:cNvSpPr txBox="1"/>
            <p:nvPr/>
          </p:nvSpPr>
          <p:spPr>
            <a:xfrm>
              <a:off x="6842385" y="1549306"/>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0200</a:t>
              </a:r>
              <a:endParaRPr sz="2000">
                <a:latin typeface="Times New Roman" panose="02020603050405020304"/>
                <a:cs typeface="Times New Roman" panose="02020603050405020304"/>
              </a:endParaRPr>
            </a:p>
          </p:txBody>
        </p:sp>
        <p:sp>
          <p:nvSpPr>
            <p:cNvPr id="16" name="object 22"/>
            <p:cNvSpPr txBox="1"/>
            <p:nvPr/>
          </p:nvSpPr>
          <p:spPr>
            <a:xfrm>
              <a:off x="6864461" y="2235181"/>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0208</a:t>
              </a:r>
              <a:endParaRPr sz="2000">
                <a:latin typeface="Times New Roman" panose="02020603050405020304"/>
                <a:cs typeface="Times New Roman" panose="02020603050405020304"/>
              </a:endParaRPr>
            </a:p>
          </p:txBody>
        </p:sp>
        <p:sp>
          <p:nvSpPr>
            <p:cNvPr id="17" name="object 23"/>
            <p:cNvSpPr txBox="1"/>
            <p:nvPr/>
          </p:nvSpPr>
          <p:spPr>
            <a:xfrm>
              <a:off x="6864461" y="3557959"/>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0300</a:t>
              </a:r>
              <a:endParaRPr sz="2000">
                <a:latin typeface="Times New Roman" panose="02020603050405020304"/>
                <a:cs typeface="Times New Roman" panose="02020603050405020304"/>
              </a:endParaRPr>
            </a:p>
          </p:txBody>
        </p:sp>
        <p:sp>
          <p:nvSpPr>
            <p:cNvPr id="18" name="object 24"/>
            <p:cNvSpPr txBox="1"/>
            <p:nvPr/>
          </p:nvSpPr>
          <p:spPr>
            <a:xfrm>
              <a:off x="6864461" y="4815271"/>
              <a:ext cx="534670" cy="307777"/>
            </a:xfrm>
            <a:prstGeom prst="rect">
              <a:avLst/>
            </a:prstGeom>
          </p:spPr>
          <p:txBody>
            <a:bodyPr vert="horz" wrap="square" lIns="0" tIns="0" rIns="0" bIns="0" rtlCol="0">
              <a:spAutoFit/>
            </a:bodyPr>
            <a:lstStyle/>
            <a:p>
              <a:pPr marL="12700"/>
              <a:r>
                <a:rPr sz="2000" b="1" spc="-10" dirty="0">
                  <a:latin typeface="Times New Roman" panose="02020603050405020304"/>
                  <a:cs typeface="Times New Roman" panose="02020603050405020304"/>
                </a:rPr>
                <a:t>0325</a:t>
              </a:r>
              <a:endParaRPr sz="2000">
                <a:latin typeface="Times New Roman" panose="02020603050405020304"/>
                <a:cs typeface="Times New Roman" panose="02020603050405020304"/>
              </a:endParaRPr>
            </a:p>
          </p:txBody>
        </p:sp>
        <p:sp>
          <p:nvSpPr>
            <p:cNvPr id="19" name="object 25"/>
            <p:cNvSpPr txBox="1"/>
            <p:nvPr/>
          </p:nvSpPr>
          <p:spPr>
            <a:xfrm>
              <a:off x="7887087" y="1202662"/>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0" name="object 26"/>
            <p:cNvSpPr txBox="1"/>
            <p:nvPr/>
          </p:nvSpPr>
          <p:spPr>
            <a:xfrm>
              <a:off x="7858131" y="3060418"/>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1" name="object 27"/>
            <p:cNvSpPr txBox="1"/>
            <p:nvPr/>
          </p:nvSpPr>
          <p:spPr>
            <a:xfrm>
              <a:off x="7858131" y="4351856"/>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2" name="object 28"/>
            <p:cNvSpPr txBox="1"/>
            <p:nvPr/>
          </p:nvSpPr>
          <p:spPr>
            <a:xfrm>
              <a:off x="7872456" y="5441515"/>
              <a:ext cx="3302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3" name="object 29"/>
            <p:cNvSpPr/>
            <p:nvPr/>
          </p:nvSpPr>
          <p:spPr>
            <a:xfrm>
              <a:off x="7508875" y="1571879"/>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p:txBody>
        </p:sp>
        <p:sp>
          <p:nvSpPr>
            <p:cNvPr id="24" name="object 30"/>
            <p:cNvSpPr/>
            <p:nvPr/>
          </p:nvSpPr>
          <p:spPr>
            <a:xfrm>
              <a:off x="7482217" y="1963547"/>
              <a:ext cx="1102360" cy="0"/>
            </a:xfrm>
            <a:custGeom>
              <a:avLst/>
              <a:gdLst/>
              <a:ahLst/>
              <a:cxnLst/>
              <a:rect l="l" t="t" r="r" b="b"/>
              <a:pathLst>
                <a:path w="1102359">
                  <a:moveTo>
                    <a:pt x="0" y="0"/>
                  </a:moveTo>
                  <a:lnTo>
                    <a:pt x="1101852" y="0"/>
                  </a:lnTo>
                </a:path>
              </a:pathLst>
            </a:custGeom>
            <a:ln w="19050">
              <a:solidFill>
                <a:srgbClr val="000000"/>
              </a:solidFill>
            </a:ln>
          </p:spPr>
          <p:txBody>
            <a:bodyPr wrap="square" lIns="0" tIns="0" rIns="0" bIns="0" rtlCol="0"/>
            <a:lstStyle/>
            <a:p/>
          </p:txBody>
        </p:sp>
        <p:sp>
          <p:nvSpPr>
            <p:cNvPr id="25" name="object 31"/>
            <p:cNvSpPr/>
            <p:nvPr/>
          </p:nvSpPr>
          <p:spPr>
            <a:xfrm>
              <a:off x="7507351" y="2240152"/>
              <a:ext cx="1102360" cy="0"/>
            </a:xfrm>
            <a:custGeom>
              <a:avLst/>
              <a:gdLst/>
              <a:ahLst/>
              <a:cxnLst/>
              <a:rect l="l" t="t" r="r" b="b"/>
              <a:pathLst>
                <a:path w="1102359">
                  <a:moveTo>
                    <a:pt x="0" y="0"/>
                  </a:moveTo>
                  <a:lnTo>
                    <a:pt x="1101852" y="0"/>
                  </a:lnTo>
                </a:path>
              </a:pathLst>
            </a:custGeom>
            <a:ln w="28575">
              <a:solidFill>
                <a:srgbClr val="000000"/>
              </a:solidFill>
            </a:ln>
          </p:spPr>
          <p:txBody>
            <a:bodyPr wrap="square" lIns="0" tIns="0" rIns="0" bIns="0" rtlCol="0"/>
            <a:lstStyle/>
            <a:p/>
          </p:txBody>
        </p:sp>
        <p:sp>
          <p:nvSpPr>
            <p:cNvPr id="26" name="object 32"/>
            <p:cNvSpPr/>
            <p:nvPr/>
          </p:nvSpPr>
          <p:spPr>
            <a:xfrm>
              <a:off x="7482217" y="2615819"/>
              <a:ext cx="1102360" cy="0"/>
            </a:xfrm>
            <a:custGeom>
              <a:avLst/>
              <a:gdLst/>
              <a:ahLst/>
              <a:cxnLst/>
              <a:rect l="l" t="t" r="r" b="b"/>
              <a:pathLst>
                <a:path w="1102359">
                  <a:moveTo>
                    <a:pt x="0" y="0"/>
                  </a:moveTo>
                  <a:lnTo>
                    <a:pt x="1101852" y="0"/>
                  </a:lnTo>
                </a:path>
              </a:pathLst>
            </a:custGeom>
            <a:ln w="19050">
              <a:solidFill>
                <a:srgbClr val="000000"/>
              </a:solidFill>
            </a:ln>
          </p:spPr>
          <p:txBody>
            <a:bodyPr wrap="square" lIns="0" tIns="0" rIns="0" bIns="0" rtlCol="0"/>
            <a:lstStyle/>
            <a:p/>
          </p:txBody>
        </p:sp>
        <p:sp>
          <p:nvSpPr>
            <p:cNvPr id="27" name="object 33"/>
            <p:cNvSpPr/>
            <p:nvPr/>
          </p:nvSpPr>
          <p:spPr>
            <a:xfrm>
              <a:off x="7507351" y="2909951"/>
              <a:ext cx="1102360" cy="0"/>
            </a:xfrm>
            <a:custGeom>
              <a:avLst/>
              <a:gdLst/>
              <a:ahLst/>
              <a:cxnLst/>
              <a:rect l="l" t="t" r="r" b="b"/>
              <a:pathLst>
                <a:path w="1102359">
                  <a:moveTo>
                    <a:pt x="0" y="0"/>
                  </a:moveTo>
                  <a:lnTo>
                    <a:pt x="1101852" y="0"/>
                  </a:lnTo>
                </a:path>
              </a:pathLst>
            </a:custGeom>
            <a:ln w="28575">
              <a:solidFill>
                <a:srgbClr val="000000"/>
              </a:solidFill>
            </a:ln>
          </p:spPr>
          <p:txBody>
            <a:bodyPr wrap="square" lIns="0" tIns="0" rIns="0" bIns="0" rtlCol="0"/>
            <a:lstStyle/>
            <a:p/>
          </p:txBody>
        </p:sp>
        <p:sp>
          <p:nvSpPr>
            <p:cNvPr id="28" name="object 34"/>
            <p:cNvSpPr/>
            <p:nvPr/>
          </p:nvSpPr>
          <p:spPr>
            <a:xfrm>
              <a:off x="7508875" y="3546220"/>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p:txBody>
        </p:sp>
        <p:sp>
          <p:nvSpPr>
            <p:cNvPr id="29" name="object 35"/>
            <p:cNvSpPr/>
            <p:nvPr/>
          </p:nvSpPr>
          <p:spPr>
            <a:xfrm>
              <a:off x="7483741" y="3938651"/>
              <a:ext cx="1100455" cy="0"/>
            </a:xfrm>
            <a:custGeom>
              <a:avLst/>
              <a:gdLst/>
              <a:ahLst/>
              <a:cxnLst/>
              <a:rect l="l" t="t" r="r" b="b"/>
              <a:pathLst>
                <a:path w="1100454">
                  <a:moveTo>
                    <a:pt x="0" y="0"/>
                  </a:moveTo>
                  <a:lnTo>
                    <a:pt x="1100328" y="0"/>
                  </a:lnTo>
                </a:path>
              </a:pathLst>
            </a:custGeom>
            <a:ln w="19050">
              <a:solidFill>
                <a:srgbClr val="000000"/>
              </a:solidFill>
            </a:ln>
          </p:spPr>
          <p:txBody>
            <a:bodyPr wrap="square" lIns="0" tIns="0" rIns="0" bIns="0" rtlCol="0"/>
            <a:lstStyle/>
            <a:p/>
          </p:txBody>
        </p:sp>
        <p:sp>
          <p:nvSpPr>
            <p:cNvPr id="30" name="object 36"/>
            <p:cNvSpPr/>
            <p:nvPr/>
          </p:nvSpPr>
          <p:spPr>
            <a:xfrm>
              <a:off x="7508875" y="4216019"/>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p:txBody>
        </p:sp>
        <p:sp>
          <p:nvSpPr>
            <p:cNvPr id="31" name="object 37"/>
            <p:cNvSpPr/>
            <p:nvPr/>
          </p:nvSpPr>
          <p:spPr>
            <a:xfrm>
              <a:off x="7508875" y="4853051"/>
              <a:ext cx="1100455" cy="0"/>
            </a:xfrm>
            <a:custGeom>
              <a:avLst/>
              <a:gdLst/>
              <a:ahLst/>
              <a:cxnLst/>
              <a:rect l="l" t="t" r="r" b="b"/>
              <a:pathLst>
                <a:path w="1100454">
                  <a:moveTo>
                    <a:pt x="0" y="0"/>
                  </a:moveTo>
                  <a:lnTo>
                    <a:pt x="1100328" y="0"/>
                  </a:lnTo>
                </a:path>
              </a:pathLst>
            </a:custGeom>
            <a:ln w="28575">
              <a:solidFill>
                <a:srgbClr val="000000"/>
              </a:solidFill>
            </a:ln>
          </p:spPr>
          <p:txBody>
            <a:bodyPr wrap="square" lIns="0" tIns="0" rIns="0" bIns="0" rtlCol="0"/>
            <a:lstStyle/>
            <a:p/>
          </p:txBody>
        </p:sp>
        <p:sp>
          <p:nvSpPr>
            <p:cNvPr id="32" name="object 38"/>
            <p:cNvSpPr/>
            <p:nvPr/>
          </p:nvSpPr>
          <p:spPr>
            <a:xfrm>
              <a:off x="7483741" y="5211952"/>
              <a:ext cx="1100455" cy="0"/>
            </a:xfrm>
            <a:custGeom>
              <a:avLst/>
              <a:gdLst/>
              <a:ahLst/>
              <a:cxnLst/>
              <a:rect l="l" t="t" r="r" b="b"/>
              <a:pathLst>
                <a:path w="1100454">
                  <a:moveTo>
                    <a:pt x="0" y="0"/>
                  </a:moveTo>
                  <a:lnTo>
                    <a:pt x="1100328" y="0"/>
                  </a:lnTo>
                </a:path>
              </a:pathLst>
            </a:custGeom>
            <a:ln w="19050">
              <a:solidFill>
                <a:srgbClr val="000000"/>
              </a:solidFill>
            </a:ln>
          </p:spPr>
          <p:txBody>
            <a:bodyPr wrap="square" lIns="0" tIns="0" rIns="0" bIns="0" rtlCol="0"/>
            <a:lstStyle/>
            <a:p/>
          </p:txBody>
        </p:sp>
        <p:sp>
          <p:nvSpPr>
            <p:cNvPr id="33" name="object 39"/>
            <p:cNvSpPr/>
            <p:nvPr/>
          </p:nvSpPr>
          <p:spPr>
            <a:xfrm>
              <a:off x="7486777" y="5505322"/>
              <a:ext cx="1102360" cy="0"/>
            </a:xfrm>
            <a:custGeom>
              <a:avLst/>
              <a:gdLst/>
              <a:ahLst/>
              <a:cxnLst/>
              <a:rect l="l" t="t" r="r" b="b"/>
              <a:pathLst>
                <a:path w="1102359">
                  <a:moveTo>
                    <a:pt x="0" y="0"/>
                  </a:moveTo>
                  <a:lnTo>
                    <a:pt x="1101852" y="0"/>
                  </a:lnTo>
                </a:path>
              </a:pathLst>
            </a:custGeom>
            <a:ln w="28575">
              <a:solidFill>
                <a:srgbClr val="000000"/>
              </a:solidFill>
            </a:ln>
          </p:spPr>
          <p:txBody>
            <a:bodyPr wrap="square" lIns="0" tIns="0" rIns="0" bIns="0" rtlCol="0"/>
            <a:lstStyle/>
            <a:p/>
          </p:txBody>
        </p:sp>
        <p:sp>
          <p:nvSpPr>
            <p:cNvPr id="34" name="object 40"/>
            <p:cNvSpPr/>
            <p:nvPr/>
          </p:nvSpPr>
          <p:spPr>
            <a:xfrm>
              <a:off x="6358267" y="2298826"/>
              <a:ext cx="459105" cy="142875"/>
            </a:xfrm>
            <a:custGeom>
              <a:avLst/>
              <a:gdLst/>
              <a:ahLst/>
              <a:cxnLst/>
              <a:rect l="l" t="t" r="r" b="b"/>
              <a:pathLst>
                <a:path w="459104" h="142875">
                  <a:moveTo>
                    <a:pt x="372605" y="70865"/>
                  </a:moveTo>
                  <a:lnTo>
                    <a:pt x="361544" y="57149"/>
                  </a:lnTo>
                  <a:lnTo>
                    <a:pt x="0" y="57149"/>
                  </a:lnTo>
                  <a:lnTo>
                    <a:pt x="0" y="85343"/>
                  </a:lnTo>
                  <a:lnTo>
                    <a:pt x="361053" y="85343"/>
                  </a:lnTo>
                  <a:lnTo>
                    <a:pt x="372605" y="70865"/>
                  </a:lnTo>
                  <a:close/>
                </a:path>
                <a:path w="459104" h="142875">
                  <a:moveTo>
                    <a:pt x="458724" y="70865"/>
                  </a:moveTo>
                  <a:lnTo>
                    <a:pt x="315455" y="0"/>
                  </a:lnTo>
                  <a:lnTo>
                    <a:pt x="361544" y="57149"/>
                  </a:lnTo>
                  <a:lnTo>
                    <a:pt x="372618" y="57149"/>
                  </a:lnTo>
                  <a:lnTo>
                    <a:pt x="372618" y="113915"/>
                  </a:lnTo>
                  <a:lnTo>
                    <a:pt x="458724" y="70865"/>
                  </a:lnTo>
                  <a:close/>
                </a:path>
                <a:path w="459104" h="142875">
                  <a:moveTo>
                    <a:pt x="372618" y="113915"/>
                  </a:moveTo>
                  <a:lnTo>
                    <a:pt x="372618" y="85343"/>
                  </a:lnTo>
                  <a:lnTo>
                    <a:pt x="361053" y="85343"/>
                  </a:lnTo>
                  <a:lnTo>
                    <a:pt x="315455" y="142493"/>
                  </a:lnTo>
                  <a:lnTo>
                    <a:pt x="372618" y="113915"/>
                  </a:lnTo>
                  <a:close/>
                </a:path>
                <a:path w="459104" h="142875">
                  <a:moveTo>
                    <a:pt x="372605" y="85343"/>
                  </a:moveTo>
                  <a:lnTo>
                    <a:pt x="372605" y="70865"/>
                  </a:lnTo>
                  <a:lnTo>
                    <a:pt x="361053" y="85343"/>
                  </a:lnTo>
                  <a:lnTo>
                    <a:pt x="372605" y="85343"/>
                  </a:lnTo>
                  <a:close/>
                </a:path>
                <a:path w="459104" h="142875">
                  <a:moveTo>
                    <a:pt x="372618" y="85343"/>
                  </a:moveTo>
                  <a:lnTo>
                    <a:pt x="372618" y="57149"/>
                  </a:lnTo>
                  <a:lnTo>
                    <a:pt x="361544" y="57149"/>
                  </a:lnTo>
                  <a:lnTo>
                    <a:pt x="372605" y="70865"/>
                  </a:lnTo>
                  <a:lnTo>
                    <a:pt x="372605" y="85343"/>
                  </a:lnTo>
                  <a:close/>
                </a:path>
              </a:pathLst>
            </a:custGeom>
            <a:solidFill>
              <a:srgbClr val="006666"/>
            </a:solidFill>
          </p:spPr>
          <p:txBody>
            <a:bodyPr wrap="square" lIns="0" tIns="0" rIns="0" bIns="0" rtlCol="0"/>
            <a:lstStyle/>
            <a:p/>
          </p:txBody>
        </p:sp>
        <p:sp>
          <p:nvSpPr>
            <p:cNvPr id="35" name="object 41"/>
            <p:cNvSpPr txBox="1"/>
            <p:nvPr/>
          </p:nvSpPr>
          <p:spPr>
            <a:xfrm>
              <a:off x="7894707" y="2238982"/>
              <a:ext cx="280035"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p:txBody>
        </p:sp>
        <p:sp>
          <p:nvSpPr>
            <p:cNvPr id="36" name="object 42"/>
            <p:cNvSpPr txBox="1"/>
            <p:nvPr/>
          </p:nvSpPr>
          <p:spPr>
            <a:xfrm>
              <a:off x="7742307" y="2618458"/>
              <a:ext cx="635000"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0200</a:t>
              </a:r>
              <a:endParaRPr sz="2400">
                <a:latin typeface="Times New Roman" panose="02020603050405020304"/>
                <a:cs typeface="Times New Roman" panose="02020603050405020304"/>
              </a:endParaRPr>
            </a:p>
          </p:txBody>
        </p:sp>
        <p:sp>
          <p:nvSpPr>
            <p:cNvPr id="37" name="object 43"/>
            <p:cNvSpPr txBox="1"/>
            <p:nvPr/>
          </p:nvSpPr>
          <p:spPr>
            <a:xfrm>
              <a:off x="7894707" y="1558364"/>
              <a:ext cx="280035"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r>
                <a:rPr sz="2400" b="1" baseline="-21000" dirty="0">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p:txBody>
        </p:sp>
        <p:sp>
          <p:nvSpPr>
            <p:cNvPr id="38" name="object 44"/>
            <p:cNvSpPr txBox="1"/>
            <p:nvPr/>
          </p:nvSpPr>
          <p:spPr>
            <a:xfrm>
              <a:off x="7742307" y="1937992"/>
              <a:ext cx="635000"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0325</a:t>
              </a:r>
              <a:endParaRPr sz="2400">
                <a:latin typeface="Times New Roman" panose="02020603050405020304"/>
                <a:cs typeface="Times New Roman" panose="02020603050405020304"/>
              </a:endParaRPr>
            </a:p>
          </p:txBody>
        </p:sp>
        <p:sp>
          <p:nvSpPr>
            <p:cNvPr id="39" name="object 45"/>
            <p:cNvSpPr txBox="1"/>
            <p:nvPr/>
          </p:nvSpPr>
          <p:spPr>
            <a:xfrm>
              <a:off x="7865141" y="4823533"/>
              <a:ext cx="1778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40" name="object 46"/>
            <p:cNvSpPr txBox="1"/>
            <p:nvPr/>
          </p:nvSpPr>
          <p:spPr>
            <a:xfrm>
              <a:off x="8017389" y="4981437"/>
              <a:ext cx="127635" cy="246221"/>
            </a:xfrm>
            <a:prstGeom prst="rect">
              <a:avLst/>
            </a:prstGeom>
          </p:spPr>
          <p:txBody>
            <a:bodyPr vert="horz" wrap="square" lIns="0" tIns="0" rIns="0" bIns="0" rtlCol="0">
              <a:spAutoFit/>
            </a:bodyPr>
            <a:lstStyle/>
            <a:p>
              <a:pPr marL="12700"/>
              <a:r>
                <a:rPr sz="1600" b="1" dirty="0">
                  <a:latin typeface="Times New Roman" panose="02020603050405020304"/>
                  <a:cs typeface="Times New Roman" panose="02020603050405020304"/>
                </a:rPr>
                <a:t>3</a:t>
              </a:r>
              <a:endParaRPr sz="1600">
                <a:latin typeface="Times New Roman" panose="02020603050405020304"/>
                <a:cs typeface="Times New Roman" panose="02020603050405020304"/>
              </a:endParaRPr>
            </a:p>
          </p:txBody>
        </p:sp>
        <p:sp>
          <p:nvSpPr>
            <p:cNvPr id="41" name="object 47"/>
            <p:cNvSpPr txBox="1"/>
            <p:nvPr/>
          </p:nvSpPr>
          <p:spPr>
            <a:xfrm>
              <a:off x="7712589" y="5203162"/>
              <a:ext cx="635000" cy="369332"/>
            </a:xfrm>
            <a:prstGeom prst="rect">
              <a:avLst/>
            </a:prstGeom>
          </p:spPr>
          <p:txBody>
            <a:bodyPr vert="horz" wrap="square" lIns="0" tIns="0" rIns="0" bIns="0" rtlCol="0">
              <a:spAutoFit/>
            </a:bodyPr>
            <a:lstStyle/>
            <a:p>
              <a:pPr marL="12700"/>
              <a:r>
                <a:rPr sz="2400" b="1" dirty="0">
                  <a:latin typeface="Times New Roman" panose="02020603050405020304"/>
                  <a:cs typeface="Times New Roman" panose="02020603050405020304"/>
                </a:rPr>
                <a:t>0300</a:t>
              </a:r>
              <a:endParaRPr sz="2400">
                <a:latin typeface="Times New Roman" panose="02020603050405020304"/>
                <a:cs typeface="Times New Roman" panose="02020603050405020304"/>
              </a:endParaRPr>
            </a:p>
          </p:txBody>
        </p:sp>
        <p:sp>
          <p:nvSpPr>
            <p:cNvPr id="42" name="object 48"/>
            <p:cNvSpPr txBox="1"/>
            <p:nvPr/>
          </p:nvSpPr>
          <p:spPr>
            <a:xfrm>
              <a:off x="7850663" y="3531334"/>
              <a:ext cx="177800" cy="369332"/>
            </a:xfrm>
            <a:prstGeom prst="rect">
              <a:avLst/>
            </a:prstGeom>
          </p:spPr>
          <p:txBody>
            <a:bodyPr vert="horz" wrap="square" lIns="0" tIns="0" rIns="0" bIns="0" rtlCol="0">
              <a:spAutoFit/>
            </a:bodyPr>
            <a:lstStyle/>
            <a:p>
              <a:pPr marL="12700"/>
              <a:r>
                <a:rPr sz="2400" b="1" i="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43" name="object 49"/>
            <p:cNvSpPr txBox="1"/>
            <p:nvPr/>
          </p:nvSpPr>
          <p:spPr>
            <a:xfrm>
              <a:off x="8002911" y="3689084"/>
              <a:ext cx="127635" cy="246221"/>
            </a:xfrm>
            <a:prstGeom prst="rect">
              <a:avLst/>
            </a:prstGeom>
          </p:spPr>
          <p:txBody>
            <a:bodyPr vert="horz" wrap="square" lIns="0" tIns="0" rIns="0" bIns="0" rtlCol="0">
              <a:spAutoFit/>
            </a:bodyPr>
            <a:lstStyle/>
            <a:p>
              <a:pPr marL="12700"/>
              <a:r>
                <a:rPr sz="1600" b="1" dirty="0">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44" name="object 50"/>
            <p:cNvSpPr txBox="1"/>
            <p:nvPr/>
          </p:nvSpPr>
          <p:spPr>
            <a:xfrm>
              <a:off x="7850511" y="3932015"/>
              <a:ext cx="330200" cy="369332"/>
            </a:xfrm>
            <a:prstGeom prst="rect">
              <a:avLst/>
            </a:prstGeom>
          </p:spPr>
          <p:txBody>
            <a:bodyPr vert="horz" wrap="square" lIns="0" tIns="0" rIns="0" bIns="0" rtlCol="0">
              <a:spAutoFit/>
            </a:bodyPr>
            <a:lstStyle/>
            <a:p>
              <a:pPr marL="12700"/>
              <a:r>
                <a:rPr sz="2400" b="1" spc="-25" dirty="0">
                  <a:latin typeface="华文行楷" panose="02010800040101010101" charset="-122"/>
                  <a:cs typeface="华文行楷" panose="02010800040101010101" charset="-122"/>
                </a:rPr>
                <a:t>∧</a:t>
              </a:r>
              <a:endParaRPr sz="2400">
                <a:latin typeface="华文行楷" panose="02010800040101010101" charset="-122"/>
                <a:cs typeface="华文行楷" panose="02010800040101010101" charset="-122"/>
              </a:endParaRPr>
            </a:p>
          </p:txBody>
        </p:sp>
        <p:sp>
          <p:nvSpPr>
            <p:cNvPr id="45" name="object 51"/>
            <p:cNvSpPr/>
            <p:nvPr/>
          </p:nvSpPr>
          <p:spPr>
            <a:xfrm>
              <a:off x="8619870" y="2733929"/>
              <a:ext cx="232410" cy="0"/>
            </a:xfrm>
            <a:custGeom>
              <a:avLst/>
              <a:gdLst/>
              <a:ahLst/>
              <a:cxnLst/>
              <a:rect l="l" t="t" r="r" b="b"/>
              <a:pathLst>
                <a:path w="232409">
                  <a:moveTo>
                    <a:pt x="0" y="0"/>
                  </a:moveTo>
                  <a:lnTo>
                    <a:pt x="232410" y="0"/>
                  </a:lnTo>
                </a:path>
              </a:pathLst>
            </a:custGeom>
            <a:ln w="28575">
              <a:solidFill>
                <a:srgbClr val="006666"/>
              </a:solidFill>
            </a:ln>
          </p:spPr>
          <p:txBody>
            <a:bodyPr wrap="square" lIns="0" tIns="0" rIns="0" bIns="0" rtlCol="0"/>
            <a:lstStyle/>
            <a:p/>
          </p:txBody>
        </p:sp>
        <p:sp>
          <p:nvSpPr>
            <p:cNvPr id="46" name="object 52"/>
            <p:cNvSpPr/>
            <p:nvPr/>
          </p:nvSpPr>
          <p:spPr>
            <a:xfrm>
              <a:off x="8865996" y="1632077"/>
              <a:ext cx="0" cy="1115695"/>
            </a:xfrm>
            <a:custGeom>
              <a:avLst/>
              <a:gdLst/>
              <a:ahLst/>
              <a:cxnLst/>
              <a:rect l="l" t="t" r="r" b="b"/>
              <a:pathLst>
                <a:path h="1115695">
                  <a:moveTo>
                    <a:pt x="0" y="1115567"/>
                  </a:moveTo>
                  <a:lnTo>
                    <a:pt x="0" y="0"/>
                  </a:lnTo>
                </a:path>
              </a:pathLst>
            </a:custGeom>
            <a:ln w="28575">
              <a:solidFill>
                <a:srgbClr val="006666"/>
              </a:solidFill>
            </a:ln>
          </p:spPr>
          <p:txBody>
            <a:bodyPr wrap="square" lIns="0" tIns="0" rIns="0" bIns="0" rtlCol="0"/>
            <a:lstStyle/>
            <a:p/>
          </p:txBody>
        </p:sp>
        <p:sp>
          <p:nvSpPr>
            <p:cNvPr id="47" name="object 53"/>
            <p:cNvSpPr/>
            <p:nvPr/>
          </p:nvSpPr>
          <p:spPr>
            <a:xfrm>
              <a:off x="8634348" y="1603120"/>
              <a:ext cx="218440" cy="86360"/>
            </a:xfrm>
            <a:custGeom>
              <a:avLst/>
              <a:gdLst/>
              <a:ahLst/>
              <a:cxnLst/>
              <a:rect l="l" t="t" r="r" b="b"/>
              <a:pathLst>
                <a:path w="218440" h="86360">
                  <a:moveTo>
                    <a:pt x="86118" y="28956"/>
                  </a:moveTo>
                  <a:lnTo>
                    <a:pt x="86118" y="0"/>
                  </a:lnTo>
                  <a:lnTo>
                    <a:pt x="0" y="42672"/>
                  </a:lnTo>
                  <a:lnTo>
                    <a:pt x="71640" y="78804"/>
                  </a:lnTo>
                  <a:lnTo>
                    <a:pt x="71640" y="28956"/>
                  </a:lnTo>
                  <a:lnTo>
                    <a:pt x="86118" y="28956"/>
                  </a:lnTo>
                  <a:close/>
                </a:path>
                <a:path w="218440" h="86360">
                  <a:moveTo>
                    <a:pt x="217944" y="57150"/>
                  </a:moveTo>
                  <a:lnTo>
                    <a:pt x="217944" y="28956"/>
                  </a:lnTo>
                  <a:lnTo>
                    <a:pt x="71640" y="28956"/>
                  </a:lnTo>
                  <a:lnTo>
                    <a:pt x="71640" y="57150"/>
                  </a:lnTo>
                  <a:lnTo>
                    <a:pt x="217944" y="57150"/>
                  </a:lnTo>
                  <a:close/>
                </a:path>
                <a:path w="218440" h="86360">
                  <a:moveTo>
                    <a:pt x="86118" y="86106"/>
                  </a:moveTo>
                  <a:lnTo>
                    <a:pt x="86118" y="57150"/>
                  </a:lnTo>
                  <a:lnTo>
                    <a:pt x="71640" y="57150"/>
                  </a:lnTo>
                  <a:lnTo>
                    <a:pt x="71640" y="78804"/>
                  </a:lnTo>
                  <a:lnTo>
                    <a:pt x="86118" y="86106"/>
                  </a:lnTo>
                  <a:close/>
                </a:path>
              </a:pathLst>
            </a:custGeom>
            <a:solidFill>
              <a:srgbClr val="006666"/>
            </a:solidFill>
          </p:spPr>
          <p:txBody>
            <a:bodyPr wrap="square" lIns="0" tIns="0" rIns="0" bIns="0" rtlCol="0"/>
            <a:lstStyle/>
            <a:p/>
          </p:txBody>
        </p:sp>
        <p:sp>
          <p:nvSpPr>
            <p:cNvPr id="48" name="object 54"/>
            <p:cNvSpPr/>
            <p:nvPr/>
          </p:nvSpPr>
          <p:spPr>
            <a:xfrm>
              <a:off x="6519798" y="5398642"/>
              <a:ext cx="909955" cy="0"/>
            </a:xfrm>
            <a:custGeom>
              <a:avLst/>
              <a:gdLst/>
              <a:ahLst/>
              <a:cxnLst/>
              <a:rect l="l" t="t" r="r" b="b"/>
              <a:pathLst>
                <a:path w="909954">
                  <a:moveTo>
                    <a:pt x="909827" y="0"/>
                  </a:moveTo>
                  <a:lnTo>
                    <a:pt x="0" y="0"/>
                  </a:lnTo>
                </a:path>
              </a:pathLst>
            </a:custGeom>
            <a:ln w="28575">
              <a:solidFill>
                <a:srgbClr val="006666"/>
              </a:solidFill>
            </a:ln>
          </p:spPr>
          <p:txBody>
            <a:bodyPr wrap="square" lIns="0" tIns="0" rIns="0" bIns="0" rtlCol="0"/>
            <a:lstStyle/>
            <a:p/>
          </p:txBody>
        </p:sp>
        <p:sp>
          <p:nvSpPr>
            <p:cNvPr id="49" name="object 55"/>
            <p:cNvSpPr/>
            <p:nvPr/>
          </p:nvSpPr>
          <p:spPr>
            <a:xfrm>
              <a:off x="6500748" y="3710051"/>
              <a:ext cx="0" cy="1697355"/>
            </a:xfrm>
            <a:custGeom>
              <a:avLst/>
              <a:gdLst/>
              <a:ahLst/>
              <a:cxnLst/>
              <a:rect l="l" t="t" r="r" b="b"/>
              <a:pathLst>
                <a:path h="1697354">
                  <a:moveTo>
                    <a:pt x="0" y="1696974"/>
                  </a:moveTo>
                  <a:lnTo>
                    <a:pt x="0" y="0"/>
                  </a:lnTo>
                </a:path>
              </a:pathLst>
            </a:custGeom>
            <a:ln w="28575">
              <a:solidFill>
                <a:srgbClr val="006666"/>
              </a:solidFill>
            </a:ln>
          </p:spPr>
          <p:txBody>
            <a:bodyPr wrap="square" lIns="0" tIns="0" rIns="0" bIns="0" rtlCol="0"/>
            <a:lstStyle/>
            <a:p/>
          </p:txBody>
        </p:sp>
        <p:sp>
          <p:nvSpPr>
            <p:cNvPr id="50" name="object 56"/>
            <p:cNvSpPr/>
            <p:nvPr/>
          </p:nvSpPr>
          <p:spPr>
            <a:xfrm>
              <a:off x="6519798" y="3674998"/>
              <a:ext cx="281305" cy="85725"/>
            </a:xfrm>
            <a:custGeom>
              <a:avLst/>
              <a:gdLst/>
              <a:ahLst/>
              <a:cxnLst/>
              <a:rect l="l" t="t" r="r" b="b"/>
              <a:pathLst>
                <a:path w="281304" h="85725">
                  <a:moveTo>
                    <a:pt x="209550" y="57150"/>
                  </a:moveTo>
                  <a:lnTo>
                    <a:pt x="209550" y="28194"/>
                  </a:lnTo>
                  <a:lnTo>
                    <a:pt x="0" y="28194"/>
                  </a:lnTo>
                  <a:lnTo>
                    <a:pt x="0" y="57150"/>
                  </a:lnTo>
                  <a:lnTo>
                    <a:pt x="209550" y="57150"/>
                  </a:lnTo>
                  <a:close/>
                </a:path>
                <a:path w="281304" h="85725">
                  <a:moveTo>
                    <a:pt x="281177" y="42671"/>
                  </a:moveTo>
                  <a:lnTo>
                    <a:pt x="195072" y="0"/>
                  </a:lnTo>
                  <a:lnTo>
                    <a:pt x="195072" y="28194"/>
                  </a:lnTo>
                  <a:lnTo>
                    <a:pt x="209550" y="28194"/>
                  </a:lnTo>
                  <a:lnTo>
                    <a:pt x="209550" y="78169"/>
                  </a:lnTo>
                  <a:lnTo>
                    <a:pt x="281177" y="42671"/>
                  </a:lnTo>
                  <a:close/>
                </a:path>
                <a:path w="281304" h="85725">
                  <a:moveTo>
                    <a:pt x="209550" y="78169"/>
                  </a:moveTo>
                  <a:lnTo>
                    <a:pt x="209550" y="57150"/>
                  </a:lnTo>
                  <a:lnTo>
                    <a:pt x="195072" y="57150"/>
                  </a:lnTo>
                  <a:lnTo>
                    <a:pt x="195072" y="85343"/>
                  </a:lnTo>
                  <a:lnTo>
                    <a:pt x="209550" y="78169"/>
                  </a:lnTo>
                  <a:close/>
                </a:path>
              </a:pathLst>
            </a:custGeom>
            <a:solidFill>
              <a:srgbClr val="006666"/>
            </a:solidFill>
          </p:spPr>
          <p:txBody>
            <a:bodyPr wrap="square" lIns="0" tIns="0" rIns="0" bIns="0" rtlCol="0"/>
            <a:lstStyle/>
            <a:p/>
          </p:txBody>
        </p:sp>
        <p:sp>
          <p:nvSpPr>
            <p:cNvPr id="51" name="object 57"/>
            <p:cNvSpPr/>
            <p:nvPr/>
          </p:nvSpPr>
          <p:spPr>
            <a:xfrm>
              <a:off x="8634348" y="2105279"/>
              <a:ext cx="424180" cy="0"/>
            </a:xfrm>
            <a:custGeom>
              <a:avLst/>
              <a:gdLst/>
              <a:ahLst/>
              <a:cxnLst/>
              <a:rect l="l" t="t" r="r" b="b"/>
              <a:pathLst>
                <a:path w="424179">
                  <a:moveTo>
                    <a:pt x="0" y="0"/>
                  </a:moveTo>
                  <a:lnTo>
                    <a:pt x="423672" y="0"/>
                  </a:lnTo>
                </a:path>
              </a:pathLst>
            </a:custGeom>
            <a:ln w="28575">
              <a:solidFill>
                <a:srgbClr val="006666"/>
              </a:solidFill>
            </a:ln>
          </p:spPr>
          <p:txBody>
            <a:bodyPr wrap="square" lIns="0" tIns="0" rIns="0" bIns="0" rtlCol="0"/>
            <a:lstStyle/>
            <a:p/>
          </p:txBody>
        </p:sp>
        <p:sp>
          <p:nvSpPr>
            <p:cNvPr id="52" name="object 58"/>
            <p:cNvSpPr/>
            <p:nvPr/>
          </p:nvSpPr>
          <p:spPr>
            <a:xfrm>
              <a:off x="9069451" y="2096897"/>
              <a:ext cx="0" cy="2857500"/>
            </a:xfrm>
            <a:custGeom>
              <a:avLst/>
              <a:gdLst/>
              <a:ahLst/>
              <a:cxnLst/>
              <a:rect l="l" t="t" r="r" b="b"/>
              <a:pathLst>
                <a:path h="2857500">
                  <a:moveTo>
                    <a:pt x="0" y="0"/>
                  </a:moveTo>
                  <a:lnTo>
                    <a:pt x="0" y="2857500"/>
                  </a:lnTo>
                </a:path>
              </a:pathLst>
            </a:custGeom>
            <a:ln w="28575">
              <a:solidFill>
                <a:srgbClr val="006666"/>
              </a:solidFill>
            </a:ln>
          </p:spPr>
          <p:txBody>
            <a:bodyPr wrap="square" lIns="0" tIns="0" rIns="0" bIns="0" rtlCol="0"/>
            <a:lstStyle/>
            <a:p/>
          </p:txBody>
        </p:sp>
        <p:sp>
          <p:nvSpPr>
            <p:cNvPr id="53" name="object 59"/>
            <p:cNvSpPr/>
            <p:nvPr/>
          </p:nvSpPr>
          <p:spPr>
            <a:xfrm>
              <a:off x="8660269" y="4903342"/>
              <a:ext cx="398145" cy="86360"/>
            </a:xfrm>
            <a:custGeom>
              <a:avLst/>
              <a:gdLst/>
              <a:ahLst/>
              <a:cxnLst/>
              <a:rect l="l" t="t" r="r" b="b"/>
              <a:pathLst>
                <a:path w="398145" h="86360">
                  <a:moveTo>
                    <a:pt x="85331" y="28956"/>
                  </a:moveTo>
                  <a:lnTo>
                    <a:pt x="85331" y="0"/>
                  </a:lnTo>
                  <a:lnTo>
                    <a:pt x="0" y="43434"/>
                  </a:lnTo>
                  <a:lnTo>
                    <a:pt x="70853" y="78865"/>
                  </a:lnTo>
                  <a:lnTo>
                    <a:pt x="70853" y="28956"/>
                  </a:lnTo>
                  <a:lnTo>
                    <a:pt x="85331" y="28956"/>
                  </a:lnTo>
                  <a:close/>
                </a:path>
                <a:path w="398145" h="86360">
                  <a:moveTo>
                    <a:pt x="397751" y="57150"/>
                  </a:moveTo>
                  <a:lnTo>
                    <a:pt x="397751" y="28956"/>
                  </a:lnTo>
                  <a:lnTo>
                    <a:pt x="70853" y="28956"/>
                  </a:lnTo>
                  <a:lnTo>
                    <a:pt x="70853" y="57150"/>
                  </a:lnTo>
                  <a:lnTo>
                    <a:pt x="397751" y="57150"/>
                  </a:lnTo>
                  <a:close/>
                </a:path>
                <a:path w="398145" h="86360">
                  <a:moveTo>
                    <a:pt x="85331" y="86106"/>
                  </a:moveTo>
                  <a:lnTo>
                    <a:pt x="85331" y="57150"/>
                  </a:lnTo>
                  <a:lnTo>
                    <a:pt x="70853" y="57150"/>
                  </a:lnTo>
                  <a:lnTo>
                    <a:pt x="70853" y="78865"/>
                  </a:lnTo>
                  <a:lnTo>
                    <a:pt x="85331" y="86106"/>
                  </a:lnTo>
                  <a:close/>
                </a:path>
              </a:pathLst>
            </a:custGeom>
            <a:solidFill>
              <a:srgbClr val="006666"/>
            </a:solidFill>
          </p:spPr>
          <p:txBody>
            <a:bodyPr wrap="square" lIns="0" tIns="0" rIns="0" bIns="0" rtlCol="0"/>
            <a:lstStyle/>
            <a:p/>
          </p:txBody>
        </p:sp>
      </p:grpSp>
      <p:sp>
        <p:nvSpPr>
          <p:cNvPr id="54" name="object 29"/>
          <p:cNvSpPr txBox="1"/>
          <p:nvPr/>
        </p:nvSpPr>
        <p:spPr>
          <a:xfrm>
            <a:off x="2925072" y="5641208"/>
            <a:ext cx="775195" cy="359073"/>
          </a:xfrm>
          <a:prstGeom prst="rect">
            <a:avLst/>
          </a:prstGeom>
        </p:spPr>
        <p:txBody>
          <a:bodyPr vert="horz" wrap="square" lIns="0" tIns="0" rIns="0" bIns="0" rtlCol="0">
            <a:spAutoFit/>
          </a:bodyPr>
          <a:lstStyle/>
          <a:p>
            <a:pPr marL="12700">
              <a:lnSpc>
                <a:spcPts val="2840"/>
              </a:lnSpc>
            </a:pPr>
            <a:r>
              <a:rPr b="1" spc="-15" dirty="0">
                <a:latin typeface="宋体" panose="02010600030101010101" pitchFamily="2" charset="-122"/>
                <a:cs typeface="宋体" panose="02010600030101010101" pitchFamily="2" charset="-122"/>
              </a:rPr>
              <a:t>数据域</a:t>
            </a:r>
            <a:endParaRPr dirty="0">
              <a:latin typeface="宋体" panose="02010600030101010101" pitchFamily="2" charset="-122"/>
              <a:cs typeface="宋体" panose="02010600030101010101" pitchFamily="2" charset="-122"/>
            </a:endParaRPr>
          </a:p>
        </p:txBody>
      </p:sp>
      <p:sp>
        <p:nvSpPr>
          <p:cNvPr id="55" name="object 32"/>
          <p:cNvSpPr txBox="1"/>
          <p:nvPr/>
        </p:nvSpPr>
        <p:spPr>
          <a:xfrm>
            <a:off x="3908816" y="5647780"/>
            <a:ext cx="944880" cy="359073"/>
          </a:xfrm>
          <a:prstGeom prst="rect">
            <a:avLst/>
          </a:prstGeom>
        </p:spPr>
        <p:txBody>
          <a:bodyPr vert="horz" wrap="square" lIns="0" tIns="0" rIns="0" bIns="0" rtlCol="0">
            <a:spAutoFit/>
          </a:bodyPr>
          <a:lstStyle/>
          <a:p>
            <a:pPr marL="12700">
              <a:lnSpc>
                <a:spcPts val="2835"/>
              </a:lnSpc>
            </a:pPr>
            <a:r>
              <a:rPr b="1" spc="-15" dirty="0">
                <a:latin typeface="宋体" panose="02010600030101010101" pitchFamily="2" charset="-122"/>
                <a:cs typeface="宋体" panose="02010600030101010101" pitchFamily="2" charset="-122"/>
              </a:rPr>
              <a:t>指针域</a:t>
            </a:r>
            <a:endParaRPr dirty="0">
              <a:latin typeface="宋体" panose="02010600030101010101" pitchFamily="2" charset="-122"/>
              <a:cs typeface="宋体" panose="02010600030101010101" pitchFamily="2" charset="-122"/>
            </a:endParaRPr>
          </a:p>
        </p:txBody>
      </p:sp>
      <p:graphicFrame>
        <p:nvGraphicFramePr>
          <p:cNvPr id="56" name="object 31"/>
          <p:cNvGraphicFramePr>
            <a:graphicFrameLocks noGrp="1"/>
          </p:cNvGraphicFramePr>
          <p:nvPr/>
        </p:nvGraphicFramePr>
        <p:xfrm>
          <a:off x="2788595" y="6122751"/>
          <a:ext cx="1979161" cy="640080"/>
        </p:xfrm>
        <a:graphic>
          <a:graphicData uri="http://schemas.openxmlformats.org/drawingml/2006/table">
            <a:tbl>
              <a:tblPr firstRow="1" bandRow="1">
                <a:tableStyleId>{2D5ABB26-0587-4C30-8999-92F81FD0307C}</a:tableStyleId>
              </a:tblPr>
              <a:tblGrid>
                <a:gridCol w="1021893"/>
                <a:gridCol w="957268"/>
              </a:tblGrid>
              <a:tr h="158781">
                <a:tc>
                  <a:txBody>
                    <a:bodyPr/>
                    <a:lstStyle/>
                    <a:p>
                      <a:endParaRPr sz="1800" dirty="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28575">
                      <a:solidFill>
                        <a:srgbClr val="000000"/>
                      </a:solidFill>
                      <a:prstDash val="solid"/>
                    </a:lnR>
                    <a:lnB w="38100">
                      <a:solidFill>
                        <a:srgbClr val="000000"/>
                      </a:solidFill>
                      <a:prstDash val="solid"/>
                    </a:lnB>
                  </a:tcPr>
                </a:tc>
                <a:tc>
                  <a:txBody>
                    <a:bodyPr/>
                    <a:lstStyle/>
                    <a:p>
                      <a:endParaRPr sz="1800" dirty="0">
                        <a:latin typeface="宋体" panose="02010600030101010101" pitchFamily="2" charset="-122"/>
                        <a:cs typeface="宋体" panose="02010600030101010101" pitchFamily="2" charset="-122"/>
                      </a:endParaRPr>
                    </a:p>
                  </a:txBody>
                  <a:tcPr marL="0" marR="0" marT="0" marB="0">
                    <a:lnL w="28575">
                      <a:solidFill>
                        <a:srgbClr val="000000"/>
                      </a:solidFill>
                      <a:prstDash val="solid"/>
                    </a:lnL>
                    <a:lnR w="12700" cap="flat" cmpd="sng" algn="ctr">
                      <a:solidFill>
                        <a:schemeClr val="tx1"/>
                      </a:solidFill>
                      <a:prstDash val="solid"/>
                      <a:round/>
                      <a:headEnd type="none" w="med" len="med"/>
                      <a:tailEnd type="none" w="med" len="med"/>
                    </a:lnR>
                    <a:lnB w="38100">
                      <a:solidFill>
                        <a:srgbClr val="000000"/>
                      </a:solidFill>
                      <a:prstDash val="solid"/>
                    </a:lnB>
                  </a:tcPr>
                </a:tc>
              </a:tr>
              <a:tr h="357258">
                <a:tc>
                  <a:txBody>
                    <a:bodyPr/>
                    <a:lstStyle/>
                    <a:p>
                      <a:pPr marL="294640">
                        <a:lnSpc>
                          <a:spcPct val="100000"/>
                        </a:lnSpc>
                      </a:pPr>
                      <a:r>
                        <a:rPr sz="2400" b="1" dirty="0">
                          <a:latin typeface="Times New Roman" panose="02020603050405020304"/>
                          <a:cs typeface="Times New Roman" panose="02020603050405020304"/>
                        </a:rPr>
                        <a:t>data</a:t>
                      </a:r>
                      <a:endParaRPr sz="2400">
                        <a:latin typeface="Times New Roman" panose="02020603050405020304"/>
                        <a:cs typeface="Times New Roman" panose="02020603050405020304"/>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19710">
                        <a:lnSpc>
                          <a:spcPct val="100000"/>
                        </a:lnSpc>
                      </a:pPr>
                      <a:r>
                        <a:rPr sz="2400" b="1" dirty="0">
                          <a:latin typeface="Times New Roman" panose="02020603050405020304"/>
                          <a:cs typeface="Times New Roman" panose="02020603050405020304"/>
                        </a:rPr>
                        <a:t>next</a:t>
                      </a:r>
                      <a:endParaRPr sz="2400" dirty="0">
                        <a:latin typeface="Times New Roman" panose="02020603050405020304"/>
                        <a:cs typeface="Times New Roman" panose="02020603050405020304"/>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
        <p:nvSpPr>
          <p:cNvPr id="57" name="object 28"/>
          <p:cNvSpPr/>
          <p:nvPr/>
        </p:nvSpPr>
        <p:spPr>
          <a:xfrm>
            <a:off x="2808489" y="5953492"/>
            <a:ext cx="1008360" cy="187290"/>
          </a:xfrm>
          <a:custGeom>
            <a:avLst/>
            <a:gdLst/>
            <a:ahLst/>
            <a:cxnLst/>
            <a:rect l="l" t="t" r="r" b="b"/>
            <a:pathLst>
              <a:path w="1290954" h="194944">
                <a:moveTo>
                  <a:pt x="1290358" y="194602"/>
                </a:moveTo>
                <a:lnTo>
                  <a:pt x="1281464" y="153829"/>
                </a:lnTo>
                <a:lnTo>
                  <a:pt x="1257265" y="120857"/>
                </a:lnTo>
                <a:lnTo>
                  <a:pt x="1221490" y="99258"/>
                </a:lnTo>
                <a:lnTo>
                  <a:pt x="752386" y="92494"/>
                </a:lnTo>
                <a:lnTo>
                  <a:pt x="737383" y="91509"/>
                </a:lnTo>
                <a:lnTo>
                  <a:pt x="696775" y="77794"/>
                </a:lnTo>
                <a:lnTo>
                  <a:pt x="665668" y="50716"/>
                </a:lnTo>
                <a:lnTo>
                  <a:pt x="647789" y="13847"/>
                </a:lnTo>
                <a:lnTo>
                  <a:pt x="645414" y="0"/>
                </a:lnTo>
                <a:lnTo>
                  <a:pt x="644175" y="12481"/>
                </a:lnTo>
                <a:lnTo>
                  <a:pt x="628340" y="47711"/>
                </a:lnTo>
                <a:lnTo>
                  <a:pt x="597573" y="75603"/>
                </a:lnTo>
                <a:lnTo>
                  <a:pt x="556048" y="90994"/>
                </a:lnTo>
                <a:lnTo>
                  <a:pt x="106972" y="92494"/>
                </a:lnTo>
                <a:lnTo>
                  <a:pt x="91969" y="93479"/>
                </a:lnTo>
                <a:lnTo>
                  <a:pt x="51361" y="107194"/>
                </a:lnTo>
                <a:lnTo>
                  <a:pt x="20254" y="134272"/>
                </a:lnTo>
                <a:lnTo>
                  <a:pt x="2375" y="171140"/>
                </a:lnTo>
                <a:lnTo>
                  <a:pt x="0" y="184988"/>
                </a:lnTo>
              </a:path>
            </a:pathLst>
          </a:custGeom>
          <a:ln w="28575">
            <a:solidFill>
              <a:srgbClr val="000000"/>
            </a:solidFill>
          </a:ln>
        </p:spPr>
        <p:txBody>
          <a:bodyPr wrap="square" lIns="0" tIns="0" rIns="0" bIns="0" rtlCol="0"/>
          <a:lstStyle/>
          <a:p/>
        </p:txBody>
      </p:sp>
      <p:sp>
        <p:nvSpPr>
          <p:cNvPr id="58" name="object 30"/>
          <p:cNvSpPr/>
          <p:nvPr/>
        </p:nvSpPr>
        <p:spPr>
          <a:xfrm>
            <a:off x="3816850" y="5967251"/>
            <a:ext cx="950906" cy="159944"/>
          </a:xfrm>
          <a:custGeom>
            <a:avLst/>
            <a:gdLst/>
            <a:ahLst/>
            <a:cxnLst/>
            <a:rect l="l" t="t" r="r" b="b"/>
            <a:pathLst>
              <a:path w="1247775" h="206375">
                <a:moveTo>
                  <a:pt x="1247332" y="206066"/>
                </a:moveTo>
                <a:lnTo>
                  <a:pt x="1238957" y="162957"/>
                </a:lnTo>
                <a:lnTo>
                  <a:pt x="1216210" y="127972"/>
                </a:lnTo>
                <a:lnTo>
                  <a:pt x="1182658" y="104603"/>
                </a:lnTo>
                <a:lnTo>
                  <a:pt x="726886" y="96338"/>
                </a:lnTo>
                <a:lnTo>
                  <a:pt x="712707" y="95324"/>
                </a:lnTo>
                <a:lnTo>
                  <a:pt x="674171" y="81158"/>
                </a:lnTo>
                <a:lnTo>
                  <a:pt x="644321" y="53054"/>
                </a:lnTo>
                <a:lnTo>
                  <a:pt x="626617" y="14540"/>
                </a:lnTo>
                <a:lnTo>
                  <a:pt x="624011" y="0"/>
                </a:lnTo>
                <a:lnTo>
                  <a:pt x="622745" y="12702"/>
                </a:lnTo>
                <a:lnTo>
                  <a:pt x="607346" y="49033"/>
                </a:lnTo>
                <a:lnTo>
                  <a:pt x="577597" y="78255"/>
                </a:lnTo>
                <a:lnTo>
                  <a:pt x="537422" y="94650"/>
                </a:lnTo>
                <a:lnTo>
                  <a:pt x="103570" y="96338"/>
                </a:lnTo>
                <a:lnTo>
                  <a:pt x="89263" y="97345"/>
                </a:lnTo>
                <a:lnTo>
                  <a:pt x="50477" y="111417"/>
                </a:lnTo>
                <a:lnTo>
                  <a:pt x="20494" y="139349"/>
                </a:lnTo>
                <a:lnTo>
                  <a:pt x="2664" y="177645"/>
                </a:lnTo>
                <a:lnTo>
                  <a:pt x="0" y="192110"/>
                </a:lnTo>
              </a:path>
            </a:pathLst>
          </a:custGeom>
          <a:ln w="28574">
            <a:solidFill>
              <a:srgbClr val="000000"/>
            </a:solidFill>
          </a:ln>
        </p:spPr>
        <p:txBody>
          <a:bodyPr wrap="square" lIns="0" tIns="0" rIns="0" bIns="0" rtlCol="0"/>
          <a:lstStyle/>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其他链表</a:t>
            </a:r>
            <a:endParaRPr lang="zh-CN" altLang="en-US" dirty="0"/>
          </a:p>
        </p:txBody>
      </p:sp>
      <p:sp>
        <p:nvSpPr>
          <p:cNvPr id="60418" name="Rectangle 3"/>
          <p:cNvSpPr>
            <a:spLocks noGrp="1" noChangeArrowheads="1"/>
          </p:cNvSpPr>
          <p:nvPr>
            <p:ph idx="1"/>
          </p:nvPr>
        </p:nvSpPr>
        <p:spPr/>
        <p:txBody>
          <a:bodyPr/>
          <a:lstStyle/>
          <a:p>
            <a:pPr>
              <a:lnSpc>
                <a:spcPct val="105000"/>
              </a:lnSpc>
              <a:spcBef>
                <a:spcPct val="5000"/>
              </a:spcBef>
              <a:buClr>
                <a:schemeClr val="tx1"/>
              </a:buClr>
              <a:buSzPct val="50000"/>
              <a:buFont typeface="Wingdings" panose="05000000000000000000" pitchFamily="2" charset="2"/>
              <a:buChar char="§"/>
            </a:pPr>
            <a:r>
              <a:rPr lang="zh-CN" altLang="en-US" dirty="0" smtClean="0">
                <a:sym typeface="+mn-ea"/>
              </a:rPr>
              <a:t>双向链表存储结构</a:t>
            </a:r>
            <a:endParaRPr lang="zh-CN" altLang="en-US" dirty="0" smtClean="0">
              <a:sym typeface="+mn-ea"/>
            </a:endParaRPr>
          </a:p>
          <a:p>
            <a:pPr>
              <a:lnSpc>
                <a:spcPct val="105000"/>
              </a:lnSpc>
              <a:spcBef>
                <a:spcPct val="5000"/>
              </a:spcBef>
              <a:buClr>
                <a:schemeClr val="tx1"/>
              </a:buClr>
              <a:buSzPct val="50000"/>
              <a:buFont typeface="Wingdings" panose="05000000000000000000" pitchFamily="2" charset="2"/>
              <a:buChar char="§"/>
            </a:pPr>
            <a:r>
              <a:rPr lang="zh-CN" altLang="en-US" b="1" dirty="0" smtClean="0">
                <a:ea typeface="楷体_GB2312"/>
                <a:cs typeface="楷体_GB2312"/>
              </a:rPr>
              <a:t>循环链表</a:t>
            </a:r>
            <a:endParaRPr lang="zh-CN" altLang="en-US" b="1" dirty="0" smtClean="0">
              <a:ea typeface="楷体_GB2312"/>
              <a:cs typeface="楷体_GB231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顺序表  </a:t>
            </a:r>
            <a:r>
              <a:rPr lang="en-US" altLang="zh-CN" smtClean="0">
                <a:solidFill>
                  <a:srgbClr val="FF0000"/>
                </a:solidFill>
              </a:rPr>
              <a:t>VS</a:t>
            </a:r>
            <a:r>
              <a:rPr lang="en-US" altLang="zh-CN" smtClean="0"/>
              <a:t>  </a:t>
            </a:r>
            <a:r>
              <a:rPr lang="zh-CN" altLang="en-US" smtClean="0"/>
              <a:t>单向链表</a:t>
            </a:r>
            <a:endParaRPr lang="zh-CN" altLang="en-US" smtClean="0"/>
          </a:p>
        </p:txBody>
      </p:sp>
      <p:sp>
        <p:nvSpPr>
          <p:cNvPr id="8089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747404-A332-4D83-872D-4A26839F0175}" type="slidenum">
              <a:rPr lang="en-US" altLang="en-US" smtClean="0">
                <a:solidFill>
                  <a:srgbClr val="4B4B4B"/>
                </a:solidFill>
              </a:rPr>
            </a:fld>
            <a:endParaRPr lang="en-US" altLang="en-US" smtClean="0">
              <a:solidFill>
                <a:srgbClr val="4B4B4B"/>
              </a:solidFill>
            </a:endParaRPr>
          </a:p>
        </p:txBody>
      </p:sp>
      <p:graphicFrame>
        <p:nvGraphicFramePr>
          <p:cNvPr id="5" name="表格 4"/>
          <p:cNvGraphicFramePr>
            <a:graphicFrameLocks noGrp="1"/>
          </p:cNvGraphicFramePr>
          <p:nvPr/>
        </p:nvGraphicFramePr>
        <p:xfrm>
          <a:off x="508001" y="1538289"/>
          <a:ext cx="8127999" cy="2966152"/>
        </p:xfrm>
        <a:graphic>
          <a:graphicData uri="http://schemas.openxmlformats.org/drawingml/2006/table">
            <a:tbl>
              <a:tblPr firstRow="1" bandRow="1">
                <a:tableStyleId>{5C22544A-7EE6-4342-B048-85BDC9FD1C3A}</a:tableStyleId>
              </a:tblPr>
              <a:tblGrid>
                <a:gridCol w="2709333"/>
                <a:gridCol w="2709333"/>
                <a:gridCol w="2709333"/>
              </a:tblGrid>
              <a:tr h="370769">
                <a:tc>
                  <a:txBody>
                    <a:bodyPr/>
                    <a:lstStyle/>
                    <a:p>
                      <a:pPr algn="ctr"/>
                      <a:r>
                        <a:rPr lang="zh-CN" altLang="en-US" sz="1800" dirty="0" smtClean="0"/>
                        <a:t>操作</a:t>
                      </a:r>
                      <a:r>
                        <a:rPr lang="en-US" altLang="zh-CN" sz="1800" dirty="0" smtClean="0"/>
                        <a:t>(</a:t>
                      </a:r>
                      <a:r>
                        <a:rPr lang="en-US" altLang="zh-CN" sz="1800" i="1" dirty="0" smtClean="0"/>
                        <a:t>ADT</a:t>
                      </a:r>
                      <a:r>
                        <a:rPr lang="en-US" altLang="zh-CN" sz="1800" dirty="0" smtClean="0"/>
                        <a:t>)</a:t>
                      </a:r>
                      <a:endParaRPr lang="zh-CN" altLang="en-US" sz="1800" dirty="0"/>
                    </a:p>
                  </a:txBody>
                  <a:tcPr marL="121920" marR="121920" marT="45711" marB="45711" anchor="ctr"/>
                </a:tc>
                <a:tc>
                  <a:txBody>
                    <a:bodyPr/>
                    <a:lstStyle/>
                    <a:p>
                      <a:pPr algn="ctr"/>
                      <a:r>
                        <a:rPr lang="zh-CN" altLang="en-US" sz="1800" dirty="0" smtClean="0"/>
                        <a:t>顺序表</a:t>
                      </a:r>
                      <a:endParaRPr lang="zh-CN" altLang="en-US" sz="1800" dirty="0"/>
                    </a:p>
                  </a:txBody>
                  <a:tcPr marL="121920" marR="121920" marT="45711" marB="45711" anchor="ctr"/>
                </a:tc>
                <a:tc>
                  <a:txBody>
                    <a:bodyPr/>
                    <a:lstStyle/>
                    <a:p>
                      <a:pPr algn="ctr"/>
                      <a:r>
                        <a:rPr lang="zh-CN" altLang="en-US" sz="1800" dirty="0" smtClean="0"/>
                        <a:t>单向链表</a:t>
                      </a:r>
                      <a:endParaRPr lang="zh-CN" altLang="en-US" sz="1800" dirty="0"/>
                    </a:p>
                  </a:txBody>
                  <a:tcPr marL="121920" marR="121920" marT="45711" marB="45711" anchor="ctr"/>
                </a:tc>
              </a:tr>
              <a:tr h="370769">
                <a:tc>
                  <a:txBody>
                    <a:bodyPr/>
                    <a:lstStyle/>
                    <a:p>
                      <a:pPr algn="ctr"/>
                      <a:r>
                        <a:rPr lang="en-US" altLang="zh-CN" sz="1800" i="1" dirty="0" smtClean="0"/>
                        <a:t>Destroy</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Θ(1)</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latin typeface="黑体" panose="02010609060101010101" charset="-122"/>
                          <a:ea typeface="黑体" panose="02010609060101010101" charset="-122"/>
                        </a:rPr>
                        <a:t>Θ(n)</a:t>
                      </a:r>
                      <a:endParaRPr lang="zh-CN" altLang="en-US" sz="1800" b="1" dirty="0"/>
                    </a:p>
                  </a:txBody>
                  <a:tcPr marL="121920" marR="121920" marT="45711" marB="45711" anchor="ctr"/>
                </a:tc>
              </a:tr>
              <a:tr h="370769">
                <a:tc>
                  <a:txBody>
                    <a:bodyPr/>
                    <a:lstStyle/>
                    <a:p>
                      <a:pPr algn="ctr"/>
                      <a:r>
                        <a:rPr lang="en-US" altLang="zh-CN" sz="1800" i="1" dirty="0" smtClean="0"/>
                        <a:t>Empty</a:t>
                      </a:r>
                      <a:endParaRPr lang="zh-CN" altLang="en-US" sz="1800" i="1" dirty="0"/>
                    </a:p>
                  </a:txBody>
                  <a:tcPr marL="121920" marR="121920"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FF0000"/>
                          </a:solidFill>
                          <a:latin typeface="黑体" panose="02010609060101010101" charset="-122"/>
                          <a:ea typeface="黑体" panose="02010609060101010101" charset="-122"/>
                        </a:rPr>
                        <a:t>Θ(1)</a:t>
                      </a:r>
                      <a:endParaRPr lang="zh-CN" altLang="en-US" sz="1800" b="1" dirty="0" smtClean="0">
                        <a:solidFill>
                          <a:srgbClr val="FF0000"/>
                        </a:solidFill>
                      </a:endParaRPr>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Θ(1)</a:t>
                      </a:r>
                      <a:endParaRPr lang="zh-CN" altLang="en-US" sz="1800" b="1" dirty="0">
                        <a:solidFill>
                          <a:srgbClr val="FF0000"/>
                        </a:solidFill>
                      </a:endParaRPr>
                    </a:p>
                  </a:txBody>
                  <a:tcPr marL="121920" marR="121920" marT="45711" marB="45711" anchor="ctr"/>
                </a:tc>
              </a:tr>
              <a:tr h="370769">
                <a:tc>
                  <a:txBody>
                    <a:bodyPr/>
                    <a:lstStyle/>
                    <a:p>
                      <a:pPr algn="ctr"/>
                      <a:r>
                        <a:rPr lang="en-US" altLang="zh-CN" sz="1800" i="1" dirty="0" smtClean="0"/>
                        <a:t>get</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Θ(1)</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latin typeface="黑体" panose="02010609060101010101" charset="-122"/>
                          <a:ea typeface="黑体" panose="02010609060101010101" charset="-122"/>
                        </a:rPr>
                        <a:t>Θ(n)</a:t>
                      </a:r>
                      <a:endParaRPr lang="zh-CN" altLang="en-US" sz="1800" b="1" dirty="0"/>
                    </a:p>
                  </a:txBody>
                  <a:tcPr marL="121920" marR="121920" marT="45711" marB="45711" anchor="ctr"/>
                </a:tc>
              </a:tr>
              <a:tr h="370769">
                <a:tc>
                  <a:txBody>
                    <a:bodyPr/>
                    <a:lstStyle/>
                    <a:p>
                      <a:pPr algn="ctr"/>
                      <a:r>
                        <a:rPr lang="en-US" altLang="zh-CN" sz="1800" i="1" dirty="0" err="1" smtClean="0"/>
                        <a:t>indexOf</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Ο(n)</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Ο(n)</a:t>
                      </a:r>
                      <a:endParaRPr lang="zh-CN" altLang="en-US" sz="1800" b="1" dirty="0">
                        <a:solidFill>
                          <a:srgbClr val="FF0000"/>
                        </a:solidFill>
                      </a:endParaRPr>
                    </a:p>
                  </a:txBody>
                  <a:tcPr marL="121920" marR="121920" marT="45711" marB="45711" anchor="ctr"/>
                </a:tc>
              </a:tr>
              <a:tr h="370769">
                <a:tc>
                  <a:txBody>
                    <a:bodyPr/>
                    <a:lstStyle/>
                    <a:p>
                      <a:pPr algn="ctr"/>
                      <a:r>
                        <a:rPr lang="en-US" altLang="zh-CN" sz="1800" i="1" dirty="0" smtClean="0"/>
                        <a:t>Delete</a:t>
                      </a:r>
                      <a:endParaRPr lang="zh-CN" altLang="en-US" sz="1800" i="1" dirty="0"/>
                    </a:p>
                  </a:txBody>
                  <a:tcPr marL="121920" marR="121920" marT="45711" marB="45711" anchor="ctr"/>
                </a:tc>
                <a:tc>
                  <a:txBody>
                    <a:bodyPr/>
                    <a:lstStyle/>
                    <a:p>
                      <a:pPr algn="ctr"/>
                      <a:r>
                        <a:rPr lang="en-US" altLang="zh-CN" sz="1800" b="1" dirty="0" smtClean="0">
                          <a:latin typeface="黑体" panose="02010609060101010101" charset="-122"/>
                          <a:ea typeface="黑体" panose="02010609060101010101" charset="-122"/>
                        </a:rPr>
                        <a:t>Ο((n-k)s)</a:t>
                      </a:r>
                      <a:endParaRPr lang="zh-CN" altLang="en-US" sz="1800" b="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Ο(k)</a:t>
                      </a:r>
                      <a:r>
                        <a:rPr lang="zh-CN" altLang="en-US" sz="1800" b="1" dirty="0" smtClean="0">
                          <a:solidFill>
                            <a:srgbClr val="FF0000"/>
                          </a:solidFill>
                          <a:latin typeface="黑体" panose="02010609060101010101" charset="-122"/>
                          <a:ea typeface="黑体" panose="02010609060101010101" charset="-122"/>
                        </a:rPr>
                        <a:t>或</a:t>
                      </a:r>
                      <a:r>
                        <a:rPr lang="en-US" altLang="zh-CN" sz="1800" b="1" dirty="0" smtClean="0">
                          <a:solidFill>
                            <a:srgbClr val="FF0000"/>
                          </a:solidFill>
                          <a:latin typeface="黑体" panose="02010609060101010101" charset="-122"/>
                          <a:ea typeface="黑体" panose="02010609060101010101" charset="-122"/>
                        </a:rPr>
                        <a:t>Ο(1)</a:t>
                      </a:r>
                      <a:endParaRPr lang="zh-CN" altLang="en-US" sz="1800" b="1" dirty="0">
                        <a:solidFill>
                          <a:srgbClr val="FF0000"/>
                        </a:solidFill>
                      </a:endParaRPr>
                    </a:p>
                  </a:txBody>
                  <a:tcPr marL="121920" marR="121920" marT="45711" marB="45711" anchor="ctr"/>
                </a:tc>
              </a:tr>
              <a:tr h="370769">
                <a:tc>
                  <a:txBody>
                    <a:bodyPr/>
                    <a:lstStyle/>
                    <a:p>
                      <a:pPr algn="ctr"/>
                      <a:r>
                        <a:rPr lang="en-US" altLang="zh-CN" sz="1800" i="1" dirty="0" smtClean="0"/>
                        <a:t>Insert</a:t>
                      </a:r>
                      <a:endParaRPr lang="zh-CN" altLang="en-US" sz="1800" i="1" dirty="0"/>
                    </a:p>
                  </a:txBody>
                  <a:tcPr marL="121920" marR="121920" marT="45711" marB="45711" anchor="ctr"/>
                </a:tc>
                <a:tc>
                  <a:txBody>
                    <a:bodyPr/>
                    <a:lstStyle/>
                    <a:p>
                      <a:pPr algn="ctr"/>
                      <a:r>
                        <a:rPr lang="en-US" altLang="zh-CN" sz="1800" b="1" dirty="0" smtClean="0">
                          <a:latin typeface="黑体" panose="02010609060101010101" charset="-122"/>
                          <a:ea typeface="黑体" panose="02010609060101010101" charset="-122"/>
                        </a:rPr>
                        <a:t>Ο((n-k)s)</a:t>
                      </a:r>
                      <a:endParaRPr lang="zh-CN" altLang="en-US" sz="1800" b="1" dirty="0"/>
                    </a:p>
                  </a:txBody>
                  <a:tcPr marL="121920" marR="121920"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FF0000"/>
                          </a:solidFill>
                          <a:latin typeface="黑体" panose="02010609060101010101" charset="-122"/>
                          <a:ea typeface="黑体" panose="02010609060101010101" charset="-122"/>
                        </a:rPr>
                        <a:t>Ο(k)</a:t>
                      </a:r>
                      <a:r>
                        <a:rPr lang="zh-CN" altLang="en-US" sz="1800" b="1" dirty="0" smtClean="0">
                          <a:solidFill>
                            <a:srgbClr val="FF0000"/>
                          </a:solidFill>
                          <a:latin typeface="黑体" panose="02010609060101010101" charset="-122"/>
                          <a:ea typeface="黑体" panose="02010609060101010101" charset="-122"/>
                        </a:rPr>
                        <a:t>或</a:t>
                      </a:r>
                      <a:r>
                        <a:rPr lang="en-US" altLang="zh-CN" sz="1800" b="1" dirty="0" smtClean="0">
                          <a:solidFill>
                            <a:srgbClr val="FF0000"/>
                          </a:solidFill>
                          <a:latin typeface="黑体" panose="02010609060101010101" charset="-122"/>
                          <a:ea typeface="黑体" panose="02010609060101010101" charset="-122"/>
                        </a:rPr>
                        <a:t>Ο(1)</a:t>
                      </a:r>
                      <a:endParaRPr lang="en-US" altLang="zh-CN" sz="1800" b="1" dirty="0" smtClean="0">
                        <a:solidFill>
                          <a:srgbClr val="FF0000"/>
                        </a:solidFill>
                        <a:latin typeface="黑体" panose="02010609060101010101" charset="-122"/>
                        <a:ea typeface="黑体" panose="02010609060101010101" charset="-122"/>
                      </a:endParaRPr>
                    </a:p>
                  </a:txBody>
                  <a:tcPr marL="121920" marR="121920" marT="45711" marB="45711" anchor="ctr"/>
                </a:tc>
              </a:tr>
              <a:tr h="370769">
                <a:tc>
                  <a:txBody>
                    <a:bodyPr/>
                    <a:lstStyle/>
                    <a:p>
                      <a:pPr algn="ctr"/>
                      <a:r>
                        <a:rPr lang="en-US" altLang="zh-CN" sz="1800" i="1" dirty="0" smtClean="0"/>
                        <a:t>Output</a:t>
                      </a:r>
                      <a:endParaRPr lang="zh-CN" altLang="en-US" sz="1800" i="1" dirty="0"/>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Θ(n)</a:t>
                      </a:r>
                      <a:endParaRPr lang="zh-CN" altLang="en-US" sz="1800" b="1" dirty="0">
                        <a:solidFill>
                          <a:srgbClr val="FF0000"/>
                        </a:solidFill>
                      </a:endParaRPr>
                    </a:p>
                  </a:txBody>
                  <a:tcPr marL="121920" marR="121920" marT="45711" marB="45711" anchor="ctr"/>
                </a:tc>
                <a:tc>
                  <a:txBody>
                    <a:bodyPr/>
                    <a:lstStyle/>
                    <a:p>
                      <a:pPr algn="ctr"/>
                      <a:r>
                        <a:rPr lang="en-US" altLang="zh-CN" sz="1800" b="1" dirty="0" smtClean="0">
                          <a:solidFill>
                            <a:srgbClr val="FF0000"/>
                          </a:solidFill>
                          <a:latin typeface="黑体" panose="02010609060101010101" charset="-122"/>
                          <a:ea typeface="黑体" panose="02010609060101010101" charset="-122"/>
                        </a:rPr>
                        <a:t>Θ(n)</a:t>
                      </a:r>
                      <a:endParaRPr lang="zh-CN" altLang="en-US" sz="1800" b="1" dirty="0">
                        <a:solidFill>
                          <a:srgbClr val="FF0000"/>
                        </a:solidFill>
                      </a:endParaRPr>
                    </a:p>
                  </a:txBody>
                  <a:tcPr marL="121920" marR="121920" marT="45711" marB="45711" anchor="ctr"/>
                </a:tc>
              </a:tr>
            </a:tbl>
          </a:graphicData>
        </a:graphic>
      </p:graphicFrame>
      <p:sp>
        <p:nvSpPr>
          <p:cNvPr id="6" name="文本框 5"/>
          <p:cNvSpPr txBox="1"/>
          <p:nvPr/>
        </p:nvSpPr>
        <p:spPr>
          <a:xfrm>
            <a:off x="6305481" y="5078399"/>
            <a:ext cx="2553904" cy="646331"/>
          </a:xfrm>
          <a:prstGeom prst="rect">
            <a:avLst/>
          </a:prstGeom>
          <a:noFill/>
          <a:ln>
            <a:solidFill>
              <a:schemeClr val="bg2"/>
            </a:solidFill>
          </a:ln>
        </p:spPr>
        <p:txBody>
          <a:bodyPr wrap="none" rtlCol="0" anchor="ctr" anchorCtr="1">
            <a:spAutoFit/>
          </a:bodyPr>
          <a:lstStyle/>
          <a:p>
            <a:r>
              <a:rPr lang="zh-CN" altLang="en-US" dirty="0">
                <a:solidFill>
                  <a:srgbClr val="FF0000"/>
                </a:solidFill>
                <a:latin typeface="Microsoft YaHei UI" panose="020B0503020204020204" pitchFamily="34" charset="-122"/>
                <a:ea typeface="Microsoft YaHei UI" panose="020B0503020204020204" pitchFamily="34" charset="-122"/>
              </a:rPr>
              <a:t>例如</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find and delete</a:t>
            </a:r>
            <a:br>
              <a:rPr lang="en-US" altLang="zh-CN" dirty="0">
                <a:latin typeface="Microsoft YaHei UI" panose="020B0503020204020204" pitchFamily="34" charset="-122"/>
                <a:ea typeface="Microsoft YaHei UI" panose="020B0503020204020204" pitchFamily="34" charset="-122"/>
              </a:rPr>
            </a:br>
            <a:r>
              <a:rPr lang="en-US" altLang="zh-CN" dirty="0">
                <a:latin typeface="Microsoft YaHei UI" panose="020B0503020204020204" pitchFamily="34" charset="-122"/>
                <a:ea typeface="Microsoft YaHei UI" panose="020B0503020204020204" pitchFamily="34" charset="-122"/>
              </a:rPr>
              <a:t>      or find and insert</a:t>
            </a:r>
            <a:endParaRPr lang="zh-CN" altLang="en-US" dirty="0">
              <a:latin typeface="Microsoft YaHei UI" panose="020B0503020204020204" pitchFamily="34" charset="-122"/>
              <a:ea typeface="Microsoft YaHei UI" panose="020B0503020204020204" pitchFamily="34" charset="-122"/>
            </a:endParaRPr>
          </a:p>
        </p:txBody>
      </p:sp>
      <p:cxnSp>
        <p:nvCxnSpPr>
          <p:cNvPr id="3" name="直接箭头连接符 2"/>
          <p:cNvCxnSpPr/>
          <p:nvPr/>
        </p:nvCxnSpPr>
        <p:spPr>
          <a:xfrm flipH="1" flipV="1">
            <a:off x="7924801" y="3598606"/>
            <a:ext cx="334297" cy="158980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直接箭头连接符 6"/>
          <p:cNvCxnSpPr/>
          <p:nvPr/>
        </p:nvCxnSpPr>
        <p:spPr>
          <a:xfrm flipH="1" flipV="1">
            <a:off x="7582433" y="3972232"/>
            <a:ext cx="676664" cy="112087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复习从哪儿入手？</a:t>
            </a:r>
            <a:endParaRPr lang="zh-CN" altLang="en-US" smtClean="0"/>
          </a:p>
        </p:txBody>
      </p:sp>
      <p:sp>
        <p:nvSpPr>
          <p:cNvPr id="24579" name="内容占位符 2"/>
          <p:cNvSpPr>
            <a:spLocks noGrp="1"/>
          </p:cNvSpPr>
          <p:nvPr>
            <p:ph idx="1"/>
          </p:nvPr>
        </p:nvSpPr>
        <p:spPr/>
        <p:txBody>
          <a:bodyPr/>
          <a:lstStyle/>
          <a:p>
            <a:r>
              <a:rPr lang="zh-CN" altLang="en-US" smtClean="0"/>
              <a:t>上课的讲义（包括知识点、练习、思考等）</a:t>
            </a:r>
            <a:endParaRPr lang="en-US" altLang="zh-CN" smtClean="0"/>
          </a:p>
          <a:p>
            <a:r>
              <a:rPr lang="zh-CN" altLang="en-US" smtClean="0"/>
              <a:t>作业</a:t>
            </a:r>
            <a:endParaRPr lang="en-US" altLang="zh-CN" smtClean="0"/>
          </a:p>
          <a:p>
            <a:r>
              <a:rPr lang="zh-CN" altLang="en-US" smtClean="0"/>
              <a:t>教材</a:t>
            </a:r>
            <a:endParaRPr lang="en-US" altLang="zh-CN" smtClean="0"/>
          </a:p>
          <a:p>
            <a:r>
              <a:rPr lang="zh-CN" altLang="en-US" smtClean="0"/>
              <a:t>对于每一种数据结构，要依次掌握</a:t>
            </a:r>
            <a:endParaRPr lang="en-US" altLang="zh-CN" smtClean="0"/>
          </a:p>
          <a:p>
            <a:pPr lvl="1"/>
            <a:r>
              <a:rPr lang="zh-CN" altLang="en-US" smtClean="0"/>
              <a:t>原理、特征、操作</a:t>
            </a:r>
            <a:endParaRPr lang="en-US" altLang="zh-CN" smtClean="0"/>
          </a:p>
          <a:p>
            <a:pPr lvl="1"/>
            <a:r>
              <a:rPr lang="zh-CN" altLang="en-US" smtClean="0"/>
              <a:t>存储方式</a:t>
            </a:r>
            <a:endParaRPr lang="en-US" altLang="zh-CN" smtClean="0"/>
          </a:p>
          <a:p>
            <a:pPr lvl="1"/>
            <a:r>
              <a:rPr lang="zh-CN" altLang="en-US" smtClean="0"/>
              <a:t>时间复杂度和空间复杂度</a:t>
            </a:r>
            <a:endParaRPr lang="en-US" altLang="zh-CN" smtClean="0"/>
          </a:p>
          <a:p>
            <a:pPr lvl="1"/>
            <a:r>
              <a:rPr lang="en-US" altLang="zh-CN" smtClean="0"/>
              <a:t>C++\C</a:t>
            </a:r>
            <a:r>
              <a:rPr lang="zh-CN" altLang="en-US" smtClean="0"/>
              <a:t>实现</a:t>
            </a:r>
            <a:endParaRPr lang="zh-CN" altLang="en-US" smtClean="0"/>
          </a:p>
        </p:txBody>
      </p:sp>
      <p:sp>
        <p:nvSpPr>
          <p:cNvPr id="245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289560-2D8E-4BA8-890B-87A3B78642A6}" type="slidenum">
              <a:rPr lang="en-US" altLang="en-US">
                <a:solidFill>
                  <a:srgbClr val="4B4B4B"/>
                </a:solidFill>
              </a:rPr>
            </a:fld>
            <a:endParaRPr lang="en-US" altLang="en-US">
              <a:solidFill>
                <a:srgbClr val="4B4B4B"/>
              </a:solidFill>
            </a:endParaRPr>
          </a:p>
        </p:txBody>
      </p:sp>
      <p:sp>
        <p:nvSpPr>
          <p:cNvPr id="5" name="右大括号 4"/>
          <p:cNvSpPr/>
          <p:nvPr/>
        </p:nvSpPr>
        <p:spPr bwMode="auto">
          <a:xfrm>
            <a:off x="5110163" y="3682365"/>
            <a:ext cx="358775" cy="1076325"/>
          </a:xfrm>
          <a:prstGeom prst="righ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lIns="0" tIns="0" rIns="182880" bIns="0"/>
          <a:lstStyle/>
          <a:p>
            <a:pPr>
              <a:spcBef>
                <a:spcPct val="50000"/>
              </a:spcBef>
              <a:defRPr/>
            </a:pPr>
            <a:endParaRPr lang="zh-CN" altLang="en-US" sz="2400"/>
          </a:p>
        </p:txBody>
      </p:sp>
      <p:sp>
        <p:nvSpPr>
          <p:cNvPr id="24582" name="TextBox 5"/>
          <p:cNvSpPr txBox="1">
            <a:spLocks noChangeArrowheads="1"/>
          </p:cNvSpPr>
          <p:nvPr/>
        </p:nvSpPr>
        <p:spPr bwMode="auto">
          <a:xfrm>
            <a:off x="5827713" y="4041140"/>
            <a:ext cx="287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占卷面的</a:t>
            </a:r>
            <a:r>
              <a:rPr lang="en-US" altLang="zh-CN" b="1">
                <a:solidFill>
                  <a:srgbClr val="FF0000"/>
                </a:solidFill>
              </a:rPr>
              <a:t>85</a:t>
            </a:r>
            <a:r>
              <a:rPr lang="en-US" altLang="zh-CN" b="1">
                <a:solidFill>
                  <a:srgbClr val="FF0000"/>
                </a:solidFill>
              </a:rPr>
              <a:t>%</a:t>
            </a:r>
            <a:r>
              <a:rPr lang="zh-CN" altLang="en-US" b="1">
                <a:solidFill>
                  <a:srgbClr val="FF0000"/>
                </a:solidFill>
              </a:rPr>
              <a:t>以上</a:t>
            </a:r>
            <a:endParaRPr lang="zh-CN" altLang="en-US" b="1">
              <a:solidFill>
                <a:srgbClr val="FF0000"/>
              </a:solidFill>
            </a:endParaRPr>
          </a:p>
        </p:txBody>
      </p:sp>
      <p:sp>
        <p:nvSpPr>
          <p:cNvPr id="24583" name="TextBox 6"/>
          <p:cNvSpPr txBox="1">
            <a:spLocks noChangeArrowheads="1"/>
          </p:cNvSpPr>
          <p:nvPr/>
        </p:nvSpPr>
        <p:spPr bwMode="auto">
          <a:xfrm>
            <a:off x="5827713" y="4926965"/>
            <a:ext cx="287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占卷面的</a:t>
            </a:r>
            <a:r>
              <a:rPr lang="en-US" altLang="zh-CN" b="1">
                <a:solidFill>
                  <a:srgbClr val="FF0000"/>
                </a:solidFill>
              </a:rPr>
              <a:t>15</a:t>
            </a:r>
            <a:r>
              <a:rPr lang="en-US" altLang="zh-CN" b="1">
                <a:solidFill>
                  <a:srgbClr val="FF0000"/>
                </a:solidFill>
              </a:rPr>
              <a:t>%</a:t>
            </a:r>
            <a:r>
              <a:rPr lang="zh-CN" altLang="en-US" b="1">
                <a:solidFill>
                  <a:srgbClr val="FF0000"/>
                </a:solidFill>
              </a:rPr>
              <a:t>以下</a:t>
            </a:r>
            <a:endParaRPr lang="zh-CN" altLang="en-US" b="1">
              <a:solidFill>
                <a:srgbClr val="FF0000"/>
              </a:solidFill>
            </a:endParaRPr>
          </a:p>
        </p:txBody>
      </p:sp>
      <p:cxnSp>
        <p:nvCxnSpPr>
          <p:cNvPr id="9" name="直接箭头连接符 8"/>
          <p:cNvCxnSpPr/>
          <p:nvPr/>
        </p:nvCxnSpPr>
        <p:spPr bwMode="auto">
          <a:xfrm>
            <a:off x="2957513" y="5117465"/>
            <a:ext cx="2690812"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70934" y="350675"/>
            <a:ext cx="7886700" cy="493853"/>
          </a:xfrm>
          <a:prstGeom prst="rect">
            <a:avLst/>
          </a:prstGeom>
        </p:spPr>
        <p:txBody>
          <a:bodyPr vert="horz" wrap="square" lIns="0" tIns="0" rIns="0" bIns="0" rtlCol="0">
            <a:spAutoFit/>
          </a:bodyPr>
          <a:lstStyle/>
          <a:p>
            <a:pPr marL="3900805" indent="-3632200">
              <a:lnSpc>
                <a:spcPts val="3650"/>
              </a:lnSpc>
            </a:pPr>
            <a:r>
              <a:rPr lang="zh-CN" altLang="en-US" spc="-25" dirty="0" smtClean="0"/>
              <a:t>知识点总结</a:t>
            </a:r>
            <a:endParaRPr spc="-25" dirty="0"/>
          </a:p>
        </p:txBody>
      </p:sp>
      <p:sp>
        <p:nvSpPr>
          <p:cNvPr id="10" name="object 10"/>
          <p:cNvSpPr/>
          <p:nvPr/>
        </p:nvSpPr>
        <p:spPr>
          <a:xfrm>
            <a:off x="3246259" y="1020274"/>
            <a:ext cx="2005964" cy="646430"/>
          </a:xfrm>
          <a:custGeom>
            <a:avLst/>
            <a:gdLst/>
            <a:ahLst/>
            <a:cxnLst/>
            <a:rect l="l" t="t" r="r" b="b"/>
            <a:pathLst>
              <a:path w="2005964" h="646430">
                <a:moveTo>
                  <a:pt x="1002791" y="0"/>
                </a:moveTo>
                <a:lnTo>
                  <a:pt x="920527" y="1066"/>
                </a:lnTo>
                <a:lnTo>
                  <a:pt x="840098" y="4211"/>
                </a:lnTo>
                <a:lnTo>
                  <a:pt x="761761" y="9353"/>
                </a:lnTo>
                <a:lnTo>
                  <a:pt x="685775" y="16410"/>
                </a:lnTo>
                <a:lnTo>
                  <a:pt x="612397" y="25300"/>
                </a:lnTo>
                <a:lnTo>
                  <a:pt x="541886" y="35942"/>
                </a:lnTo>
                <a:lnTo>
                  <a:pt x="474498" y="48254"/>
                </a:lnTo>
                <a:lnTo>
                  <a:pt x="410492" y="62154"/>
                </a:lnTo>
                <a:lnTo>
                  <a:pt x="350125" y="77561"/>
                </a:lnTo>
                <a:lnTo>
                  <a:pt x="293655" y="94392"/>
                </a:lnTo>
                <a:lnTo>
                  <a:pt x="241340" y="112567"/>
                </a:lnTo>
                <a:lnTo>
                  <a:pt x="193438" y="132002"/>
                </a:lnTo>
                <a:lnTo>
                  <a:pt x="150206" y="152618"/>
                </a:lnTo>
                <a:lnTo>
                  <a:pt x="111901" y="174331"/>
                </a:lnTo>
                <a:lnTo>
                  <a:pt x="78783" y="197060"/>
                </a:lnTo>
                <a:lnTo>
                  <a:pt x="29135" y="245240"/>
                </a:lnTo>
                <a:lnTo>
                  <a:pt x="3323" y="296504"/>
                </a:lnTo>
                <a:lnTo>
                  <a:pt x="0" y="323088"/>
                </a:lnTo>
                <a:lnTo>
                  <a:pt x="3323" y="349568"/>
                </a:lnTo>
                <a:lnTo>
                  <a:pt x="29135" y="400687"/>
                </a:lnTo>
                <a:lnTo>
                  <a:pt x="78783" y="448794"/>
                </a:lnTo>
                <a:lnTo>
                  <a:pt x="111901" y="471508"/>
                </a:lnTo>
                <a:lnTo>
                  <a:pt x="150206" y="493219"/>
                </a:lnTo>
                <a:lnTo>
                  <a:pt x="193438" y="513844"/>
                </a:lnTo>
                <a:lnTo>
                  <a:pt x="241340" y="533297"/>
                </a:lnTo>
                <a:lnTo>
                  <a:pt x="293655" y="551497"/>
                </a:lnTo>
                <a:lnTo>
                  <a:pt x="350125" y="568359"/>
                </a:lnTo>
                <a:lnTo>
                  <a:pt x="410492" y="583801"/>
                </a:lnTo>
                <a:lnTo>
                  <a:pt x="474498" y="597739"/>
                </a:lnTo>
                <a:lnTo>
                  <a:pt x="541886" y="610089"/>
                </a:lnTo>
                <a:lnTo>
                  <a:pt x="612397" y="620768"/>
                </a:lnTo>
                <a:lnTo>
                  <a:pt x="685775" y="629692"/>
                </a:lnTo>
                <a:lnTo>
                  <a:pt x="761761" y="636778"/>
                </a:lnTo>
                <a:lnTo>
                  <a:pt x="840098" y="641943"/>
                </a:lnTo>
                <a:lnTo>
                  <a:pt x="920527" y="645104"/>
                </a:lnTo>
                <a:lnTo>
                  <a:pt x="1002791" y="646176"/>
                </a:lnTo>
                <a:lnTo>
                  <a:pt x="1085056" y="645104"/>
                </a:lnTo>
                <a:lnTo>
                  <a:pt x="1165485" y="641943"/>
                </a:lnTo>
                <a:lnTo>
                  <a:pt x="1243822" y="636778"/>
                </a:lnTo>
                <a:lnTo>
                  <a:pt x="1319808" y="629692"/>
                </a:lnTo>
                <a:lnTo>
                  <a:pt x="1393186" y="620768"/>
                </a:lnTo>
                <a:lnTo>
                  <a:pt x="1463697" y="610089"/>
                </a:lnTo>
                <a:lnTo>
                  <a:pt x="1531085" y="597739"/>
                </a:lnTo>
                <a:lnTo>
                  <a:pt x="1595091" y="583801"/>
                </a:lnTo>
                <a:lnTo>
                  <a:pt x="1655458" y="568359"/>
                </a:lnTo>
                <a:lnTo>
                  <a:pt x="1711928" y="551497"/>
                </a:lnTo>
                <a:lnTo>
                  <a:pt x="1764243" y="533297"/>
                </a:lnTo>
                <a:lnTo>
                  <a:pt x="1812145" y="513844"/>
                </a:lnTo>
                <a:lnTo>
                  <a:pt x="1855377" y="493219"/>
                </a:lnTo>
                <a:lnTo>
                  <a:pt x="1893682" y="471508"/>
                </a:lnTo>
                <a:lnTo>
                  <a:pt x="1926800" y="448794"/>
                </a:lnTo>
                <a:lnTo>
                  <a:pt x="1976448" y="400687"/>
                </a:lnTo>
                <a:lnTo>
                  <a:pt x="2002260" y="349568"/>
                </a:lnTo>
                <a:lnTo>
                  <a:pt x="2005583" y="323088"/>
                </a:lnTo>
                <a:lnTo>
                  <a:pt x="2002260" y="296504"/>
                </a:lnTo>
                <a:lnTo>
                  <a:pt x="1976448" y="245240"/>
                </a:lnTo>
                <a:lnTo>
                  <a:pt x="1926800" y="197060"/>
                </a:lnTo>
                <a:lnTo>
                  <a:pt x="1893682" y="174331"/>
                </a:lnTo>
                <a:lnTo>
                  <a:pt x="1855377" y="152618"/>
                </a:lnTo>
                <a:lnTo>
                  <a:pt x="1812145" y="132002"/>
                </a:lnTo>
                <a:lnTo>
                  <a:pt x="1764243" y="112567"/>
                </a:lnTo>
                <a:lnTo>
                  <a:pt x="1711928" y="94392"/>
                </a:lnTo>
                <a:lnTo>
                  <a:pt x="1655458" y="77561"/>
                </a:lnTo>
                <a:lnTo>
                  <a:pt x="1595091" y="62154"/>
                </a:lnTo>
                <a:lnTo>
                  <a:pt x="1531085" y="48254"/>
                </a:lnTo>
                <a:lnTo>
                  <a:pt x="1463697" y="35942"/>
                </a:lnTo>
                <a:lnTo>
                  <a:pt x="1393186" y="25300"/>
                </a:lnTo>
                <a:lnTo>
                  <a:pt x="1319808" y="16410"/>
                </a:lnTo>
                <a:lnTo>
                  <a:pt x="1243822" y="9353"/>
                </a:lnTo>
                <a:lnTo>
                  <a:pt x="1165485" y="4211"/>
                </a:lnTo>
                <a:lnTo>
                  <a:pt x="1085056" y="1066"/>
                </a:lnTo>
                <a:lnTo>
                  <a:pt x="1002791" y="0"/>
                </a:lnTo>
                <a:close/>
              </a:path>
            </a:pathLst>
          </a:custGeom>
          <a:ln w="9525">
            <a:solidFill>
              <a:srgbClr val="808080"/>
            </a:solidFill>
          </a:ln>
        </p:spPr>
        <p:txBody>
          <a:bodyPr wrap="square" lIns="0" tIns="0" rIns="0" bIns="0" rtlCol="0"/>
          <a:lstStyle/>
          <a:p/>
        </p:txBody>
      </p:sp>
      <p:sp>
        <p:nvSpPr>
          <p:cNvPr id="11" name="object 11"/>
          <p:cNvSpPr/>
          <p:nvPr/>
        </p:nvSpPr>
        <p:spPr>
          <a:xfrm>
            <a:off x="3246259" y="1007320"/>
            <a:ext cx="2005964" cy="646430"/>
          </a:xfrm>
          <a:custGeom>
            <a:avLst/>
            <a:gdLst/>
            <a:ahLst/>
            <a:cxnLst/>
            <a:rect l="l" t="t" r="r" b="b"/>
            <a:pathLst>
              <a:path w="2005964" h="646430">
                <a:moveTo>
                  <a:pt x="1002791" y="0"/>
                </a:moveTo>
                <a:lnTo>
                  <a:pt x="920527" y="1071"/>
                </a:lnTo>
                <a:lnTo>
                  <a:pt x="840098" y="4232"/>
                </a:lnTo>
                <a:lnTo>
                  <a:pt x="761761" y="9397"/>
                </a:lnTo>
                <a:lnTo>
                  <a:pt x="685775" y="16483"/>
                </a:lnTo>
                <a:lnTo>
                  <a:pt x="612397" y="25407"/>
                </a:lnTo>
                <a:lnTo>
                  <a:pt x="541886" y="36086"/>
                </a:lnTo>
                <a:lnTo>
                  <a:pt x="474498" y="48436"/>
                </a:lnTo>
                <a:lnTo>
                  <a:pt x="410492" y="62374"/>
                </a:lnTo>
                <a:lnTo>
                  <a:pt x="350125" y="77816"/>
                </a:lnTo>
                <a:lnTo>
                  <a:pt x="293655" y="94678"/>
                </a:lnTo>
                <a:lnTo>
                  <a:pt x="241340" y="112878"/>
                </a:lnTo>
                <a:lnTo>
                  <a:pt x="193438" y="132331"/>
                </a:lnTo>
                <a:lnTo>
                  <a:pt x="150206" y="152956"/>
                </a:lnTo>
                <a:lnTo>
                  <a:pt x="111901" y="174667"/>
                </a:lnTo>
                <a:lnTo>
                  <a:pt x="78783" y="197381"/>
                </a:lnTo>
                <a:lnTo>
                  <a:pt x="29135" y="245488"/>
                </a:lnTo>
                <a:lnTo>
                  <a:pt x="3323" y="296607"/>
                </a:lnTo>
                <a:lnTo>
                  <a:pt x="0" y="323088"/>
                </a:lnTo>
                <a:lnTo>
                  <a:pt x="3323" y="349568"/>
                </a:lnTo>
                <a:lnTo>
                  <a:pt x="29135" y="400687"/>
                </a:lnTo>
                <a:lnTo>
                  <a:pt x="78783" y="448794"/>
                </a:lnTo>
                <a:lnTo>
                  <a:pt x="111901" y="471508"/>
                </a:lnTo>
                <a:lnTo>
                  <a:pt x="150206" y="493219"/>
                </a:lnTo>
                <a:lnTo>
                  <a:pt x="193438" y="513844"/>
                </a:lnTo>
                <a:lnTo>
                  <a:pt x="241340" y="533297"/>
                </a:lnTo>
                <a:lnTo>
                  <a:pt x="293655" y="551497"/>
                </a:lnTo>
                <a:lnTo>
                  <a:pt x="350125" y="568359"/>
                </a:lnTo>
                <a:lnTo>
                  <a:pt x="410492" y="583801"/>
                </a:lnTo>
                <a:lnTo>
                  <a:pt x="474498" y="597739"/>
                </a:lnTo>
                <a:lnTo>
                  <a:pt x="541886" y="610089"/>
                </a:lnTo>
                <a:lnTo>
                  <a:pt x="612397" y="620768"/>
                </a:lnTo>
                <a:lnTo>
                  <a:pt x="685775" y="629692"/>
                </a:lnTo>
                <a:lnTo>
                  <a:pt x="761761" y="636778"/>
                </a:lnTo>
                <a:lnTo>
                  <a:pt x="840098" y="641943"/>
                </a:lnTo>
                <a:lnTo>
                  <a:pt x="920527" y="645104"/>
                </a:lnTo>
                <a:lnTo>
                  <a:pt x="1002791" y="646176"/>
                </a:lnTo>
                <a:lnTo>
                  <a:pt x="1085056" y="645104"/>
                </a:lnTo>
                <a:lnTo>
                  <a:pt x="1165485" y="641943"/>
                </a:lnTo>
                <a:lnTo>
                  <a:pt x="1243822" y="636778"/>
                </a:lnTo>
                <a:lnTo>
                  <a:pt x="1319808" y="629692"/>
                </a:lnTo>
                <a:lnTo>
                  <a:pt x="1393186" y="620768"/>
                </a:lnTo>
                <a:lnTo>
                  <a:pt x="1463697" y="610089"/>
                </a:lnTo>
                <a:lnTo>
                  <a:pt x="1531085" y="597739"/>
                </a:lnTo>
                <a:lnTo>
                  <a:pt x="1595091" y="583801"/>
                </a:lnTo>
                <a:lnTo>
                  <a:pt x="1655458" y="568359"/>
                </a:lnTo>
                <a:lnTo>
                  <a:pt x="1711928" y="551497"/>
                </a:lnTo>
                <a:lnTo>
                  <a:pt x="1764243" y="533297"/>
                </a:lnTo>
                <a:lnTo>
                  <a:pt x="1812145" y="513844"/>
                </a:lnTo>
                <a:lnTo>
                  <a:pt x="1855377" y="493219"/>
                </a:lnTo>
                <a:lnTo>
                  <a:pt x="1893682" y="471508"/>
                </a:lnTo>
                <a:lnTo>
                  <a:pt x="1926800" y="448794"/>
                </a:lnTo>
                <a:lnTo>
                  <a:pt x="1976448" y="400687"/>
                </a:lnTo>
                <a:lnTo>
                  <a:pt x="2002260" y="349568"/>
                </a:lnTo>
                <a:lnTo>
                  <a:pt x="2005583" y="323088"/>
                </a:lnTo>
                <a:lnTo>
                  <a:pt x="2002260" y="296607"/>
                </a:lnTo>
                <a:lnTo>
                  <a:pt x="1976448" y="245488"/>
                </a:lnTo>
                <a:lnTo>
                  <a:pt x="1926800" y="197381"/>
                </a:lnTo>
                <a:lnTo>
                  <a:pt x="1893682" y="174667"/>
                </a:lnTo>
                <a:lnTo>
                  <a:pt x="1855377" y="152956"/>
                </a:lnTo>
                <a:lnTo>
                  <a:pt x="1812145" y="132331"/>
                </a:lnTo>
                <a:lnTo>
                  <a:pt x="1764243" y="112878"/>
                </a:lnTo>
                <a:lnTo>
                  <a:pt x="1711928" y="94678"/>
                </a:lnTo>
                <a:lnTo>
                  <a:pt x="1655458" y="77816"/>
                </a:lnTo>
                <a:lnTo>
                  <a:pt x="1595091" y="62374"/>
                </a:lnTo>
                <a:lnTo>
                  <a:pt x="1531085" y="48436"/>
                </a:lnTo>
                <a:lnTo>
                  <a:pt x="1463697" y="36086"/>
                </a:lnTo>
                <a:lnTo>
                  <a:pt x="1393186" y="25407"/>
                </a:lnTo>
                <a:lnTo>
                  <a:pt x="1319808" y="16483"/>
                </a:lnTo>
                <a:lnTo>
                  <a:pt x="1243822" y="9397"/>
                </a:lnTo>
                <a:lnTo>
                  <a:pt x="1165485" y="4232"/>
                </a:lnTo>
                <a:lnTo>
                  <a:pt x="1085056" y="1071"/>
                </a:lnTo>
                <a:lnTo>
                  <a:pt x="1002791" y="0"/>
                </a:lnTo>
                <a:close/>
              </a:path>
            </a:pathLst>
          </a:custGeom>
          <a:ln w="9525">
            <a:solidFill>
              <a:srgbClr val="000000"/>
            </a:solidFill>
          </a:ln>
        </p:spPr>
        <p:txBody>
          <a:bodyPr wrap="square" lIns="0" tIns="0" rIns="0" bIns="0" rtlCol="0"/>
          <a:lstStyle/>
          <a:p/>
        </p:txBody>
      </p:sp>
      <p:sp>
        <p:nvSpPr>
          <p:cNvPr id="12" name="object 12"/>
          <p:cNvSpPr txBox="1"/>
          <p:nvPr/>
        </p:nvSpPr>
        <p:spPr>
          <a:xfrm>
            <a:off x="3790136" y="1164162"/>
            <a:ext cx="918210" cy="294953"/>
          </a:xfrm>
          <a:prstGeom prst="rect">
            <a:avLst/>
          </a:prstGeom>
        </p:spPr>
        <p:txBody>
          <a:bodyPr vert="horz" wrap="square" lIns="0" tIns="0" rIns="0" bIns="0" rtlCol="0">
            <a:spAutoFit/>
          </a:bodyPr>
          <a:lstStyle/>
          <a:p>
            <a:pPr marL="12700" algn="ctr">
              <a:lnSpc>
                <a:spcPts val="2280"/>
              </a:lnSpc>
            </a:pPr>
            <a:r>
              <a:rPr sz="2000" b="1" spc="-20" dirty="0">
                <a:latin typeface="宋体" panose="02010600030101010101" pitchFamily="2" charset="-122"/>
                <a:cs typeface="宋体" panose="02010600030101010101" pitchFamily="2" charset="-122"/>
              </a:rPr>
              <a:t>线</a:t>
            </a:r>
            <a:r>
              <a:rPr sz="2000" b="1" spc="-495" dirty="0">
                <a:latin typeface="宋体" panose="02010600030101010101" pitchFamily="2" charset="-122"/>
                <a:cs typeface="宋体" panose="02010600030101010101" pitchFamily="2" charset="-122"/>
              </a:rPr>
              <a:t> </a:t>
            </a:r>
            <a:r>
              <a:rPr sz="2000" b="1" spc="-20" dirty="0">
                <a:latin typeface="宋体" panose="02010600030101010101" pitchFamily="2" charset="-122"/>
                <a:cs typeface="宋体" panose="02010600030101010101" pitchFamily="2" charset="-122"/>
              </a:rPr>
              <a:t>性</a:t>
            </a:r>
            <a:r>
              <a:rPr sz="2000" b="1" spc="-495" dirty="0">
                <a:latin typeface="宋体" panose="02010600030101010101" pitchFamily="2" charset="-122"/>
                <a:cs typeface="宋体" panose="02010600030101010101" pitchFamily="2" charset="-122"/>
              </a:rPr>
              <a:t> </a:t>
            </a:r>
            <a:r>
              <a:rPr sz="2000" b="1" spc="-20" dirty="0">
                <a:latin typeface="宋体" panose="02010600030101010101" pitchFamily="2" charset="-122"/>
                <a:cs typeface="宋体" panose="02010600030101010101" pitchFamily="2" charset="-122"/>
              </a:rPr>
              <a:t>表</a:t>
            </a:r>
            <a:endParaRPr sz="2000" dirty="0">
              <a:latin typeface="宋体" panose="02010600030101010101" pitchFamily="2" charset="-122"/>
              <a:cs typeface="宋体" panose="02010600030101010101" pitchFamily="2" charset="-122"/>
            </a:endParaRPr>
          </a:p>
        </p:txBody>
      </p:sp>
      <p:sp>
        <p:nvSpPr>
          <p:cNvPr id="13" name="object 13"/>
          <p:cNvSpPr/>
          <p:nvPr/>
        </p:nvSpPr>
        <p:spPr>
          <a:xfrm>
            <a:off x="1143139" y="2052023"/>
            <a:ext cx="2005330" cy="586105"/>
          </a:xfrm>
          <a:custGeom>
            <a:avLst/>
            <a:gdLst/>
            <a:ahLst/>
            <a:cxnLst/>
            <a:rect l="l" t="t" r="r" b="b"/>
            <a:pathLst>
              <a:path w="2005330" h="586105">
                <a:moveTo>
                  <a:pt x="1002791" y="0"/>
                </a:moveTo>
                <a:lnTo>
                  <a:pt x="920527" y="970"/>
                </a:lnTo>
                <a:lnTo>
                  <a:pt x="840098" y="3831"/>
                </a:lnTo>
                <a:lnTo>
                  <a:pt x="761761" y="8507"/>
                </a:lnTo>
                <a:lnTo>
                  <a:pt x="685775" y="14923"/>
                </a:lnTo>
                <a:lnTo>
                  <a:pt x="612397" y="23002"/>
                </a:lnTo>
                <a:lnTo>
                  <a:pt x="541886" y="32671"/>
                </a:lnTo>
                <a:lnTo>
                  <a:pt x="474498" y="43853"/>
                </a:lnTo>
                <a:lnTo>
                  <a:pt x="410492" y="56473"/>
                </a:lnTo>
                <a:lnTo>
                  <a:pt x="350125" y="70455"/>
                </a:lnTo>
                <a:lnTo>
                  <a:pt x="293655" y="85725"/>
                </a:lnTo>
                <a:lnTo>
                  <a:pt x="241340" y="102205"/>
                </a:lnTo>
                <a:lnTo>
                  <a:pt x="193438" y="119822"/>
                </a:lnTo>
                <a:lnTo>
                  <a:pt x="150206" y="138500"/>
                </a:lnTo>
                <a:lnTo>
                  <a:pt x="111901" y="158163"/>
                </a:lnTo>
                <a:lnTo>
                  <a:pt x="78783" y="178736"/>
                </a:lnTo>
                <a:lnTo>
                  <a:pt x="29135" y="222310"/>
                </a:lnTo>
                <a:lnTo>
                  <a:pt x="3323" y="268617"/>
                </a:lnTo>
                <a:lnTo>
                  <a:pt x="0" y="292608"/>
                </a:lnTo>
                <a:lnTo>
                  <a:pt x="3323" y="316603"/>
                </a:lnTo>
                <a:lnTo>
                  <a:pt x="29135" y="362952"/>
                </a:lnTo>
                <a:lnTo>
                  <a:pt x="78783" y="406598"/>
                </a:lnTo>
                <a:lnTo>
                  <a:pt x="111901" y="427216"/>
                </a:lnTo>
                <a:lnTo>
                  <a:pt x="150206" y="446929"/>
                </a:lnTo>
                <a:lnTo>
                  <a:pt x="193438" y="465661"/>
                </a:lnTo>
                <a:lnTo>
                  <a:pt x="241340" y="483334"/>
                </a:lnTo>
                <a:lnTo>
                  <a:pt x="293655" y="499872"/>
                </a:lnTo>
                <a:lnTo>
                  <a:pt x="350125" y="515198"/>
                </a:lnTo>
                <a:lnTo>
                  <a:pt x="410492" y="529236"/>
                </a:lnTo>
                <a:lnTo>
                  <a:pt x="474498" y="541909"/>
                </a:lnTo>
                <a:lnTo>
                  <a:pt x="541886" y="553141"/>
                </a:lnTo>
                <a:lnTo>
                  <a:pt x="612397" y="562856"/>
                </a:lnTo>
                <a:lnTo>
                  <a:pt x="685775" y="570975"/>
                </a:lnTo>
                <a:lnTo>
                  <a:pt x="761761" y="577424"/>
                </a:lnTo>
                <a:lnTo>
                  <a:pt x="840098" y="582125"/>
                </a:lnTo>
                <a:lnTo>
                  <a:pt x="920527" y="585002"/>
                </a:lnTo>
                <a:lnTo>
                  <a:pt x="1002791" y="585978"/>
                </a:lnTo>
                <a:lnTo>
                  <a:pt x="1084947" y="585002"/>
                </a:lnTo>
                <a:lnTo>
                  <a:pt x="1165279" y="582125"/>
                </a:lnTo>
                <a:lnTo>
                  <a:pt x="1243528" y="577424"/>
                </a:lnTo>
                <a:lnTo>
                  <a:pt x="1319436" y="570975"/>
                </a:lnTo>
                <a:lnTo>
                  <a:pt x="1392745" y="562856"/>
                </a:lnTo>
                <a:lnTo>
                  <a:pt x="1463196" y="553141"/>
                </a:lnTo>
                <a:lnTo>
                  <a:pt x="1530532" y="541909"/>
                </a:lnTo>
                <a:lnTo>
                  <a:pt x="1594494" y="529236"/>
                </a:lnTo>
                <a:lnTo>
                  <a:pt x="1654823" y="515198"/>
                </a:lnTo>
                <a:lnTo>
                  <a:pt x="1711261" y="499872"/>
                </a:lnTo>
                <a:lnTo>
                  <a:pt x="1763550" y="483334"/>
                </a:lnTo>
                <a:lnTo>
                  <a:pt x="1811432" y="465661"/>
                </a:lnTo>
                <a:lnTo>
                  <a:pt x="1854648" y="446929"/>
                </a:lnTo>
                <a:lnTo>
                  <a:pt x="1892940" y="427216"/>
                </a:lnTo>
                <a:lnTo>
                  <a:pt x="1926050" y="406598"/>
                </a:lnTo>
                <a:lnTo>
                  <a:pt x="1975689" y="362952"/>
                </a:lnTo>
                <a:lnTo>
                  <a:pt x="2001498" y="316603"/>
                </a:lnTo>
                <a:lnTo>
                  <a:pt x="2004822" y="292607"/>
                </a:lnTo>
                <a:lnTo>
                  <a:pt x="2001498" y="268617"/>
                </a:lnTo>
                <a:lnTo>
                  <a:pt x="1975689" y="222310"/>
                </a:lnTo>
                <a:lnTo>
                  <a:pt x="1926050" y="178736"/>
                </a:lnTo>
                <a:lnTo>
                  <a:pt x="1892940" y="158163"/>
                </a:lnTo>
                <a:lnTo>
                  <a:pt x="1854648" y="138500"/>
                </a:lnTo>
                <a:lnTo>
                  <a:pt x="1811432" y="119822"/>
                </a:lnTo>
                <a:lnTo>
                  <a:pt x="1763550" y="102205"/>
                </a:lnTo>
                <a:lnTo>
                  <a:pt x="1711261" y="85724"/>
                </a:lnTo>
                <a:lnTo>
                  <a:pt x="1654823" y="70455"/>
                </a:lnTo>
                <a:lnTo>
                  <a:pt x="1594494" y="56473"/>
                </a:lnTo>
                <a:lnTo>
                  <a:pt x="1530532" y="43853"/>
                </a:lnTo>
                <a:lnTo>
                  <a:pt x="1463196" y="32671"/>
                </a:lnTo>
                <a:lnTo>
                  <a:pt x="1392745" y="23002"/>
                </a:lnTo>
                <a:lnTo>
                  <a:pt x="1319436" y="14923"/>
                </a:lnTo>
                <a:lnTo>
                  <a:pt x="1243528" y="8507"/>
                </a:lnTo>
                <a:lnTo>
                  <a:pt x="1165279" y="3831"/>
                </a:lnTo>
                <a:lnTo>
                  <a:pt x="1084947" y="970"/>
                </a:lnTo>
                <a:lnTo>
                  <a:pt x="1002791" y="0"/>
                </a:lnTo>
                <a:close/>
              </a:path>
            </a:pathLst>
          </a:custGeom>
          <a:ln w="9525">
            <a:solidFill>
              <a:srgbClr val="808080"/>
            </a:solidFill>
          </a:ln>
        </p:spPr>
        <p:txBody>
          <a:bodyPr wrap="square" lIns="0" tIns="0" rIns="0" bIns="0" rtlCol="0"/>
          <a:lstStyle/>
          <a:p>
            <a:pPr algn="ctr"/>
          </a:p>
        </p:txBody>
      </p:sp>
      <p:sp>
        <p:nvSpPr>
          <p:cNvPr id="14" name="object 14"/>
          <p:cNvSpPr/>
          <p:nvPr/>
        </p:nvSpPr>
        <p:spPr>
          <a:xfrm>
            <a:off x="1143139" y="2064214"/>
            <a:ext cx="2005330" cy="586105"/>
          </a:xfrm>
          <a:custGeom>
            <a:avLst/>
            <a:gdLst/>
            <a:ahLst/>
            <a:cxnLst/>
            <a:rect l="l" t="t" r="r" b="b"/>
            <a:pathLst>
              <a:path w="2005330" h="586105">
                <a:moveTo>
                  <a:pt x="1002791" y="0"/>
                </a:moveTo>
                <a:lnTo>
                  <a:pt x="920527" y="975"/>
                </a:lnTo>
                <a:lnTo>
                  <a:pt x="840098" y="3852"/>
                </a:lnTo>
                <a:lnTo>
                  <a:pt x="761761" y="8553"/>
                </a:lnTo>
                <a:lnTo>
                  <a:pt x="685775" y="15002"/>
                </a:lnTo>
                <a:lnTo>
                  <a:pt x="612397" y="23121"/>
                </a:lnTo>
                <a:lnTo>
                  <a:pt x="541886" y="32836"/>
                </a:lnTo>
                <a:lnTo>
                  <a:pt x="474498" y="44068"/>
                </a:lnTo>
                <a:lnTo>
                  <a:pt x="410492" y="56741"/>
                </a:lnTo>
                <a:lnTo>
                  <a:pt x="350125" y="70779"/>
                </a:lnTo>
                <a:lnTo>
                  <a:pt x="293655" y="86106"/>
                </a:lnTo>
                <a:lnTo>
                  <a:pt x="241340" y="102643"/>
                </a:lnTo>
                <a:lnTo>
                  <a:pt x="193438" y="120316"/>
                </a:lnTo>
                <a:lnTo>
                  <a:pt x="150206" y="139048"/>
                </a:lnTo>
                <a:lnTo>
                  <a:pt x="111901" y="158761"/>
                </a:lnTo>
                <a:lnTo>
                  <a:pt x="78783" y="179379"/>
                </a:lnTo>
                <a:lnTo>
                  <a:pt x="29135" y="223025"/>
                </a:lnTo>
                <a:lnTo>
                  <a:pt x="3323" y="269374"/>
                </a:lnTo>
                <a:lnTo>
                  <a:pt x="0" y="293370"/>
                </a:lnTo>
                <a:lnTo>
                  <a:pt x="3323" y="317360"/>
                </a:lnTo>
                <a:lnTo>
                  <a:pt x="29135" y="363667"/>
                </a:lnTo>
                <a:lnTo>
                  <a:pt x="78783" y="407241"/>
                </a:lnTo>
                <a:lnTo>
                  <a:pt x="111901" y="427814"/>
                </a:lnTo>
                <a:lnTo>
                  <a:pt x="150206" y="447477"/>
                </a:lnTo>
                <a:lnTo>
                  <a:pt x="193438" y="466155"/>
                </a:lnTo>
                <a:lnTo>
                  <a:pt x="241340" y="483772"/>
                </a:lnTo>
                <a:lnTo>
                  <a:pt x="293655" y="500253"/>
                </a:lnTo>
                <a:lnTo>
                  <a:pt x="350125" y="515522"/>
                </a:lnTo>
                <a:lnTo>
                  <a:pt x="410492" y="529504"/>
                </a:lnTo>
                <a:lnTo>
                  <a:pt x="474498" y="542124"/>
                </a:lnTo>
                <a:lnTo>
                  <a:pt x="541886" y="553306"/>
                </a:lnTo>
                <a:lnTo>
                  <a:pt x="612397" y="562975"/>
                </a:lnTo>
                <a:lnTo>
                  <a:pt x="685775" y="571054"/>
                </a:lnTo>
                <a:lnTo>
                  <a:pt x="761761" y="577470"/>
                </a:lnTo>
                <a:lnTo>
                  <a:pt x="840098" y="582146"/>
                </a:lnTo>
                <a:lnTo>
                  <a:pt x="920527" y="585007"/>
                </a:lnTo>
                <a:lnTo>
                  <a:pt x="1002791" y="585978"/>
                </a:lnTo>
                <a:lnTo>
                  <a:pt x="1084947" y="585007"/>
                </a:lnTo>
                <a:lnTo>
                  <a:pt x="1165279" y="582146"/>
                </a:lnTo>
                <a:lnTo>
                  <a:pt x="1243528" y="577470"/>
                </a:lnTo>
                <a:lnTo>
                  <a:pt x="1319436" y="571054"/>
                </a:lnTo>
                <a:lnTo>
                  <a:pt x="1392745" y="562975"/>
                </a:lnTo>
                <a:lnTo>
                  <a:pt x="1463196" y="553306"/>
                </a:lnTo>
                <a:lnTo>
                  <a:pt x="1530532" y="542124"/>
                </a:lnTo>
                <a:lnTo>
                  <a:pt x="1594494" y="529504"/>
                </a:lnTo>
                <a:lnTo>
                  <a:pt x="1654823" y="515522"/>
                </a:lnTo>
                <a:lnTo>
                  <a:pt x="1711261" y="500253"/>
                </a:lnTo>
                <a:lnTo>
                  <a:pt x="1763550" y="483772"/>
                </a:lnTo>
                <a:lnTo>
                  <a:pt x="1811432" y="466155"/>
                </a:lnTo>
                <a:lnTo>
                  <a:pt x="1854648" y="447477"/>
                </a:lnTo>
                <a:lnTo>
                  <a:pt x="1892940" y="427814"/>
                </a:lnTo>
                <a:lnTo>
                  <a:pt x="1926050" y="407241"/>
                </a:lnTo>
                <a:lnTo>
                  <a:pt x="1975689" y="363667"/>
                </a:lnTo>
                <a:lnTo>
                  <a:pt x="2001498" y="317360"/>
                </a:lnTo>
                <a:lnTo>
                  <a:pt x="2004822" y="293370"/>
                </a:lnTo>
                <a:lnTo>
                  <a:pt x="2001498" y="269374"/>
                </a:lnTo>
                <a:lnTo>
                  <a:pt x="1975689" y="223025"/>
                </a:lnTo>
                <a:lnTo>
                  <a:pt x="1926050" y="179379"/>
                </a:lnTo>
                <a:lnTo>
                  <a:pt x="1892940" y="158761"/>
                </a:lnTo>
                <a:lnTo>
                  <a:pt x="1854648" y="139048"/>
                </a:lnTo>
                <a:lnTo>
                  <a:pt x="1811432" y="120316"/>
                </a:lnTo>
                <a:lnTo>
                  <a:pt x="1763550" y="102643"/>
                </a:lnTo>
                <a:lnTo>
                  <a:pt x="1711261" y="86105"/>
                </a:lnTo>
                <a:lnTo>
                  <a:pt x="1654823" y="70779"/>
                </a:lnTo>
                <a:lnTo>
                  <a:pt x="1594494" y="56741"/>
                </a:lnTo>
                <a:lnTo>
                  <a:pt x="1530532" y="44068"/>
                </a:lnTo>
                <a:lnTo>
                  <a:pt x="1463196" y="32836"/>
                </a:lnTo>
                <a:lnTo>
                  <a:pt x="1392745" y="23121"/>
                </a:lnTo>
                <a:lnTo>
                  <a:pt x="1319436" y="15002"/>
                </a:lnTo>
                <a:lnTo>
                  <a:pt x="1243528" y="8553"/>
                </a:lnTo>
                <a:lnTo>
                  <a:pt x="1165279" y="3852"/>
                </a:lnTo>
                <a:lnTo>
                  <a:pt x="1084947" y="975"/>
                </a:lnTo>
                <a:lnTo>
                  <a:pt x="1002791" y="0"/>
                </a:lnTo>
                <a:close/>
              </a:path>
            </a:pathLst>
          </a:custGeom>
          <a:ln w="9525">
            <a:solidFill>
              <a:srgbClr val="000000"/>
            </a:solidFill>
          </a:ln>
        </p:spPr>
        <p:txBody>
          <a:bodyPr wrap="square" lIns="0" tIns="0" rIns="0" bIns="0" rtlCol="0"/>
          <a:lstStyle/>
          <a:p>
            <a:pPr algn="ctr"/>
          </a:p>
        </p:txBody>
      </p:sp>
      <p:sp>
        <p:nvSpPr>
          <p:cNvPr id="15" name="object 15"/>
          <p:cNvSpPr txBox="1"/>
          <p:nvPr/>
        </p:nvSpPr>
        <p:spPr>
          <a:xfrm>
            <a:off x="1567689" y="2218261"/>
            <a:ext cx="1047750" cy="307777"/>
          </a:xfrm>
          <a:prstGeom prst="rect">
            <a:avLst/>
          </a:prstGeom>
        </p:spPr>
        <p:txBody>
          <a:bodyPr vert="horz" wrap="square" lIns="0" tIns="0" rIns="0" bIns="0" rtlCol="0">
            <a:spAutoFit/>
          </a:bodyPr>
          <a:lstStyle/>
          <a:p>
            <a:pPr marL="12700" algn="ctr">
              <a:lnSpc>
                <a:spcPts val="2380"/>
              </a:lnSpc>
            </a:pPr>
            <a:r>
              <a:rPr sz="2000" b="1" spc="-10" dirty="0">
                <a:latin typeface="宋体" panose="02010600030101010101" pitchFamily="2" charset="-122"/>
                <a:cs typeface="宋体" panose="02010600030101010101" pitchFamily="2" charset="-122"/>
              </a:rPr>
              <a:t>逻辑结构</a:t>
            </a:r>
            <a:endParaRPr sz="2000" dirty="0">
              <a:latin typeface="宋体" panose="02010600030101010101" pitchFamily="2" charset="-122"/>
              <a:cs typeface="宋体" panose="02010600030101010101" pitchFamily="2" charset="-122"/>
            </a:endParaRPr>
          </a:p>
        </p:txBody>
      </p:sp>
      <p:sp>
        <p:nvSpPr>
          <p:cNvPr id="16" name="object 16"/>
          <p:cNvSpPr/>
          <p:nvPr/>
        </p:nvSpPr>
        <p:spPr>
          <a:xfrm>
            <a:off x="5228971" y="2106124"/>
            <a:ext cx="2005964" cy="601345"/>
          </a:xfrm>
          <a:custGeom>
            <a:avLst/>
            <a:gdLst/>
            <a:ahLst/>
            <a:cxnLst/>
            <a:rect l="l" t="t" r="r" b="b"/>
            <a:pathLst>
              <a:path w="2005965" h="601344">
                <a:moveTo>
                  <a:pt x="1002791" y="0"/>
                </a:moveTo>
                <a:lnTo>
                  <a:pt x="920527" y="993"/>
                </a:lnTo>
                <a:lnTo>
                  <a:pt x="840098" y="3921"/>
                </a:lnTo>
                <a:lnTo>
                  <a:pt x="761761" y="8707"/>
                </a:lnTo>
                <a:lnTo>
                  <a:pt x="685775" y="15276"/>
                </a:lnTo>
                <a:lnTo>
                  <a:pt x="612397" y="23550"/>
                </a:lnTo>
                <a:lnTo>
                  <a:pt x="541886" y="33453"/>
                </a:lnTo>
                <a:lnTo>
                  <a:pt x="474498" y="44908"/>
                </a:lnTo>
                <a:lnTo>
                  <a:pt x="410492" y="57838"/>
                </a:lnTo>
                <a:lnTo>
                  <a:pt x="350125" y="72168"/>
                </a:lnTo>
                <a:lnTo>
                  <a:pt x="293655" y="87820"/>
                </a:lnTo>
                <a:lnTo>
                  <a:pt x="241340" y="104718"/>
                </a:lnTo>
                <a:lnTo>
                  <a:pt x="193438" y="122785"/>
                </a:lnTo>
                <a:lnTo>
                  <a:pt x="150206" y="141945"/>
                </a:lnTo>
                <a:lnTo>
                  <a:pt x="111901" y="162121"/>
                </a:lnTo>
                <a:lnTo>
                  <a:pt x="78783" y="183237"/>
                </a:lnTo>
                <a:lnTo>
                  <a:pt x="29135" y="227980"/>
                </a:lnTo>
                <a:lnTo>
                  <a:pt x="3323" y="275563"/>
                </a:lnTo>
                <a:lnTo>
                  <a:pt x="0" y="300228"/>
                </a:lnTo>
                <a:lnTo>
                  <a:pt x="3323" y="324898"/>
                </a:lnTo>
                <a:lnTo>
                  <a:pt x="29135" y="372521"/>
                </a:lnTo>
                <a:lnTo>
                  <a:pt x="78783" y="417337"/>
                </a:lnTo>
                <a:lnTo>
                  <a:pt x="111901" y="438498"/>
                </a:lnTo>
                <a:lnTo>
                  <a:pt x="150206" y="458725"/>
                </a:lnTo>
                <a:lnTo>
                  <a:pt x="193438" y="477938"/>
                </a:lnTo>
                <a:lnTo>
                  <a:pt x="241340" y="496061"/>
                </a:lnTo>
                <a:lnTo>
                  <a:pt x="293655" y="513016"/>
                </a:lnTo>
                <a:lnTo>
                  <a:pt x="350125" y="528725"/>
                </a:lnTo>
                <a:lnTo>
                  <a:pt x="410492" y="543110"/>
                </a:lnTo>
                <a:lnTo>
                  <a:pt x="474498" y="556095"/>
                </a:lnTo>
                <a:lnTo>
                  <a:pt x="541886" y="567600"/>
                </a:lnTo>
                <a:lnTo>
                  <a:pt x="612397" y="577548"/>
                </a:lnTo>
                <a:lnTo>
                  <a:pt x="685775" y="585862"/>
                </a:lnTo>
                <a:lnTo>
                  <a:pt x="761761" y="592463"/>
                </a:lnTo>
                <a:lnTo>
                  <a:pt x="840098" y="597275"/>
                </a:lnTo>
                <a:lnTo>
                  <a:pt x="920527" y="600219"/>
                </a:lnTo>
                <a:lnTo>
                  <a:pt x="1002791" y="601218"/>
                </a:lnTo>
                <a:lnTo>
                  <a:pt x="1085056" y="600219"/>
                </a:lnTo>
                <a:lnTo>
                  <a:pt x="1165485" y="597275"/>
                </a:lnTo>
                <a:lnTo>
                  <a:pt x="1243822" y="592463"/>
                </a:lnTo>
                <a:lnTo>
                  <a:pt x="1319808" y="585862"/>
                </a:lnTo>
                <a:lnTo>
                  <a:pt x="1393186" y="577548"/>
                </a:lnTo>
                <a:lnTo>
                  <a:pt x="1463697" y="567600"/>
                </a:lnTo>
                <a:lnTo>
                  <a:pt x="1531085" y="556095"/>
                </a:lnTo>
                <a:lnTo>
                  <a:pt x="1595091" y="543110"/>
                </a:lnTo>
                <a:lnTo>
                  <a:pt x="1655458" y="528725"/>
                </a:lnTo>
                <a:lnTo>
                  <a:pt x="1711928" y="513016"/>
                </a:lnTo>
                <a:lnTo>
                  <a:pt x="1764243" y="496061"/>
                </a:lnTo>
                <a:lnTo>
                  <a:pt x="1812145" y="477938"/>
                </a:lnTo>
                <a:lnTo>
                  <a:pt x="1855377" y="458725"/>
                </a:lnTo>
                <a:lnTo>
                  <a:pt x="1893682" y="438498"/>
                </a:lnTo>
                <a:lnTo>
                  <a:pt x="1926800" y="417337"/>
                </a:lnTo>
                <a:lnTo>
                  <a:pt x="1976448" y="372521"/>
                </a:lnTo>
                <a:lnTo>
                  <a:pt x="2002260" y="324898"/>
                </a:lnTo>
                <a:lnTo>
                  <a:pt x="2005583" y="300227"/>
                </a:lnTo>
                <a:lnTo>
                  <a:pt x="2002260" y="275563"/>
                </a:lnTo>
                <a:lnTo>
                  <a:pt x="1976448" y="227980"/>
                </a:lnTo>
                <a:lnTo>
                  <a:pt x="1926800" y="183237"/>
                </a:lnTo>
                <a:lnTo>
                  <a:pt x="1893682" y="162121"/>
                </a:lnTo>
                <a:lnTo>
                  <a:pt x="1855377" y="141945"/>
                </a:lnTo>
                <a:lnTo>
                  <a:pt x="1812145" y="122785"/>
                </a:lnTo>
                <a:lnTo>
                  <a:pt x="1764243" y="104718"/>
                </a:lnTo>
                <a:lnTo>
                  <a:pt x="1711928" y="87820"/>
                </a:lnTo>
                <a:lnTo>
                  <a:pt x="1655458" y="72168"/>
                </a:lnTo>
                <a:lnTo>
                  <a:pt x="1595091" y="57838"/>
                </a:lnTo>
                <a:lnTo>
                  <a:pt x="1531085" y="44908"/>
                </a:lnTo>
                <a:lnTo>
                  <a:pt x="1463697" y="33453"/>
                </a:lnTo>
                <a:lnTo>
                  <a:pt x="1393186" y="23550"/>
                </a:lnTo>
                <a:lnTo>
                  <a:pt x="1319808" y="15276"/>
                </a:lnTo>
                <a:lnTo>
                  <a:pt x="1243822" y="8707"/>
                </a:lnTo>
                <a:lnTo>
                  <a:pt x="1165485" y="3921"/>
                </a:lnTo>
                <a:lnTo>
                  <a:pt x="1085056" y="993"/>
                </a:lnTo>
                <a:lnTo>
                  <a:pt x="1002791" y="0"/>
                </a:lnTo>
                <a:close/>
              </a:path>
            </a:pathLst>
          </a:custGeom>
          <a:ln w="9525">
            <a:solidFill>
              <a:srgbClr val="808080"/>
            </a:solidFill>
          </a:ln>
        </p:spPr>
        <p:txBody>
          <a:bodyPr wrap="square" lIns="0" tIns="0" rIns="0" bIns="0" rtlCol="0"/>
          <a:lstStyle/>
          <a:p>
            <a:pPr algn="ctr"/>
          </a:p>
        </p:txBody>
      </p:sp>
      <p:sp>
        <p:nvSpPr>
          <p:cNvPr id="17" name="object 17"/>
          <p:cNvSpPr/>
          <p:nvPr/>
        </p:nvSpPr>
        <p:spPr>
          <a:xfrm>
            <a:off x="5228971" y="2093170"/>
            <a:ext cx="2005964" cy="601980"/>
          </a:xfrm>
          <a:custGeom>
            <a:avLst/>
            <a:gdLst/>
            <a:ahLst/>
            <a:cxnLst/>
            <a:rect l="l" t="t" r="r" b="b"/>
            <a:pathLst>
              <a:path w="2005965" h="601980">
                <a:moveTo>
                  <a:pt x="1002791" y="0"/>
                </a:moveTo>
                <a:lnTo>
                  <a:pt x="920527" y="998"/>
                </a:lnTo>
                <a:lnTo>
                  <a:pt x="840098" y="3942"/>
                </a:lnTo>
                <a:lnTo>
                  <a:pt x="761761" y="8754"/>
                </a:lnTo>
                <a:lnTo>
                  <a:pt x="685775" y="15355"/>
                </a:lnTo>
                <a:lnTo>
                  <a:pt x="612397" y="23669"/>
                </a:lnTo>
                <a:lnTo>
                  <a:pt x="541886" y="33617"/>
                </a:lnTo>
                <a:lnTo>
                  <a:pt x="474498" y="45122"/>
                </a:lnTo>
                <a:lnTo>
                  <a:pt x="410492" y="58107"/>
                </a:lnTo>
                <a:lnTo>
                  <a:pt x="350125" y="72492"/>
                </a:lnTo>
                <a:lnTo>
                  <a:pt x="293655" y="88201"/>
                </a:lnTo>
                <a:lnTo>
                  <a:pt x="241340" y="105156"/>
                </a:lnTo>
                <a:lnTo>
                  <a:pt x="193438" y="123279"/>
                </a:lnTo>
                <a:lnTo>
                  <a:pt x="150206" y="142492"/>
                </a:lnTo>
                <a:lnTo>
                  <a:pt x="111901" y="162719"/>
                </a:lnTo>
                <a:lnTo>
                  <a:pt x="78783" y="183880"/>
                </a:lnTo>
                <a:lnTo>
                  <a:pt x="29135" y="228696"/>
                </a:lnTo>
                <a:lnTo>
                  <a:pt x="3323" y="276319"/>
                </a:lnTo>
                <a:lnTo>
                  <a:pt x="0" y="300990"/>
                </a:lnTo>
                <a:lnTo>
                  <a:pt x="3323" y="325660"/>
                </a:lnTo>
                <a:lnTo>
                  <a:pt x="29135" y="373283"/>
                </a:lnTo>
                <a:lnTo>
                  <a:pt x="78783" y="418099"/>
                </a:lnTo>
                <a:lnTo>
                  <a:pt x="111901" y="439260"/>
                </a:lnTo>
                <a:lnTo>
                  <a:pt x="150206" y="459487"/>
                </a:lnTo>
                <a:lnTo>
                  <a:pt x="193438" y="478700"/>
                </a:lnTo>
                <a:lnTo>
                  <a:pt x="241340" y="496823"/>
                </a:lnTo>
                <a:lnTo>
                  <a:pt x="293655" y="513778"/>
                </a:lnTo>
                <a:lnTo>
                  <a:pt x="350125" y="529487"/>
                </a:lnTo>
                <a:lnTo>
                  <a:pt x="410492" y="543872"/>
                </a:lnTo>
                <a:lnTo>
                  <a:pt x="474498" y="556857"/>
                </a:lnTo>
                <a:lnTo>
                  <a:pt x="541886" y="568362"/>
                </a:lnTo>
                <a:lnTo>
                  <a:pt x="612397" y="578310"/>
                </a:lnTo>
                <a:lnTo>
                  <a:pt x="685775" y="586624"/>
                </a:lnTo>
                <a:lnTo>
                  <a:pt x="761761" y="593225"/>
                </a:lnTo>
                <a:lnTo>
                  <a:pt x="840098" y="598037"/>
                </a:lnTo>
                <a:lnTo>
                  <a:pt x="920527" y="600981"/>
                </a:lnTo>
                <a:lnTo>
                  <a:pt x="1002791" y="601980"/>
                </a:lnTo>
                <a:lnTo>
                  <a:pt x="1085056" y="600981"/>
                </a:lnTo>
                <a:lnTo>
                  <a:pt x="1165485" y="598037"/>
                </a:lnTo>
                <a:lnTo>
                  <a:pt x="1243822" y="593225"/>
                </a:lnTo>
                <a:lnTo>
                  <a:pt x="1319808" y="586624"/>
                </a:lnTo>
                <a:lnTo>
                  <a:pt x="1393186" y="578310"/>
                </a:lnTo>
                <a:lnTo>
                  <a:pt x="1463697" y="568362"/>
                </a:lnTo>
                <a:lnTo>
                  <a:pt x="1531085" y="556857"/>
                </a:lnTo>
                <a:lnTo>
                  <a:pt x="1595091" y="543872"/>
                </a:lnTo>
                <a:lnTo>
                  <a:pt x="1655458" y="529487"/>
                </a:lnTo>
                <a:lnTo>
                  <a:pt x="1711928" y="513778"/>
                </a:lnTo>
                <a:lnTo>
                  <a:pt x="1764243" y="496823"/>
                </a:lnTo>
                <a:lnTo>
                  <a:pt x="1812145" y="478700"/>
                </a:lnTo>
                <a:lnTo>
                  <a:pt x="1855377" y="459487"/>
                </a:lnTo>
                <a:lnTo>
                  <a:pt x="1893682" y="439260"/>
                </a:lnTo>
                <a:lnTo>
                  <a:pt x="1926800" y="418099"/>
                </a:lnTo>
                <a:lnTo>
                  <a:pt x="1976448" y="373283"/>
                </a:lnTo>
                <a:lnTo>
                  <a:pt x="2002260" y="325660"/>
                </a:lnTo>
                <a:lnTo>
                  <a:pt x="2005583" y="300989"/>
                </a:lnTo>
                <a:lnTo>
                  <a:pt x="2002260" y="276319"/>
                </a:lnTo>
                <a:lnTo>
                  <a:pt x="1976448" y="228696"/>
                </a:lnTo>
                <a:lnTo>
                  <a:pt x="1926800" y="183880"/>
                </a:lnTo>
                <a:lnTo>
                  <a:pt x="1893682" y="162719"/>
                </a:lnTo>
                <a:lnTo>
                  <a:pt x="1855377" y="142492"/>
                </a:lnTo>
                <a:lnTo>
                  <a:pt x="1812145" y="123279"/>
                </a:lnTo>
                <a:lnTo>
                  <a:pt x="1764243" y="105156"/>
                </a:lnTo>
                <a:lnTo>
                  <a:pt x="1711928" y="88201"/>
                </a:lnTo>
                <a:lnTo>
                  <a:pt x="1655458" y="72492"/>
                </a:lnTo>
                <a:lnTo>
                  <a:pt x="1595091" y="58107"/>
                </a:lnTo>
                <a:lnTo>
                  <a:pt x="1531085" y="45122"/>
                </a:lnTo>
                <a:lnTo>
                  <a:pt x="1463697" y="33617"/>
                </a:lnTo>
                <a:lnTo>
                  <a:pt x="1393186" y="23669"/>
                </a:lnTo>
                <a:lnTo>
                  <a:pt x="1319808" y="15355"/>
                </a:lnTo>
                <a:lnTo>
                  <a:pt x="1243822" y="8754"/>
                </a:lnTo>
                <a:lnTo>
                  <a:pt x="1165485" y="3942"/>
                </a:lnTo>
                <a:lnTo>
                  <a:pt x="1085056" y="998"/>
                </a:lnTo>
                <a:lnTo>
                  <a:pt x="1002791" y="0"/>
                </a:lnTo>
                <a:close/>
              </a:path>
            </a:pathLst>
          </a:custGeom>
          <a:ln w="9525">
            <a:solidFill>
              <a:srgbClr val="000000"/>
            </a:solidFill>
          </a:ln>
        </p:spPr>
        <p:txBody>
          <a:bodyPr wrap="square" lIns="0" tIns="0" rIns="0" bIns="0" rtlCol="0"/>
          <a:lstStyle/>
          <a:p>
            <a:pPr algn="ctr"/>
          </a:p>
        </p:txBody>
      </p:sp>
      <p:sp>
        <p:nvSpPr>
          <p:cNvPr id="18" name="object 18"/>
          <p:cNvSpPr txBox="1"/>
          <p:nvPr/>
        </p:nvSpPr>
        <p:spPr>
          <a:xfrm>
            <a:off x="5722059" y="2248742"/>
            <a:ext cx="1047750" cy="307777"/>
          </a:xfrm>
          <a:prstGeom prst="rect">
            <a:avLst/>
          </a:prstGeom>
        </p:spPr>
        <p:txBody>
          <a:bodyPr vert="horz" wrap="square" lIns="0" tIns="0" rIns="0" bIns="0" rtlCol="0">
            <a:spAutoFit/>
          </a:bodyPr>
          <a:lstStyle/>
          <a:p>
            <a:pPr marL="12700" algn="ctr">
              <a:lnSpc>
                <a:spcPts val="2380"/>
              </a:lnSpc>
            </a:pPr>
            <a:r>
              <a:rPr sz="2000" b="1" spc="-10" dirty="0">
                <a:latin typeface="宋体" panose="02010600030101010101" pitchFamily="2" charset="-122"/>
                <a:cs typeface="宋体" panose="02010600030101010101" pitchFamily="2" charset="-122"/>
              </a:rPr>
              <a:t>存储结构</a:t>
            </a:r>
            <a:endParaRPr sz="2000" dirty="0">
              <a:latin typeface="宋体" panose="02010600030101010101" pitchFamily="2" charset="-122"/>
              <a:cs typeface="宋体" panose="02010600030101010101" pitchFamily="2" charset="-122"/>
            </a:endParaRPr>
          </a:p>
        </p:txBody>
      </p:sp>
      <p:sp>
        <p:nvSpPr>
          <p:cNvPr id="19" name="object 19"/>
          <p:cNvSpPr txBox="1"/>
          <p:nvPr/>
        </p:nvSpPr>
        <p:spPr>
          <a:xfrm>
            <a:off x="1181239" y="3264364"/>
            <a:ext cx="398780" cy="1248410"/>
          </a:xfrm>
          <a:prstGeom prst="rect">
            <a:avLst/>
          </a:prstGeom>
          <a:ln w="9524">
            <a:solidFill>
              <a:srgbClr val="000000"/>
            </a:solidFill>
          </a:ln>
        </p:spPr>
        <p:txBody>
          <a:bodyPr vert="horz" wrap="square" lIns="0" tIns="0" rIns="0" bIns="0" rtlCol="0">
            <a:spAutoFit/>
          </a:bodyPr>
          <a:lstStyle/>
          <a:p>
            <a:pPr marL="17145" marR="109855" algn="ctr">
              <a:lnSpc>
                <a:spcPct val="100000"/>
              </a:lnSpc>
            </a:pPr>
            <a:r>
              <a:rPr sz="2000" b="1" spc="-20" dirty="0">
                <a:latin typeface="宋体" panose="02010600030101010101" pitchFamily="2" charset="-122"/>
                <a:cs typeface="宋体" panose="02010600030101010101" pitchFamily="2" charset="-122"/>
              </a:rPr>
              <a:t>基 本 概 念</a:t>
            </a:r>
            <a:endParaRPr sz="2000" dirty="0">
              <a:latin typeface="宋体" panose="02010600030101010101" pitchFamily="2" charset="-122"/>
              <a:cs typeface="宋体" panose="02010600030101010101" pitchFamily="2" charset="-122"/>
            </a:endParaRPr>
          </a:p>
        </p:txBody>
      </p:sp>
      <p:sp>
        <p:nvSpPr>
          <p:cNvPr id="20" name="object 20"/>
          <p:cNvSpPr txBox="1"/>
          <p:nvPr/>
        </p:nvSpPr>
        <p:spPr>
          <a:xfrm>
            <a:off x="2443111" y="3278843"/>
            <a:ext cx="723900" cy="1248410"/>
          </a:xfrm>
          <a:prstGeom prst="rect">
            <a:avLst/>
          </a:prstGeom>
          <a:ln w="9525">
            <a:solidFill>
              <a:srgbClr val="000000"/>
            </a:solidFill>
          </a:ln>
        </p:spPr>
        <p:txBody>
          <a:bodyPr vert="horz" wrap="square" lIns="0" tIns="0" rIns="0" bIns="0" rtlCol="0">
            <a:spAutoFit/>
          </a:bodyPr>
          <a:lstStyle/>
          <a:p>
            <a:pPr marL="36195" marR="159385" algn="ctr">
              <a:lnSpc>
                <a:spcPct val="100000"/>
              </a:lnSpc>
            </a:pPr>
            <a:r>
              <a:rPr sz="2000" b="1" spc="-10" dirty="0">
                <a:latin typeface="宋体" panose="02010600030101010101" pitchFamily="2" charset="-122"/>
                <a:cs typeface="宋体" panose="02010600030101010101" pitchFamily="2" charset="-122"/>
              </a:rPr>
              <a:t>抽象 数据 类型 定义</a:t>
            </a:r>
            <a:endParaRPr sz="2000">
              <a:latin typeface="宋体" panose="02010600030101010101" pitchFamily="2" charset="-122"/>
              <a:cs typeface="宋体" panose="02010600030101010101" pitchFamily="2" charset="-122"/>
            </a:endParaRPr>
          </a:p>
        </p:txBody>
      </p:sp>
      <p:sp>
        <p:nvSpPr>
          <p:cNvPr id="21" name="object 21"/>
          <p:cNvSpPr txBox="1"/>
          <p:nvPr/>
        </p:nvSpPr>
        <p:spPr>
          <a:xfrm>
            <a:off x="609739" y="4924000"/>
            <a:ext cx="1506855" cy="553998"/>
          </a:xfrm>
          <a:prstGeom prst="rect">
            <a:avLst/>
          </a:prstGeom>
          <a:ln w="9524">
            <a:solidFill>
              <a:srgbClr val="000000"/>
            </a:solidFill>
          </a:ln>
        </p:spPr>
        <p:txBody>
          <a:bodyPr vert="horz" wrap="square" lIns="0" tIns="0" rIns="0" bIns="0" rtlCol="0">
            <a:spAutoFit/>
          </a:bodyPr>
          <a:lstStyle/>
          <a:p>
            <a:pPr marL="17145">
              <a:lnSpc>
                <a:spcPct val="100000"/>
              </a:lnSpc>
            </a:pPr>
            <a:r>
              <a:rPr sz="1800" b="1" spc="-10" dirty="0">
                <a:latin typeface="宋体" panose="02010600030101010101" pitchFamily="2" charset="-122"/>
                <a:cs typeface="宋体" panose="02010600030101010101" pitchFamily="2" charset="-122"/>
              </a:rPr>
              <a:t>⑴线性表定义</a:t>
            </a:r>
            <a:endParaRPr sz="1800" dirty="0">
              <a:latin typeface="宋体" panose="02010600030101010101" pitchFamily="2" charset="-122"/>
              <a:cs typeface="宋体" panose="02010600030101010101" pitchFamily="2" charset="-122"/>
            </a:endParaRPr>
          </a:p>
          <a:p>
            <a:pPr marL="17145">
              <a:lnSpc>
                <a:spcPct val="100000"/>
              </a:lnSpc>
            </a:pPr>
            <a:r>
              <a:rPr sz="1800" b="1" spc="-10" dirty="0">
                <a:latin typeface="宋体" panose="02010600030101010101" pitchFamily="2" charset="-122"/>
                <a:cs typeface="宋体" panose="02010600030101010101" pitchFamily="2" charset="-122"/>
              </a:rPr>
              <a:t>⑵逻辑特征</a:t>
            </a:r>
            <a:endParaRPr sz="1800" dirty="0">
              <a:latin typeface="宋体" panose="02010600030101010101" pitchFamily="2" charset="-122"/>
              <a:cs typeface="宋体" panose="02010600030101010101" pitchFamily="2" charset="-122"/>
            </a:endParaRPr>
          </a:p>
        </p:txBody>
      </p:sp>
      <p:sp>
        <p:nvSpPr>
          <p:cNvPr id="22" name="object 22"/>
          <p:cNvSpPr txBox="1"/>
          <p:nvPr/>
        </p:nvSpPr>
        <p:spPr>
          <a:xfrm>
            <a:off x="2236609" y="4924000"/>
            <a:ext cx="1370330" cy="566822"/>
          </a:xfrm>
          <a:prstGeom prst="rect">
            <a:avLst/>
          </a:prstGeom>
          <a:ln w="9525">
            <a:solidFill>
              <a:srgbClr val="000000"/>
            </a:solidFill>
          </a:ln>
        </p:spPr>
        <p:txBody>
          <a:bodyPr vert="horz" wrap="square" lIns="0" tIns="0" rIns="0" bIns="0" rtlCol="0">
            <a:spAutoFit/>
          </a:bodyPr>
          <a:lstStyle/>
          <a:p>
            <a:pPr marL="17780" algn="ctr">
              <a:lnSpc>
                <a:spcPct val="100000"/>
              </a:lnSpc>
            </a:pPr>
            <a:r>
              <a:rPr sz="1800" b="1" spc="-15" dirty="0">
                <a:latin typeface="宋体" panose="02010600030101010101" pitchFamily="2" charset="-122"/>
                <a:cs typeface="宋体" panose="02010600030101010101" pitchFamily="2" charset="-122"/>
              </a:rPr>
              <a:t>⑴</a:t>
            </a:r>
            <a:r>
              <a:rPr sz="1800" b="1" dirty="0">
                <a:latin typeface="Times New Roman" panose="02020603050405020304"/>
                <a:cs typeface="Times New Roman" panose="02020603050405020304"/>
              </a:rPr>
              <a:t>AD</a:t>
            </a:r>
            <a:r>
              <a:rPr sz="1800" b="1" spc="-5" dirty="0">
                <a:latin typeface="Times New Roman" panose="02020603050405020304"/>
                <a:cs typeface="Times New Roman" panose="02020603050405020304"/>
              </a:rPr>
              <a:t>T</a:t>
            </a:r>
            <a:r>
              <a:rPr sz="1800" b="1" spc="-10" dirty="0">
                <a:latin typeface="宋体" panose="02010600030101010101" pitchFamily="2" charset="-122"/>
                <a:cs typeface="宋体" panose="02010600030101010101" pitchFamily="2" charset="-122"/>
              </a:rPr>
              <a:t>定义</a:t>
            </a:r>
            <a:endParaRPr sz="1800" dirty="0">
              <a:latin typeface="宋体" panose="02010600030101010101" pitchFamily="2" charset="-122"/>
              <a:cs typeface="宋体" panose="02010600030101010101" pitchFamily="2" charset="-122"/>
            </a:endParaRPr>
          </a:p>
          <a:p>
            <a:pPr marL="17780" algn="ctr">
              <a:lnSpc>
                <a:spcPct val="100000"/>
              </a:lnSpc>
              <a:spcBef>
                <a:spcPts val="125"/>
              </a:spcBef>
            </a:pPr>
            <a:r>
              <a:rPr sz="1800" b="1" spc="-10" dirty="0">
                <a:latin typeface="宋体" panose="02010600030101010101" pitchFamily="2" charset="-122"/>
                <a:cs typeface="宋体" panose="02010600030101010101" pitchFamily="2" charset="-122"/>
              </a:rPr>
              <a:t>⑵基本操作</a:t>
            </a:r>
            <a:endParaRPr sz="1800" dirty="0">
              <a:latin typeface="宋体" panose="02010600030101010101" pitchFamily="2" charset="-122"/>
              <a:cs typeface="宋体" panose="02010600030101010101" pitchFamily="2" charset="-122"/>
            </a:endParaRPr>
          </a:p>
        </p:txBody>
      </p:sp>
      <p:sp>
        <p:nvSpPr>
          <p:cNvPr id="23" name="object 23"/>
          <p:cNvSpPr txBox="1"/>
          <p:nvPr/>
        </p:nvSpPr>
        <p:spPr>
          <a:xfrm>
            <a:off x="4335919" y="3264364"/>
            <a:ext cx="398145" cy="1181862"/>
          </a:xfrm>
          <a:prstGeom prst="rect">
            <a:avLst/>
          </a:prstGeom>
          <a:ln w="9525">
            <a:solidFill>
              <a:srgbClr val="000000"/>
            </a:solidFill>
          </a:ln>
        </p:spPr>
        <p:txBody>
          <a:bodyPr vert="horz" wrap="square" lIns="0" tIns="0" rIns="0" bIns="0" rtlCol="0">
            <a:spAutoFit/>
          </a:bodyPr>
          <a:lstStyle/>
          <a:p>
            <a:pPr marL="17145" marR="109220" algn="ctr">
              <a:lnSpc>
                <a:spcPct val="96000"/>
              </a:lnSpc>
            </a:pPr>
            <a:r>
              <a:rPr sz="2000" b="1" spc="-20" dirty="0">
                <a:latin typeface="宋体" panose="02010600030101010101" pitchFamily="2" charset="-122"/>
                <a:cs typeface="宋体" panose="02010600030101010101" pitchFamily="2" charset="-122"/>
              </a:rPr>
              <a:t>顺 序 存 储</a:t>
            </a:r>
            <a:endParaRPr sz="2000">
              <a:latin typeface="宋体" panose="02010600030101010101" pitchFamily="2" charset="-122"/>
              <a:cs typeface="宋体" panose="02010600030101010101" pitchFamily="2" charset="-122"/>
            </a:endParaRPr>
          </a:p>
        </p:txBody>
      </p:sp>
      <p:sp>
        <p:nvSpPr>
          <p:cNvPr id="24" name="object 24"/>
          <p:cNvSpPr txBox="1"/>
          <p:nvPr/>
        </p:nvSpPr>
        <p:spPr>
          <a:xfrm>
            <a:off x="6151765" y="3278843"/>
            <a:ext cx="397510" cy="1181862"/>
          </a:xfrm>
          <a:prstGeom prst="rect">
            <a:avLst/>
          </a:prstGeom>
          <a:ln w="9525">
            <a:solidFill>
              <a:srgbClr val="000000"/>
            </a:solidFill>
          </a:ln>
        </p:spPr>
        <p:txBody>
          <a:bodyPr vert="horz" wrap="square" lIns="0" tIns="0" rIns="0" bIns="0" rtlCol="0">
            <a:spAutoFit/>
          </a:bodyPr>
          <a:lstStyle/>
          <a:p>
            <a:pPr marL="17145" marR="108585" algn="ctr">
              <a:lnSpc>
                <a:spcPct val="96000"/>
              </a:lnSpc>
            </a:pPr>
            <a:r>
              <a:rPr sz="2000" b="1" spc="-20" dirty="0">
                <a:latin typeface="宋体" panose="02010600030101010101" pitchFamily="2" charset="-122"/>
                <a:cs typeface="宋体" panose="02010600030101010101" pitchFamily="2" charset="-122"/>
              </a:rPr>
              <a:t>链 接 存 储</a:t>
            </a:r>
            <a:endParaRPr sz="2000" dirty="0">
              <a:latin typeface="宋体" panose="02010600030101010101" pitchFamily="2" charset="-122"/>
              <a:cs typeface="宋体" panose="02010600030101010101" pitchFamily="2" charset="-122"/>
            </a:endParaRPr>
          </a:p>
        </p:txBody>
      </p:sp>
      <p:sp>
        <p:nvSpPr>
          <p:cNvPr id="25" name="object 25"/>
          <p:cNvSpPr txBox="1"/>
          <p:nvPr/>
        </p:nvSpPr>
        <p:spPr>
          <a:xfrm>
            <a:off x="7832725" y="3278843"/>
            <a:ext cx="398780" cy="1181862"/>
          </a:xfrm>
          <a:prstGeom prst="rect">
            <a:avLst/>
          </a:prstGeom>
          <a:ln w="9525">
            <a:solidFill>
              <a:srgbClr val="000000"/>
            </a:solidFill>
          </a:ln>
        </p:spPr>
        <p:txBody>
          <a:bodyPr vert="horz" wrap="square" lIns="0" tIns="0" rIns="0" bIns="0" rtlCol="0">
            <a:spAutoFit/>
          </a:bodyPr>
          <a:lstStyle/>
          <a:p>
            <a:pPr marL="17145" marR="109855" algn="ctr">
              <a:lnSpc>
                <a:spcPct val="96000"/>
              </a:lnSpc>
            </a:pPr>
            <a:r>
              <a:rPr sz="2000" b="1" spc="-20" dirty="0">
                <a:latin typeface="宋体" panose="02010600030101010101" pitchFamily="2" charset="-122"/>
                <a:cs typeface="宋体" panose="02010600030101010101" pitchFamily="2" charset="-122"/>
              </a:rPr>
              <a:t>其 他 存 储</a:t>
            </a:r>
            <a:endParaRPr sz="2000">
              <a:latin typeface="宋体" panose="02010600030101010101" pitchFamily="2" charset="-122"/>
              <a:cs typeface="宋体" panose="02010600030101010101" pitchFamily="2" charset="-122"/>
            </a:endParaRPr>
          </a:p>
        </p:txBody>
      </p:sp>
      <p:sp>
        <p:nvSpPr>
          <p:cNvPr id="26" name="object 26"/>
          <p:cNvSpPr/>
          <p:nvPr/>
        </p:nvSpPr>
        <p:spPr>
          <a:xfrm>
            <a:off x="3685933" y="4836586"/>
            <a:ext cx="1736089" cy="1219200"/>
          </a:xfrm>
          <a:custGeom>
            <a:avLst/>
            <a:gdLst/>
            <a:ahLst/>
            <a:cxnLst/>
            <a:rect l="l" t="t" r="r" b="b"/>
            <a:pathLst>
              <a:path w="1736089" h="1219200">
                <a:moveTo>
                  <a:pt x="0" y="0"/>
                </a:moveTo>
                <a:lnTo>
                  <a:pt x="0" y="1219200"/>
                </a:lnTo>
                <a:lnTo>
                  <a:pt x="1735836" y="1219200"/>
                </a:lnTo>
                <a:lnTo>
                  <a:pt x="1735836" y="0"/>
                </a:lnTo>
                <a:lnTo>
                  <a:pt x="0" y="0"/>
                </a:lnTo>
                <a:close/>
              </a:path>
            </a:pathLst>
          </a:custGeom>
          <a:ln w="9525">
            <a:solidFill>
              <a:srgbClr val="000000"/>
            </a:solidFill>
          </a:ln>
        </p:spPr>
        <p:txBody>
          <a:bodyPr wrap="square" lIns="0" tIns="0" rIns="0" bIns="0" rtlCol="0"/>
          <a:lstStyle/>
          <a:p>
            <a:pPr algn="ctr"/>
          </a:p>
        </p:txBody>
      </p:sp>
      <p:sp>
        <p:nvSpPr>
          <p:cNvPr id="27" name="object 27"/>
          <p:cNvSpPr txBox="1"/>
          <p:nvPr/>
        </p:nvSpPr>
        <p:spPr>
          <a:xfrm>
            <a:off x="3696087" y="4879656"/>
            <a:ext cx="1636395" cy="559127"/>
          </a:xfrm>
          <a:prstGeom prst="rect">
            <a:avLst/>
          </a:prstGeom>
        </p:spPr>
        <p:txBody>
          <a:bodyPr vert="horz" wrap="square" lIns="0" tIns="0" rIns="0" bIns="0" rtlCol="0">
            <a:spAutoFit/>
          </a:bodyPr>
          <a:lstStyle/>
          <a:p>
            <a:pPr marL="12700" algn="ctr">
              <a:lnSpc>
                <a:spcPct val="100000"/>
              </a:lnSpc>
            </a:pPr>
            <a:r>
              <a:rPr sz="1800" b="1" spc="-10" dirty="0">
                <a:latin typeface="宋体" panose="02010600030101010101" pitchFamily="2" charset="-122"/>
                <a:cs typeface="宋体" panose="02010600030101010101" pitchFamily="2" charset="-122"/>
              </a:rPr>
              <a:t>⑴顺序表的特点</a:t>
            </a:r>
            <a:endParaRPr sz="1800" dirty="0">
              <a:latin typeface="宋体" panose="02010600030101010101" pitchFamily="2" charset="-122"/>
              <a:cs typeface="宋体" panose="02010600030101010101" pitchFamily="2" charset="-122"/>
            </a:endParaRPr>
          </a:p>
          <a:p>
            <a:pPr marL="12700" algn="ctr">
              <a:lnSpc>
                <a:spcPts val="2155"/>
              </a:lnSpc>
              <a:spcBef>
                <a:spcPts val="5"/>
              </a:spcBef>
            </a:pPr>
            <a:r>
              <a:rPr sz="1800" b="1" spc="-10" dirty="0">
                <a:latin typeface="宋体" panose="02010600030101010101" pitchFamily="2" charset="-122"/>
                <a:cs typeface="宋体" panose="02010600030101010101" pitchFamily="2" charset="-122"/>
              </a:rPr>
              <a:t>⑵顺序表类定义</a:t>
            </a:r>
            <a:endParaRPr sz="1800" dirty="0">
              <a:latin typeface="宋体" panose="02010600030101010101" pitchFamily="2" charset="-122"/>
              <a:cs typeface="宋体" panose="02010600030101010101" pitchFamily="2" charset="-122"/>
            </a:endParaRPr>
          </a:p>
        </p:txBody>
      </p:sp>
      <p:sp>
        <p:nvSpPr>
          <p:cNvPr id="28" name="object 28"/>
          <p:cNvSpPr/>
          <p:nvPr/>
        </p:nvSpPr>
        <p:spPr>
          <a:xfrm>
            <a:off x="5520067" y="4836586"/>
            <a:ext cx="1735455" cy="1219200"/>
          </a:xfrm>
          <a:custGeom>
            <a:avLst/>
            <a:gdLst/>
            <a:ahLst/>
            <a:cxnLst/>
            <a:rect l="l" t="t" r="r" b="b"/>
            <a:pathLst>
              <a:path w="1735454" h="1219200">
                <a:moveTo>
                  <a:pt x="0" y="0"/>
                </a:moveTo>
                <a:lnTo>
                  <a:pt x="0" y="1219200"/>
                </a:lnTo>
                <a:lnTo>
                  <a:pt x="1735073" y="1219200"/>
                </a:lnTo>
                <a:lnTo>
                  <a:pt x="1735073" y="0"/>
                </a:lnTo>
                <a:lnTo>
                  <a:pt x="0" y="0"/>
                </a:lnTo>
                <a:close/>
              </a:path>
            </a:pathLst>
          </a:custGeom>
          <a:ln w="9525">
            <a:solidFill>
              <a:srgbClr val="000000"/>
            </a:solidFill>
          </a:ln>
        </p:spPr>
        <p:txBody>
          <a:bodyPr wrap="square" lIns="0" tIns="0" rIns="0" bIns="0" rtlCol="0"/>
          <a:lstStyle/>
          <a:p>
            <a:pPr algn="ctr"/>
          </a:p>
        </p:txBody>
      </p:sp>
      <p:sp>
        <p:nvSpPr>
          <p:cNvPr id="29" name="object 29"/>
          <p:cNvSpPr txBox="1"/>
          <p:nvPr/>
        </p:nvSpPr>
        <p:spPr>
          <a:xfrm>
            <a:off x="3696087" y="5428981"/>
            <a:ext cx="3561715" cy="553998"/>
          </a:xfrm>
          <a:prstGeom prst="rect">
            <a:avLst/>
          </a:prstGeom>
        </p:spPr>
        <p:txBody>
          <a:bodyPr vert="horz" wrap="square" lIns="0" tIns="0" rIns="0" bIns="0" rtlCol="0">
            <a:spAutoFit/>
          </a:bodyPr>
          <a:lstStyle/>
          <a:p>
            <a:pPr marL="12700" marR="5080">
              <a:lnSpc>
                <a:spcPct val="100000"/>
              </a:lnSpc>
              <a:tabLst>
                <a:tab pos="1845945" algn="l"/>
              </a:tabLst>
            </a:pPr>
            <a:r>
              <a:rPr sz="1800" b="1" spc="105" dirty="0">
                <a:latin typeface="宋体" panose="02010600030101010101" pitchFamily="2" charset="-122"/>
                <a:cs typeface="宋体" panose="02010600030101010101" pitchFamily="2" charset="-122"/>
              </a:rPr>
              <a:t>⑶</a:t>
            </a:r>
            <a:r>
              <a:rPr sz="1800" b="1" spc="95" dirty="0">
                <a:latin typeface="宋体" panose="02010600030101010101" pitchFamily="2" charset="-122"/>
                <a:cs typeface="宋体" panose="02010600030101010101" pitchFamily="2" charset="-122"/>
              </a:rPr>
              <a:t>基</a:t>
            </a:r>
            <a:r>
              <a:rPr sz="1800" b="1" spc="90" dirty="0">
                <a:latin typeface="宋体" panose="02010600030101010101" pitchFamily="2" charset="-122"/>
                <a:cs typeface="宋体" panose="02010600030101010101" pitchFamily="2" charset="-122"/>
              </a:rPr>
              <a:t>本操作的</a:t>
            </a:r>
            <a:r>
              <a:rPr sz="1800" b="1" spc="-20" dirty="0">
                <a:latin typeface="宋体" panose="02010600030101010101" pitchFamily="2" charset="-122"/>
                <a:cs typeface="宋体" panose="02010600030101010101" pitchFamily="2" charset="-122"/>
              </a:rPr>
              <a:t>实</a:t>
            </a:r>
            <a:r>
              <a:rPr sz="1800" b="1" spc="229" dirty="0">
                <a:latin typeface="宋体" panose="02010600030101010101" pitchFamily="2" charset="-122"/>
                <a:cs typeface="宋体" panose="02010600030101010101" pitchFamily="2" charset="-122"/>
              </a:rPr>
              <a:t> </a:t>
            </a:r>
            <a:r>
              <a:rPr sz="1800" b="1" spc="105" dirty="0">
                <a:latin typeface="宋体" panose="02010600030101010101" pitchFamily="2" charset="-122"/>
                <a:cs typeface="宋体" panose="02010600030101010101" pitchFamily="2" charset="-122"/>
              </a:rPr>
              <a:t>⑶</a:t>
            </a:r>
            <a:r>
              <a:rPr sz="1800" b="1" spc="95" dirty="0">
                <a:latin typeface="宋体" panose="02010600030101010101" pitchFamily="2" charset="-122"/>
                <a:cs typeface="宋体" panose="02010600030101010101" pitchFamily="2" charset="-122"/>
              </a:rPr>
              <a:t>基</a:t>
            </a:r>
            <a:r>
              <a:rPr sz="1800" b="1" spc="90" dirty="0">
                <a:latin typeface="宋体" panose="02010600030101010101" pitchFamily="2" charset="-122"/>
                <a:cs typeface="宋体" panose="02010600030101010101" pitchFamily="2" charset="-122"/>
              </a:rPr>
              <a:t>本操作的实</a:t>
            </a:r>
            <a:r>
              <a:rPr sz="1800" b="1" spc="100" dirty="0">
                <a:latin typeface="宋体" panose="02010600030101010101" pitchFamily="2" charset="-122"/>
                <a:cs typeface="宋体" panose="02010600030101010101" pitchFamily="2" charset="-122"/>
              </a:rPr>
              <a:t> </a:t>
            </a:r>
            <a:r>
              <a:rPr sz="1800" b="1" spc="-10" dirty="0">
                <a:latin typeface="宋体" panose="02010600030101010101" pitchFamily="2" charset="-122"/>
                <a:cs typeface="宋体" panose="02010600030101010101" pitchFamily="2" charset="-122"/>
              </a:rPr>
              <a:t>现及时间性</a:t>
            </a:r>
            <a:r>
              <a:rPr sz="1800" b="1" spc="-20" dirty="0">
                <a:latin typeface="宋体" panose="02010600030101010101" pitchFamily="2" charset="-122"/>
                <a:cs typeface="宋体" panose="02010600030101010101" pitchFamily="2" charset="-122"/>
              </a:rPr>
              <a:t>能</a:t>
            </a:r>
            <a:r>
              <a:rPr sz="1800" b="1" dirty="0">
                <a:latin typeface="宋体" panose="02010600030101010101" pitchFamily="2" charset="-122"/>
                <a:cs typeface="宋体" panose="02010600030101010101" pitchFamily="2" charset="-122"/>
              </a:rPr>
              <a:t>	</a:t>
            </a:r>
            <a:r>
              <a:rPr sz="1800" b="1" spc="-10" dirty="0">
                <a:latin typeface="宋体" panose="02010600030101010101" pitchFamily="2" charset="-122"/>
                <a:cs typeface="宋体" panose="02010600030101010101" pitchFamily="2" charset="-122"/>
              </a:rPr>
              <a:t>现及时间性能</a:t>
            </a:r>
            <a:endParaRPr sz="1800" dirty="0">
              <a:latin typeface="宋体" panose="02010600030101010101" pitchFamily="2" charset="-122"/>
              <a:cs typeface="宋体" panose="02010600030101010101" pitchFamily="2" charset="-122"/>
            </a:endParaRPr>
          </a:p>
        </p:txBody>
      </p:sp>
      <p:sp>
        <p:nvSpPr>
          <p:cNvPr id="30" name="object 30"/>
          <p:cNvSpPr txBox="1"/>
          <p:nvPr/>
        </p:nvSpPr>
        <p:spPr>
          <a:xfrm>
            <a:off x="5529459" y="4879656"/>
            <a:ext cx="1636395" cy="559127"/>
          </a:xfrm>
          <a:prstGeom prst="rect">
            <a:avLst/>
          </a:prstGeom>
        </p:spPr>
        <p:txBody>
          <a:bodyPr vert="horz" wrap="square" lIns="0" tIns="0" rIns="0" bIns="0" rtlCol="0">
            <a:spAutoFit/>
          </a:bodyPr>
          <a:lstStyle/>
          <a:p>
            <a:pPr marL="12700" algn="ctr">
              <a:lnSpc>
                <a:spcPct val="100000"/>
              </a:lnSpc>
            </a:pPr>
            <a:r>
              <a:rPr sz="1800" b="1" spc="-10" dirty="0">
                <a:latin typeface="宋体" panose="02010600030101010101" pitchFamily="2" charset="-122"/>
                <a:cs typeface="宋体" panose="02010600030101010101" pitchFamily="2" charset="-122"/>
              </a:rPr>
              <a:t>⑴单链表的特点</a:t>
            </a:r>
            <a:endParaRPr sz="1800">
              <a:latin typeface="宋体" panose="02010600030101010101" pitchFamily="2" charset="-122"/>
              <a:cs typeface="宋体" panose="02010600030101010101" pitchFamily="2" charset="-122"/>
            </a:endParaRPr>
          </a:p>
          <a:p>
            <a:pPr marL="12700" algn="ctr">
              <a:lnSpc>
                <a:spcPts val="2155"/>
              </a:lnSpc>
              <a:spcBef>
                <a:spcPts val="5"/>
              </a:spcBef>
            </a:pPr>
            <a:r>
              <a:rPr sz="1800" b="1" spc="-10" dirty="0">
                <a:latin typeface="宋体" panose="02010600030101010101" pitchFamily="2" charset="-122"/>
                <a:cs typeface="宋体" panose="02010600030101010101" pitchFamily="2" charset="-122"/>
              </a:rPr>
              <a:t>⑵单链表类定义</a:t>
            </a:r>
            <a:endParaRPr sz="1800">
              <a:latin typeface="宋体" panose="02010600030101010101" pitchFamily="2" charset="-122"/>
              <a:cs typeface="宋体" panose="02010600030101010101" pitchFamily="2" charset="-122"/>
            </a:endParaRPr>
          </a:p>
        </p:txBody>
      </p:sp>
      <p:sp>
        <p:nvSpPr>
          <p:cNvPr id="31" name="object 31"/>
          <p:cNvSpPr/>
          <p:nvPr/>
        </p:nvSpPr>
        <p:spPr>
          <a:xfrm>
            <a:off x="4828933" y="3737567"/>
            <a:ext cx="1205865" cy="586105"/>
          </a:xfrm>
          <a:custGeom>
            <a:avLst/>
            <a:gdLst/>
            <a:ahLst/>
            <a:cxnLst/>
            <a:rect l="l" t="t" r="r" b="b"/>
            <a:pathLst>
              <a:path w="1205864" h="586104">
                <a:moveTo>
                  <a:pt x="0" y="293370"/>
                </a:moveTo>
                <a:lnTo>
                  <a:pt x="241554" y="585978"/>
                </a:lnTo>
                <a:lnTo>
                  <a:pt x="241554" y="439674"/>
                </a:lnTo>
                <a:lnTo>
                  <a:pt x="963930" y="439674"/>
                </a:lnTo>
                <a:lnTo>
                  <a:pt x="963930" y="585978"/>
                </a:lnTo>
                <a:lnTo>
                  <a:pt x="1205484" y="293370"/>
                </a:lnTo>
                <a:lnTo>
                  <a:pt x="963930" y="0"/>
                </a:lnTo>
                <a:lnTo>
                  <a:pt x="963930" y="146304"/>
                </a:lnTo>
                <a:lnTo>
                  <a:pt x="241554" y="146304"/>
                </a:lnTo>
                <a:lnTo>
                  <a:pt x="241554" y="0"/>
                </a:lnTo>
                <a:lnTo>
                  <a:pt x="0" y="293370"/>
                </a:lnTo>
                <a:close/>
              </a:path>
            </a:pathLst>
          </a:custGeom>
          <a:ln w="9525">
            <a:solidFill>
              <a:srgbClr val="000000"/>
            </a:solidFill>
          </a:ln>
        </p:spPr>
        <p:txBody>
          <a:bodyPr wrap="square" lIns="0" tIns="0" rIns="0" bIns="0" rtlCol="0"/>
          <a:lstStyle/>
          <a:p>
            <a:pPr algn="ctr"/>
          </a:p>
        </p:txBody>
      </p:sp>
      <p:sp>
        <p:nvSpPr>
          <p:cNvPr id="32" name="object 32"/>
          <p:cNvSpPr txBox="1"/>
          <p:nvPr/>
        </p:nvSpPr>
        <p:spPr>
          <a:xfrm>
            <a:off x="5154258" y="3888569"/>
            <a:ext cx="600075" cy="250518"/>
          </a:xfrm>
          <a:prstGeom prst="rect">
            <a:avLst/>
          </a:prstGeom>
        </p:spPr>
        <p:txBody>
          <a:bodyPr vert="horz" wrap="square" lIns="0" tIns="0" rIns="0" bIns="0" rtlCol="0">
            <a:spAutoFit/>
          </a:bodyPr>
          <a:lstStyle/>
          <a:p>
            <a:pPr marL="12700" algn="ctr">
              <a:lnSpc>
                <a:spcPts val="2155"/>
              </a:lnSpc>
            </a:pPr>
            <a:r>
              <a:rPr sz="1800" b="1" spc="440" dirty="0">
                <a:latin typeface="宋体" panose="02010600030101010101" pitchFamily="2" charset="-122"/>
                <a:cs typeface="宋体" panose="02010600030101010101" pitchFamily="2" charset="-122"/>
              </a:rPr>
              <a:t>比</a:t>
            </a:r>
            <a:r>
              <a:rPr sz="1800" b="1" spc="-20" dirty="0">
                <a:latin typeface="宋体" panose="02010600030101010101" pitchFamily="2" charset="-122"/>
                <a:cs typeface="宋体" panose="02010600030101010101" pitchFamily="2" charset="-122"/>
              </a:rPr>
              <a:t>较</a:t>
            </a:r>
            <a:r>
              <a:rPr sz="1800" b="1" spc="-450" dirty="0">
                <a:latin typeface="宋体" panose="02010600030101010101" pitchFamily="2" charset="-122"/>
                <a:cs typeface="宋体" panose="02010600030101010101" pitchFamily="2" charset="-122"/>
              </a:rPr>
              <a:t> </a:t>
            </a:r>
            <a:endParaRPr sz="1800" dirty="0">
              <a:latin typeface="宋体" panose="02010600030101010101" pitchFamily="2" charset="-122"/>
              <a:cs typeface="宋体" panose="02010600030101010101" pitchFamily="2" charset="-122"/>
            </a:endParaRPr>
          </a:p>
        </p:txBody>
      </p:sp>
      <p:sp>
        <p:nvSpPr>
          <p:cNvPr id="33" name="object 33"/>
          <p:cNvSpPr/>
          <p:nvPr/>
        </p:nvSpPr>
        <p:spPr>
          <a:xfrm>
            <a:off x="2593987" y="1561294"/>
            <a:ext cx="769620" cy="533400"/>
          </a:xfrm>
          <a:custGeom>
            <a:avLst/>
            <a:gdLst/>
            <a:ahLst/>
            <a:cxnLst/>
            <a:rect l="l" t="t" r="r" b="b"/>
            <a:pathLst>
              <a:path w="769620" h="533400">
                <a:moveTo>
                  <a:pt x="48005" y="469392"/>
                </a:moveTo>
                <a:lnTo>
                  <a:pt x="0" y="533400"/>
                </a:lnTo>
                <a:lnTo>
                  <a:pt x="37337" y="522679"/>
                </a:lnTo>
                <a:lnTo>
                  <a:pt x="37337" y="503682"/>
                </a:lnTo>
                <a:lnTo>
                  <a:pt x="38861" y="500634"/>
                </a:lnTo>
                <a:lnTo>
                  <a:pt x="43079" y="497722"/>
                </a:lnTo>
                <a:lnTo>
                  <a:pt x="48005" y="469392"/>
                </a:lnTo>
                <a:close/>
              </a:path>
              <a:path w="769620" h="533400">
                <a:moveTo>
                  <a:pt x="43079" y="497722"/>
                </a:moveTo>
                <a:lnTo>
                  <a:pt x="38861" y="500634"/>
                </a:lnTo>
                <a:lnTo>
                  <a:pt x="37337" y="503682"/>
                </a:lnTo>
                <a:lnTo>
                  <a:pt x="38099" y="507492"/>
                </a:lnTo>
                <a:lnTo>
                  <a:pt x="41147" y="509016"/>
                </a:lnTo>
                <a:lnTo>
                  <a:pt x="41909" y="508863"/>
                </a:lnTo>
                <a:lnTo>
                  <a:pt x="41909" y="504444"/>
                </a:lnTo>
                <a:lnTo>
                  <a:pt x="43079" y="497722"/>
                </a:lnTo>
                <a:close/>
              </a:path>
              <a:path w="769620" h="533400">
                <a:moveTo>
                  <a:pt x="76961" y="511302"/>
                </a:moveTo>
                <a:lnTo>
                  <a:pt x="48581" y="505749"/>
                </a:lnTo>
                <a:lnTo>
                  <a:pt x="44957" y="508254"/>
                </a:lnTo>
                <a:lnTo>
                  <a:pt x="41147" y="509016"/>
                </a:lnTo>
                <a:lnTo>
                  <a:pt x="38099" y="507492"/>
                </a:lnTo>
                <a:lnTo>
                  <a:pt x="37337" y="503682"/>
                </a:lnTo>
                <a:lnTo>
                  <a:pt x="37337" y="522679"/>
                </a:lnTo>
                <a:lnTo>
                  <a:pt x="76961" y="511302"/>
                </a:lnTo>
                <a:close/>
              </a:path>
              <a:path w="769620" h="533400">
                <a:moveTo>
                  <a:pt x="769619" y="6096"/>
                </a:moveTo>
                <a:lnTo>
                  <a:pt x="768857" y="2286"/>
                </a:lnTo>
                <a:lnTo>
                  <a:pt x="766571" y="0"/>
                </a:lnTo>
                <a:lnTo>
                  <a:pt x="762761" y="762"/>
                </a:lnTo>
                <a:lnTo>
                  <a:pt x="43079" y="497722"/>
                </a:lnTo>
                <a:lnTo>
                  <a:pt x="41909" y="504444"/>
                </a:lnTo>
                <a:lnTo>
                  <a:pt x="48581" y="505749"/>
                </a:lnTo>
                <a:lnTo>
                  <a:pt x="768095" y="8382"/>
                </a:lnTo>
                <a:lnTo>
                  <a:pt x="769619" y="6096"/>
                </a:lnTo>
                <a:close/>
              </a:path>
              <a:path w="769620" h="533400">
                <a:moveTo>
                  <a:pt x="48581" y="505749"/>
                </a:moveTo>
                <a:lnTo>
                  <a:pt x="41909" y="504444"/>
                </a:lnTo>
                <a:lnTo>
                  <a:pt x="41909" y="508863"/>
                </a:lnTo>
                <a:lnTo>
                  <a:pt x="44957" y="508254"/>
                </a:lnTo>
                <a:lnTo>
                  <a:pt x="48581" y="505749"/>
                </a:lnTo>
                <a:close/>
              </a:path>
            </a:pathLst>
          </a:custGeom>
          <a:solidFill>
            <a:srgbClr val="000000"/>
          </a:solidFill>
        </p:spPr>
        <p:txBody>
          <a:bodyPr wrap="square" lIns="0" tIns="0" rIns="0" bIns="0" rtlCol="0"/>
          <a:lstStyle/>
          <a:p>
            <a:pPr algn="ctr"/>
          </a:p>
        </p:txBody>
      </p:sp>
      <p:sp>
        <p:nvSpPr>
          <p:cNvPr id="34" name="object 34"/>
          <p:cNvSpPr/>
          <p:nvPr/>
        </p:nvSpPr>
        <p:spPr>
          <a:xfrm>
            <a:off x="5016385" y="1575773"/>
            <a:ext cx="715010" cy="548005"/>
          </a:xfrm>
          <a:custGeom>
            <a:avLst/>
            <a:gdLst/>
            <a:ahLst/>
            <a:cxnLst/>
            <a:rect l="l" t="t" r="r" b="b"/>
            <a:pathLst>
              <a:path w="715010" h="548005">
                <a:moveTo>
                  <a:pt x="674370" y="516636"/>
                </a:moveTo>
                <a:lnTo>
                  <a:pt x="673501" y="509831"/>
                </a:lnTo>
                <a:lnTo>
                  <a:pt x="7620" y="762"/>
                </a:lnTo>
                <a:lnTo>
                  <a:pt x="4572" y="0"/>
                </a:lnTo>
                <a:lnTo>
                  <a:pt x="1524" y="1524"/>
                </a:lnTo>
                <a:lnTo>
                  <a:pt x="0" y="5334"/>
                </a:lnTo>
                <a:lnTo>
                  <a:pt x="2286" y="8382"/>
                </a:lnTo>
                <a:lnTo>
                  <a:pt x="667491" y="517514"/>
                </a:lnTo>
                <a:lnTo>
                  <a:pt x="674370" y="516636"/>
                </a:lnTo>
                <a:close/>
              </a:path>
              <a:path w="715010" h="548005">
                <a:moveTo>
                  <a:pt x="678942" y="535343"/>
                </a:moveTo>
                <a:lnTo>
                  <a:pt x="678942" y="515874"/>
                </a:lnTo>
                <a:lnTo>
                  <a:pt x="678180" y="519684"/>
                </a:lnTo>
                <a:lnTo>
                  <a:pt x="675132" y="521208"/>
                </a:lnTo>
                <a:lnTo>
                  <a:pt x="671322" y="520446"/>
                </a:lnTo>
                <a:lnTo>
                  <a:pt x="667491" y="517514"/>
                </a:lnTo>
                <a:lnTo>
                  <a:pt x="638556" y="521208"/>
                </a:lnTo>
                <a:lnTo>
                  <a:pt x="678942" y="535343"/>
                </a:lnTo>
                <a:close/>
              </a:path>
              <a:path w="715010" h="548005">
                <a:moveTo>
                  <a:pt x="674370" y="521055"/>
                </a:moveTo>
                <a:lnTo>
                  <a:pt x="674370" y="516636"/>
                </a:lnTo>
                <a:lnTo>
                  <a:pt x="667491" y="517514"/>
                </a:lnTo>
                <a:lnTo>
                  <a:pt x="671322" y="520446"/>
                </a:lnTo>
                <a:lnTo>
                  <a:pt x="674370" y="521055"/>
                </a:lnTo>
                <a:close/>
              </a:path>
              <a:path w="715010" h="548005">
                <a:moveTo>
                  <a:pt x="714756" y="547878"/>
                </a:moveTo>
                <a:lnTo>
                  <a:pt x="669798" y="480822"/>
                </a:lnTo>
                <a:lnTo>
                  <a:pt x="673501" y="509831"/>
                </a:lnTo>
                <a:lnTo>
                  <a:pt x="677418" y="512826"/>
                </a:lnTo>
                <a:lnTo>
                  <a:pt x="678942" y="515874"/>
                </a:lnTo>
                <a:lnTo>
                  <a:pt x="678942" y="535343"/>
                </a:lnTo>
                <a:lnTo>
                  <a:pt x="714756" y="547878"/>
                </a:lnTo>
                <a:close/>
              </a:path>
              <a:path w="715010" h="548005">
                <a:moveTo>
                  <a:pt x="678942" y="515874"/>
                </a:moveTo>
                <a:lnTo>
                  <a:pt x="677418" y="512826"/>
                </a:lnTo>
                <a:lnTo>
                  <a:pt x="673501" y="509831"/>
                </a:lnTo>
                <a:lnTo>
                  <a:pt x="674370" y="516636"/>
                </a:lnTo>
                <a:lnTo>
                  <a:pt x="674370" y="521055"/>
                </a:lnTo>
                <a:lnTo>
                  <a:pt x="675132" y="521208"/>
                </a:lnTo>
                <a:lnTo>
                  <a:pt x="678180" y="519684"/>
                </a:lnTo>
                <a:lnTo>
                  <a:pt x="678942" y="515874"/>
                </a:lnTo>
                <a:close/>
              </a:path>
            </a:pathLst>
          </a:custGeom>
          <a:solidFill>
            <a:srgbClr val="000000"/>
          </a:solidFill>
        </p:spPr>
        <p:txBody>
          <a:bodyPr wrap="square" lIns="0" tIns="0" rIns="0" bIns="0" rtlCol="0"/>
          <a:lstStyle/>
          <a:p>
            <a:pPr algn="ctr"/>
          </a:p>
        </p:txBody>
      </p:sp>
      <p:sp>
        <p:nvSpPr>
          <p:cNvPr id="35" name="object 35"/>
          <p:cNvSpPr/>
          <p:nvPr/>
        </p:nvSpPr>
        <p:spPr>
          <a:xfrm>
            <a:off x="1393837" y="2661623"/>
            <a:ext cx="365125" cy="590550"/>
          </a:xfrm>
          <a:custGeom>
            <a:avLst/>
            <a:gdLst/>
            <a:ahLst/>
            <a:cxnLst/>
            <a:rect l="l" t="t" r="r" b="b"/>
            <a:pathLst>
              <a:path w="365125" h="590550">
                <a:moveTo>
                  <a:pt x="25209" y="541010"/>
                </a:moveTo>
                <a:lnTo>
                  <a:pt x="18287" y="512064"/>
                </a:lnTo>
                <a:lnTo>
                  <a:pt x="0" y="590550"/>
                </a:lnTo>
                <a:lnTo>
                  <a:pt x="22097" y="571998"/>
                </a:lnTo>
                <a:lnTo>
                  <a:pt x="22097" y="548640"/>
                </a:lnTo>
                <a:lnTo>
                  <a:pt x="22859" y="544830"/>
                </a:lnTo>
                <a:lnTo>
                  <a:pt x="25209" y="541010"/>
                </a:lnTo>
                <a:close/>
              </a:path>
              <a:path w="365125" h="590550">
                <a:moveTo>
                  <a:pt x="32785" y="545653"/>
                </a:moveTo>
                <a:lnTo>
                  <a:pt x="26669" y="547116"/>
                </a:lnTo>
                <a:lnTo>
                  <a:pt x="25209" y="541010"/>
                </a:lnTo>
                <a:lnTo>
                  <a:pt x="22859" y="544830"/>
                </a:lnTo>
                <a:lnTo>
                  <a:pt x="22097" y="548640"/>
                </a:lnTo>
                <a:lnTo>
                  <a:pt x="24383" y="550926"/>
                </a:lnTo>
                <a:lnTo>
                  <a:pt x="28193" y="551688"/>
                </a:lnTo>
                <a:lnTo>
                  <a:pt x="30479" y="549402"/>
                </a:lnTo>
                <a:lnTo>
                  <a:pt x="32785" y="545653"/>
                </a:lnTo>
                <a:close/>
              </a:path>
              <a:path w="365125" h="590550">
                <a:moveTo>
                  <a:pt x="61721" y="538734"/>
                </a:moveTo>
                <a:lnTo>
                  <a:pt x="32785" y="545653"/>
                </a:lnTo>
                <a:lnTo>
                  <a:pt x="30479" y="549402"/>
                </a:lnTo>
                <a:lnTo>
                  <a:pt x="28193" y="551688"/>
                </a:lnTo>
                <a:lnTo>
                  <a:pt x="24383" y="550926"/>
                </a:lnTo>
                <a:lnTo>
                  <a:pt x="22097" y="548640"/>
                </a:lnTo>
                <a:lnTo>
                  <a:pt x="22097" y="571998"/>
                </a:lnTo>
                <a:lnTo>
                  <a:pt x="61721" y="538734"/>
                </a:lnTo>
                <a:close/>
              </a:path>
              <a:path w="365125" h="590550">
                <a:moveTo>
                  <a:pt x="364997" y="3810"/>
                </a:moveTo>
                <a:lnTo>
                  <a:pt x="362711" y="762"/>
                </a:lnTo>
                <a:lnTo>
                  <a:pt x="359663" y="0"/>
                </a:lnTo>
                <a:lnTo>
                  <a:pt x="356615" y="2286"/>
                </a:lnTo>
                <a:lnTo>
                  <a:pt x="25209" y="541010"/>
                </a:lnTo>
                <a:lnTo>
                  <a:pt x="26669" y="547116"/>
                </a:lnTo>
                <a:lnTo>
                  <a:pt x="32785" y="545653"/>
                </a:lnTo>
                <a:lnTo>
                  <a:pt x="364235" y="6858"/>
                </a:lnTo>
                <a:lnTo>
                  <a:pt x="364997" y="3810"/>
                </a:lnTo>
                <a:close/>
              </a:path>
            </a:pathLst>
          </a:custGeom>
          <a:solidFill>
            <a:srgbClr val="000000"/>
          </a:solidFill>
        </p:spPr>
        <p:txBody>
          <a:bodyPr wrap="square" lIns="0" tIns="0" rIns="0" bIns="0" rtlCol="0"/>
          <a:lstStyle/>
          <a:p>
            <a:pPr algn="ctr"/>
          </a:p>
        </p:txBody>
      </p:sp>
      <p:sp>
        <p:nvSpPr>
          <p:cNvPr id="36" name="object 36"/>
          <p:cNvSpPr/>
          <p:nvPr/>
        </p:nvSpPr>
        <p:spPr>
          <a:xfrm>
            <a:off x="2475115" y="2661623"/>
            <a:ext cx="293370" cy="590550"/>
          </a:xfrm>
          <a:custGeom>
            <a:avLst/>
            <a:gdLst/>
            <a:ahLst/>
            <a:cxnLst/>
            <a:rect l="l" t="t" r="r" b="b"/>
            <a:pathLst>
              <a:path w="293369" h="590550">
                <a:moveTo>
                  <a:pt x="273264" y="538852"/>
                </a:moveTo>
                <a:lnTo>
                  <a:pt x="9143" y="2286"/>
                </a:lnTo>
                <a:lnTo>
                  <a:pt x="6095" y="0"/>
                </a:lnTo>
                <a:lnTo>
                  <a:pt x="2285" y="0"/>
                </a:lnTo>
                <a:lnTo>
                  <a:pt x="0" y="3048"/>
                </a:lnTo>
                <a:lnTo>
                  <a:pt x="761" y="6858"/>
                </a:lnTo>
                <a:lnTo>
                  <a:pt x="264456" y="542558"/>
                </a:lnTo>
                <a:lnTo>
                  <a:pt x="271272" y="544830"/>
                </a:lnTo>
                <a:lnTo>
                  <a:pt x="273264" y="538852"/>
                </a:lnTo>
                <a:close/>
              </a:path>
              <a:path w="293369" h="590550">
                <a:moveTo>
                  <a:pt x="275844" y="572787"/>
                </a:moveTo>
                <a:lnTo>
                  <a:pt x="275844" y="546354"/>
                </a:lnTo>
                <a:lnTo>
                  <a:pt x="273558" y="549402"/>
                </a:lnTo>
                <a:lnTo>
                  <a:pt x="269748" y="549402"/>
                </a:lnTo>
                <a:lnTo>
                  <a:pt x="266700" y="547116"/>
                </a:lnTo>
                <a:lnTo>
                  <a:pt x="264456" y="542558"/>
                </a:lnTo>
                <a:lnTo>
                  <a:pt x="236982" y="533400"/>
                </a:lnTo>
                <a:lnTo>
                  <a:pt x="275844" y="572787"/>
                </a:lnTo>
                <a:close/>
              </a:path>
              <a:path w="293369" h="590550">
                <a:moveTo>
                  <a:pt x="275844" y="546354"/>
                </a:moveTo>
                <a:lnTo>
                  <a:pt x="275082" y="542544"/>
                </a:lnTo>
                <a:lnTo>
                  <a:pt x="273264" y="538852"/>
                </a:lnTo>
                <a:lnTo>
                  <a:pt x="271272" y="544830"/>
                </a:lnTo>
                <a:lnTo>
                  <a:pt x="264456" y="542558"/>
                </a:lnTo>
                <a:lnTo>
                  <a:pt x="266700" y="547116"/>
                </a:lnTo>
                <a:lnTo>
                  <a:pt x="269748" y="549402"/>
                </a:lnTo>
                <a:lnTo>
                  <a:pt x="273558" y="549402"/>
                </a:lnTo>
                <a:lnTo>
                  <a:pt x="275844" y="546354"/>
                </a:lnTo>
                <a:close/>
              </a:path>
              <a:path w="293369" h="590550">
                <a:moveTo>
                  <a:pt x="293370" y="590550"/>
                </a:moveTo>
                <a:lnTo>
                  <a:pt x="282702" y="510540"/>
                </a:lnTo>
                <a:lnTo>
                  <a:pt x="273264" y="538852"/>
                </a:lnTo>
                <a:lnTo>
                  <a:pt x="275082" y="542544"/>
                </a:lnTo>
                <a:lnTo>
                  <a:pt x="275844" y="546354"/>
                </a:lnTo>
                <a:lnTo>
                  <a:pt x="275844" y="572787"/>
                </a:lnTo>
                <a:lnTo>
                  <a:pt x="293370" y="590550"/>
                </a:lnTo>
                <a:close/>
              </a:path>
            </a:pathLst>
          </a:custGeom>
          <a:solidFill>
            <a:srgbClr val="000000"/>
          </a:solidFill>
        </p:spPr>
        <p:txBody>
          <a:bodyPr wrap="square" lIns="0" tIns="0" rIns="0" bIns="0" rtlCol="0"/>
          <a:lstStyle/>
          <a:p>
            <a:pPr algn="ctr"/>
          </a:p>
        </p:txBody>
      </p:sp>
      <p:sp>
        <p:nvSpPr>
          <p:cNvPr id="37" name="object 37"/>
          <p:cNvSpPr/>
          <p:nvPr/>
        </p:nvSpPr>
        <p:spPr>
          <a:xfrm>
            <a:off x="1329067" y="4525475"/>
            <a:ext cx="50800" cy="386080"/>
          </a:xfrm>
          <a:custGeom>
            <a:avLst/>
            <a:gdLst/>
            <a:ahLst/>
            <a:cxnLst/>
            <a:rect l="l" t="t" r="r" b="b"/>
            <a:pathLst>
              <a:path w="50800" h="386079">
                <a:moveTo>
                  <a:pt x="50292" y="309372"/>
                </a:moveTo>
                <a:lnTo>
                  <a:pt x="25146" y="334518"/>
                </a:lnTo>
                <a:lnTo>
                  <a:pt x="0" y="309372"/>
                </a:lnTo>
                <a:lnTo>
                  <a:pt x="20574" y="371717"/>
                </a:lnTo>
                <a:lnTo>
                  <a:pt x="20574" y="334518"/>
                </a:lnTo>
                <a:lnTo>
                  <a:pt x="22098" y="338328"/>
                </a:lnTo>
                <a:lnTo>
                  <a:pt x="25146" y="339090"/>
                </a:lnTo>
                <a:lnTo>
                  <a:pt x="28956" y="338328"/>
                </a:lnTo>
                <a:lnTo>
                  <a:pt x="29718" y="334518"/>
                </a:lnTo>
                <a:lnTo>
                  <a:pt x="29718" y="371717"/>
                </a:lnTo>
                <a:lnTo>
                  <a:pt x="50292" y="309372"/>
                </a:lnTo>
                <a:close/>
              </a:path>
              <a:path w="50800" h="386079">
                <a:moveTo>
                  <a:pt x="29718" y="329946"/>
                </a:moveTo>
                <a:lnTo>
                  <a:pt x="29718" y="4572"/>
                </a:lnTo>
                <a:lnTo>
                  <a:pt x="28956" y="762"/>
                </a:lnTo>
                <a:lnTo>
                  <a:pt x="25146" y="0"/>
                </a:lnTo>
                <a:lnTo>
                  <a:pt x="22098" y="762"/>
                </a:lnTo>
                <a:lnTo>
                  <a:pt x="20574" y="4572"/>
                </a:lnTo>
                <a:lnTo>
                  <a:pt x="20574" y="329946"/>
                </a:lnTo>
                <a:lnTo>
                  <a:pt x="25146" y="334518"/>
                </a:lnTo>
                <a:lnTo>
                  <a:pt x="29718" y="329946"/>
                </a:lnTo>
                <a:close/>
              </a:path>
              <a:path w="50800" h="386079">
                <a:moveTo>
                  <a:pt x="29718" y="371717"/>
                </a:moveTo>
                <a:lnTo>
                  <a:pt x="29718" y="334518"/>
                </a:lnTo>
                <a:lnTo>
                  <a:pt x="28956" y="338328"/>
                </a:lnTo>
                <a:lnTo>
                  <a:pt x="25146" y="339090"/>
                </a:lnTo>
                <a:lnTo>
                  <a:pt x="22098" y="338328"/>
                </a:lnTo>
                <a:lnTo>
                  <a:pt x="20574" y="334518"/>
                </a:lnTo>
                <a:lnTo>
                  <a:pt x="20574" y="371717"/>
                </a:lnTo>
                <a:lnTo>
                  <a:pt x="25146" y="385572"/>
                </a:lnTo>
                <a:lnTo>
                  <a:pt x="29718" y="371717"/>
                </a:lnTo>
                <a:close/>
              </a:path>
            </a:pathLst>
          </a:custGeom>
          <a:solidFill>
            <a:srgbClr val="000000"/>
          </a:solidFill>
        </p:spPr>
        <p:txBody>
          <a:bodyPr wrap="square" lIns="0" tIns="0" rIns="0" bIns="0" rtlCol="0"/>
          <a:lstStyle/>
          <a:p>
            <a:pPr algn="ctr"/>
          </a:p>
        </p:txBody>
      </p:sp>
      <p:sp>
        <p:nvSpPr>
          <p:cNvPr id="38" name="object 38"/>
          <p:cNvSpPr/>
          <p:nvPr/>
        </p:nvSpPr>
        <p:spPr>
          <a:xfrm>
            <a:off x="2781439" y="4539191"/>
            <a:ext cx="51435" cy="386715"/>
          </a:xfrm>
          <a:custGeom>
            <a:avLst/>
            <a:gdLst/>
            <a:ahLst/>
            <a:cxnLst/>
            <a:rect l="l" t="t" r="r" b="b"/>
            <a:pathLst>
              <a:path w="51435" h="386714">
                <a:moveTo>
                  <a:pt x="51054" y="310133"/>
                </a:moveTo>
                <a:lnTo>
                  <a:pt x="25146" y="335279"/>
                </a:lnTo>
                <a:lnTo>
                  <a:pt x="0" y="310133"/>
                </a:lnTo>
                <a:lnTo>
                  <a:pt x="20574" y="372479"/>
                </a:lnTo>
                <a:lnTo>
                  <a:pt x="20574" y="335279"/>
                </a:lnTo>
                <a:lnTo>
                  <a:pt x="22098" y="338327"/>
                </a:lnTo>
                <a:lnTo>
                  <a:pt x="25146" y="339851"/>
                </a:lnTo>
                <a:lnTo>
                  <a:pt x="28956" y="338327"/>
                </a:lnTo>
                <a:lnTo>
                  <a:pt x="30480" y="335279"/>
                </a:lnTo>
                <a:lnTo>
                  <a:pt x="30480" y="370645"/>
                </a:lnTo>
                <a:lnTo>
                  <a:pt x="51054" y="310133"/>
                </a:lnTo>
                <a:close/>
              </a:path>
              <a:path w="51435" h="386714">
                <a:moveTo>
                  <a:pt x="30480" y="330102"/>
                </a:moveTo>
                <a:lnTo>
                  <a:pt x="30480" y="5333"/>
                </a:lnTo>
                <a:lnTo>
                  <a:pt x="28956" y="1523"/>
                </a:lnTo>
                <a:lnTo>
                  <a:pt x="25146" y="0"/>
                </a:lnTo>
                <a:lnTo>
                  <a:pt x="22098" y="1523"/>
                </a:lnTo>
                <a:lnTo>
                  <a:pt x="20574" y="5333"/>
                </a:lnTo>
                <a:lnTo>
                  <a:pt x="20574" y="330707"/>
                </a:lnTo>
                <a:lnTo>
                  <a:pt x="25146" y="335279"/>
                </a:lnTo>
                <a:lnTo>
                  <a:pt x="30480" y="330102"/>
                </a:lnTo>
                <a:close/>
              </a:path>
              <a:path w="51435" h="386714">
                <a:moveTo>
                  <a:pt x="30480" y="370645"/>
                </a:moveTo>
                <a:lnTo>
                  <a:pt x="30480" y="335279"/>
                </a:lnTo>
                <a:lnTo>
                  <a:pt x="28956" y="338327"/>
                </a:lnTo>
                <a:lnTo>
                  <a:pt x="25146" y="339851"/>
                </a:lnTo>
                <a:lnTo>
                  <a:pt x="22098" y="338327"/>
                </a:lnTo>
                <a:lnTo>
                  <a:pt x="20574" y="335279"/>
                </a:lnTo>
                <a:lnTo>
                  <a:pt x="20574" y="372479"/>
                </a:lnTo>
                <a:lnTo>
                  <a:pt x="25146" y="386333"/>
                </a:lnTo>
                <a:lnTo>
                  <a:pt x="30480" y="370645"/>
                </a:lnTo>
                <a:close/>
              </a:path>
            </a:pathLst>
          </a:custGeom>
          <a:solidFill>
            <a:srgbClr val="000000"/>
          </a:solidFill>
        </p:spPr>
        <p:txBody>
          <a:bodyPr wrap="square" lIns="0" tIns="0" rIns="0" bIns="0" rtlCol="0"/>
          <a:lstStyle/>
          <a:p>
            <a:pPr algn="ctr"/>
          </a:p>
        </p:txBody>
      </p:sp>
      <p:sp>
        <p:nvSpPr>
          <p:cNvPr id="39" name="object 39"/>
          <p:cNvSpPr/>
          <p:nvPr/>
        </p:nvSpPr>
        <p:spPr>
          <a:xfrm>
            <a:off x="4522609" y="4468541"/>
            <a:ext cx="51435" cy="386080"/>
          </a:xfrm>
          <a:custGeom>
            <a:avLst/>
            <a:gdLst/>
            <a:ahLst/>
            <a:cxnLst/>
            <a:rect l="l" t="t" r="r" b="b"/>
            <a:pathLst>
              <a:path w="51435" h="386079">
                <a:moveTo>
                  <a:pt x="51053" y="309372"/>
                </a:moveTo>
                <a:lnTo>
                  <a:pt x="25907" y="334518"/>
                </a:lnTo>
                <a:lnTo>
                  <a:pt x="0" y="309372"/>
                </a:lnTo>
                <a:lnTo>
                  <a:pt x="20573" y="369883"/>
                </a:lnTo>
                <a:lnTo>
                  <a:pt x="20573" y="334518"/>
                </a:lnTo>
                <a:lnTo>
                  <a:pt x="22097" y="338328"/>
                </a:lnTo>
                <a:lnTo>
                  <a:pt x="25907" y="339090"/>
                </a:lnTo>
                <a:lnTo>
                  <a:pt x="28955" y="338328"/>
                </a:lnTo>
                <a:lnTo>
                  <a:pt x="30479" y="334518"/>
                </a:lnTo>
                <a:lnTo>
                  <a:pt x="30479" y="371717"/>
                </a:lnTo>
                <a:lnTo>
                  <a:pt x="51053" y="309372"/>
                </a:lnTo>
                <a:close/>
              </a:path>
              <a:path w="51435" h="386079">
                <a:moveTo>
                  <a:pt x="30479" y="329946"/>
                </a:moveTo>
                <a:lnTo>
                  <a:pt x="30479" y="4572"/>
                </a:lnTo>
                <a:lnTo>
                  <a:pt x="28955" y="762"/>
                </a:lnTo>
                <a:lnTo>
                  <a:pt x="25907" y="0"/>
                </a:lnTo>
                <a:lnTo>
                  <a:pt x="22097" y="762"/>
                </a:lnTo>
                <a:lnTo>
                  <a:pt x="20573" y="4572"/>
                </a:lnTo>
                <a:lnTo>
                  <a:pt x="20573" y="329340"/>
                </a:lnTo>
                <a:lnTo>
                  <a:pt x="25907" y="334518"/>
                </a:lnTo>
                <a:lnTo>
                  <a:pt x="30479" y="329946"/>
                </a:lnTo>
                <a:close/>
              </a:path>
              <a:path w="51435" h="386079">
                <a:moveTo>
                  <a:pt x="30479" y="371717"/>
                </a:moveTo>
                <a:lnTo>
                  <a:pt x="30479" y="334518"/>
                </a:lnTo>
                <a:lnTo>
                  <a:pt x="28955" y="338328"/>
                </a:lnTo>
                <a:lnTo>
                  <a:pt x="25907" y="339090"/>
                </a:lnTo>
                <a:lnTo>
                  <a:pt x="22097" y="338328"/>
                </a:lnTo>
                <a:lnTo>
                  <a:pt x="20573" y="334518"/>
                </a:lnTo>
                <a:lnTo>
                  <a:pt x="20573" y="369883"/>
                </a:lnTo>
                <a:lnTo>
                  <a:pt x="25907" y="385572"/>
                </a:lnTo>
                <a:lnTo>
                  <a:pt x="30479" y="371717"/>
                </a:lnTo>
                <a:close/>
              </a:path>
            </a:pathLst>
          </a:custGeom>
          <a:solidFill>
            <a:srgbClr val="000000"/>
          </a:solidFill>
        </p:spPr>
        <p:txBody>
          <a:bodyPr wrap="square" lIns="0" tIns="0" rIns="0" bIns="0" rtlCol="0"/>
          <a:lstStyle/>
          <a:p>
            <a:pPr algn="ctr"/>
          </a:p>
        </p:txBody>
      </p:sp>
      <p:sp>
        <p:nvSpPr>
          <p:cNvPr id="40" name="object 40"/>
          <p:cNvSpPr/>
          <p:nvPr/>
        </p:nvSpPr>
        <p:spPr>
          <a:xfrm>
            <a:off x="6337680" y="4468541"/>
            <a:ext cx="50800" cy="386080"/>
          </a:xfrm>
          <a:custGeom>
            <a:avLst/>
            <a:gdLst/>
            <a:ahLst/>
            <a:cxnLst/>
            <a:rect l="l" t="t" r="r" b="b"/>
            <a:pathLst>
              <a:path w="50800" h="386079">
                <a:moveTo>
                  <a:pt x="50291" y="309372"/>
                </a:moveTo>
                <a:lnTo>
                  <a:pt x="25145" y="334518"/>
                </a:lnTo>
                <a:lnTo>
                  <a:pt x="0" y="309372"/>
                </a:lnTo>
                <a:lnTo>
                  <a:pt x="20573" y="371717"/>
                </a:lnTo>
                <a:lnTo>
                  <a:pt x="20573" y="334518"/>
                </a:lnTo>
                <a:lnTo>
                  <a:pt x="22097" y="338328"/>
                </a:lnTo>
                <a:lnTo>
                  <a:pt x="25145" y="339090"/>
                </a:lnTo>
                <a:lnTo>
                  <a:pt x="28193" y="338328"/>
                </a:lnTo>
                <a:lnTo>
                  <a:pt x="29717" y="334518"/>
                </a:lnTo>
                <a:lnTo>
                  <a:pt x="29717" y="371717"/>
                </a:lnTo>
                <a:lnTo>
                  <a:pt x="50291" y="309372"/>
                </a:lnTo>
                <a:close/>
              </a:path>
              <a:path w="50800" h="386079">
                <a:moveTo>
                  <a:pt x="29717" y="329946"/>
                </a:moveTo>
                <a:lnTo>
                  <a:pt x="29717" y="4572"/>
                </a:lnTo>
                <a:lnTo>
                  <a:pt x="28193" y="762"/>
                </a:lnTo>
                <a:lnTo>
                  <a:pt x="25145" y="0"/>
                </a:lnTo>
                <a:lnTo>
                  <a:pt x="22097" y="762"/>
                </a:lnTo>
                <a:lnTo>
                  <a:pt x="20573" y="4572"/>
                </a:lnTo>
                <a:lnTo>
                  <a:pt x="20573" y="329946"/>
                </a:lnTo>
                <a:lnTo>
                  <a:pt x="25145" y="334518"/>
                </a:lnTo>
                <a:lnTo>
                  <a:pt x="29717" y="329946"/>
                </a:lnTo>
                <a:close/>
              </a:path>
              <a:path w="50800" h="386079">
                <a:moveTo>
                  <a:pt x="29717" y="371717"/>
                </a:moveTo>
                <a:lnTo>
                  <a:pt x="29717" y="334518"/>
                </a:lnTo>
                <a:lnTo>
                  <a:pt x="28193" y="338328"/>
                </a:lnTo>
                <a:lnTo>
                  <a:pt x="25145" y="339090"/>
                </a:lnTo>
                <a:lnTo>
                  <a:pt x="22097" y="338328"/>
                </a:lnTo>
                <a:lnTo>
                  <a:pt x="20573" y="334518"/>
                </a:lnTo>
                <a:lnTo>
                  <a:pt x="20573" y="371717"/>
                </a:lnTo>
                <a:lnTo>
                  <a:pt x="25145" y="385572"/>
                </a:lnTo>
                <a:lnTo>
                  <a:pt x="29717" y="371717"/>
                </a:lnTo>
                <a:close/>
              </a:path>
            </a:pathLst>
          </a:custGeom>
          <a:solidFill>
            <a:srgbClr val="000000"/>
          </a:solidFill>
        </p:spPr>
        <p:txBody>
          <a:bodyPr wrap="square" lIns="0" tIns="0" rIns="0" bIns="0" rtlCol="0"/>
          <a:lstStyle/>
          <a:p>
            <a:pPr algn="ctr"/>
          </a:p>
        </p:txBody>
      </p:sp>
      <p:sp>
        <p:nvSpPr>
          <p:cNvPr id="41" name="object 41"/>
          <p:cNvSpPr/>
          <p:nvPr/>
        </p:nvSpPr>
        <p:spPr>
          <a:xfrm>
            <a:off x="8020189" y="4468541"/>
            <a:ext cx="51435" cy="386080"/>
          </a:xfrm>
          <a:custGeom>
            <a:avLst/>
            <a:gdLst/>
            <a:ahLst/>
            <a:cxnLst/>
            <a:rect l="l" t="t" r="r" b="b"/>
            <a:pathLst>
              <a:path w="51434" h="386079">
                <a:moveTo>
                  <a:pt x="51053" y="309372"/>
                </a:moveTo>
                <a:lnTo>
                  <a:pt x="25145" y="334518"/>
                </a:lnTo>
                <a:lnTo>
                  <a:pt x="0" y="309372"/>
                </a:lnTo>
                <a:lnTo>
                  <a:pt x="20573" y="371717"/>
                </a:lnTo>
                <a:lnTo>
                  <a:pt x="20573" y="334518"/>
                </a:lnTo>
                <a:lnTo>
                  <a:pt x="22097" y="338328"/>
                </a:lnTo>
                <a:lnTo>
                  <a:pt x="25145" y="339090"/>
                </a:lnTo>
                <a:lnTo>
                  <a:pt x="28955" y="338328"/>
                </a:lnTo>
                <a:lnTo>
                  <a:pt x="30479" y="334518"/>
                </a:lnTo>
                <a:lnTo>
                  <a:pt x="30479" y="369883"/>
                </a:lnTo>
                <a:lnTo>
                  <a:pt x="51053" y="309372"/>
                </a:lnTo>
                <a:close/>
              </a:path>
              <a:path w="51434" h="386079">
                <a:moveTo>
                  <a:pt x="30479" y="329340"/>
                </a:moveTo>
                <a:lnTo>
                  <a:pt x="30479" y="4572"/>
                </a:lnTo>
                <a:lnTo>
                  <a:pt x="28955" y="762"/>
                </a:lnTo>
                <a:lnTo>
                  <a:pt x="25145" y="0"/>
                </a:lnTo>
                <a:lnTo>
                  <a:pt x="22097" y="762"/>
                </a:lnTo>
                <a:lnTo>
                  <a:pt x="20573" y="4572"/>
                </a:lnTo>
                <a:lnTo>
                  <a:pt x="20573" y="329946"/>
                </a:lnTo>
                <a:lnTo>
                  <a:pt x="25145" y="334518"/>
                </a:lnTo>
                <a:lnTo>
                  <a:pt x="30479" y="329340"/>
                </a:lnTo>
                <a:close/>
              </a:path>
              <a:path w="51434" h="386079">
                <a:moveTo>
                  <a:pt x="30479" y="369883"/>
                </a:moveTo>
                <a:lnTo>
                  <a:pt x="30479" y="334518"/>
                </a:lnTo>
                <a:lnTo>
                  <a:pt x="28955" y="338328"/>
                </a:lnTo>
                <a:lnTo>
                  <a:pt x="25145" y="339090"/>
                </a:lnTo>
                <a:lnTo>
                  <a:pt x="22097" y="338328"/>
                </a:lnTo>
                <a:lnTo>
                  <a:pt x="20573" y="334518"/>
                </a:lnTo>
                <a:lnTo>
                  <a:pt x="20573" y="371717"/>
                </a:lnTo>
                <a:lnTo>
                  <a:pt x="25145" y="385572"/>
                </a:lnTo>
                <a:lnTo>
                  <a:pt x="30479" y="369883"/>
                </a:lnTo>
                <a:close/>
              </a:path>
            </a:pathLst>
          </a:custGeom>
          <a:solidFill>
            <a:srgbClr val="000000"/>
          </a:solidFill>
        </p:spPr>
        <p:txBody>
          <a:bodyPr wrap="square" lIns="0" tIns="0" rIns="0" bIns="0" rtlCol="0"/>
          <a:lstStyle/>
          <a:p>
            <a:pPr algn="ctr"/>
          </a:p>
        </p:txBody>
      </p:sp>
      <p:sp>
        <p:nvSpPr>
          <p:cNvPr id="42" name="object 42"/>
          <p:cNvSpPr/>
          <p:nvPr/>
        </p:nvSpPr>
        <p:spPr>
          <a:xfrm>
            <a:off x="7410577" y="4836586"/>
            <a:ext cx="1276350" cy="1233805"/>
          </a:xfrm>
          <a:custGeom>
            <a:avLst/>
            <a:gdLst/>
            <a:ahLst/>
            <a:cxnLst/>
            <a:rect l="l" t="t" r="r" b="b"/>
            <a:pathLst>
              <a:path w="1276350" h="1233804">
                <a:moveTo>
                  <a:pt x="0" y="0"/>
                </a:moveTo>
                <a:lnTo>
                  <a:pt x="0" y="1233678"/>
                </a:lnTo>
                <a:lnTo>
                  <a:pt x="1276350" y="1233678"/>
                </a:lnTo>
                <a:lnTo>
                  <a:pt x="1276350" y="0"/>
                </a:lnTo>
                <a:lnTo>
                  <a:pt x="0" y="0"/>
                </a:lnTo>
                <a:close/>
              </a:path>
            </a:pathLst>
          </a:custGeom>
          <a:ln w="9524">
            <a:solidFill>
              <a:srgbClr val="000000"/>
            </a:solidFill>
          </a:ln>
        </p:spPr>
        <p:txBody>
          <a:bodyPr wrap="square" lIns="0" tIns="0" rIns="0" bIns="0" rtlCol="0"/>
          <a:lstStyle/>
          <a:p>
            <a:pPr algn="ctr"/>
          </a:p>
        </p:txBody>
      </p:sp>
      <p:sp>
        <p:nvSpPr>
          <p:cNvPr id="43" name="object 43"/>
          <p:cNvSpPr txBox="1"/>
          <p:nvPr/>
        </p:nvSpPr>
        <p:spPr>
          <a:xfrm>
            <a:off x="7419981" y="4879656"/>
            <a:ext cx="1176655" cy="1113125"/>
          </a:xfrm>
          <a:prstGeom prst="rect">
            <a:avLst/>
          </a:prstGeom>
        </p:spPr>
        <p:txBody>
          <a:bodyPr vert="horz" wrap="square" lIns="0" tIns="0" rIns="0" bIns="0" rtlCol="0">
            <a:spAutoFit/>
          </a:bodyPr>
          <a:lstStyle/>
          <a:p>
            <a:pPr marL="12700" algn="ctr">
              <a:lnSpc>
                <a:spcPct val="100000"/>
              </a:lnSpc>
            </a:pPr>
            <a:r>
              <a:rPr sz="1800" b="1" spc="-10" dirty="0">
                <a:latin typeface="宋体" panose="02010600030101010101" pitchFamily="2" charset="-122"/>
                <a:cs typeface="宋体" panose="02010600030101010101" pitchFamily="2" charset="-122"/>
              </a:rPr>
              <a:t>⑴循环链表</a:t>
            </a:r>
            <a:endParaRPr sz="1800" dirty="0">
              <a:latin typeface="宋体" panose="02010600030101010101" pitchFamily="2" charset="-122"/>
              <a:cs typeface="宋体" panose="02010600030101010101" pitchFamily="2" charset="-122"/>
            </a:endParaRPr>
          </a:p>
          <a:p>
            <a:pPr marL="12700">
              <a:lnSpc>
                <a:spcPct val="100000"/>
              </a:lnSpc>
              <a:spcBef>
                <a:spcPts val="5"/>
              </a:spcBef>
            </a:pPr>
            <a:r>
              <a:rPr sz="1800" b="1" spc="-10" dirty="0">
                <a:latin typeface="宋体" panose="02010600030101010101" pitchFamily="2" charset="-122"/>
                <a:cs typeface="宋体" panose="02010600030101010101" pitchFamily="2" charset="-122"/>
              </a:rPr>
              <a:t>⑵双链表</a:t>
            </a:r>
            <a:endParaRPr sz="1800" dirty="0">
              <a:latin typeface="宋体" panose="02010600030101010101" pitchFamily="2" charset="-122"/>
              <a:cs typeface="宋体" panose="02010600030101010101" pitchFamily="2" charset="-122"/>
            </a:endParaRPr>
          </a:p>
          <a:p>
            <a:pPr marL="12700" algn="ctr">
              <a:lnSpc>
                <a:spcPct val="100000"/>
              </a:lnSpc>
            </a:pPr>
            <a:r>
              <a:rPr sz="1800" b="1" spc="-10" dirty="0">
                <a:latin typeface="宋体" panose="02010600030101010101" pitchFamily="2" charset="-122"/>
                <a:cs typeface="宋体" panose="02010600030101010101" pitchFamily="2" charset="-122"/>
              </a:rPr>
              <a:t>⑶静态链表</a:t>
            </a:r>
            <a:endParaRPr sz="1800" dirty="0">
              <a:latin typeface="宋体" panose="02010600030101010101" pitchFamily="2" charset="-122"/>
              <a:cs typeface="宋体" panose="02010600030101010101" pitchFamily="2" charset="-122"/>
            </a:endParaRPr>
          </a:p>
          <a:p>
            <a:pPr marL="12700" algn="ctr">
              <a:lnSpc>
                <a:spcPts val="2155"/>
              </a:lnSpc>
              <a:spcBef>
                <a:spcPts val="5"/>
              </a:spcBef>
            </a:pPr>
            <a:r>
              <a:rPr sz="1800" b="1" spc="-10" dirty="0">
                <a:latin typeface="宋体" panose="02010600030101010101" pitchFamily="2" charset="-122"/>
                <a:cs typeface="宋体" panose="02010600030101010101" pitchFamily="2" charset="-122"/>
              </a:rPr>
              <a:t>⑷间接寻址</a:t>
            </a:r>
            <a:endParaRPr sz="1800" dirty="0">
              <a:latin typeface="宋体" panose="02010600030101010101" pitchFamily="2" charset="-122"/>
              <a:cs typeface="宋体" panose="02010600030101010101" pitchFamily="2" charset="-122"/>
            </a:endParaRPr>
          </a:p>
        </p:txBody>
      </p:sp>
      <p:sp>
        <p:nvSpPr>
          <p:cNvPr id="44" name="object 44"/>
          <p:cNvSpPr/>
          <p:nvPr/>
        </p:nvSpPr>
        <p:spPr>
          <a:xfrm>
            <a:off x="4546993" y="2588470"/>
            <a:ext cx="824230" cy="680085"/>
          </a:xfrm>
          <a:custGeom>
            <a:avLst/>
            <a:gdLst/>
            <a:ahLst/>
            <a:cxnLst/>
            <a:rect l="l" t="t" r="r" b="b"/>
            <a:pathLst>
              <a:path w="824229" h="680085">
                <a:moveTo>
                  <a:pt x="42672" y="611124"/>
                </a:moveTo>
                <a:lnTo>
                  <a:pt x="0" y="679704"/>
                </a:lnTo>
                <a:lnTo>
                  <a:pt x="34290" y="666407"/>
                </a:lnTo>
                <a:lnTo>
                  <a:pt x="34290" y="646938"/>
                </a:lnTo>
                <a:lnTo>
                  <a:pt x="35814" y="643128"/>
                </a:lnTo>
                <a:lnTo>
                  <a:pt x="39598" y="640012"/>
                </a:lnTo>
                <a:lnTo>
                  <a:pt x="42672" y="611124"/>
                </a:lnTo>
                <a:close/>
              </a:path>
              <a:path w="824229" h="680085">
                <a:moveTo>
                  <a:pt x="39598" y="640012"/>
                </a:moveTo>
                <a:lnTo>
                  <a:pt x="35814" y="643128"/>
                </a:lnTo>
                <a:lnTo>
                  <a:pt x="34290" y="646938"/>
                </a:lnTo>
                <a:lnTo>
                  <a:pt x="35052" y="649986"/>
                </a:lnTo>
                <a:lnTo>
                  <a:pt x="38100" y="652272"/>
                </a:lnTo>
                <a:lnTo>
                  <a:pt x="38862" y="651967"/>
                </a:lnTo>
                <a:lnTo>
                  <a:pt x="38862" y="646938"/>
                </a:lnTo>
                <a:lnTo>
                  <a:pt x="39598" y="640012"/>
                </a:lnTo>
                <a:close/>
              </a:path>
              <a:path w="824229" h="680085">
                <a:moveTo>
                  <a:pt x="74676" y="650748"/>
                </a:moveTo>
                <a:lnTo>
                  <a:pt x="45659" y="647661"/>
                </a:lnTo>
                <a:lnTo>
                  <a:pt x="41910" y="650748"/>
                </a:lnTo>
                <a:lnTo>
                  <a:pt x="38100" y="652272"/>
                </a:lnTo>
                <a:lnTo>
                  <a:pt x="35052" y="649986"/>
                </a:lnTo>
                <a:lnTo>
                  <a:pt x="34290" y="646938"/>
                </a:lnTo>
                <a:lnTo>
                  <a:pt x="34290" y="666407"/>
                </a:lnTo>
                <a:lnTo>
                  <a:pt x="74676" y="650748"/>
                </a:lnTo>
                <a:close/>
              </a:path>
              <a:path w="824229" h="680085">
                <a:moveTo>
                  <a:pt x="823722" y="5334"/>
                </a:moveTo>
                <a:lnTo>
                  <a:pt x="822198" y="1524"/>
                </a:lnTo>
                <a:lnTo>
                  <a:pt x="819150" y="0"/>
                </a:lnTo>
                <a:lnTo>
                  <a:pt x="816102" y="762"/>
                </a:lnTo>
                <a:lnTo>
                  <a:pt x="39598" y="640012"/>
                </a:lnTo>
                <a:lnTo>
                  <a:pt x="38862" y="646938"/>
                </a:lnTo>
                <a:lnTo>
                  <a:pt x="45659" y="647661"/>
                </a:lnTo>
                <a:lnTo>
                  <a:pt x="822198" y="8382"/>
                </a:lnTo>
                <a:lnTo>
                  <a:pt x="823722" y="5334"/>
                </a:lnTo>
                <a:close/>
              </a:path>
              <a:path w="824229" h="680085">
                <a:moveTo>
                  <a:pt x="45659" y="647661"/>
                </a:moveTo>
                <a:lnTo>
                  <a:pt x="38862" y="646938"/>
                </a:lnTo>
                <a:lnTo>
                  <a:pt x="38862" y="651967"/>
                </a:lnTo>
                <a:lnTo>
                  <a:pt x="41910" y="650748"/>
                </a:lnTo>
                <a:lnTo>
                  <a:pt x="45659" y="647661"/>
                </a:lnTo>
                <a:close/>
              </a:path>
            </a:pathLst>
          </a:custGeom>
          <a:solidFill>
            <a:srgbClr val="000000"/>
          </a:solidFill>
        </p:spPr>
        <p:txBody>
          <a:bodyPr wrap="square" lIns="0" tIns="0" rIns="0" bIns="0" rtlCol="0"/>
          <a:lstStyle/>
          <a:p>
            <a:pPr algn="ctr"/>
          </a:p>
        </p:txBody>
      </p:sp>
      <p:sp>
        <p:nvSpPr>
          <p:cNvPr id="45" name="object 45"/>
          <p:cNvSpPr/>
          <p:nvPr/>
        </p:nvSpPr>
        <p:spPr>
          <a:xfrm>
            <a:off x="6297295" y="2720297"/>
            <a:ext cx="51435" cy="548005"/>
          </a:xfrm>
          <a:custGeom>
            <a:avLst/>
            <a:gdLst/>
            <a:ahLst/>
            <a:cxnLst/>
            <a:rect l="l" t="t" r="r" b="b"/>
            <a:pathLst>
              <a:path w="51435" h="548004">
                <a:moveTo>
                  <a:pt x="30479" y="534023"/>
                </a:moveTo>
                <a:lnTo>
                  <a:pt x="30479" y="496824"/>
                </a:lnTo>
                <a:lnTo>
                  <a:pt x="28955" y="499872"/>
                </a:lnTo>
                <a:lnTo>
                  <a:pt x="25907" y="501396"/>
                </a:lnTo>
                <a:lnTo>
                  <a:pt x="22097" y="499872"/>
                </a:lnTo>
                <a:lnTo>
                  <a:pt x="20573" y="496824"/>
                </a:lnTo>
                <a:lnTo>
                  <a:pt x="20565" y="491639"/>
                </a:lnTo>
                <a:lnTo>
                  <a:pt x="0" y="471678"/>
                </a:lnTo>
                <a:lnTo>
                  <a:pt x="25907" y="547878"/>
                </a:lnTo>
                <a:lnTo>
                  <a:pt x="30479" y="534023"/>
                </a:lnTo>
                <a:close/>
              </a:path>
              <a:path w="51435" h="548004">
                <a:moveTo>
                  <a:pt x="30465" y="492266"/>
                </a:moveTo>
                <a:lnTo>
                  <a:pt x="28955" y="4572"/>
                </a:lnTo>
                <a:lnTo>
                  <a:pt x="27431" y="1524"/>
                </a:lnTo>
                <a:lnTo>
                  <a:pt x="24383" y="0"/>
                </a:lnTo>
                <a:lnTo>
                  <a:pt x="20573" y="1524"/>
                </a:lnTo>
                <a:lnTo>
                  <a:pt x="19811" y="4572"/>
                </a:lnTo>
                <a:lnTo>
                  <a:pt x="20573" y="491646"/>
                </a:lnTo>
                <a:lnTo>
                  <a:pt x="25907" y="496824"/>
                </a:lnTo>
                <a:lnTo>
                  <a:pt x="30465" y="492266"/>
                </a:lnTo>
                <a:close/>
              </a:path>
              <a:path w="51435" h="548004">
                <a:moveTo>
                  <a:pt x="30479" y="496824"/>
                </a:moveTo>
                <a:lnTo>
                  <a:pt x="30465" y="492266"/>
                </a:lnTo>
                <a:lnTo>
                  <a:pt x="25907" y="496824"/>
                </a:lnTo>
                <a:lnTo>
                  <a:pt x="20565" y="491639"/>
                </a:lnTo>
                <a:lnTo>
                  <a:pt x="20573" y="496824"/>
                </a:lnTo>
                <a:lnTo>
                  <a:pt x="22097" y="499872"/>
                </a:lnTo>
                <a:lnTo>
                  <a:pt x="25907" y="501396"/>
                </a:lnTo>
                <a:lnTo>
                  <a:pt x="28955" y="499872"/>
                </a:lnTo>
                <a:lnTo>
                  <a:pt x="30479" y="496824"/>
                </a:lnTo>
                <a:close/>
              </a:path>
              <a:path w="51435" h="548004">
                <a:moveTo>
                  <a:pt x="51053" y="471678"/>
                </a:moveTo>
                <a:lnTo>
                  <a:pt x="30465" y="492266"/>
                </a:lnTo>
                <a:lnTo>
                  <a:pt x="30479" y="534023"/>
                </a:lnTo>
                <a:lnTo>
                  <a:pt x="51053" y="471678"/>
                </a:lnTo>
                <a:close/>
              </a:path>
            </a:pathLst>
          </a:custGeom>
          <a:solidFill>
            <a:srgbClr val="000000"/>
          </a:solidFill>
        </p:spPr>
        <p:txBody>
          <a:bodyPr wrap="square" lIns="0" tIns="0" rIns="0" bIns="0" rtlCol="0"/>
          <a:lstStyle/>
          <a:p>
            <a:pPr algn="ctr"/>
          </a:p>
        </p:txBody>
      </p:sp>
      <p:sp>
        <p:nvSpPr>
          <p:cNvPr id="46" name="object 46"/>
          <p:cNvSpPr/>
          <p:nvPr/>
        </p:nvSpPr>
        <p:spPr>
          <a:xfrm>
            <a:off x="7118731" y="2573993"/>
            <a:ext cx="845819" cy="694690"/>
          </a:xfrm>
          <a:custGeom>
            <a:avLst/>
            <a:gdLst/>
            <a:ahLst/>
            <a:cxnLst/>
            <a:rect l="l" t="t" r="r" b="b"/>
            <a:pathLst>
              <a:path w="845820" h="694689">
                <a:moveTo>
                  <a:pt x="806196" y="661416"/>
                </a:moveTo>
                <a:lnTo>
                  <a:pt x="805676" y="655445"/>
                </a:lnTo>
                <a:lnTo>
                  <a:pt x="7620" y="1524"/>
                </a:lnTo>
                <a:lnTo>
                  <a:pt x="3810" y="0"/>
                </a:lnTo>
                <a:lnTo>
                  <a:pt x="762" y="2286"/>
                </a:lnTo>
                <a:lnTo>
                  <a:pt x="0" y="5334"/>
                </a:lnTo>
                <a:lnTo>
                  <a:pt x="1524" y="8382"/>
                </a:lnTo>
                <a:lnTo>
                  <a:pt x="800069" y="662081"/>
                </a:lnTo>
                <a:lnTo>
                  <a:pt x="806196" y="661416"/>
                </a:lnTo>
                <a:close/>
              </a:path>
              <a:path w="845820" h="694689">
                <a:moveTo>
                  <a:pt x="811530" y="680885"/>
                </a:moveTo>
                <a:lnTo>
                  <a:pt x="811530" y="661416"/>
                </a:lnTo>
                <a:lnTo>
                  <a:pt x="810006" y="664464"/>
                </a:lnTo>
                <a:lnTo>
                  <a:pt x="806958" y="666750"/>
                </a:lnTo>
                <a:lnTo>
                  <a:pt x="803910" y="665226"/>
                </a:lnTo>
                <a:lnTo>
                  <a:pt x="800069" y="662081"/>
                </a:lnTo>
                <a:lnTo>
                  <a:pt x="771144" y="665226"/>
                </a:lnTo>
                <a:lnTo>
                  <a:pt x="811530" y="680885"/>
                </a:lnTo>
                <a:close/>
              </a:path>
              <a:path w="845820" h="694689">
                <a:moveTo>
                  <a:pt x="806196" y="666369"/>
                </a:moveTo>
                <a:lnTo>
                  <a:pt x="806196" y="661416"/>
                </a:lnTo>
                <a:lnTo>
                  <a:pt x="800069" y="662081"/>
                </a:lnTo>
                <a:lnTo>
                  <a:pt x="803910" y="665226"/>
                </a:lnTo>
                <a:lnTo>
                  <a:pt x="806196" y="666369"/>
                </a:lnTo>
                <a:close/>
              </a:path>
              <a:path w="845820" h="694689">
                <a:moveTo>
                  <a:pt x="845820" y="694182"/>
                </a:moveTo>
                <a:lnTo>
                  <a:pt x="803148" y="626364"/>
                </a:lnTo>
                <a:lnTo>
                  <a:pt x="805676" y="655445"/>
                </a:lnTo>
                <a:lnTo>
                  <a:pt x="809244" y="658368"/>
                </a:lnTo>
                <a:lnTo>
                  <a:pt x="811530" y="661416"/>
                </a:lnTo>
                <a:lnTo>
                  <a:pt x="811530" y="680885"/>
                </a:lnTo>
                <a:lnTo>
                  <a:pt x="845820" y="694182"/>
                </a:lnTo>
                <a:close/>
              </a:path>
              <a:path w="845820" h="694689">
                <a:moveTo>
                  <a:pt x="811530" y="661416"/>
                </a:moveTo>
                <a:lnTo>
                  <a:pt x="809244" y="658368"/>
                </a:lnTo>
                <a:lnTo>
                  <a:pt x="805676" y="655445"/>
                </a:lnTo>
                <a:lnTo>
                  <a:pt x="806196" y="661416"/>
                </a:lnTo>
                <a:lnTo>
                  <a:pt x="806196" y="666369"/>
                </a:lnTo>
                <a:lnTo>
                  <a:pt x="806958" y="666750"/>
                </a:lnTo>
                <a:lnTo>
                  <a:pt x="810006" y="664464"/>
                </a:lnTo>
                <a:lnTo>
                  <a:pt x="811530" y="661416"/>
                </a:lnTo>
                <a:close/>
              </a:path>
            </a:pathLst>
          </a:custGeom>
          <a:solidFill>
            <a:srgbClr val="000000"/>
          </a:solidFill>
        </p:spPr>
        <p:txBody>
          <a:bodyPr wrap="square" lIns="0" tIns="0" rIns="0" bIns="0" rtlCol="0"/>
          <a:lstStyle/>
          <a:p>
            <a:pPr algn="ct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栈与队列</a:t>
            </a:r>
            <a:endParaRPr lang="zh-CN" altLang="en-US"/>
          </a:p>
        </p:txBody>
      </p:sp>
      <p:sp>
        <p:nvSpPr>
          <p:cNvPr id="4" name="文本占位符 3"/>
          <p:cNvSpPr/>
          <p:nvPr>
            <p:ph type="body" idx="1"/>
          </p:nvPr>
        </p:nvSpPr>
        <p:spPr/>
        <p:txBody>
          <a:bodyPr/>
          <a:p>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学习目标</a:t>
            </a:r>
            <a:endParaRPr lang="zh-CN" altLang="en-US" smtClean="0">
              <a:latin typeface="宋体" panose="02010600030101010101" pitchFamily="2" charset="-122"/>
              <a:ea typeface="宋体" panose="02010600030101010101" pitchFamily="2" charset="-122"/>
            </a:endParaRPr>
          </a:p>
        </p:txBody>
      </p:sp>
      <p:sp>
        <p:nvSpPr>
          <p:cNvPr id="17410" name="内容占位符 2"/>
          <p:cNvSpPr>
            <a:spLocks noGrp="1"/>
          </p:cNvSpPr>
          <p:nvPr>
            <p:ph idx="1"/>
          </p:nvPr>
        </p:nvSpPr>
        <p:spPr/>
        <p:txBody>
          <a:bodyPr/>
          <a:lstStyle/>
          <a:p>
            <a:pPr marL="444500" indent="-444500" eaLnBrk="1" hangingPunct="1">
              <a:spcBef>
                <a:spcPct val="0"/>
              </a:spcBef>
            </a:pPr>
            <a:r>
              <a:rPr lang="zh-CN" altLang="en-US" smtClean="0">
                <a:latin typeface="Microsoft YaHei UI" panose="020B0503020204020204" pitchFamily="34" charset="-122"/>
                <a:ea typeface="Microsoft YaHei UI" panose="020B0503020204020204" pitchFamily="34" charset="-122"/>
              </a:rPr>
              <a:t>掌握栈和队列的</a:t>
            </a:r>
            <a:r>
              <a:rPr lang="zh-CN" altLang="en-US" smtClean="0">
                <a:solidFill>
                  <a:srgbClr val="FF0000"/>
                </a:solidFill>
                <a:latin typeface="Microsoft YaHei UI" panose="020B0503020204020204" pitchFamily="34" charset="-122"/>
                <a:ea typeface="Microsoft YaHei UI" panose="020B0503020204020204" pitchFamily="34" charset="-122"/>
              </a:rPr>
              <a:t>特点</a:t>
            </a:r>
            <a:r>
              <a:rPr lang="zh-CN" altLang="en-US" smtClean="0">
                <a:latin typeface="Microsoft YaHei UI" panose="020B0503020204020204" pitchFamily="34" charset="-122"/>
                <a:ea typeface="Microsoft YaHei UI" panose="020B0503020204020204" pitchFamily="34" charset="-122"/>
              </a:rPr>
              <a:t>，并能在相应的应用问题中正确选用</a:t>
            </a:r>
            <a:endParaRPr lang="zh-CN" altLang="en-US" smtClean="0">
              <a:latin typeface="Microsoft YaHei UI" panose="020B0503020204020204" pitchFamily="34" charset="-122"/>
              <a:ea typeface="Microsoft YaHei UI" panose="020B0503020204020204" pitchFamily="34" charset="-122"/>
            </a:endParaRPr>
          </a:p>
          <a:p>
            <a:pPr marL="444500" indent="-444500" eaLnBrk="1" hangingPunct="1">
              <a:spcBef>
                <a:spcPct val="0"/>
              </a:spcBef>
            </a:pPr>
            <a:r>
              <a:rPr lang="zh-CN" altLang="en-US" smtClean="0">
                <a:latin typeface="Microsoft YaHei UI" panose="020B0503020204020204" pitchFamily="34" charset="-122"/>
                <a:ea typeface="Microsoft YaHei UI" panose="020B0503020204020204" pitchFamily="34" charset="-122"/>
              </a:rPr>
              <a:t>熟练掌握栈的</a:t>
            </a:r>
            <a:r>
              <a:rPr lang="zh-CN" altLang="en-US" smtClean="0">
                <a:solidFill>
                  <a:srgbClr val="FF0000"/>
                </a:solidFill>
                <a:latin typeface="Microsoft YaHei UI" panose="020B0503020204020204" pitchFamily="34" charset="-122"/>
                <a:ea typeface="Microsoft YaHei UI" panose="020B0503020204020204" pitchFamily="34" charset="-122"/>
              </a:rPr>
              <a:t>两种存储结构</a:t>
            </a:r>
            <a:r>
              <a:rPr lang="zh-CN" altLang="en-US" smtClean="0">
                <a:latin typeface="Microsoft YaHei UI" panose="020B0503020204020204" pitchFamily="34" charset="-122"/>
                <a:ea typeface="Microsoft YaHei UI" panose="020B0503020204020204" pitchFamily="34" charset="-122"/>
              </a:rPr>
              <a:t>的基本操作实现算法，特别应注意</a:t>
            </a:r>
            <a:r>
              <a:rPr lang="zh-CN" altLang="en-US" smtClean="0">
                <a:solidFill>
                  <a:srgbClr val="FF0000"/>
                </a:solidFill>
                <a:latin typeface="Microsoft YaHei UI" panose="020B0503020204020204" pitchFamily="34" charset="-122"/>
                <a:ea typeface="Microsoft YaHei UI" panose="020B0503020204020204" pitchFamily="34" charset="-122"/>
              </a:rPr>
              <a:t>栈满和栈空</a:t>
            </a:r>
            <a:r>
              <a:rPr lang="zh-CN" altLang="en-US" smtClean="0">
                <a:latin typeface="Microsoft YaHei UI" panose="020B0503020204020204" pitchFamily="34" charset="-122"/>
                <a:ea typeface="Microsoft YaHei UI" panose="020B0503020204020204" pitchFamily="34" charset="-122"/>
              </a:rPr>
              <a:t>的条件</a:t>
            </a:r>
            <a:endParaRPr lang="zh-CN" altLang="en-US" smtClean="0">
              <a:latin typeface="Microsoft YaHei UI" panose="020B0503020204020204" pitchFamily="34" charset="-122"/>
              <a:ea typeface="Microsoft YaHei UI" panose="020B0503020204020204" pitchFamily="34" charset="-122"/>
            </a:endParaRPr>
          </a:p>
          <a:p>
            <a:pPr marL="444500" indent="-444500" eaLnBrk="1" hangingPunct="1">
              <a:spcBef>
                <a:spcPct val="0"/>
              </a:spcBef>
            </a:pPr>
            <a:r>
              <a:rPr lang="zh-CN" altLang="en-US" smtClean="0">
                <a:latin typeface="Microsoft YaHei UI" panose="020B0503020204020204" pitchFamily="34" charset="-122"/>
                <a:ea typeface="Microsoft YaHei UI" panose="020B0503020204020204" pitchFamily="34" charset="-122"/>
              </a:rPr>
              <a:t>熟练掌握</a:t>
            </a:r>
            <a:r>
              <a:rPr lang="zh-CN" altLang="en-US" smtClean="0">
                <a:solidFill>
                  <a:srgbClr val="FF0000"/>
                </a:solidFill>
                <a:latin typeface="Microsoft YaHei UI" panose="020B0503020204020204" pitchFamily="34" charset="-122"/>
                <a:ea typeface="Microsoft YaHei UI" panose="020B0503020204020204" pitchFamily="34" charset="-122"/>
              </a:rPr>
              <a:t>循环队列和链队列</a:t>
            </a:r>
            <a:r>
              <a:rPr lang="zh-CN" altLang="en-US" smtClean="0">
                <a:latin typeface="Microsoft YaHei UI" panose="020B0503020204020204" pitchFamily="34" charset="-122"/>
                <a:ea typeface="Microsoft YaHei UI" panose="020B0503020204020204" pitchFamily="34" charset="-122"/>
              </a:rPr>
              <a:t>的基本操作实现算法，特别注意</a:t>
            </a:r>
            <a:r>
              <a:rPr lang="zh-CN" altLang="en-US" smtClean="0">
                <a:solidFill>
                  <a:srgbClr val="FF0000"/>
                </a:solidFill>
                <a:latin typeface="Microsoft YaHei UI" panose="020B0503020204020204" pitchFamily="34" charset="-122"/>
                <a:ea typeface="Microsoft YaHei UI" panose="020B0503020204020204" pitchFamily="34" charset="-122"/>
              </a:rPr>
              <a:t>队满和队空</a:t>
            </a:r>
            <a:r>
              <a:rPr lang="zh-CN" altLang="en-US" smtClean="0">
                <a:latin typeface="Microsoft YaHei UI" panose="020B0503020204020204" pitchFamily="34" charset="-122"/>
                <a:ea typeface="Microsoft YaHei UI" panose="020B0503020204020204" pitchFamily="34" charset="-122"/>
              </a:rPr>
              <a:t>的条件</a:t>
            </a:r>
            <a:endParaRPr lang="zh-CN" altLang="en-US" smtClean="0">
              <a:latin typeface="Microsoft YaHei UI" panose="020B0503020204020204" pitchFamily="34" charset="-122"/>
              <a:ea typeface="Microsoft YaHei UI" panose="020B0503020204020204" pitchFamily="34" charset="-122"/>
            </a:endParaRPr>
          </a:p>
          <a:p>
            <a:pPr marL="444500" indent="-444500" eaLnBrk="1" hangingPunct="1">
              <a:spcBef>
                <a:spcPct val="0"/>
              </a:spcBef>
            </a:pPr>
            <a:r>
              <a:rPr lang="zh-CN" altLang="en-US" smtClean="0">
                <a:latin typeface="Microsoft YaHei UI" panose="020B0503020204020204" pitchFamily="34" charset="-122"/>
                <a:ea typeface="Microsoft YaHei UI" panose="020B0503020204020204" pitchFamily="34" charset="-122"/>
              </a:rPr>
              <a:t>理解</a:t>
            </a:r>
            <a:r>
              <a:rPr lang="zh-CN" altLang="en-US" smtClean="0">
                <a:solidFill>
                  <a:srgbClr val="FF0000"/>
                </a:solidFill>
                <a:latin typeface="Microsoft YaHei UI" panose="020B0503020204020204" pitchFamily="34" charset="-122"/>
                <a:ea typeface="Microsoft YaHei UI" panose="020B0503020204020204" pitchFamily="34" charset="-122"/>
              </a:rPr>
              <a:t>递归算法</a:t>
            </a:r>
            <a:r>
              <a:rPr lang="zh-CN" altLang="en-US" smtClean="0">
                <a:latin typeface="Microsoft YaHei UI" panose="020B0503020204020204" pitchFamily="34" charset="-122"/>
                <a:ea typeface="Microsoft YaHei UI" panose="020B0503020204020204" pitchFamily="34" charset="-122"/>
              </a:rPr>
              <a:t>执行过程中栈的状态变化过程</a:t>
            </a:r>
            <a:endParaRPr lang="en-US" altLang="zh-CN" smtClean="0">
              <a:latin typeface="Microsoft YaHei UI" panose="020B0503020204020204" pitchFamily="34" charset="-122"/>
              <a:ea typeface="Microsoft YaHei UI" panose="020B0503020204020204" pitchFamily="34" charset="-122"/>
            </a:endParaRPr>
          </a:p>
          <a:p>
            <a:pPr marL="444500" indent="-444500" eaLnBrk="1" hangingPunct="1">
              <a:spcBef>
                <a:spcPct val="0"/>
              </a:spcBef>
            </a:pPr>
            <a:r>
              <a:rPr lang="zh-CN" altLang="en-US" smtClean="0">
                <a:latin typeface="Microsoft YaHei UI" panose="020B0503020204020204" pitchFamily="34" charset="-122"/>
                <a:ea typeface="Microsoft YaHei UI" panose="020B0503020204020204" pitchFamily="34" charset="-122"/>
              </a:rPr>
              <a:t>掌握</a:t>
            </a:r>
            <a:r>
              <a:rPr lang="zh-CN" altLang="en-US" smtClean="0">
                <a:solidFill>
                  <a:srgbClr val="FF0000"/>
                </a:solidFill>
                <a:latin typeface="Microsoft YaHei UI" panose="020B0503020204020204" pitchFamily="34" charset="-122"/>
                <a:ea typeface="Microsoft YaHei UI" panose="020B0503020204020204" pitchFamily="34" charset="-122"/>
              </a:rPr>
              <a:t>表达式求值方法</a:t>
            </a:r>
            <a:endParaRPr lang="en-US" altLang="zh-CN" smtClean="0">
              <a:solidFill>
                <a:srgbClr val="FF0000"/>
              </a:solidFill>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2"/>
          </p:nvPr>
        </p:nvSpPr>
        <p:spPr/>
        <p:txBody>
          <a:bodyPr/>
          <a:lstStyle/>
          <a:p>
            <a:pPr>
              <a:defRPr/>
            </a:pPr>
            <a:fld id="{DE137D17-AA75-4261-B60E-C58B201C3E3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本章内容</a:t>
            </a:r>
            <a:endParaRPr lang="zh-CN" altLang="en-US" smtClean="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pPr eaLnBrk="1" fontAlgn="auto" hangingPunct="1">
              <a:spcAft>
                <a:spcPts val="0"/>
              </a:spcAft>
              <a:buClr>
                <a:schemeClr val="accent3"/>
              </a:buClr>
              <a:buFont typeface="Arial" panose="020B0604020202020204" pitchFamily="34" charset="0"/>
              <a:buChar char="•"/>
              <a:defRPr/>
            </a:pPr>
            <a:r>
              <a:rPr lang="zh-CN" altLang="en-US" dirty="0" smtClean="0"/>
              <a:t>栈</a:t>
            </a:r>
            <a:r>
              <a:rPr lang="zh-CN" altLang="en-US" dirty="0"/>
              <a:t>的定义与</a:t>
            </a:r>
            <a:r>
              <a:rPr lang="zh-CN" altLang="en-US" dirty="0" smtClean="0"/>
              <a:t>描述</a:t>
            </a:r>
            <a:endParaRPr lang="en-US" altLang="zh-CN" dirty="0"/>
          </a:p>
          <a:p>
            <a:pPr eaLnBrk="1" fontAlgn="auto" hangingPunct="1">
              <a:spcAft>
                <a:spcPts val="0"/>
              </a:spcAft>
              <a:buClr>
                <a:schemeClr val="accent3"/>
              </a:buClr>
              <a:buFont typeface="Arial" panose="020B0604020202020204" pitchFamily="34" charset="0"/>
              <a:buChar char="•"/>
              <a:defRPr/>
            </a:pPr>
            <a:r>
              <a:rPr lang="zh-CN" altLang="en-US" dirty="0" smtClean="0"/>
              <a:t>栈</a:t>
            </a:r>
            <a:r>
              <a:rPr lang="zh-CN" altLang="en-US" dirty="0"/>
              <a:t>的应用</a:t>
            </a:r>
            <a:endParaRPr lang="en-US" altLang="zh-CN" dirty="0"/>
          </a:p>
          <a:p>
            <a:pPr lvl="1" eaLnBrk="1" fontAlgn="auto" hangingPunct="1">
              <a:spcAft>
                <a:spcPts val="0"/>
              </a:spcAft>
              <a:buClr>
                <a:schemeClr val="accent3"/>
              </a:buClr>
              <a:buFont typeface="Arial" panose="020B0604020202020204" pitchFamily="34" charset="0"/>
              <a:buChar char="•"/>
              <a:defRPr/>
            </a:pPr>
            <a:r>
              <a:rPr lang="zh-CN" altLang="en-US" dirty="0"/>
              <a:t>括号</a:t>
            </a:r>
            <a:r>
              <a:rPr lang="zh-CN" altLang="en-US" dirty="0" smtClean="0"/>
              <a:t>匹配、表达式、</a:t>
            </a:r>
            <a:r>
              <a:rPr lang="zh-CN" altLang="en-US" dirty="0"/>
              <a:t>火车车厢重排</a:t>
            </a:r>
            <a:endParaRPr lang="zh-CN" altLang="en-US" dirty="0"/>
          </a:p>
          <a:p>
            <a:pPr lvl="1" eaLnBrk="1" fontAlgn="auto" hangingPunct="1">
              <a:spcAft>
                <a:spcPts val="0"/>
              </a:spcAft>
              <a:buClr>
                <a:schemeClr val="accent3"/>
              </a:buClr>
              <a:buFont typeface="Arial" panose="020B0604020202020204" pitchFamily="34" charset="0"/>
              <a:buChar char="•"/>
              <a:defRPr/>
            </a:pPr>
            <a:r>
              <a:rPr lang="zh-CN" altLang="en-US" dirty="0"/>
              <a:t>深度优先图，先序、后序、中序遍历树</a:t>
            </a:r>
            <a:endParaRPr lang="en-US" altLang="zh-CN" dirty="0"/>
          </a:p>
          <a:p>
            <a:pPr eaLnBrk="1" fontAlgn="auto" hangingPunct="1">
              <a:spcAft>
                <a:spcPts val="0"/>
              </a:spcAft>
              <a:buClr>
                <a:schemeClr val="accent3"/>
              </a:buClr>
              <a:buFont typeface="Arial" panose="020B0604020202020204" pitchFamily="34" charset="0"/>
              <a:buChar char="•"/>
              <a:defRPr/>
            </a:pPr>
            <a:r>
              <a:rPr lang="zh-CN" altLang="en-US" dirty="0"/>
              <a:t>队列的定义与</a:t>
            </a:r>
            <a:r>
              <a:rPr lang="zh-CN" altLang="en-US" dirty="0" smtClean="0"/>
              <a:t>描述</a:t>
            </a:r>
            <a:endParaRPr lang="en-US" altLang="zh-CN" dirty="0" smtClean="0"/>
          </a:p>
          <a:p>
            <a:pPr eaLnBrk="1" fontAlgn="auto" hangingPunct="1">
              <a:spcAft>
                <a:spcPts val="0"/>
              </a:spcAft>
              <a:buClr>
                <a:schemeClr val="accent3"/>
              </a:buClr>
              <a:buFont typeface="Arial" panose="020B0604020202020204" pitchFamily="34" charset="0"/>
              <a:buChar char="•"/>
              <a:defRPr/>
            </a:pPr>
            <a:r>
              <a:rPr lang="zh-CN" altLang="en-US" dirty="0" smtClean="0"/>
              <a:t>队列</a:t>
            </a:r>
            <a:r>
              <a:rPr lang="zh-CN" altLang="en-US" dirty="0"/>
              <a:t>的应用</a:t>
            </a:r>
            <a:endParaRPr lang="en-US" altLang="zh-CN" dirty="0"/>
          </a:p>
          <a:p>
            <a:pPr lvl="1" eaLnBrk="1" fontAlgn="auto" hangingPunct="1">
              <a:spcAft>
                <a:spcPts val="0"/>
              </a:spcAft>
              <a:buClr>
                <a:schemeClr val="accent3"/>
              </a:buClr>
              <a:buFont typeface="Arial" panose="020B0604020202020204" pitchFamily="34" charset="0"/>
              <a:buChar char="•"/>
              <a:defRPr/>
            </a:pPr>
            <a:r>
              <a:rPr lang="zh-CN" altLang="en-US" dirty="0"/>
              <a:t>火车车厢重排</a:t>
            </a:r>
            <a:endParaRPr lang="en-US" altLang="zh-CN" dirty="0"/>
          </a:p>
          <a:p>
            <a:pPr lvl="1" eaLnBrk="1" fontAlgn="auto" hangingPunct="1">
              <a:spcAft>
                <a:spcPts val="0"/>
              </a:spcAft>
              <a:buClr>
                <a:schemeClr val="accent3"/>
              </a:buClr>
              <a:buFont typeface="Arial" panose="020B0604020202020204" pitchFamily="34" charset="0"/>
              <a:buChar char="•"/>
              <a:defRPr/>
            </a:pPr>
            <a:r>
              <a:rPr lang="zh-CN" altLang="en-US" dirty="0"/>
              <a:t>宽度优先遍历图，层序遍历</a:t>
            </a:r>
            <a:r>
              <a:rPr lang="zh-CN" altLang="en-US" dirty="0">
                <a:sym typeface="+mn-ea"/>
              </a:rPr>
              <a:t>树</a:t>
            </a:r>
            <a:endParaRPr lang="zh-CN" altLang="en-US" dirty="0"/>
          </a:p>
          <a:p>
            <a:pPr lvl="1" eaLnBrk="1" fontAlgn="auto" hangingPunct="1">
              <a:spcAft>
                <a:spcPts val="0"/>
              </a:spcAft>
              <a:buClr>
                <a:schemeClr val="accent3"/>
              </a:buClr>
              <a:buFont typeface="Arial" panose="020B0604020202020204" pitchFamily="34" charset="0"/>
              <a:buChar char="–"/>
              <a:defRPr/>
            </a:pPr>
            <a:endParaRPr lang="zh-CN" altLang="en-US" dirty="0">
              <a:solidFill>
                <a:schemeClr val="bg1">
                  <a:lumMod val="65000"/>
                </a:schemeClr>
              </a:solidFill>
            </a:endParaRPr>
          </a:p>
        </p:txBody>
      </p:sp>
      <p:sp>
        <p:nvSpPr>
          <p:cNvPr id="4" name="灯片编号占位符 3"/>
          <p:cNvSpPr>
            <a:spLocks noGrp="1"/>
          </p:cNvSpPr>
          <p:nvPr>
            <p:ph type="sldNum" sz="quarter" idx="12"/>
          </p:nvPr>
        </p:nvSpPr>
        <p:spPr/>
        <p:txBody>
          <a:bodyPr/>
          <a:lstStyle/>
          <a:p>
            <a:pPr>
              <a:defRPr/>
            </a:pPr>
            <a:fld id="{DE137D17-AA75-4261-B60E-C58B201C3E3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算法分析</a:t>
            </a:r>
            <a:endParaRPr lang="zh-CN" altLang="en-US" smtClean="0">
              <a:latin typeface="宋体" panose="02010600030101010101" pitchFamily="2" charset="-122"/>
              <a:ea typeface="宋体" panose="02010600030101010101" pitchFamily="2" charset="-122"/>
            </a:endParaRPr>
          </a:p>
        </p:txBody>
      </p:sp>
      <p:sp>
        <p:nvSpPr>
          <p:cNvPr id="37890" name="内容占位符 2"/>
          <p:cNvSpPr>
            <a:spLocks noGrp="1"/>
          </p:cNvSpPr>
          <p:nvPr>
            <p:ph idx="1"/>
          </p:nvPr>
        </p:nvSpPr>
        <p:spPr/>
        <p:txBody>
          <a:bodyPr/>
          <a:lstStyle/>
          <a:p>
            <a:pPr eaLnBrk="1" hangingPunct="1"/>
            <a:r>
              <a:rPr lang="zh-CN" altLang="en-US" smtClean="0">
                <a:latin typeface="Microsoft YaHei UI" panose="020B0503020204020204" pitchFamily="34" charset="-122"/>
                <a:ea typeface="Microsoft YaHei UI" panose="020B0503020204020204" pitchFamily="34" charset="-122"/>
              </a:rPr>
              <a:t>栈的两种实现方式</a:t>
            </a:r>
            <a:endParaRPr lang="en-US" altLang="zh-CN" smtClean="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pPr>
              <a:defRPr/>
            </a:pPr>
            <a:fld id="{DE137D17-AA75-4261-B60E-C58B201C3E37}" type="slidenum">
              <a:rPr lang="en-US" altLang="zh-CN" smtClean="0"/>
            </a:fld>
            <a:endParaRPr lang="zh-CN" altLang="en-US" dirty="0"/>
          </a:p>
        </p:txBody>
      </p:sp>
      <p:graphicFrame>
        <p:nvGraphicFramePr>
          <p:cNvPr id="5" name="表格 4"/>
          <p:cNvGraphicFramePr>
            <a:graphicFrameLocks noGrp="1"/>
          </p:cNvGraphicFramePr>
          <p:nvPr/>
        </p:nvGraphicFramePr>
        <p:xfrm>
          <a:off x="1343026" y="2352675"/>
          <a:ext cx="6480175" cy="3200470"/>
        </p:xfrm>
        <a:graphic>
          <a:graphicData uri="http://schemas.openxmlformats.org/drawingml/2006/table">
            <a:tbl>
              <a:tblPr firstRow="1" bandRow="1">
                <a:tableStyleId>{5C22544A-7EE6-4342-B048-85BDC9FD1C3A}</a:tableStyleId>
              </a:tblPr>
              <a:tblGrid>
                <a:gridCol w="1800049"/>
                <a:gridCol w="2340063"/>
                <a:gridCol w="2340063"/>
              </a:tblGrid>
              <a:tr h="370880">
                <a:tc>
                  <a:txBody>
                    <a:bodyPr/>
                    <a:lstStyle/>
                    <a:p>
                      <a:pPr algn="ctr"/>
                      <a:endParaRPr lang="zh-CN" altLang="en-US" sz="2400" dirty="0"/>
                    </a:p>
                  </a:txBody>
                  <a:tcPr marL="91442" marR="91442" marT="45725" marB="45725" anchor="ctr"/>
                </a:tc>
                <a:tc>
                  <a:txBody>
                    <a:bodyPr/>
                    <a:lstStyle/>
                    <a:p>
                      <a:pPr algn="ctr"/>
                      <a:r>
                        <a:rPr lang="zh-CN" altLang="en-US" sz="2400" dirty="0" smtClean="0"/>
                        <a:t>数组</a:t>
                      </a:r>
                      <a:endParaRPr lang="zh-CN" altLang="en-US" sz="2400" dirty="0"/>
                    </a:p>
                  </a:txBody>
                  <a:tcPr marL="91442" marR="91442" marT="45725" marB="45725" anchor="ctr"/>
                </a:tc>
                <a:tc>
                  <a:txBody>
                    <a:bodyPr/>
                    <a:lstStyle/>
                    <a:p>
                      <a:pPr algn="ctr"/>
                      <a:r>
                        <a:rPr lang="zh-CN" altLang="en-US" sz="2400" dirty="0" smtClean="0"/>
                        <a:t>链表</a:t>
                      </a:r>
                      <a:endParaRPr lang="zh-CN" altLang="en-US" sz="2400" dirty="0"/>
                    </a:p>
                  </a:txBody>
                  <a:tcPr marL="91442" marR="91442" marT="45725" marB="45725" anchor="ctr"/>
                </a:tc>
              </a:tr>
              <a:tr h="370880">
                <a:tc>
                  <a:txBody>
                    <a:bodyPr/>
                    <a:lstStyle/>
                    <a:p>
                      <a:pPr algn="ctr"/>
                      <a:r>
                        <a:rPr lang="en-US" altLang="zh-CN" sz="2400" dirty="0" smtClean="0"/>
                        <a:t>create()</a:t>
                      </a:r>
                      <a:endParaRPr lang="zh-CN" altLang="en-US" sz="2400" dirty="0"/>
                    </a:p>
                  </a:txBody>
                  <a:tcPr marL="91442" marR="91442" marT="45725" marB="45725"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黑体" panose="02010609060101010101" charset="-122"/>
                          <a:ea typeface="黑体" panose="02010609060101010101" charset="-122"/>
                        </a:rPr>
                        <a:t>Θ(1)</a:t>
                      </a:r>
                      <a:endParaRPr lang="zh-CN" altLang="en-US" sz="2400" b="1" dirty="0" smtClean="0">
                        <a:solidFill>
                          <a:schemeClr val="tx1"/>
                        </a:solidFill>
                      </a:endParaRPr>
                    </a:p>
                  </a:txBody>
                  <a:tcPr marL="91442" marR="91442" marT="45725" marB="45725" anchor="ctr"/>
                </a:tc>
                <a:tc>
                  <a:txBody>
                    <a:bodyPr/>
                    <a:lstStyle/>
                    <a:p>
                      <a:pPr algn="ctr"/>
                      <a:r>
                        <a:rPr lang="en-US" altLang="zh-CN" sz="2400" b="1" dirty="0" smtClean="0">
                          <a:solidFill>
                            <a:schemeClr val="tx1"/>
                          </a:solidFill>
                          <a:latin typeface="黑体" panose="02010609060101010101" charset="-122"/>
                          <a:ea typeface="黑体" panose="02010609060101010101" charset="-122"/>
                        </a:rPr>
                        <a:t>Θ(1)</a:t>
                      </a:r>
                      <a:endParaRPr lang="zh-CN" altLang="en-US" sz="2400" dirty="0"/>
                    </a:p>
                  </a:txBody>
                  <a:tcPr marL="91442" marR="91442" marT="45725" marB="45725" anchor="ctr"/>
                </a:tc>
              </a:tr>
              <a:tr h="370880">
                <a:tc>
                  <a:txBody>
                    <a:bodyPr/>
                    <a:lstStyle/>
                    <a:p>
                      <a:pPr algn="ctr"/>
                      <a:r>
                        <a:rPr lang="en-US" altLang="zh-CN" sz="2400" dirty="0" smtClean="0"/>
                        <a:t>destroy()</a:t>
                      </a:r>
                      <a:endParaRPr lang="zh-CN" altLang="en-US" sz="2400" dirty="0"/>
                    </a:p>
                  </a:txBody>
                  <a:tcPr marL="91442" marR="91442" marT="45725" marB="45725"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黑体" panose="02010609060101010101" charset="-122"/>
                          <a:ea typeface="黑体" panose="02010609060101010101" charset="-122"/>
                        </a:rPr>
                        <a:t>Θ(1)</a:t>
                      </a:r>
                      <a:endParaRPr lang="zh-CN" altLang="en-US" sz="2400" b="1" dirty="0" smtClean="0">
                        <a:solidFill>
                          <a:schemeClr val="tx1"/>
                        </a:solidFill>
                      </a:endParaRPr>
                    </a:p>
                  </a:txBody>
                  <a:tcPr marL="91442" marR="91442" marT="45725" marB="45725" anchor="ctr"/>
                </a:tc>
                <a:tc>
                  <a:txBody>
                    <a:bodyPr/>
                    <a:lstStyle/>
                    <a:p>
                      <a:pPr algn="ctr"/>
                      <a:r>
                        <a:rPr lang="en-US" altLang="zh-CN" sz="2400" b="1" dirty="0" smtClean="0">
                          <a:solidFill>
                            <a:schemeClr val="tx1"/>
                          </a:solidFill>
                          <a:latin typeface="黑体" panose="02010609060101010101" charset="-122"/>
                          <a:ea typeface="黑体" panose="02010609060101010101" charset="-122"/>
                        </a:rPr>
                        <a:t>Θ(n)</a:t>
                      </a:r>
                      <a:endParaRPr lang="zh-CN" altLang="en-US" sz="2400" dirty="0"/>
                    </a:p>
                  </a:txBody>
                  <a:tcPr marL="91442" marR="91442" marT="45725" marB="45725" anchor="ctr"/>
                </a:tc>
              </a:tr>
              <a:tr h="370880">
                <a:tc>
                  <a:txBody>
                    <a:bodyPr/>
                    <a:lstStyle/>
                    <a:p>
                      <a:pPr algn="ctr"/>
                      <a:r>
                        <a:rPr lang="en-US" altLang="zh-CN" sz="2400" dirty="0" smtClean="0"/>
                        <a:t>empty()</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charset="-122"/>
                          <a:ea typeface="黑体" panose="02010609060101010101" charset="-122"/>
                        </a:rPr>
                        <a:t>Θ(1)</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charset="-122"/>
                          <a:ea typeface="黑体" panose="02010609060101010101" charset="-122"/>
                        </a:rPr>
                        <a:t>Θ(1)</a:t>
                      </a:r>
                      <a:endParaRPr lang="zh-CN" altLang="en-US" sz="2400" dirty="0"/>
                    </a:p>
                  </a:txBody>
                  <a:tcPr marL="91442" marR="91442" marT="45725" marB="45725" anchor="ctr"/>
                </a:tc>
              </a:tr>
              <a:tr h="370880">
                <a:tc>
                  <a:txBody>
                    <a:bodyPr/>
                    <a:lstStyle/>
                    <a:p>
                      <a:pPr algn="ctr"/>
                      <a:r>
                        <a:rPr lang="en-US" altLang="zh-CN" sz="2400" dirty="0" smtClean="0"/>
                        <a:t>top()</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charset="-122"/>
                          <a:ea typeface="黑体" panose="02010609060101010101" charset="-122"/>
                        </a:rPr>
                        <a:t>Θ(1)</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charset="-122"/>
                          <a:ea typeface="黑体" panose="02010609060101010101" charset="-122"/>
                        </a:rPr>
                        <a:t>Θ(1)</a:t>
                      </a:r>
                      <a:endParaRPr lang="zh-CN" altLang="en-US" sz="2400" dirty="0"/>
                    </a:p>
                  </a:txBody>
                  <a:tcPr marL="91442" marR="91442" marT="45725" marB="45725" anchor="ctr"/>
                </a:tc>
              </a:tr>
              <a:tr h="370880">
                <a:tc>
                  <a:txBody>
                    <a:bodyPr/>
                    <a:lstStyle/>
                    <a:p>
                      <a:pPr algn="ctr"/>
                      <a:r>
                        <a:rPr lang="en-US" altLang="zh-CN" sz="2400" dirty="0" smtClean="0"/>
                        <a:t>push()</a:t>
                      </a:r>
                      <a:endParaRPr lang="zh-CN" altLang="en-US" sz="2400" dirty="0"/>
                    </a:p>
                  </a:txBody>
                  <a:tcPr marL="91442" marR="91442" marT="45725" marB="45725"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黑体" panose="02010609060101010101" charset="-122"/>
                          <a:ea typeface="黑体" panose="02010609060101010101" charset="-122"/>
                        </a:rPr>
                        <a:t>Θ(1)/Θ(n)</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charset="-122"/>
                          <a:ea typeface="黑体" panose="02010609060101010101" charset="-122"/>
                        </a:rPr>
                        <a:t>Θ(1)</a:t>
                      </a:r>
                      <a:endParaRPr lang="zh-CN" altLang="en-US" sz="2400" dirty="0"/>
                    </a:p>
                  </a:txBody>
                  <a:tcPr marL="91442" marR="91442" marT="45725" marB="45725" anchor="ctr"/>
                </a:tc>
              </a:tr>
              <a:tr h="370880">
                <a:tc>
                  <a:txBody>
                    <a:bodyPr/>
                    <a:lstStyle/>
                    <a:p>
                      <a:pPr algn="ctr"/>
                      <a:r>
                        <a:rPr lang="en-US" altLang="zh-CN" sz="2400" dirty="0" smtClean="0"/>
                        <a:t>pop()</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charset="-122"/>
                          <a:ea typeface="黑体" panose="02010609060101010101" charset="-122"/>
                        </a:rPr>
                        <a:t>Θ(1)</a:t>
                      </a:r>
                      <a:endParaRPr lang="zh-CN" altLang="en-US" sz="2400" dirty="0"/>
                    </a:p>
                  </a:txBody>
                  <a:tcPr marL="91442" marR="91442" marT="45725" marB="45725" anchor="ctr"/>
                </a:tc>
                <a:tc>
                  <a:txBody>
                    <a:bodyPr/>
                    <a:lstStyle/>
                    <a:p>
                      <a:pPr algn="ctr"/>
                      <a:r>
                        <a:rPr lang="en-US" altLang="zh-CN" sz="2400" b="1" dirty="0" smtClean="0">
                          <a:solidFill>
                            <a:schemeClr val="tx1"/>
                          </a:solidFill>
                          <a:latin typeface="黑体" panose="02010609060101010101" charset="-122"/>
                          <a:ea typeface="黑体" panose="02010609060101010101" charset="-122"/>
                        </a:rPr>
                        <a:t>Θ(1)</a:t>
                      </a:r>
                      <a:endParaRPr lang="zh-CN" altLang="en-US" sz="2400" dirty="0"/>
                    </a:p>
                  </a:txBody>
                  <a:tcPr marL="91442" marR="91442"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小结</a:t>
            </a:r>
            <a:endParaRPr lang="zh-CN" altLang="en-US" smtClean="0">
              <a:latin typeface="宋体" panose="02010600030101010101" pitchFamily="2" charset="-122"/>
              <a:ea typeface="宋体" panose="02010600030101010101" pitchFamily="2" charset="-122"/>
            </a:endParaRPr>
          </a:p>
        </p:txBody>
      </p:sp>
      <p:sp>
        <p:nvSpPr>
          <p:cNvPr id="108546" name="内容占位符 2"/>
          <p:cNvSpPr>
            <a:spLocks noGrp="1"/>
          </p:cNvSpPr>
          <p:nvPr>
            <p:ph idx="1"/>
          </p:nvPr>
        </p:nvSpPr>
        <p:spPr/>
        <p:txBody>
          <a:bodyPr/>
          <a:lstStyle/>
          <a:p>
            <a:pPr eaLnBrk="1" hangingPunct="1"/>
            <a:r>
              <a:rPr lang="zh-CN" altLang="en-US" smtClean="0">
                <a:latin typeface="Microsoft YaHei UI" panose="020B0503020204020204" pitchFamily="34" charset="-122"/>
                <a:ea typeface="Microsoft YaHei UI" panose="020B0503020204020204" pitchFamily="34" charset="-122"/>
              </a:rPr>
              <a:t>队列的两种实现方式</a:t>
            </a:r>
            <a:endParaRPr lang="en-US" altLang="zh-CN" smtClean="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pPr>
              <a:defRPr/>
            </a:pPr>
            <a:fld id="{DE137D17-AA75-4261-B60E-C58B201C3E37}" type="slidenum">
              <a:rPr lang="en-US" altLang="zh-CN" smtClean="0"/>
            </a:fld>
            <a:endParaRPr lang="zh-CN" altLang="en-US" dirty="0"/>
          </a:p>
        </p:txBody>
      </p:sp>
      <p:graphicFrame>
        <p:nvGraphicFramePr>
          <p:cNvPr id="5" name="表格 4"/>
          <p:cNvGraphicFramePr>
            <a:graphicFrameLocks noGrp="1"/>
          </p:cNvGraphicFramePr>
          <p:nvPr/>
        </p:nvGraphicFramePr>
        <p:xfrm>
          <a:off x="1343026" y="2352676"/>
          <a:ext cx="6480175" cy="3336921"/>
        </p:xfrm>
        <a:graphic>
          <a:graphicData uri="http://schemas.openxmlformats.org/drawingml/2006/table">
            <a:tbl>
              <a:tblPr firstRow="1" bandRow="1">
                <a:tableStyleId>{5C22544A-7EE6-4342-B048-85BDC9FD1C3A}</a:tableStyleId>
              </a:tblPr>
              <a:tblGrid>
                <a:gridCol w="1800049"/>
                <a:gridCol w="2340063"/>
                <a:gridCol w="2340063"/>
              </a:tblGrid>
              <a:tr h="370769">
                <a:tc>
                  <a:txBody>
                    <a:bodyPr/>
                    <a:lstStyle/>
                    <a:p>
                      <a:pPr algn="ctr"/>
                      <a:endParaRPr lang="zh-CN" altLang="en-US" sz="1800" dirty="0"/>
                    </a:p>
                  </a:txBody>
                  <a:tcPr marL="91442" marR="91442" marT="45711" marB="45711" anchor="ctr"/>
                </a:tc>
                <a:tc>
                  <a:txBody>
                    <a:bodyPr/>
                    <a:lstStyle/>
                    <a:p>
                      <a:pPr algn="ctr"/>
                      <a:r>
                        <a:rPr lang="zh-CN" altLang="en-US" sz="1800" dirty="0" smtClean="0"/>
                        <a:t>数组</a:t>
                      </a:r>
                      <a:endParaRPr lang="zh-CN" altLang="en-US" sz="1800" dirty="0"/>
                    </a:p>
                  </a:txBody>
                  <a:tcPr marL="91442" marR="91442" marT="45711" marB="45711" anchor="ctr"/>
                </a:tc>
                <a:tc>
                  <a:txBody>
                    <a:bodyPr/>
                    <a:lstStyle/>
                    <a:p>
                      <a:pPr algn="ctr"/>
                      <a:r>
                        <a:rPr lang="zh-CN" altLang="en-US" sz="1800" dirty="0" smtClean="0"/>
                        <a:t>链表</a:t>
                      </a:r>
                      <a:endParaRPr lang="zh-CN" altLang="en-US" sz="1800" dirty="0"/>
                    </a:p>
                  </a:txBody>
                  <a:tcPr marL="91442" marR="91442" marT="45711" marB="45711" anchor="ctr"/>
                </a:tc>
              </a:tr>
              <a:tr h="370769">
                <a:tc>
                  <a:txBody>
                    <a:bodyPr/>
                    <a:lstStyle/>
                    <a:p>
                      <a:pPr algn="ctr"/>
                      <a:r>
                        <a:rPr lang="en-US" altLang="zh-CN" sz="1800" dirty="0" smtClean="0"/>
                        <a:t>Create()</a:t>
                      </a:r>
                      <a:endParaRPr lang="zh-CN" altLang="en-US" sz="1800" dirty="0"/>
                    </a:p>
                  </a:txBody>
                  <a:tcPr marL="91442" marR="91442"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chemeClr val="tx1"/>
                          </a:solidFill>
                          <a:latin typeface="黑体" panose="02010609060101010101" charset="-122"/>
                          <a:ea typeface="黑体" panose="02010609060101010101" charset="-122"/>
                        </a:rPr>
                        <a:t>Θ(1)/Θ(</a:t>
                      </a:r>
                      <a:r>
                        <a:rPr lang="en-US" altLang="zh-CN" sz="1800" b="1" dirty="0" err="1" smtClean="0">
                          <a:solidFill>
                            <a:schemeClr val="tx1"/>
                          </a:solidFill>
                          <a:latin typeface="黑体" panose="02010609060101010101" charset="-122"/>
                          <a:ea typeface="黑体" panose="02010609060101010101" charset="-122"/>
                        </a:rPr>
                        <a:t>MaxSize</a:t>
                      </a:r>
                      <a:r>
                        <a:rPr lang="en-US" altLang="zh-CN" sz="1800" b="1" dirty="0" smtClean="0">
                          <a:solidFill>
                            <a:schemeClr val="tx1"/>
                          </a:solidFill>
                          <a:latin typeface="黑体" panose="02010609060101010101" charset="-122"/>
                          <a:ea typeface="黑体" panose="02010609060101010101" charset="-122"/>
                        </a:rPr>
                        <a:t>)</a:t>
                      </a:r>
                      <a:endParaRPr lang="zh-CN" altLang="en-US" sz="1800" b="1" dirty="0" smtClean="0">
                        <a:solidFill>
                          <a:schemeClr val="tx1"/>
                        </a:solidFill>
                      </a:endParaRPr>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r>
              <a:tr h="370769">
                <a:tc>
                  <a:txBody>
                    <a:bodyPr/>
                    <a:lstStyle/>
                    <a:p>
                      <a:pPr algn="ctr"/>
                      <a:r>
                        <a:rPr lang="en-US" altLang="zh-CN" sz="1800" dirty="0" smtClean="0"/>
                        <a:t>Destroy()</a:t>
                      </a:r>
                      <a:endParaRPr lang="zh-CN" altLang="en-US" sz="1800" dirty="0"/>
                    </a:p>
                  </a:txBody>
                  <a:tcPr marL="91442" marR="91442"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chemeClr val="tx1"/>
                          </a:solidFill>
                          <a:latin typeface="黑体" panose="02010609060101010101" charset="-122"/>
                          <a:ea typeface="黑体" panose="02010609060101010101" charset="-122"/>
                        </a:rPr>
                        <a:t>Θ(1)/Θ(</a:t>
                      </a:r>
                      <a:r>
                        <a:rPr lang="en-US" altLang="zh-CN" sz="1800" b="1" dirty="0" err="1" smtClean="0">
                          <a:solidFill>
                            <a:schemeClr val="tx1"/>
                          </a:solidFill>
                          <a:latin typeface="黑体" panose="02010609060101010101" charset="-122"/>
                          <a:ea typeface="黑体" panose="02010609060101010101" charset="-122"/>
                        </a:rPr>
                        <a:t>MaxSize</a:t>
                      </a:r>
                      <a:r>
                        <a:rPr lang="en-US" altLang="zh-CN" sz="1800" b="1" dirty="0" smtClean="0">
                          <a:solidFill>
                            <a:schemeClr val="tx1"/>
                          </a:solidFill>
                          <a:latin typeface="黑体" panose="02010609060101010101" charset="-122"/>
                          <a:ea typeface="黑体" panose="02010609060101010101" charset="-122"/>
                        </a:rPr>
                        <a:t>)</a:t>
                      </a:r>
                      <a:endParaRPr lang="zh-CN" altLang="en-US" sz="1800" b="1" dirty="0" smtClean="0">
                        <a:solidFill>
                          <a:schemeClr val="tx1"/>
                        </a:solidFill>
                      </a:endParaRPr>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Θ(n)</a:t>
                      </a:r>
                      <a:endParaRPr lang="zh-CN" altLang="en-US" sz="1800" dirty="0"/>
                    </a:p>
                  </a:txBody>
                  <a:tcPr marL="91442" marR="91442" marT="45711" marB="45711" anchor="ctr"/>
                </a:tc>
              </a:tr>
              <a:tr h="370769">
                <a:tc>
                  <a:txBody>
                    <a:bodyPr/>
                    <a:lstStyle/>
                    <a:p>
                      <a:pPr algn="ctr"/>
                      <a:r>
                        <a:rPr lang="en-US" altLang="zh-CN" sz="1800" dirty="0" err="1" smtClean="0"/>
                        <a:t>IsEmpty</a:t>
                      </a:r>
                      <a:r>
                        <a:rPr lang="en-US" altLang="zh-CN" sz="1800" dirty="0" smtClean="0"/>
                        <a:t>()</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r>
              <a:tr h="370769">
                <a:tc>
                  <a:txBody>
                    <a:bodyPr/>
                    <a:lstStyle/>
                    <a:p>
                      <a:pPr algn="ctr"/>
                      <a:r>
                        <a:rPr lang="en-US" altLang="zh-CN" sz="1800" dirty="0" err="1" smtClean="0"/>
                        <a:t>IsFull</a:t>
                      </a:r>
                      <a:r>
                        <a:rPr lang="en-US" altLang="zh-CN" sz="1800" dirty="0" smtClean="0"/>
                        <a:t>()</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r>
              <a:tr h="370769">
                <a:tc>
                  <a:txBody>
                    <a:bodyPr/>
                    <a:lstStyle/>
                    <a:p>
                      <a:pPr algn="ctr"/>
                      <a:r>
                        <a:rPr lang="en-US" altLang="zh-CN" sz="1800" dirty="0" smtClean="0"/>
                        <a:t>First()</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r>
              <a:tr h="370769">
                <a:tc>
                  <a:txBody>
                    <a:bodyPr/>
                    <a:lstStyle/>
                    <a:p>
                      <a:pPr algn="ctr"/>
                      <a:r>
                        <a:rPr lang="en-US" altLang="zh-CN" sz="1800" dirty="0" smtClean="0"/>
                        <a:t>Last()</a:t>
                      </a:r>
                      <a:endParaRPr lang="zh-CN" altLang="en-US" sz="1800" dirty="0"/>
                    </a:p>
                  </a:txBody>
                  <a:tcPr marL="91442" marR="91442"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chemeClr val="tx1"/>
                          </a:solidFill>
                          <a:latin typeface="黑体" panose="02010609060101010101" charset="-122"/>
                          <a:ea typeface="黑体" panose="02010609060101010101" charset="-122"/>
                        </a:rPr>
                        <a:t>Θ(1)</a:t>
                      </a:r>
                      <a:endParaRPr lang="zh-CN" altLang="en-US" sz="1800" dirty="0" smtClean="0"/>
                    </a:p>
                  </a:txBody>
                  <a:tcPr marL="91442" marR="91442" marT="45711" marB="45711"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chemeClr val="tx1"/>
                          </a:solidFill>
                          <a:latin typeface="黑体" panose="02010609060101010101" charset="-122"/>
                          <a:ea typeface="黑体" panose="02010609060101010101" charset="-122"/>
                        </a:rPr>
                        <a:t>Θ(1)</a:t>
                      </a:r>
                      <a:endParaRPr lang="zh-CN" altLang="en-US" sz="1800" dirty="0" smtClean="0"/>
                    </a:p>
                  </a:txBody>
                  <a:tcPr marL="91442" marR="91442" marT="45711" marB="45711" anchor="ctr"/>
                </a:tc>
              </a:tr>
              <a:tr h="370769">
                <a:tc>
                  <a:txBody>
                    <a:bodyPr/>
                    <a:lstStyle/>
                    <a:p>
                      <a:pPr algn="ctr"/>
                      <a:r>
                        <a:rPr lang="en-US" altLang="zh-CN" sz="1800" dirty="0" smtClean="0"/>
                        <a:t>Add()</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r>
              <a:tr h="370769">
                <a:tc>
                  <a:txBody>
                    <a:bodyPr/>
                    <a:lstStyle/>
                    <a:p>
                      <a:pPr algn="ctr"/>
                      <a:r>
                        <a:rPr lang="en-US" altLang="zh-CN" sz="1800" dirty="0" smtClean="0"/>
                        <a:t>Delete()</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c>
                  <a:txBody>
                    <a:bodyPr/>
                    <a:lstStyle/>
                    <a:p>
                      <a:pPr algn="ctr"/>
                      <a:r>
                        <a:rPr lang="en-US" altLang="zh-CN" sz="1800" b="1" dirty="0" smtClean="0">
                          <a:solidFill>
                            <a:schemeClr val="tx1"/>
                          </a:solidFill>
                          <a:latin typeface="黑体" panose="02010609060101010101" charset="-122"/>
                          <a:ea typeface="黑体" panose="02010609060101010101" charset="-122"/>
                        </a:rPr>
                        <a:t>Θ(1)</a:t>
                      </a:r>
                      <a:endParaRPr lang="zh-CN" altLang="en-US" sz="1800" dirty="0"/>
                    </a:p>
                  </a:txBody>
                  <a:tcPr marL="91442" marR="91442" marT="45711" marB="45711" anchor="ct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a:lstStyle/>
          <a:p>
            <a:pPr eaLnBrk="1" hangingPunct="1"/>
            <a:r>
              <a:rPr lang="zh-CN" altLang="en-US" dirty="0" smtClean="0">
                <a:latin typeface="宋体" panose="02010600030101010101" pitchFamily="2" charset="-122"/>
                <a:ea typeface="宋体" panose="02010600030101010101" pitchFamily="2" charset="-122"/>
              </a:rPr>
              <a:t>小结</a:t>
            </a:r>
            <a:endParaRPr lang="zh-CN" altLang="en-US" dirty="0" smtClean="0">
              <a:latin typeface="宋体" panose="02010600030101010101" pitchFamily="2" charset="-122"/>
              <a:ea typeface="宋体" panose="02010600030101010101" pitchFamily="2" charset="-122"/>
            </a:endParaRPr>
          </a:p>
        </p:txBody>
      </p:sp>
      <p:sp>
        <p:nvSpPr>
          <p:cNvPr id="72706" name="内容占位符 2"/>
          <p:cNvSpPr>
            <a:spLocks noGrp="1"/>
          </p:cNvSpPr>
          <p:nvPr>
            <p:ph idx="1"/>
          </p:nvPr>
        </p:nvSpPr>
        <p:spPr/>
        <p:txBody>
          <a:bodyPr/>
          <a:lstStyle/>
          <a:p>
            <a:pPr eaLnBrk="1" hangingPunct="1"/>
            <a:r>
              <a:rPr lang="zh-CN" altLang="en-US" smtClean="0">
                <a:latin typeface="Microsoft YaHei UI" panose="020B0503020204020204" pitchFamily="34" charset="-122"/>
                <a:ea typeface="Microsoft YaHei UI" panose="020B0503020204020204" pitchFamily="34" charset="-122"/>
              </a:rPr>
              <a:t>栈与队列的定义和操作方式</a:t>
            </a:r>
            <a:endParaRPr lang="en-US" altLang="zh-CN" smtClean="0">
              <a:latin typeface="Microsoft YaHei UI" panose="020B0503020204020204" pitchFamily="34" charset="-122"/>
              <a:ea typeface="Microsoft YaHei UI" panose="020B0503020204020204" pitchFamily="34" charset="-122"/>
            </a:endParaRPr>
          </a:p>
          <a:p>
            <a:pPr eaLnBrk="1" hangingPunct="1"/>
            <a:r>
              <a:rPr lang="zh-CN" altLang="en-US" smtClean="0">
                <a:latin typeface="Microsoft YaHei UI" panose="020B0503020204020204" pitchFamily="34" charset="-122"/>
                <a:ea typeface="Microsoft YaHei UI" panose="020B0503020204020204" pitchFamily="34" charset="-122"/>
              </a:rPr>
              <a:t>两种存储形式的复杂度分析</a:t>
            </a:r>
            <a:endParaRPr lang="en-US" altLang="zh-CN" smtClean="0">
              <a:latin typeface="Microsoft YaHei UI" panose="020B0503020204020204" pitchFamily="34" charset="-122"/>
              <a:ea typeface="Microsoft YaHei UI" panose="020B0503020204020204" pitchFamily="34" charset="-122"/>
            </a:endParaRPr>
          </a:p>
          <a:p>
            <a:pPr lvl="1" eaLnBrk="1" hangingPunct="1"/>
            <a:r>
              <a:rPr lang="zh-CN" altLang="en-US" smtClean="0">
                <a:latin typeface="Microsoft YaHei UI" panose="020B0503020204020204" pitchFamily="34" charset="-122"/>
                <a:ea typeface="Microsoft YaHei UI" panose="020B0503020204020204" pitchFamily="34" charset="-122"/>
              </a:rPr>
              <a:t>顺序、链表</a:t>
            </a:r>
            <a:endParaRPr lang="en-US" altLang="zh-CN" smtClean="0">
              <a:latin typeface="Microsoft YaHei UI" panose="020B0503020204020204" pitchFamily="34" charset="-122"/>
              <a:ea typeface="Microsoft YaHei UI" panose="020B0503020204020204" pitchFamily="34" charset="-122"/>
            </a:endParaRPr>
          </a:p>
          <a:p>
            <a:pPr eaLnBrk="1" hangingPunct="1"/>
            <a:r>
              <a:rPr lang="zh-CN" altLang="en-US" smtClean="0">
                <a:latin typeface="Microsoft YaHei UI" panose="020B0503020204020204" pitchFamily="34" charset="-122"/>
                <a:ea typeface="Microsoft YaHei UI" panose="020B0503020204020204" pitchFamily="34" charset="-122"/>
              </a:rPr>
              <a:t>堆栈的典型应用</a:t>
            </a:r>
            <a:endParaRPr lang="en-US" altLang="zh-CN" smtClean="0">
              <a:latin typeface="Microsoft YaHei UI" panose="020B0503020204020204" pitchFamily="34" charset="-122"/>
              <a:ea typeface="Microsoft YaHei UI" panose="020B0503020204020204" pitchFamily="34" charset="-122"/>
            </a:endParaRPr>
          </a:p>
          <a:p>
            <a:pPr lvl="1" eaLnBrk="1" hangingPunct="1"/>
            <a:r>
              <a:rPr lang="zh-CN" altLang="en-US" smtClean="0">
                <a:latin typeface="Microsoft YaHei UI" panose="020B0503020204020204" pitchFamily="34" charset="-122"/>
                <a:ea typeface="Microsoft YaHei UI" panose="020B0503020204020204" pitchFamily="34" charset="-122"/>
              </a:rPr>
              <a:t>括号匹配、汉诺塔、车厢重排、后缀表达式</a:t>
            </a:r>
            <a:endParaRPr lang="zh-CN" altLang="en-US" smtClean="0">
              <a:latin typeface="Microsoft YaHei UI" panose="020B0503020204020204" pitchFamily="34" charset="-122"/>
              <a:ea typeface="Microsoft YaHei UI" panose="020B0503020204020204" pitchFamily="34" charset="-122"/>
            </a:endParaRPr>
          </a:p>
          <a:p>
            <a:pPr lvl="1" eaLnBrk="1" hangingPunct="1"/>
            <a:r>
              <a:rPr lang="zh-CN" altLang="en-US" smtClean="0">
                <a:latin typeface="Microsoft YaHei UI" panose="020B0503020204020204" pitchFamily="34" charset="-122"/>
                <a:ea typeface="Microsoft YaHei UI" panose="020B0503020204020204" pitchFamily="34" charset="-122"/>
              </a:rPr>
              <a:t>先序遍历等、深度优先</a:t>
            </a:r>
            <a:endParaRPr lang="zh-CN" altLang="en-US" smtClean="0">
              <a:latin typeface="Microsoft YaHei UI" panose="020B0503020204020204" pitchFamily="34" charset="-122"/>
              <a:ea typeface="Microsoft YaHei UI" panose="020B0503020204020204" pitchFamily="34" charset="-122"/>
            </a:endParaRPr>
          </a:p>
          <a:p>
            <a:pPr lvl="0" eaLnBrk="1" hangingPunct="1"/>
            <a:r>
              <a:rPr lang="zh-CN" altLang="en-US" smtClean="0">
                <a:latin typeface="Microsoft YaHei UI" panose="020B0503020204020204" pitchFamily="34" charset="-122"/>
                <a:ea typeface="Microsoft YaHei UI" panose="020B0503020204020204" pitchFamily="34" charset="-122"/>
              </a:rPr>
              <a:t>队列的应用</a:t>
            </a:r>
            <a:endParaRPr lang="zh-CN" altLang="en-US" smtClean="0">
              <a:latin typeface="Microsoft YaHei UI" panose="020B0503020204020204" pitchFamily="34" charset="-122"/>
              <a:ea typeface="Microsoft YaHei UI" panose="020B0503020204020204" pitchFamily="34" charset="-122"/>
            </a:endParaRPr>
          </a:p>
          <a:p>
            <a:pPr lvl="1" eaLnBrk="1" hangingPunct="1"/>
            <a:r>
              <a:rPr lang="zh-CN" altLang="en-US" smtClean="0">
                <a:latin typeface="Microsoft YaHei UI" panose="020B0503020204020204" pitchFamily="34" charset="-122"/>
                <a:ea typeface="Microsoft YaHei UI" panose="020B0503020204020204" pitchFamily="34" charset="-122"/>
              </a:rPr>
              <a:t>层序遍历、宽度优先</a:t>
            </a:r>
            <a:endParaRPr lang="zh-CN" altLang="en-US" smtClean="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2"/>
          </p:nvPr>
        </p:nvSpPr>
        <p:spPr/>
        <p:txBody>
          <a:bodyPr/>
          <a:lstStyle/>
          <a:p>
            <a:pPr>
              <a:defRPr/>
            </a:pPr>
            <a:fld id="{DE137D17-AA75-4261-B60E-C58B201C3E37}"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串</a:t>
            </a:r>
            <a:endParaRPr lang="zh-CN" altLang="en-US"/>
          </a:p>
        </p:txBody>
      </p:sp>
      <p:sp>
        <p:nvSpPr>
          <p:cNvPr id="4" name="文本占位符 3"/>
          <p:cNvSpPr/>
          <p:nvPr>
            <p:ph type="body" idx="1"/>
          </p:nvPr>
        </p:nvSpPr>
        <p:spPr/>
        <p:txBody>
          <a:bodyPr/>
          <a:p>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学习目标</a:t>
            </a:r>
            <a:endParaRPr lang="zh-CN" altLang="en-US" smtClean="0">
              <a:latin typeface="宋体" panose="02010600030101010101" pitchFamily="2" charset="-122"/>
              <a:ea typeface="宋体" panose="02010600030101010101" pitchFamily="2" charset="-122"/>
            </a:endParaRPr>
          </a:p>
        </p:txBody>
      </p:sp>
      <p:sp>
        <p:nvSpPr>
          <p:cNvPr id="17410" name="内容占位符 2"/>
          <p:cNvSpPr>
            <a:spLocks noGrp="1"/>
          </p:cNvSpPr>
          <p:nvPr>
            <p:ph idx="1"/>
          </p:nvPr>
        </p:nvSpPr>
        <p:spPr/>
        <p:txBody>
          <a:bodyPr/>
          <a:lstStyle/>
          <a:p>
            <a:pPr marL="12700" marR="5080" algn="just">
              <a:lnSpc>
                <a:spcPct val="100000"/>
              </a:lnSpc>
              <a:spcBef>
                <a:spcPts val="1010"/>
              </a:spcBef>
            </a:pP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掌握</a:t>
            </a:r>
            <a:r>
              <a:rPr lang="zh-CN" altLang="en-US" spc="-15" dirty="0">
                <a:solidFill>
                  <a:srgbClr val="0000FF"/>
                </a:solidFill>
                <a:latin typeface="Microsoft YaHei UI" panose="020B0503020204020204" pitchFamily="34" charset="-122"/>
                <a:ea typeface="Microsoft YaHei UI" panose="020B0503020204020204" pitchFamily="34" charset="-122"/>
                <a:cs typeface="宋体" panose="02010600030101010101" pitchFamily="2" charset="-122"/>
              </a:rPr>
              <a:t>串</a:t>
            </a: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的结构特性以及串的基本</a:t>
            </a: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操作</a:t>
            </a:r>
            <a:endParaRPr lang="en-US" altLang="zh-CN" spc="-15" dirty="0" smtClean="0">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掌握</a:t>
            </a: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针对字符串</a:t>
            </a: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进行操作</a:t>
            </a: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的常用</a:t>
            </a: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算法</a:t>
            </a:r>
            <a:endParaRPr lang="en-US" altLang="zh-CN" spc="-15" dirty="0" smtClean="0">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模式匹配算法</a:t>
            </a:r>
            <a:endParaRPr lang="zh-CN" altLang="en-US" dirty="0">
              <a:latin typeface="Microsoft YaHei UI" panose="020B0503020204020204" pitchFamily="34" charset="-122"/>
              <a:ea typeface="Microsoft YaHei UI"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nSpc>
                <a:spcPct val="100000"/>
              </a:lnSpc>
            </a:pPr>
            <a:r>
              <a:rPr lang="zh-CN" altLang="en-US" sz="3200" dirty="0" smtClean="0"/>
              <a:t>字符串的模式匹配</a:t>
            </a:r>
            <a:br>
              <a:rPr lang="en-US" altLang="zh-CN" sz="3200" dirty="0" smtClean="0"/>
            </a:br>
            <a:r>
              <a:rPr lang="en-US" altLang="zh-CN" sz="3200" dirty="0" smtClean="0"/>
              <a:t>pattern </a:t>
            </a:r>
            <a:r>
              <a:rPr lang="en-US" altLang="zh-CN" sz="3200" dirty="0"/>
              <a:t>matching</a:t>
            </a:r>
            <a:endParaRPr lang="en-US" altLang="zh-CN" sz="3200" dirty="0"/>
          </a:p>
        </p:txBody>
      </p:sp>
      <p:sp>
        <p:nvSpPr>
          <p:cNvPr id="3" name="内容占位符 2"/>
          <p:cNvSpPr>
            <a:spLocks noGrp="1"/>
          </p:cNvSpPr>
          <p:nvPr>
            <p:ph idx="1"/>
          </p:nvPr>
        </p:nvSpPr>
        <p:spPr/>
        <p:txBody>
          <a:bodyPr>
            <a:normAutofit/>
          </a:bodyPr>
          <a:lstStyle/>
          <a:p>
            <a:pPr>
              <a:lnSpc>
                <a:spcPct val="110000"/>
              </a:lnSpc>
            </a:pP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给定</a:t>
            </a:r>
            <a:r>
              <a:rPr lang="zh-CN" altLang="en-US" spc="10" dirty="0">
                <a:solidFill>
                  <a:srgbClr val="0000FF"/>
                </a:solidFill>
                <a:latin typeface="Microsoft YaHei UI" panose="020B0503020204020204" pitchFamily="34" charset="-122"/>
                <a:ea typeface="Microsoft YaHei UI" panose="020B0503020204020204" pitchFamily="34" charset="-122"/>
                <a:cs typeface="微软雅黑" panose="020B0503020204020204" pitchFamily="34" charset="-122"/>
              </a:rPr>
              <a:t>主串</a:t>
            </a:r>
            <a:r>
              <a:rPr lang="en-US" altLang="zh-CN" i="1" spc="-5" dirty="0">
                <a:latin typeface="Microsoft YaHei UI" panose="020B0503020204020204" pitchFamily="34" charset="-122"/>
                <a:ea typeface="Microsoft YaHei UI" panose="020B0503020204020204" pitchFamily="34" charset="-122"/>
                <a:cs typeface="Times New Roman" panose="02020603050405020304"/>
              </a:rPr>
              <a:t>S</a:t>
            </a:r>
            <a:r>
              <a:rPr lang="en-US" altLang="zh-CN" dirty="0">
                <a:latin typeface="Microsoft YaHei UI" panose="020B0503020204020204" pitchFamily="34" charset="-122"/>
                <a:ea typeface="Microsoft YaHei UI" panose="020B0503020204020204" pitchFamily="34" charset="-122"/>
                <a:cs typeface="Times New Roman" panose="02020603050405020304"/>
              </a:rPr>
              <a:t>=“</a:t>
            </a:r>
            <a:r>
              <a:rPr lang="en-US" altLang="zh-CN" i="1" dirty="0">
                <a:latin typeface="Microsoft YaHei UI" panose="020B0503020204020204" pitchFamily="34" charset="-122"/>
                <a:ea typeface="Microsoft YaHei UI" panose="020B0503020204020204" pitchFamily="34" charset="-122"/>
                <a:cs typeface="Times New Roman" panose="02020603050405020304"/>
              </a:rPr>
              <a:t>s</a:t>
            </a:r>
            <a:r>
              <a:rPr lang="en-US" altLang="zh-CN" baseline="-21000" dirty="0">
                <a:latin typeface="Microsoft YaHei UI" panose="020B0503020204020204" pitchFamily="34" charset="-122"/>
                <a:ea typeface="Microsoft YaHei UI" panose="020B0503020204020204" pitchFamily="34" charset="-122"/>
                <a:cs typeface="Times New Roman" panose="02020603050405020304"/>
              </a:rPr>
              <a:t>1</a:t>
            </a:r>
            <a:r>
              <a:rPr lang="en-US" altLang="zh-CN" i="1" dirty="0">
                <a:latin typeface="Microsoft YaHei UI" panose="020B0503020204020204" pitchFamily="34" charset="-122"/>
                <a:ea typeface="Microsoft YaHei UI" panose="020B0503020204020204" pitchFamily="34" charset="-122"/>
                <a:cs typeface="Times New Roman" panose="02020603050405020304"/>
              </a:rPr>
              <a:t>s</a:t>
            </a:r>
            <a:r>
              <a:rPr lang="en-US" altLang="zh-CN" baseline="-21000" dirty="0">
                <a:latin typeface="Microsoft YaHei UI" panose="020B0503020204020204" pitchFamily="34" charset="-122"/>
                <a:ea typeface="Microsoft YaHei UI" panose="020B0503020204020204" pitchFamily="34" charset="-122"/>
                <a:cs typeface="Times New Roman" panose="02020603050405020304"/>
              </a:rPr>
              <a:t>2</a:t>
            </a:r>
            <a:r>
              <a:rPr lang="en-US" altLang="zh-CN" dirty="0">
                <a:latin typeface="Microsoft YaHei UI" panose="020B0503020204020204" pitchFamily="34" charset="-122"/>
                <a:ea typeface="Microsoft YaHei UI" panose="020B0503020204020204" pitchFamily="34" charset="-122"/>
                <a:cs typeface="Times New Roman" panose="02020603050405020304"/>
              </a:rPr>
              <a:t>…</a:t>
            </a:r>
            <a:r>
              <a:rPr lang="en-US" altLang="zh-CN" i="1" dirty="0" err="1">
                <a:latin typeface="Microsoft YaHei UI" panose="020B0503020204020204" pitchFamily="34" charset="-122"/>
                <a:ea typeface="Microsoft YaHei UI" panose="020B0503020204020204" pitchFamily="34" charset="-122"/>
                <a:cs typeface="Times New Roman" panose="02020603050405020304"/>
              </a:rPr>
              <a:t>s</a:t>
            </a:r>
            <a:r>
              <a:rPr lang="en-US" altLang="zh-CN" spc="-7" baseline="-21000" dirty="0" err="1">
                <a:latin typeface="Microsoft YaHei UI" panose="020B0503020204020204" pitchFamily="34" charset="-122"/>
                <a:ea typeface="Microsoft YaHei UI" panose="020B0503020204020204" pitchFamily="34" charset="-122"/>
                <a:cs typeface="Times New Roman" panose="02020603050405020304"/>
              </a:rPr>
              <a:t>n</a:t>
            </a:r>
            <a:r>
              <a:rPr lang="en-US" altLang="zh-CN" dirty="0">
                <a:latin typeface="Microsoft YaHei UI" panose="020B0503020204020204" pitchFamily="34" charset="-122"/>
                <a:ea typeface="Microsoft YaHei UI" panose="020B0503020204020204" pitchFamily="34" charset="-122"/>
                <a:cs typeface="Times New Roman" panose="02020603050405020304"/>
              </a:rPr>
              <a:t>”</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和</a:t>
            </a:r>
            <a:r>
              <a:rPr lang="zh-CN" altLang="en-US" spc="10" dirty="0">
                <a:solidFill>
                  <a:srgbClr val="0000FF"/>
                </a:solidFill>
                <a:latin typeface="Microsoft YaHei UI" panose="020B0503020204020204" pitchFamily="34" charset="-122"/>
                <a:ea typeface="Microsoft YaHei UI" panose="020B0503020204020204" pitchFamily="34" charset="-122"/>
                <a:cs typeface="微软雅黑" panose="020B0503020204020204" pitchFamily="34" charset="-122"/>
              </a:rPr>
              <a:t>模</a:t>
            </a:r>
            <a:r>
              <a:rPr lang="zh-CN" altLang="en-US" spc="5" dirty="0">
                <a:solidFill>
                  <a:srgbClr val="0000FF"/>
                </a:solidFill>
                <a:latin typeface="Microsoft YaHei UI" panose="020B0503020204020204" pitchFamily="34" charset="-122"/>
                <a:ea typeface="Microsoft YaHei UI" panose="020B0503020204020204" pitchFamily="34" charset="-122"/>
                <a:cs typeface="微软雅黑" panose="020B0503020204020204" pitchFamily="34" charset="-122"/>
              </a:rPr>
              <a:t>式</a:t>
            </a:r>
            <a:r>
              <a:rPr lang="en-US" altLang="zh-CN" i="1" spc="-5" dirty="0">
                <a:latin typeface="Microsoft YaHei UI" panose="020B0503020204020204" pitchFamily="34" charset="-122"/>
                <a:ea typeface="Microsoft YaHei UI" panose="020B0503020204020204" pitchFamily="34" charset="-122"/>
                <a:cs typeface="Times New Roman" panose="02020603050405020304"/>
              </a:rPr>
              <a:t>T</a:t>
            </a:r>
            <a:r>
              <a:rPr lang="en-US" altLang="zh-CN" dirty="0">
                <a:latin typeface="Microsoft YaHei UI" panose="020B0503020204020204" pitchFamily="34" charset="-122"/>
                <a:ea typeface="Microsoft YaHei UI" panose="020B0503020204020204" pitchFamily="34" charset="-122"/>
                <a:cs typeface="Times New Roman" panose="02020603050405020304"/>
              </a:rPr>
              <a:t>=“</a:t>
            </a:r>
            <a:r>
              <a:rPr lang="en-US" altLang="zh-CN" i="1" spc="-5" dirty="0">
                <a:latin typeface="Microsoft YaHei UI" panose="020B0503020204020204" pitchFamily="34" charset="-122"/>
                <a:ea typeface="Microsoft YaHei UI" panose="020B0503020204020204" pitchFamily="34" charset="-122"/>
                <a:cs typeface="Times New Roman" panose="02020603050405020304"/>
              </a:rPr>
              <a:t>t</a:t>
            </a:r>
            <a:r>
              <a:rPr lang="en-US" altLang="zh-CN" spc="-7" baseline="-21000" dirty="0">
                <a:latin typeface="Microsoft YaHei UI" panose="020B0503020204020204" pitchFamily="34" charset="-122"/>
                <a:ea typeface="Microsoft YaHei UI" panose="020B0503020204020204" pitchFamily="34" charset="-122"/>
                <a:cs typeface="Times New Roman" panose="02020603050405020304"/>
              </a:rPr>
              <a:t>1</a:t>
            </a:r>
            <a:r>
              <a:rPr lang="en-US" altLang="zh-CN" i="1" spc="-5" dirty="0">
                <a:latin typeface="Microsoft YaHei UI" panose="020B0503020204020204" pitchFamily="34" charset="-122"/>
                <a:ea typeface="Microsoft YaHei UI" panose="020B0503020204020204" pitchFamily="34" charset="-122"/>
                <a:cs typeface="Times New Roman" panose="02020603050405020304"/>
              </a:rPr>
              <a:t>t</a:t>
            </a:r>
            <a:r>
              <a:rPr lang="en-US" altLang="zh-CN" spc="-7" baseline="-21000" dirty="0">
                <a:latin typeface="Microsoft YaHei UI" panose="020B0503020204020204" pitchFamily="34" charset="-122"/>
                <a:ea typeface="Microsoft YaHei UI" panose="020B0503020204020204" pitchFamily="34" charset="-122"/>
                <a:cs typeface="Times New Roman" panose="02020603050405020304"/>
              </a:rPr>
              <a:t>2</a:t>
            </a:r>
            <a:r>
              <a:rPr lang="en-US" altLang="zh-CN" dirty="0">
                <a:latin typeface="Microsoft YaHei UI" panose="020B0503020204020204" pitchFamily="34" charset="-122"/>
                <a:ea typeface="Microsoft YaHei UI" panose="020B0503020204020204" pitchFamily="34" charset="-122"/>
                <a:cs typeface="Times New Roman" panose="02020603050405020304"/>
              </a:rPr>
              <a:t>…</a:t>
            </a:r>
            <a:r>
              <a:rPr lang="en-US" altLang="zh-CN" i="1" spc="-5" dirty="0">
                <a:latin typeface="Microsoft YaHei UI" panose="020B0503020204020204" pitchFamily="34" charset="-122"/>
                <a:ea typeface="Microsoft YaHei UI" panose="020B0503020204020204" pitchFamily="34" charset="-122"/>
                <a:cs typeface="Times New Roman" panose="02020603050405020304"/>
              </a:rPr>
              <a:t>t</a:t>
            </a:r>
            <a:r>
              <a:rPr lang="en-US" altLang="zh-CN" spc="-7" baseline="-21000" dirty="0">
                <a:latin typeface="Microsoft YaHei UI" panose="020B0503020204020204" pitchFamily="34" charset="-122"/>
                <a:ea typeface="Microsoft YaHei UI" panose="020B0503020204020204" pitchFamily="34" charset="-122"/>
                <a:cs typeface="Times New Roman" panose="02020603050405020304"/>
              </a:rPr>
              <a:t>m</a:t>
            </a:r>
            <a:r>
              <a:rPr lang="en-US" altLang="zh-CN" dirty="0">
                <a:latin typeface="Microsoft YaHei UI" panose="020B0503020204020204" pitchFamily="34" charset="-122"/>
                <a:ea typeface="Microsoft YaHei UI" panose="020B0503020204020204" pitchFamily="34" charset="-122"/>
                <a:cs typeface="Times New Roman" panose="02020603050405020304"/>
              </a:rPr>
              <a:t>”</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，在</a:t>
            </a:r>
            <a:r>
              <a:rPr lang="en-US" altLang="zh-CN" i="1" dirty="0">
                <a:latin typeface="Microsoft YaHei UI" panose="020B0503020204020204" pitchFamily="34" charset="-122"/>
                <a:ea typeface="Microsoft YaHei UI" panose="020B0503020204020204" pitchFamily="34" charset="-122"/>
                <a:cs typeface="Times New Roman" panose="02020603050405020304"/>
              </a:rPr>
              <a:t>S</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中寻找</a:t>
            </a:r>
            <a:r>
              <a:rPr lang="en-US" altLang="zh-CN" i="1" dirty="0" smtClean="0">
                <a:latin typeface="Microsoft YaHei UI" panose="020B0503020204020204" pitchFamily="34" charset="-122"/>
                <a:ea typeface="Microsoft YaHei UI" panose="020B0503020204020204" pitchFamily="34" charset="-122"/>
                <a:cs typeface="Times New Roman" panose="02020603050405020304"/>
              </a:rPr>
              <a:t>T</a:t>
            </a:r>
            <a:r>
              <a:rPr lang="zh-CN" altLang="en-US" dirty="0" smtClean="0">
                <a:latin typeface="Microsoft YaHei UI" panose="020B0503020204020204" pitchFamily="34" charset="-122"/>
                <a:ea typeface="Microsoft YaHei UI" panose="020B0503020204020204" pitchFamily="34" charset="-122"/>
                <a:cs typeface="微软雅黑" panose="020B0503020204020204" pitchFamily="34" charset="-122"/>
              </a:rPr>
              <a:t>的</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过程</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称为</a:t>
            </a:r>
            <a:r>
              <a:rPr lang="zh-CN" altLang="en-US" spc="10" dirty="0">
                <a:solidFill>
                  <a:srgbClr val="0000FF"/>
                </a:solidFill>
                <a:latin typeface="Microsoft YaHei UI" panose="020B0503020204020204" pitchFamily="34" charset="-122"/>
                <a:ea typeface="Microsoft YaHei UI" panose="020B0503020204020204" pitchFamily="34" charset="-122"/>
                <a:cs typeface="微软雅黑" panose="020B0503020204020204" pitchFamily="34" charset="-122"/>
              </a:rPr>
              <a:t>模式匹配</a:t>
            </a:r>
            <a:r>
              <a:rPr lang="zh-CN" altLang="en-US" spc="10" dirty="0">
                <a:solidFill>
                  <a:srgbClr val="CC3300"/>
                </a:solidFill>
                <a:latin typeface="Microsoft YaHei UI" panose="020B0503020204020204" pitchFamily="34" charset="-122"/>
                <a:ea typeface="Microsoft YaHei UI" panose="020B0503020204020204" pitchFamily="34" charset="-122"/>
                <a:cs typeface="微软雅黑" panose="020B0503020204020204" pitchFamily="34" charset="-122"/>
              </a:rPr>
              <a:t>。</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如果匹配成功，返回</a:t>
            </a:r>
            <a:r>
              <a:rPr lang="en-US" altLang="zh-CN" i="1" dirty="0" smtClean="0">
                <a:latin typeface="Microsoft YaHei UI" panose="020B0503020204020204" pitchFamily="34" charset="-122"/>
                <a:ea typeface="Microsoft YaHei UI" panose="020B0503020204020204" pitchFamily="34" charset="-122"/>
                <a:cs typeface="Times New Roman" panose="02020603050405020304"/>
              </a:rPr>
              <a:t>T</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在</a:t>
            </a:r>
            <a:r>
              <a:rPr lang="en-US" altLang="zh-CN" i="1" dirty="0">
                <a:latin typeface="Microsoft YaHei UI" panose="020B0503020204020204" pitchFamily="34" charset="-122"/>
                <a:ea typeface="Microsoft YaHei UI" panose="020B0503020204020204" pitchFamily="34" charset="-122"/>
                <a:cs typeface="Times New Roman" panose="02020603050405020304"/>
              </a:rPr>
              <a:t>S</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中的</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位置如果</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匹配失败，返</a:t>
            </a:r>
            <a:r>
              <a:rPr lang="zh-CN" altLang="en-US" spc="5" dirty="0">
                <a:latin typeface="Microsoft YaHei UI" panose="020B0503020204020204" pitchFamily="34" charset="-122"/>
                <a:ea typeface="Microsoft YaHei UI" panose="020B0503020204020204" pitchFamily="34" charset="-122"/>
                <a:cs typeface="微软雅黑" panose="020B0503020204020204" pitchFamily="34" charset="-122"/>
              </a:rPr>
              <a:t>回</a:t>
            </a:r>
            <a:r>
              <a:rPr lang="en-US" altLang="zh-CN" dirty="0">
                <a:latin typeface="Microsoft YaHei UI" panose="020B0503020204020204" pitchFamily="34" charset="-122"/>
                <a:ea typeface="Microsoft YaHei UI" panose="020B0503020204020204" pitchFamily="34" charset="-122"/>
                <a:cs typeface="Times New Roman" panose="02020603050405020304"/>
              </a:rPr>
              <a:t>0</a:t>
            </a:r>
            <a:r>
              <a:rPr lang="zh-CN" altLang="en-US" dirty="0" smtClean="0">
                <a:latin typeface="Microsoft YaHei UI" panose="020B0503020204020204" pitchFamily="34" charset="-122"/>
                <a:ea typeface="Microsoft YaHei UI" panose="020B0503020204020204" pitchFamily="34" charset="-122"/>
                <a:cs typeface="微软雅黑"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cs typeface="微软雅黑" panose="020B0503020204020204" pitchFamily="34" charset="-122"/>
            </a:endParaRPr>
          </a:p>
          <a:p>
            <a:pPr lvl="1">
              <a:lnSpc>
                <a:spcPct val="110000"/>
              </a:lnSpc>
            </a:pP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假设串采用顺序存储结构，串的长度存放在数组的</a:t>
            </a:r>
            <a:r>
              <a:rPr lang="en-US" altLang="zh-CN" dirty="0">
                <a:latin typeface="Microsoft YaHei UI" panose="020B0503020204020204" pitchFamily="34" charset="-122"/>
                <a:ea typeface="Microsoft YaHei UI" panose="020B0503020204020204" pitchFamily="34" charset="-122"/>
                <a:cs typeface="Arial" panose="020B0604020202020204"/>
              </a:rPr>
              <a:t>0</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号单元</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，串</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值从</a:t>
            </a:r>
            <a:r>
              <a:rPr lang="en-US" altLang="zh-CN" dirty="0">
                <a:latin typeface="Microsoft YaHei UI" panose="020B0503020204020204" pitchFamily="34" charset="-122"/>
                <a:ea typeface="Microsoft YaHei UI" panose="020B0503020204020204" pitchFamily="34" charset="-122"/>
                <a:cs typeface="Arial" panose="020B0604020202020204"/>
              </a:rPr>
              <a:t>1</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号单元开始存放</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a:t>
            </a:r>
            <a:endParaRPr lang="en-US" altLang="zh-CN" spc="10" dirty="0" smtClean="0">
              <a:latin typeface="Microsoft YaHei UI" panose="020B0503020204020204" pitchFamily="34" charset="-122"/>
              <a:ea typeface="Microsoft YaHei UI" panose="020B0503020204020204" pitchFamily="34" charset="-122"/>
              <a:cs typeface="微软雅黑" panose="020B0503020204020204" pitchFamily="34" charset="-122"/>
            </a:endParaRPr>
          </a:p>
          <a:p>
            <a:pPr>
              <a:lnSpc>
                <a:spcPct val="110000"/>
              </a:lnSpc>
            </a:pPr>
            <a:r>
              <a:rPr lang="zh-CN" altLang="en-US" spc="10" dirty="0">
                <a:solidFill>
                  <a:srgbClr val="FF0000"/>
                </a:solidFill>
                <a:latin typeface="Microsoft YaHei UI" panose="020B0503020204020204" pitchFamily="34" charset="-122"/>
                <a:ea typeface="Microsoft YaHei UI" panose="020B0503020204020204" pitchFamily="34" charset="-122"/>
                <a:cs typeface="微软雅黑" panose="020B0503020204020204" pitchFamily="34" charset="-122"/>
              </a:rPr>
              <a:t>朴素模式匹配算法</a:t>
            </a:r>
            <a:r>
              <a:rPr lang="en-US" altLang="zh-CN" dirty="0">
                <a:solidFill>
                  <a:srgbClr val="FF0000"/>
                </a:solidFill>
                <a:latin typeface="Microsoft YaHei UI" panose="020B0503020204020204" pitchFamily="34" charset="-122"/>
                <a:ea typeface="Microsoft YaHei UI" panose="020B0503020204020204" pitchFamily="34" charset="-122"/>
                <a:cs typeface="Arial" panose="020B0604020202020204"/>
              </a:rPr>
              <a:t>(Brute-Force</a:t>
            </a:r>
            <a:r>
              <a:rPr lang="zh-CN" altLang="en-US" spc="10" dirty="0">
                <a:solidFill>
                  <a:srgbClr val="FF0000"/>
                </a:solidFill>
                <a:latin typeface="Microsoft YaHei UI" panose="020B0503020204020204" pitchFamily="34" charset="-122"/>
                <a:ea typeface="Microsoft YaHei UI" panose="020B0503020204020204" pitchFamily="34" charset="-122"/>
                <a:cs typeface="微软雅黑" panose="020B0503020204020204" pitchFamily="34" charset="-122"/>
              </a:rPr>
              <a:t>算</a:t>
            </a:r>
            <a:r>
              <a:rPr lang="zh-CN" altLang="en-US" spc="5" dirty="0">
                <a:solidFill>
                  <a:srgbClr val="FF0000"/>
                </a:solidFill>
                <a:latin typeface="Microsoft YaHei UI" panose="020B0503020204020204" pitchFamily="34" charset="-122"/>
                <a:ea typeface="Microsoft YaHei UI" panose="020B0503020204020204" pitchFamily="34" charset="-122"/>
                <a:cs typeface="微软雅黑" panose="020B0503020204020204" pitchFamily="34" charset="-122"/>
              </a:rPr>
              <a:t>法</a:t>
            </a:r>
            <a:r>
              <a:rPr lang="en-US" altLang="zh-CN" dirty="0" smtClean="0">
                <a:solidFill>
                  <a:srgbClr val="FF0000"/>
                </a:solidFill>
                <a:latin typeface="Microsoft YaHei UI" panose="020B0503020204020204" pitchFamily="34" charset="-122"/>
                <a:ea typeface="Microsoft YaHei UI" panose="020B0503020204020204" pitchFamily="34" charset="-122"/>
                <a:cs typeface="Arial" panose="020B0604020202020204"/>
              </a:rPr>
              <a:t>)</a:t>
            </a:r>
            <a:r>
              <a:rPr lang="zh-CN" altLang="en-US" spc="10" dirty="0" smtClean="0">
                <a:solidFill>
                  <a:srgbClr val="FF3300"/>
                </a:solidFill>
                <a:latin typeface="Microsoft YaHei UI" panose="020B0503020204020204" pitchFamily="34" charset="-122"/>
                <a:ea typeface="Microsoft YaHei UI" panose="020B0503020204020204" pitchFamily="34" charset="-122"/>
                <a:cs typeface="微软雅黑" panose="020B0503020204020204" pitchFamily="34" charset="-122"/>
              </a:rPr>
              <a:t>：枚举法</a:t>
            </a:r>
            <a:endParaRPr lang="en-US" altLang="zh-CN" spc="10" dirty="0" smtClean="0">
              <a:solidFill>
                <a:srgbClr val="FF3300"/>
              </a:solidFill>
              <a:latin typeface="Microsoft YaHei UI" panose="020B0503020204020204" pitchFamily="34" charset="-122"/>
              <a:ea typeface="Microsoft YaHei UI" panose="020B0503020204020204" pitchFamily="34" charset="-122"/>
              <a:cs typeface="微软雅黑" panose="020B0503020204020204" pitchFamily="34" charset="-122"/>
            </a:endParaRPr>
          </a:p>
          <a:p>
            <a:pPr lvl="1">
              <a:lnSpc>
                <a:spcPct val="110000"/>
              </a:lnSpc>
            </a:pP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从主</a:t>
            </a:r>
            <a:r>
              <a:rPr lang="zh-CN" altLang="en-US" spc="5" dirty="0">
                <a:latin typeface="Microsoft YaHei UI" panose="020B0503020204020204" pitchFamily="34" charset="-122"/>
                <a:ea typeface="Microsoft YaHei UI" panose="020B0503020204020204" pitchFamily="34" charset="-122"/>
                <a:cs typeface="微软雅黑" panose="020B0503020204020204" pitchFamily="34" charset="-122"/>
              </a:rPr>
              <a:t>串</a:t>
            </a:r>
            <a:r>
              <a:rPr lang="en-US" altLang="zh-CN" spc="5" dirty="0">
                <a:latin typeface="Microsoft YaHei UI" panose="020B0503020204020204" pitchFamily="34" charset="-122"/>
                <a:ea typeface="Microsoft YaHei UI" panose="020B0503020204020204" pitchFamily="34" charset="-122"/>
                <a:cs typeface="Arial" panose="020B0604020202020204"/>
              </a:rPr>
              <a:t>S</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的第一个字符开始和模</a:t>
            </a:r>
            <a:r>
              <a:rPr lang="zh-CN" altLang="en-US" spc="5" dirty="0">
                <a:latin typeface="Microsoft YaHei UI" panose="020B0503020204020204" pitchFamily="34" charset="-122"/>
                <a:ea typeface="Microsoft YaHei UI" panose="020B0503020204020204" pitchFamily="34" charset="-122"/>
                <a:cs typeface="微软雅黑" panose="020B0503020204020204" pitchFamily="34" charset="-122"/>
              </a:rPr>
              <a:t>式</a:t>
            </a:r>
            <a:r>
              <a:rPr lang="en-US" altLang="zh-CN" dirty="0" smtClean="0">
                <a:latin typeface="Microsoft YaHei UI" panose="020B0503020204020204" pitchFamily="34" charset="-122"/>
                <a:ea typeface="Microsoft YaHei UI" panose="020B0503020204020204" pitchFamily="34" charset="-122"/>
                <a:cs typeface="Arial" panose="020B0604020202020204"/>
              </a:rPr>
              <a:t>T</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的</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第一个字符</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进行比较</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，若相等，则继续比较两者的后续字符；否则，</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从主</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串</a:t>
            </a:r>
            <a:r>
              <a:rPr lang="en-US" altLang="zh-CN" dirty="0">
                <a:latin typeface="Microsoft YaHei UI" panose="020B0503020204020204" pitchFamily="34" charset="-122"/>
                <a:ea typeface="Microsoft YaHei UI" panose="020B0503020204020204" pitchFamily="34" charset="-122"/>
                <a:cs typeface="Arial" panose="020B0604020202020204"/>
              </a:rPr>
              <a:t>S</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的第二个字符开始和模式</a:t>
            </a:r>
            <a:r>
              <a:rPr lang="en-US" altLang="zh-CN" dirty="0" smtClean="0">
                <a:latin typeface="Microsoft YaHei UI" panose="020B0503020204020204" pitchFamily="34" charset="-122"/>
                <a:ea typeface="Microsoft YaHei UI" panose="020B0503020204020204" pitchFamily="34" charset="-122"/>
                <a:cs typeface="Arial" panose="020B0604020202020204"/>
              </a:rPr>
              <a:t>T</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的</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第一个字符进行</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比较</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，重复上述过程，直</a:t>
            </a:r>
            <a:r>
              <a:rPr lang="zh-CN" altLang="en-US" spc="5" dirty="0">
                <a:latin typeface="Microsoft YaHei UI" panose="020B0503020204020204" pitchFamily="34" charset="-122"/>
                <a:ea typeface="Microsoft YaHei UI" panose="020B0503020204020204" pitchFamily="34" charset="-122"/>
                <a:cs typeface="微软雅黑" panose="020B0503020204020204" pitchFamily="34" charset="-122"/>
              </a:rPr>
              <a:t>到</a:t>
            </a:r>
            <a:r>
              <a:rPr lang="en-US" altLang="zh-CN" dirty="0" smtClean="0">
                <a:latin typeface="Microsoft YaHei UI" panose="020B0503020204020204" pitchFamily="34" charset="-122"/>
                <a:ea typeface="Microsoft YaHei UI" panose="020B0503020204020204" pitchFamily="34" charset="-122"/>
                <a:cs typeface="Arial" panose="020B0604020202020204"/>
              </a:rPr>
              <a:t>T</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中</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的字符全部比较完毕，</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则说明</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本趟匹配成功；或</a:t>
            </a:r>
            <a:r>
              <a:rPr lang="en-US" altLang="zh-CN" dirty="0">
                <a:latin typeface="Microsoft YaHei UI" panose="020B0503020204020204" pitchFamily="34" charset="-122"/>
                <a:ea typeface="Microsoft YaHei UI" panose="020B0503020204020204" pitchFamily="34" charset="-122"/>
                <a:cs typeface="Arial" panose="020B0604020202020204"/>
              </a:rPr>
              <a:t>S</a:t>
            </a:r>
            <a:r>
              <a:rPr lang="zh-CN" altLang="en-US" spc="10" dirty="0">
                <a:latin typeface="Microsoft YaHei UI" panose="020B0503020204020204" pitchFamily="34" charset="-122"/>
                <a:ea typeface="Microsoft YaHei UI" panose="020B0503020204020204" pitchFamily="34" charset="-122"/>
                <a:cs typeface="微软雅黑" panose="020B0503020204020204" pitchFamily="34" charset="-122"/>
              </a:rPr>
              <a:t>中字符全部比较完，则说明</a:t>
            </a: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匹配失败。</a:t>
            </a:r>
            <a:endPar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endParaRPr>
          </a:p>
          <a:p>
            <a:pPr lvl="1">
              <a:lnSpc>
                <a:spcPct val="110000"/>
              </a:lnSpc>
            </a:pPr>
            <a:r>
              <a:rPr lang="zh-CN" altLang="en-US" spc="10" dirty="0" smtClean="0">
                <a:latin typeface="Microsoft YaHei UI" panose="020B0503020204020204" pitchFamily="34" charset="-122"/>
                <a:ea typeface="Microsoft YaHei UI" panose="020B0503020204020204" pitchFamily="34" charset="-122"/>
                <a:cs typeface="微软雅黑" panose="020B0503020204020204" pitchFamily="34" charset="-122"/>
              </a:rPr>
              <a:t>时间复杂度：</a:t>
            </a:r>
            <a:r>
              <a:rPr lang="en-US" altLang="zh-CN" spc="10" dirty="0" smtClean="0">
                <a:latin typeface="Microsoft YaHei UI" panose="020B0503020204020204" pitchFamily="34" charset="-122"/>
                <a:ea typeface="Microsoft YaHei UI" panose="020B0503020204020204" pitchFamily="34" charset="-122"/>
                <a:cs typeface="微软雅黑" panose="020B0503020204020204" pitchFamily="34" charset="-122"/>
              </a:rPr>
              <a:t>O(M*N)</a:t>
            </a:r>
            <a:endParaRPr lang="en-US" altLang="zh-CN" spc="10" dirty="0" smtClean="0">
              <a:latin typeface="Microsoft YaHei UI" panose="020B0503020204020204" pitchFamily="34" charset="-122"/>
              <a:ea typeface="Microsoft YaHei UI" panose="020B0503020204020204" pitchFamily="34" charset="-122"/>
              <a:cs typeface="微软雅黑" panose="020B0503020204020204" pitchFamily="34" charset="-122"/>
            </a:endParaRPr>
          </a:p>
          <a:p>
            <a:pPr marL="342900" lvl="1" indent="0">
              <a:lnSpc>
                <a:spcPct val="110000"/>
              </a:lnSpc>
              <a:buNone/>
            </a:pPr>
            <a:endParaRPr lang="zh-CN" altLang="en-US" dirty="0">
              <a:latin typeface="Microsoft YaHei UI" panose="020B0503020204020204" pitchFamily="34" charset="-122"/>
              <a:ea typeface="Microsoft YaHei UI" panose="020B0503020204020204" pitchFamily="34" charset="-122"/>
              <a:cs typeface="微软雅黑" panose="020B0503020204020204" pitchFamily="34" charset="-122"/>
            </a:endParaRPr>
          </a:p>
          <a:p>
            <a:pPr>
              <a:lnSpc>
                <a:spcPct val="110000"/>
              </a:lnSpc>
            </a:pPr>
            <a:endParaRPr lang="zh-CN" altLang="en-US" dirty="0">
              <a:latin typeface="Microsoft YaHei UI" panose="020B0503020204020204" pitchFamily="34" charset="-122"/>
              <a:ea typeface="Microsoft YaHei UI" panose="020B0503020204020204" pitchFamily="34" charset="-122"/>
              <a:cs typeface="微软雅黑" panose="020B0503020204020204" pitchFamily="34" charset="-122"/>
            </a:endParaRPr>
          </a:p>
          <a:p>
            <a:pPr>
              <a:lnSpc>
                <a:spcPct val="110000"/>
              </a:lnSpc>
            </a:pPr>
            <a:endParaRPr lang="zh-CN" altLang="en-US" dirty="0">
              <a:latin typeface="Microsoft YaHei UI" panose="020B0503020204020204" pitchFamily="34" charset="-122"/>
              <a:ea typeface="Microsoft YaHei UI" panose="020B0503020204020204" pitchFamily="34" charset="-122"/>
              <a:cs typeface="微软雅黑" panose="020B0503020204020204" pitchFamily="34" charset="-122"/>
            </a:endParaRPr>
          </a:p>
          <a:p>
            <a:pPr>
              <a:lnSpc>
                <a:spcPct val="110000"/>
              </a:lnSpc>
            </a:pPr>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知识点总结</a:t>
            </a:r>
            <a:endParaRPr lang="zh-CN" altLang="en-US"/>
          </a:p>
        </p:txBody>
      </p:sp>
      <p:sp>
        <p:nvSpPr>
          <p:cNvPr id="4" name="文本占位符 3"/>
          <p:cNvSpPr/>
          <p:nvPr>
            <p:ph type="body" idx="1"/>
          </p:nvPr>
        </p:nvSpPr>
        <p:spPr/>
        <p:txBody>
          <a:bodyPr/>
          <a:p>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算法复杂度</a:t>
            </a:r>
            <a:endParaRPr lang="zh-CN" altLang="en-US" dirty="0"/>
          </a:p>
        </p:txBody>
      </p:sp>
      <p:sp>
        <p:nvSpPr>
          <p:cNvPr id="3" name="内容占位符 2"/>
          <p:cNvSpPr>
            <a:spLocks noGrp="1"/>
          </p:cNvSpPr>
          <p:nvPr>
            <p:ph idx="1"/>
          </p:nvPr>
        </p:nvSpPr>
        <p:spPr/>
        <p:txBody>
          <a:bodyPr/>
          <a:lstStyle/>
          <a:p>
            <a:r>
              <a:rPr lang="zh-CN" altLang="en-US" dirty="0" smtClean="0"/>
              <a:t>求</a:t>
            </a:r>
            <a:r>
              <a:rPr lang="en-US" altLang="zh-CN" dirty="0" smtClean="0"/>
              <a:t>Next</a:t>
            </a:r>
            <a:r>
              <a:rPr lang="zh-CN" altLang="en-US" dirty="0" smtClean="0"/>
              <a:t>的时间复杂度为</a:t>
            </a:r>
            <a:r>
              <a:rPr lang="en-US" altLang="zh-CN" dirty="0" smtClean="0"/>
              <a:t>O(m)</a:t>
            </a:r>
            <a:endParaRPr lang="en-US" altLang="zh-CN" dirty="0" smtClean="0"/>
          </a:p>
          <a:p>
            <a:r>
              <a:rPr lang="zh-CN" altLang="en-US" dirty="0" smtClean="0"/>
              <a:t>匹配字符串的复杂度为</a:t>
            </a:r>
            <a:r>
              <a:rPr lang="en-US" altLang="zh-CN" dirty="0" smtClean="0"/>
              <a:t>O(n)</a:t>
            </a:r>
            <a:endParaRPr lang="en-US" altLang="zh-CN" dirty="0" smtClean="0"/>
          </a:p>
          <a:p>
            <a:r>
              <a:rPr lang="zh-CN" altLang="en-US" dirty="0" smtClean="0"/>
              <a:t>总体时间复杂度为</a:t>
            </a:r>
            <a:r>
              <a:rPr lang="en-US" altLang="zh-CN" dirty="0" smtClean="0"/>
              <a:t>O(</a:t>
            </a:r>
            <a:r>
              <a:rPr lang="en-US" altLang="zh-CN" dirty="0" err="1" smtClean="0"/>
              <a:t>m+n</a:t>
            </a:r>
            <a:r>
              <a:rPr lang="en-US" altLang="zh-CN"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矩阵与散列</a:t>
            </a:r>
            <a:endParaRPr lang="zh-CN" altLang="en-US"/>
          </a:p>
        </p:txBody>
      </p:sp>
      <p:sp>
        <p:nvSpPr>
          <p:cNvPr id="4" name="文本占位符 3"/>
          <p:cNvSpPr/>
          <p:nvPr>
            <p:ph type="body" idx="1"/>
          </p:nvPr>
        </p:nvSpPr>
        <p:spPr/>
        <p:txBody>
          <a:bodyPr/>
          <a:p>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学习目标</a:t>
            </a:r>
            <a:endParaRPr lang="zh-CN" altLang="en-US" smtClean="0">
              <a:latin typeface="宋体" panose="02010600030101010101" pitchFamily="2" charset="-122"/>
              <a:ea typeface="宋体" panose="02010600030101010101" pitchFamily="2" charset="-122"/>
            </a:endParaRPr>
          </a:p>
        </p:txBody>
      </p:sp>
      <p:sp>
        <p:nvSpPr>
          <p:cNvPr id="17410" name="内容占位符 2"/>
          <p:cNvSpPr>
            <a:spLocks noGrp="1"/>
          </p:cNvSpPr>
          <p:nvPr>
            <p:ph idx="1"/>
          </p:nvPr>
        </p:nvSpPr>
        <p:spPr/>
        <p:txBody>
          <a:bodyPr/>
          <a:lstStyle/>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掌握</a:t>
            </a:r>
            <a:r>
              <a:rPr lang="zh-CN" altLang="en-US" spc="-15" dirty="0">
                <a:solidFill>
                  <a:srgbClr val="0000FF"/>
                </a:solidFill>
                <a:latin typeface="Microsoft YaHei UI" panose="020B0503020204020204" pitchFamily="34" charset="-122"/>
                <a:ea typeface="Microsoft YaHei UI" panose="020B0503020204020204" pitchFamily="34" charset="-122"/>
                <a:cs typeface="宋体" panose="02010600030101010101" pitchFamily="2" charset="-122"/>
              </a:rPr>
              <a:t>多维数组</a:t>
            </a: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的</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存储和表示</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方法</a:t>
            </a:r>
            <a:endParaRPr lang="en-US" altLang="zh-CN" spc="-15" dirty="0" smtClean="0">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掌握</a:t>
            </a: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对</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特殊矩阵进行</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压缩</a:t>
            </a:r>
            <a:r>
              <a:rPr lang="zh-CN" altLang="en-US" spc="-10"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存储</a:t>
            </a: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时的</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下标变换</a:t>
            </a: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公式</a:t>
            </a:r>
            <a:endParaRPr lang="en-US" altLang="zh-CN" spc="-15" dirty="0" smtClean="0">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了解</a:t>
            </a: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稀疏矩阵的压缩存储</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表示</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方法及适用范围</a:t>
            </a:r>
            <a:endParaRPr lang="en-US" altLang="zh-CN"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掌握</a:t>
            </a:r>
            <a:r>
              <a:rPr lang="zh-CN" altLang="en-US" spc="-15" dirty="0">
                <a:solidFill>
                  <a:srgbClr val="0000FF"/>
                </a:solidFill>
                <a:latin typeface="Microsoft YaHei UI" panose="020B0503020204020204" pitchFamily="34" charset="-122"/>
                <a:ea typeface="Microsoft YaHei UI" panose="020B0503020204020204" pitchFamily="34" charset="-122"/>
                <a:cs typeface="宋体" panose="02010600030101010101" pitchFamily="2" charset="-122"/>
              </a:rPr>
              <a:t>散列表</a:t>
            </a: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的</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存储和表示</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方法</a:t>
            </a:r>
            <a:endParaRPr lang="en-US" altLang="zh-CN"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掌握</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散列算法</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及</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适用范围</a:t>
            </a:r>
            <a:endParaRPr lang="en-US" altLang="zh-CN"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endParaRPr lang="zh-CN" altLang="en-US" dirty="0">
              <a:latin typeface="Microsoft YaHei UI" panose="020B0503020204020204" pitchFamily="34" charset="-122"/>
              <a:ea typeface="Microsoft YaHei UI"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r>
              <a:rPr lang="zh-CN" altLang="en-US" dirty="0" smtClean="0">
                <a:latin typeface="宋体" panose="02010600030101010101" pitchFamily="2" charset="-122"/>
                <a:ea typeface="宋体" panose="02010600030101010101" pitchFamily="2" charset="-122"/>
              </a:rPr>
              <a:t>本章内容</a:t>
            </a:r>
            <a:endParaRPr lang="zh-CN" altLang="en-US" dirty="0" smtClean="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pPr>
              <a:defRPr/>
            </a:pPr>
            <a:r>
              <a:rPr lang="zh-CN" altLang="en-US" dirty="0" smtClean="0"/>
              <a:t>数组</a:t>
            </a:r>
            <a:r>
              <a:rPr lang="zh-CN" altLang="en-US" dirty="0"/>
              <a:t>与矩阵</a:t>
            </a:r>
            <a:endParaRPr lang="en-US" altLang="zh-CN" dirty="0"/>
          </a:p>
          <a:p>
            <a:pPr lvl="1">
              <a:defRPr/>
            </a:pPr>
            <a:r>
              <a:rPr lang="zh-CN" altLang="en-US" dirty="0"/>
              <a:t>特殊</a:t>
            </a:r>
            <a:r>
              <a:rPr lang="zh-CN" altLang="en-US" dirty="0" smtClean="0"/>
              <a:t>矩阵：对角矩阵</a:t>
            </a:r>
            <a:r>
              <a:rPr lang="zh-CN" altLang="en-US" dirty="0"/>
              <a:t>、三对角矩阵、三角矩阵、对称矩阵</a:t>
            </a:r>
            <a:endParaRPr lang="en-US" altLang="zh-CN" dirty="0"/>
          </a:p>
          <a:p>
            <a:pPr lvl="1">
              <a:defRPr/>
            </a:pPr>
            <a:r>
              <a:rPr lang="zh-CN" altLang="en-US" dirty="0" smtClean="0"/>
              <a:t>稀疏矩阵</a:t>
            </a:r>
            <a:endParaRPr lang="en-US" altLang="zh-CN" dirty="0" smtClean="0"/>
          </a:p>
          <a:p>
            <a:pPr lvl="2">
              <a:defRPr/>
            </a:pPr>
            <a:r>
              <a:rPr lang="zh-CN" altLang="en-US" dirty="0" smtClean="0"/>
              <a:t>数组描述（</a:t>
            </a:r>
            <a:r>
              <a:rPr lang="en-US" altLang="zh-CN" dirty="0" smtClean="0"/>
              <a:t>Array based</a:t>
            </a:r>
            <a:r>
              <a:rPr lang="zh-CN" altLang="en-US" dirty="0" smtClean="0"/>
              <a:t>）</a:t>
            </a:r>
            <a:endParaRPr lang="en-US" altLang="zh-CN" dirty="0" smtClean="0"/>
          </a:p>
          <a:p>
            <a:pPr lvl="2">
              <a:defRPr/>
            </a:pPr>
            <a:r>
              <a:rPr lang="zh-CN" altLang="en-US" dirty="0"/>
              <a:t>链表描述</a:t>
            </a:r>
            <a:r>
              <a:rPr lang="zh-CN" altLang="en-US" dirty="0" smtClean="0"/>
              <a:t>（</a:t>
            </a:r>
            <a:r>
              <a:rPr lang="en-US" altLang="zh-CN" dirty="0" smtClean="0"/>
              <a:t>Linked</a:t>
            </a:r>
            <a:r>
              <a:rPr lang="zh-CN" altLang="en-US" dirty="0" smtClean="0"/>
              <a:t>）</a:t>
            </a:r>
            <a:endParaRPr lang="en-US" altLang="zh-CN" dirty="0" smtClean="0"/>
          </a:p>
          <a:p>
            <a:pPr>
              <a:defRPr/>
            </a:pPr>
            <a:r>
              <a:rPr lang="zh-CN" altLang="en-US" dirty="0" smtClean="0"/>
              <a:t>散列表</a:t>
            </a:r>
            <a:r>
              <a:rPr lang="en-US" altLang="zh-CN" dirty="0" smtClean="0"/>
              <a:t>	</a:t>
            </a:r>
            <a:endParaRPr lang="en-US" altLang="zh-CN" dirty="0" smtClean="0"/>
          </a:p>
          <a:p>
            <a:pPr lvl="1">
              <a:defRPr/>
            </a:pPr>
            <a:r>
              <a:rPr lang="zh-CN" altLang="en-US" dirty="0"/>
              <a:t>字典（有序表）的定义</a:t>
            </a:r>
            <a:endParaRPr lang="en-US" altLang="zh-CN" dirty="0"/>
          </a:p>
          <a:p>
            <a:pPr lvl="1">
              <a:defRPr/>
            </a:pPr>
            <a:r>
              <a:rPr lang="zh-CN" altLang="en-US" dirty="0">
                <a:solidFill>
                  <a:schemeClr val="bg1">
                    <a:lumMod val="65000"/>
                  </a:schemeClr>
                </a:solidFill>
              </a:rPr>
              <a:t>跳表</a:t>
            </a:r>
            <a:endParaRPr lang="en-US" altLang="zh-CN" dirty="0">
              <a:solidFill>
                <a:schemeClr val="bg1">
                  <a:lumMod val="65000"/>
                </a:schemeClr>
              </a:solidFill>
            </a:endParaRPr>
          </a:p>
          <a:p>
            <a:pPr lvl="1">
              <a:defRPr/>
            </a:pPr>
            <a:r>
              <a:rPr lang="zh-CN" altLang="en-US" dirty="0"/>
              <a:t>散列表</a:t>
            </a:r>
            <a:endParaRPr lang="en-US" altLang="zh-CN" dirty="0"/>
          </a:p>
          <a:p>
            <a:pPr lvl="1">
              <a:defRPr/>
            </a:pPr>
            <a:r>
              <a:rPr lang="zh-CN" altLang="en-US" dirty="0">
                <a:solidFill>
                  <a:schemeClr val="bg1">
                    <a:lumMod val="65000"/>
                  </a:schemeClr>
                </a:solidFill>
              </a:rPr>
              <a:t>文本压缩应用</a:t>
            </a:r>
            <a:endParaRPr lang="zh-CN" altLang="en-US" dirty="0">
              <a:solidFill>
                <a:schemeClr val="bg1">
                  <a:lumMod val="65000"/>
                </a:schemeClr>
              </a:solidFill>
            </a:endParaRPr>
          </a:p>
          <a:p>
            <a:pPr lvl="2">
              <a:defRPr/>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多维数组的保存方式</a:t>
            </a:r>
            <a:endParaRPr lang="zh-CN" altLang="en-US" smtClean="0">
              <a:latin typeface="宋体" panose="02010600030101010101" pitchFamily="2" charset="-122"/>
            </a:endParaRPr>
          </a:p>
        </p:txBody>
      </p:sp>
      <p:sp>
        <p:nvSpPr>
          <p:cNvPr id="36867" name="Rectangle 3"/>
          <p:cNvSpPr>
            <a:spLocks noGrp="1" noChangeArrowheads="1"/>
          </p:cNvSpPr>
          <p:nvPr>
            <p:ph type="body" idx="1"/>
          </p:nvPr>
        </p:nvSpPr>
        <p:spPr/>
        <p:txBody>
          <a:bodyPr/>
          <a:lstStyle/>
          <a:p>
            <a:pPr eaLnBrk="1" hangingPunct="1"/>
            <a:r>
              <a:rPr lang="zh-CN" altLang="en-US" dirty="0" smtClean="0"/>
              <a:t>计算机内存</a:t>
            </a:r>
            <a:r>
              <a:rPr lang="en-US" altLang="zh-CN" dirty="0" smtClean="0"/>
              <a:t>——</a:t>
            </a:r>
            <a:r>
              <a:rPr lang="zh-CN" altLang="en-US" dirty="0" smtClean="0">
                <a:solidFill>
                  <a:srgbClr val="0000CC"/>
                </a:solidFill>
              </a:rPr>
              <a:t>一维连续存储</a:t>
            </a:r>
            <a:endParaRPr lang="en-US" altLang="zh-CN" dirty="0" smtClean="0"/>
          </a:p>
          <a:p>
            <a:pPr lvl="1" eaLnBrk="1" hangingPunct="1"/>
            <a:r>
              <a:rPr lang="zh-CN" altLang="en-US" dirty="0" smtClean="0"/>
              <a:t>多维数组如何与真实内存对应（</a:t>
            </a:r>
            <a:r>
              <a:rPr lang="zh-CN" altLang="en-US" dirty="0" smtClean="0">
                <a:solidFill>
                  <a:srgbClr val="FF0000"/>
                </a:solidFill>
              </a:rPr>
              <a:t>映射</a:t>
            </a:r>
            <a:r>
              <a:rPr lang="zh-CN" altLang="en-US" dirty="0" smtClean="0"/>
              <a:t>）？</a:t>
            </a:r>
            <a:endParaRPr lang="zh-CN" altLang="en-US" dirty="0" smtClean="0"/>
          </a:p>
          <a:p>
            <a:pPr lvl="1" eaLnBrk="1" hangingPunct="1"/>
            <a:r>
              <a:rPr lang="zh-CN" altLang="en-US" dirty="0" smtClean="0"/>
              <a:t>多维数组元素</a:t>
            </a:r>
            <a:r>
              <a:rPr lang="zh-CN" altLang="en-US" dirty="0" smtClean="0">
                <a:sym typeface="Wingdings" panose="05000000000000000000" pitchFamily="2" charset="2"/>
              </a:rPr>
              <a:t></a:t>
            </a:r>
            <a:r>
              <a:rPr lang="en-US" altLang="zh-CN" dirty="0" smtClean="0"/>
              <a:t>start</a:t>
            </a:r>
            <a:r>
              <a:rPr lang="zh-CN" altLang="en-US" dirty="0" smtClean="0"/>
              <a:t>～</a:t>
            </a:r>
            <a:r>
              <a:rPr lang="en-US" altLang="zh-CN" dirty="0" err="1" smtClean="0"/>
              <a:t>start+size</a:t>
            </a:r>
            <a:r>
              <a:rPr lang="en-US" altLang="zh-CN" dirty="0" smtClean="0"/>
              <a:t>(score)-1</a:t>
            </a:r>
            <a:endParaRPr lang="en-US" altLang="zh-CN" dirty="0" smtClean="0"/>
          </a:p>
          <a:p>
            <a:pPr lvl="1" eaLnBrk="1" hangingPunct="1"/>
            <a:r>
              <a:rPr lang="zh-CN" altLang="en-US" dirty="0" smtClean="0"/>
              <a:t>实现映射</a:t>
            </a:r>
            <a:r>
              <a:rPr lang="en-US" altLang="zh-CN" dirty="0" smtClean="0"/>
              <a:t>[</a:t>
            </a:r>
            <a:r>
              <a:rPr lang="en-US" altLang="zh-CN" i="1" dirty="0" smtClean="0"/>
              <a:t>i</a:t>
            </a:r>
            <a:r>
              <a:rPr lang="en-US" altLang="zh-CN" baseline="-25000" dirty="0" smtClean="0"/>
              <a:t>1</a:t>
            </a:r>
            <a:r>
              <a:rPr lang="en-US" altLang="zh-CN" dirty="0" smtClean="0"/>
              <a:t>][</a:t>
            </a:r>
            <a:r>
              <a:rPr lang="en-US" altLang="zh-CN" i="1" dirty="0" smtClean="0"/>
              <a:t>i</a:t>
            </a:r>
            <a:r>
              <a:rPr lang="en-US" altLang="zh-CN" baseline="-25000" dirty="0" smtClean="0"/>
              <a:t>2</a:t>
            </a:r>
            <a:r>
              <a:rPr lang="en-US" altLang="zh-CN" dirty="0" smtClean="0"/>
              <a:t>][</a:t>
            </a:r>
            <a:r>
              <a:rPr lang="en-US" altLang="zh-CN" i="1" dirty="0" smtClean="0"/>
              <a:t>i</a:t>
            </a:r>
            <a:r>
              <a:rPr lang="en-US" altLang="zh-CN" baseline="-25000" dirty="0" smtClean="0"/>
              <a:t>3</a:t>
            </a:r>
            <a:r>
              <a:rPr lang="en-US" altLang="zh-CN" dirty="0" smtClean="0"/>
              <a:t>]...[</a:t>
            </a:r>
            <a:r>
              <a:rPr lang="en-US" altLang="zh-CN" i="1" dirty="0" err="1" smtClean="0"/>
              <a:t>i</a:t>
            </a:r>
            <a:r>
              <a:rPr lang="en-US" altLang="zh-CN" i="1" baseline="-25000" dirty="0" err="1" smtClean="0"/>
              <a:t>k</a:t>
            </a:r>
            <a:r>
              <a:rPr lang="en-US" altLang="zh-CN" dirty="0" smtClean="0"/>
              <a:t>]</a:t>
            </a:r>
            <a:r>
              <a:rPr lang="en-US" altLang="zh-CN" dirty="0" smtClean="0">
                <a:sym typeface="Wingdings" panose="05000000000000000000" pitchFamily="2" charset="2"/>
              </a:rPr>
              <a:t></a:t>
            </a:r>
            <a:r>
              <a:rPr lang="en-US" altLang="zh-CN" dirty="0" smtClean="0"/>
              <a:t>[0, </a:t>
            </a:r>
            <a:r>
              <a:rPr lang="en-US" altLang="zh-CN" i="1" dirty="0" smtClean="0"/>
              <a:t>n</a:t>
            </a:r>
            <a:r>
              <a:rPr lang="en-US" altLang="zh-CN" dirty="0" smtClean="0"/>
              <a:t>-1]</a:t>
            </a:r>
            <a:br>
              <a:rPr lang="en-US" altLang="zh-CN" dirty="0" smtClean="0"/>
            </a:br>
            <a:r>
              <a:rPr lang="en-US" altLang="zh-CN" i="1" dirty="0" smtClean="0">
                <a:solidFill>
                  <a:srgbClr val="FF0000"/>
                </a:solidFill>
              </a:rPr>
              <a:t>map</a:t>
            </a:r>
            <a:r>
              <a:rPr lang="en-US" altLang="zh-CN" dirty="0" smtClean="0">
                <a:solidFill>
                  <a:srgbClr val="FF0000"/>
                </a:solidFill>
              </a:rPr>
              <a:t>(</a:t>
            </a:r>
            <a:r>
              <a:rPr lang="en-US" altLang="zh-CN" i="1" dirty="0" smtClean="0">
                <a:solidFill>
                  <a:srgbClr val="FF0000"/>
                </a:solidFill>
              </a:rPr>
              <a:t>i</a:t>
            </a:r>
            <a:r>
              <a:rPr lang="en-US" altLang="zh-CN" baseline="-25000" dirty="0" smtClean="0">
                <a:solidFill>
                  <a:srgbClr val="FF0000"/>
                </a:solidFill>
              </a:rPr>
              <a:t>1</a:t>
            </a:r>
            <a:r>
              <a:rPr lang="en-US" altLang="zh-CN" dirty="0" smtClean="0">
                <a:solidFill>
                  <a:srgbClr val="FF0000"/>
                </a:solidFill>
              </a:rPr>
              <a:t>, </a:t>
            </a:r>
            <a:r>
              <a:rPr lang="en-US" altLang="zh-CN" i="1" dirty="0" smtClean="0">
                <a:solidFill>
                  <a:srgbClr val="FF0000"/>
                </a:solidFill>
              </a:rPr>
              <a:t>i</a:t>
            </a:r>
            <a:r>
              <a:rPr lang="en-US" altLang="zh-CN" baseline="-25000" dirty="0" smtClean="0">
                <a:solidFill>
                  <a:srgbClr val="FF0000"/>
                </a:solidFill>
              </a:rPr>
              <a:t>2</a:t>
            </a:r>
            <a:r>
              <a:rPr lang="en-US" altLang="zh-CN" dirty="0" smtClean="0">
                <a:solidFill>
                  <a:srgbClr val="FF0000"/>
                </a:solidFill>
              </a:rPr>
              <a:t>, </a:t>
            </a:r>
            <a:r>
              <a:rPr lang="en-US" altLang="zh-CN" i="1" dirty="0" smtClean="0">
                <a:solidFill>
                  <a:srgbClr val="FF0000"/>
                </a:solidFill>
              </a:rPr>
              <a:t>i</a:t>
            </a:r>
            <a:r>
              <a:rPr lang="en-US" altLang="zh-CN" baseline="-25000" dirty="0" smtClean="0">
                <a:solidFill>
                  <a:srgbClr val="FF0000"/>
                </a:solidFill>
              </a:rPr>
              <a:t>3</a:t>
            </a:r>
            <a:r>
              <a:rPr lang="en-US" altLang="zh-CN" dirty="0" smtClean="0">
                <a:solidFill>
                  <a:srgbClr val="FF0000"/>
                </a:solidFill>
              </a:rPr>
              <a:t>, ..., </a:t>
            </a:r>
            <a:r>
              <a:rPr lang="en-US" altLang="zh-CN" i="1" dirty="0" err="1" smtClean="0">
                <a:solidFill>
                  <a:srgbClr val="FF0000"/>
                </a:solidFill>
              </a:rPr>
              <a:t>i</a:t>
            </a:r>
            <a:r>
              <a:rPr lang="en-US" altLang="zh-CN" i="1" baseline="-25000" dirty="0" err="1" smtClean="0">
                <a:solidFill>
                  <a:srgbClr val="FF0000"/>
                </a:solidFill>
              </a:rPr>
              <a:t>k</a:t>
            </a:r>
            <a:r>
              <a:rPr lang="en-US" altLang="zh-CN" dirty="0" smtClean="0">
                <a:solidFill>
                  <a:srgbClr val="FF0000"/>
                </a:solidFill>
              </a:rPr>
              <a:t>)</a:t>
            </a:r>
            <a:endParaRPr lang="en-US" altLang="zh-CN" dirty="0" smtClean="0">
              <a:solidFill>
                <a:srgbClr val="FF0000"/>
              </a:solidFill>
            </a:endParaRPr>
          </a:p>
          <a:p>
            <a:pPr lvl="1" eaLnBrk="1" hangingPunct="1"/>
            <a:r>
              <a:rPr lang="zh-CN" altLang="en-US" dirty="0" smtClean="0"/>
              <a:t>存储位置</a:t>
            </a:r>
            <a:endParaRPr lang="en-US" altLang="zh-CN" dirty="0" smtClean="0"/>
          </a:p>
          <a:p>
            <a:pPr lvl="1" eaLnBrk="1" hangingPunct="1">
              <a:buFont typeface="Arial" panose="020B0604020202020204" pitchFamily="34" charset="0"/>
              <a:buNone/>
            </a:pPr>
            <a:r>
              <a:rPr lang="en-US" altLang="zh-CN" dirty="0" smtClean="0"/>
              <a:t>	</a:t>
            </a:r>
            <a:r>
              <a:rPr lang="en-US" altLang="zh-CN" dirty="0" err="1" smtClean="0">
                <a:solidFill>
                  <a:srgbClr val="FF0000"/>
                </a:solidFill>
              </a:rPr>
              <a:t>start+</a:t>
            </a:r>
            <a:r>
              <a:rPr lang="en-US" altLang="zh-CN" i="1" dirty="0" err="1" smtClean="0">
                <a:solidFill>
                  <a:srgbClr val="FF0000"/>
                </a:solidFill>
              </a:rPr>
              <a:t>map</a:t>
            </a:r>
            <a:r>
              <a:rPr lang="en-US" altLang="zh-CN" dirty="0" smtClean="0">
                <a:solidFill>
                  <a:srgbClr val="FF0000"/>
                </a:solidFill>
              </a:rPr>
              <a:t>(</a:t>
            </a:r>
            <a:r>
              <a:rPr lang="en-US" altLang="zh-CN" i="1" dirty="0" smtClean="0">
                <a:solidFill>
                  <a:srgbClr val="FF0000"/>
                </a:solidFill>
              </a:rPr>
              <a:t>i</a:t>
            </a:r>
            <a:r>
              <a:rPr lang="en-US" altLang="zh-CN" baseline="-25000" dirty="0" smtClean="0">
                <a:solidFill>
                  <a:srgbClr val="FF0000"/>
                </a:solidFill>
              </a:rPr>
              <a:t>1</a:t>
            </a:r>
            <a:r>
              <a:rPr lang="en-US" altLang="zh-CN" dirty="0" smtClean="0">
                <a:solidFill>
                  <a:srgbClr val="FF0000"/>
                </a:solidFill>
              </a:rPr>
              <a:t>, </a:t>
            </a:r>
            <a:r>
              <a:rPr lang="en-US" altLang="zh-CN" i="1" dirty="0" smtClean="0">
                <a:solidFill>
                  <a:srgbClr val="FF0000"/>
                </a:solidFill>
              </a:rPr>
              <a:t>i</a:t>
            </a:r>
            <a:r>
              <a:rPr lang="en-US" altLang="zh-CN" baseline="-25000" dirty="0" smtClean="0">
                <a:solidFill>
                  <a:srgbClr val="FF0000"/>
                </a:solidFill>
              </a:rPr>
              <a:t>2</a:t>
            </a:r>
            <a:r>
              <a:rPr lang="en-US" altLang="zh-CN" dirty="0" smtClean="0">
                <a:solidFill>
                  <a:srgbClr val="FF0000"/>
                </a:solidFill>
              </a:rPr>
              <a:t>, </a:t>
            </a:r>
            <a:r>
              <a:rPr lang="en-US" altLang="zh-CN" i="1" dirty="0" smtClean="0">
                <a:solidFill>
                  <a:srgbClr val="FF0000"/>
                </a:solidFill>
              </a:rPr>
              <a:t>i</a:t>
            </a:r>
            <a:r>
              <a:rPr lang="en-US" altLang="zh-CN" baseline="-25000" dirty="0" smtClean="0">
                <a:solidFill>
                  <a:srgbClr val="FF0000"/>
                </a:solidFill>
              </a:rPr>
              <a:t>3</a:t>
            </a:r>
            <a:r>
              <a:rPr lang="en-US" altLang="zh-CN" dirty="0" smtClean="0">
                <a:solidFill>
                  <a:srgbClr val="FF0000"/>
                </a:solidFill>
              </a:rPr>
              <a:t>, ..., </a:t>
            </a:r>
            <a:r>
              <a:rPr lang="en-US" altLang="zh-CN" i="1" dirty="0" err="1" smtClean="0">
                <a:solidFill>
                  <a:srgbClr val="FF0000"/>
                </a:solidFill>
              </a:rPr>
              <a:t>i</a:t>
            </a:r>
            <a:r>
              <a:rPr lang="en-US" altLang="zh-CN" i="1" baseline="-25000" dirty="0" err="1" smtClean="0">
                <a:solidFill>
                  <a:srgbClr val="FF0000"/>
                </a:solidFill>
              </a:rPr>
              <a:t>k</a:t>
            </a:r>
            <a:r>
              <a:rPr lang="en-US" altLang="zh-CN" dirty="0" smtClean="0">
                <a:solidFill>
                  <a:srgbClr val="FF0000"/>
                </a:solidFill>
              </a:rPr>
              <a:t>)*</a:t>
            </a:r>
            <a:r>
              <a:rPr lang="en-US" altLang="zh-CN" dirty="0" err="1" smtClean="0">
                <a:solidFill>
                  <a:srgbClr val="FF0000"/>
                </a:solidFill>
              </a:rPr>
              <a:t>sizeof</a:t>
            </a:r>
            <a:r>
              <a:rPr lang="en-US" altLang="zh-CN" dirty="0" smtClean="0">
                <a:solidFill>
                  <a:srgbClr val="FF0000"/>
                </a:solidFill>
              </a:rPr>
              <a:t>(int)</a:t>
            </a:r>
            <a:endParaRPr lang="en-US" altLang="zh-CN" dirty="0" smtClean="0">
              <a:solidFill>
                <a:srgbClr val="FF0000"/>
              </a:solidFill>
            </a:endParaRPr>
          </a:p>
          <a:p>
            <a:pPr lvl="1" eaLnBrk="1" hangingPunct="1"/>
            <a:r>
              <a:rPr lang="zh-CN" altLang="en-US" dirty="0" smtClean="0"/>
              <a:t>一维数组：</a:t>
            </a:r>
            <a:r>
              <a:rPr lang="en-US" altLang="zh-CN" i="1" dirty="0" smtClean="0"/>
              <a:t>map</a:t>
            </a:r>
            <a:r>
              <a:rPr lang="en-US" altLang="zh-CN" dirty="0" smtClean="0"/>
              <a:t>(</a:t>
            </a:r>
            <a:r>
              <a:rPr lang="en-US" altLang="zh-CN" i="1" dirty="0" smtClean="0"/>
              <a:t>i</a:t>
            </a:r>
            <a:r>
              <a:rPr lang="en-US" altLang="zh-CN" baseline="-25000" dirty="0" smtClean="0"/>
              <a:t>1</a:t>
            </a:r>
            <a:r>
              <a:rPr lang="en-US" altLang="zh-CN" dirty="0" smtClean="0"/>
              <a:t>) = </a:t>
            </a:r>
            <a:r>
              <a:rPr lang="en-US" altLang="zh-CN" i="1" dirty="0" smtClean="0"/>
              <a:t>i</a:t>
            </a:r>
            <a:r>
              <a:rPr lang="en-US" altLang="zh-CN" baseline="-25000" dirty="0" smtClean="0"/>
              <a:t>1</a:t>
            </a:r>
            <a:endParaRPr lang="en-US" altLang="zh-CN" baseline="-25000" dirty="0" smtClean="0"/>
          </a:p>
          <a:p>
            <a:pPr lvl="1" eaLnBrk="1" hangingPunct="1"/>
            <a:r>
              <a:rPr lang="zh-CN" altLang="en-US" dirty="0" smtClean="0"/>
              <a:t>行主影射</a:t>
            </a:r>
            <a:endParaRPr lang="zh-CN" altLang="en-US" dirty="0" smtClean="0"/>
          </a:p>
          <a:p>
            <a:pPr lvl="1" eaLnBrk="1" hangingPunct="1"/>
            <a:r>
              <a:rPr lang="zh-CN" altLang="en-US" dirty="0" smtClean="0"/>
              <a:t>列主影射</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特殊矩阵</a:t>
            </a:r>
            <a:endParaRPr lang="zh-CN" altLang="en-US" smtClean="0"/>
          </a:p>
        </p:txBody>
      </p:sp>
      <p:sp>
        <p:nvSpPr>
          <p:cNvPr id="78851" name="Rectangle 3"/>
          <p:cNvSpPr>
            <a:spLocks noGrp="1" noChangeArrowheads="1"/>
          </p:cNvSpPr>
          <p:nvPr>
            <p:ph type="body" idx="1"/>
          </p:nvPr>
        </p:nvSpPr>
        <p:spPr/>
        <p:txBody>
          <a:bodyPr/>
          <a:lstStyle/>
          <a:p>
            <a:pPr eaLnBrk="1" hangingPunct="1"/>
            <a:r>
              <a:rPr lang="zh-CN" altLang="en-US" dirty="0" smtClean="0"/>
              <a:t>方阵（</a:t>
            </a:r>
            <a:r>
              <a:rPr lang="en-US" altLang="zh-CN" dirty="0" smtClean="0"/>
              <a:t>square  matrix</a:t>
            </a:r>
            <a:r>
              <a:rPr lang="zh-CN" altLang="en-US" dirty="0" smtClean="0"/>
              <a:t>）：行数和列数相等的矩阵</a:t>
            </a:r>
            <a:endParaRPr lang="zh-CN" altLang="en-US" dirty="0" smtClean="0"/>
          </a:p>
          <a:p>
            <a:r>
              <a:rPr lang="zh-CN" altLang="en-US" dirty="0"/>
              <a:t>特殊</a:t>
            </a:r>
            <a:r>
              <a:rPr lang="zh-CN" altLang="en-US" dirty="0" smtClean="0"/>
              <a:t>矩阵的压缩存储方式，其行列映射关系</a:t>
            </a:r>
            <a:endParaRPr lang="zh-CN" altLang="en-US" dirty="0" smtClean="0"/>
          </a:p>
          <a:p>
            <a:pPr lvl="1" algn="l" eaLnBrk="1" hangingPunct="1">
              <a:buClrTx/>
              <a:buSzTx/>
            </a:pPr>
            <a:r>
              <a:rPr lang="zh-CN" altLang="en-US" sz="2000" dirty="0">
                <a:sym typeface="+mn-ea"/>
              </a:rPr>
              <a:t>对角矩阵M阵（diagonal）</a:t>
            </a:r>
            <a:endParaRPr lang="zh-CN" altLang="en-US" sz="2000" dirty="0"/>
          </a:p>
          <a:p>
            <a:pPr lvl="1"/>
            <a:r>
              <a:rPr lang="zh-CN" altLang="en-US" sz="2000" dirty="0">
                <a:sym typeface="+mn-ea"/>
              </a:rPr>
              <a:t>三对角矩阵（</a:t>
            </a:r>
            <a:r>
              <a:rPr lang="en-US" altLang="zh-CN" sz="2000" dirty="0" err="1">
                <a:solidFill>
                  <a:schemeClr val="hlink"/>
                </a:solidFill>
                <a:sym typeface="+mn-ea"/>
              </a:rPr>
              <a:t>tridiagonal</a:t>
            </a:r>
            <a:r>
              <a:rPr lang="zh-CN" altLang="en-US" sz="2000" dirty="0" smtClean="0">
                <a:sym typeface="+mn-ea"/>
              </a:rPr>
              <a:t>）</a:t>
            </a:r>
            <a:endParaRPr lang="en-US" altLang="zh-CN" sz="2000" dirty="0" smtClean="0"/>
          </a:p>
          <a:p>
            <a:pPr lvl="1"/>
            <a:r>
              <a:rPr lang="zh-CN" altLang="en-US" sz="2000" dirty="0">
                <a:sym typeface="+mn-ea"/>
              </a:rPr>
              <a:t>下三角矩阵（</a:t>
            </a:r>
            <a:r>
              <a:rPr lang="en-US" altLang="zh-CN" sz="2000" dirty="0">
                <a:solidFill>
                  <a:schemeClr val="hlink"/>
                </a:solidFill>
                <a:sym typeface="+mn-ea"/>
              </a:rPr>
              <a:t>lower triangular</a:t>
            </a:r>
            <a:r>
              <a:rPr lang="zh-CN" altLang="en-US" sz="2000" dirty="0" smtClean="0">
                <a:sym typeface="+mn-ea"/>
              </a:rPr>
              <a:t>）</a:t>
            </a:r>
            <a:endParaRPr lang="en-US" altLang="zh-CN" sz="2000" dirty="0" smtClean="0"/>
          </a:p>
          <a:p>
            <a:pPr lvl="1"/>
            <a:r>
              <a:rPr lang="zh-CN" altLang="en-US" sz="2000" dirty="0">
                <a:sym typeface="+mn-ea"/>
              </a:rPr>
              <a:t>上三角矩阵（</a:t>
            </a:r>
            <a:r>
              <a:rPr lang="en-US" altLang="zh-CN" sz="2000" dirty="0">
                <a:solidFill>
                  <a:schemeClr val="hlink"/>
                </a:solidFill>
                <a:sym typeface="+mn-ea"/>
              </a:rPr>
              <a:t>upper triangular</a:t>
            </a:r>
            <a:r>
              <a:rPr lang="zh-CN" altLang="en-US" sz="2000" dirty="0" smtClean="0">
                <a:sym typeface="+mn-ea"/>
              </a:rPr>
              <a:t>）</a:t>
            </a:r>
            <a:endParaRPr lang="en-US" altLang="zh-CN" sz="2000" dirty="0" smtClean="0"/>
          </a:p>
          <a:p>
            <a:pPr lvl="1"/>
            <a:r>
              <a:rPr lang="zh-CN" altLang="en-US" sz="2000" dirty="0">
                <a:sym typeface="+mn-ea"/>
              </a:rPr>
              <a:t>对称矩阵（</a:t>
            </a:r>
            <a:r>
              <a:rPr lang="en-US" altLang="zh-CN" sz="2000" dirty="0">
                <a:solidFill>
                  <a:schemeClr val="hlink"/>
                </a:solidFill>
                <a:sym typeface="+mn-ea"/>
              </a:rPr>
              <a:t>symmetric</a:t>
            </a:r>
            <a:r>
              <a:rPr lang="zh-CN" altLang="en-US" sz="2000" dirty="0" smtClean="0">
                <a:sym typeface="+mn-ea"/>
              </a:rPr>
              <a:t>）</a:t>
            </a:r>
            <a:endParaRPr lang="en-US" altLang="zh-CN" sz="2000" dirty="0" smtClean="0"/>
          </a:p>
          <a:p>
            <a:pPr lvl="1"/>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稀疏（</a:t>
            </a:r>
            <a:r>
              <a:rPr lang="en-US" altLang="zh-CN" smtClean="0">
                <a:solidFill>
                  <a:schemeClr val="hlink"/>
                </a:solidFill>
              </a:rPr>
              <a:t>sparse</a:t>
            </a:r>
            <a:r>
              <a:rPr lang="zh-CN" altLang="en-US" smtClean="0"/>
              <a:t>）矩阵</a:t>
            </a:r>
            <a:endParaRPr lang="zh-CN" altLang="en-US" smtClean="0"/>
          </a:p>
        </p:txBody>
      </p:sp>
      <p:sp>
        <p:nvSpPr>
          <p:cNvPr id="103427" name="Rectangle 3"/>
          <p:cNvSpPr>
            <a:spLocks noGrp="1" noChangeArrowheads="1"/>
          </p:cNvSpPr>
          <p:nvPr>
            <p:ph type="body" idx="1"/>
          </p:nvPr>
        </p:nvSpPr>
        <p:spPr/>
        <p:txBody>
          <a:bodyPr/>
          <a:lstStyle/>
          <a:p>
            <a:pPr eaLnBrk="1" hangingPunct="1"/>
            <a:r>
              <a:rPr lang="zh-CN" altLang="en-US" smtClean="0"/>
              <a:t>“许多”元素为</a:t>
            </a:r>
            <a:r>
              <a:rPr lang="en-US" altLang="zh-CN" smtClean="0"/>
              <a:t>0</a:t>
            </a:r>
            <a:r>
              <a:rPr lang="zh-CN" altLang="en-US" smtClean="0"/>
              <a:t>的矩阵</a:t>
            </a:r>
            <a:endParaRPr lang="en-US" altLang="zh-CN" smtClean="0"/>
          </a:p>
          <a:p>
            <a:pPr eaLnBrk="1" hangingPunct="1">
              <a:buFontTx/>
              <a:buNone/>
            </a:pPr>
            <a:r>
              <a:rPr lang="zh-CN" altLang="en-US" smtClean="0"/>
              <a:t>且 非</a:t>
            </a:r>
            <a:r>
              <a:rPr lang="en-US" altLang="zh-CN" smtClean="0"/>
              <a:t>0</a:t>
            </a:r>
            <a:r>
              <a:rPr lang="zh-CN" altLang="en-US" smtClean="0"/>
              <a:t>区域结构无规律</a:t>
            </a:r>
            <a:endParaRPr lang="zh-CN" altLang="en-US" smtClean="0"/>
          </a:p>
          <a:p>
            <a:pPr eaLnBrk="1" hangingPunct="1"/>
            <a:r>
              <a:rPr lang="zh-CN" altLang="en-US" smtClean="0"/>
              <a:t>对应稠密矩阵</a:t>
            </a:r>
            <a:endParaRPr lang="zh-CN" altLang="en-US" smtClean="0"/>
          </a:p>
          <a:p>
            <a:pPr eaLnBrk="1" hangingPunct="1"/>
            <a:r>
              <a:rPr lang="zh-CN" altLang="en-US" smtClean="0"/>
              <a:t>存储方式：三元组</a:t>
            </a:r>
            <a:endParaRPr lang="zh-CN" altLang="en-US" smtClean="0"/>
          </a:p>
          <a:p>
            <a:pPr eaLnBrk="1" hangingPunct="1"/>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与简单二维数组的性能对比</a:t>
            </a:r>
            <a:endParaRPr lang="zh-CN" altLang="en-US" smtClean="0"/>
          </a:p>
        </p:txBody>
      </p:sp>
      <p:sp>
        <p:nvSpPr>
          <p:cNvPr id="107523" name="Rectangle 3"/>
          <p:cNvSpPr>
            <a:spLocks noGrp="1" noChangeArrowheads="1"/>
          </p:cNvSpPr>
          <p:nvPr>
            <p:ph type="body" idx="1"/>
          </p:nvPr>
        </p:nvSpPr>
        <p:spPr/>
        <p:txBody>
          <a:bodyPr/>
          <a:lstStyle/>
          <a:p>
            <a:pPr eaLnBrk="1" hangingPunct="1"/>
            <a:r>
              <a:rPr lang="zh-CN" altLang="en-US" dirty="0" smtClean="0"/>
              <a:t>空间复杂性</a:t>
            </a:r>
            <a:endParaRPr lang="zh-CN" altLang="en-US" dirty="0" smtClean="0"/>
          </a:p>
          <a:p>
            <a:pPr lvl="1" eaLnBrk="1" hangingPunct="1"/>
            <a:endParaRPr lang="zh-CN" altLang="en-US" dirty="0" smtClean="0"/>
          </a:p>
          <a:p>
            <a:pPr eaLnBrk="1" hangingPunct="1"/>
            <a:r>
              <a:rPr lang="zh-CN" altLang="en-US" dirty="0" smtClean="0"/>
              <a:t>时间复杂性</a:t>
            </a:r>
            <a:endParaRPr lang="zh-CN" altLang="en-US" dirty="0" smtClean="0"/>
          </a:p>
          <a:p>
            <a:pPr lvl="1" eaLnBrk="1" hangingPunct="1"/>
            <a:r>
              <a:rPr lang="en-US" altLang="zh-CN" dirty="0" smtClean="0">
                <a:latin typeface="Meiryo" panose="020B0604030504040204" pitchFamily="34" charset="-128"/>
                <a:ea typeface="Meiryo" panose="020B0604030504040204" pitchFamily="34" charset="-128"/>
              </a:rPr>
              <a:t>Store</a:t>
            </a:r>
            <a:r>
              <a:rPr lang="zh-CN" altLang="en-US" dirty="0" smtClean="0">
                <a:latin typeface="Meiryo" panose="020B0604030504040204" pitchFamily="34" charset="-128"/>
                <a:ea typeface="Meiryo" panose="020B0604030504040204" pitchFamily="34" charset="-128"/>
              </a:rPr>
              <a:t>：</a:t>
            </a:r>
            <a:r>
              <a:rPr lang="en-US" altLang="zh-CN" dirty="0" smtClean="0">
                <a:solidFill>
                  <a:srgbClr val="FF0000"/>
                </a:solidFill>
                <a:latin typeface="Meiryo" panose="020B0604030504040204" pitchFamily="34" charset="-128"/>
                <a:ea typeface="Meiryo" panose="020B0604030504040204" pitchFamily="34" charset="-128"/>
              </a:rPr>
              <a:t>O</a:t>
            </a:r>
            <a:r>
              <a:rPr lang="en-US" altLang="zh-CN" dirty="0" smtClean="0">
                <a:latin typeface="Meiryo" panose="020B0604030504040204" pitchFamily="34" charset="-128"/>
                <a:ea typeface="Meiryo" panose="020B0604030504040204" pitchFamily="34" charset="-128"/>
              </a:rPr>
              <a:t>(</a:t>
            </a:r>
            <a:r>
              <a:rPr lang="zh-CN" altLang="en-US" dirty="0" smtClean="0">
                <a:latin typeface="Meiryo" panose="020B0604030504040204" pitchFamily="34" charset="-128"/>
                <a:ea typeface="Meiryo" panose="020B0604030504040204" pitchFamily="34" charset="-128"/>
              </a:rPr>
              <a:t>非</a:t>
            </a:r>
            <a:r>
              <a:rPr lang="en-US" altLang="zh-CN" dirty="0" smtClean="0">
                <a:latin typeface="Meiryo" panose="020B0604030504040204" pitchFamily="34" charset="-128"/>
                <a:ea typeface="Meiryo" panose="020B0604030504040204" pitchFamily="34" charset="-128"/>
              </a:rPr>
              <a:t>0</a:t>
            </a:r>
            <a:r>
              <a:rPr lang="zh-CN" altLang="en-US" dirty="0" smtClean="0">
                <a:latin typeface="Meiryo" panose="020B0604030504040204" pitchFamily="34" charset="-128"/>
                <a:ea typeface="Meiryo" panose="020B0604030504040204" pitchFamily="34" charset="-128"/>
              </a:rPr>
              <a:t>元素数目</a:t>
            </a:r>
            <a:r>
              <a:rPr lang="en-US" altLang="zh-CN" dirty="0" smtClean="0">
                <a:latin typeface="Meiryo" panose="020B0604030504040204" pitchFamily="34" charset="-128"/>
                <a:ea typeface="Meiryo" panose="020B0604030504040204" pitchFamily="34" charset="-128"/>
              </a:rPr>
              <a:t>)</a:t>
            </a:r>
            <a:endParaRPr lang="en-US" altLang="zh-CN" dirty="0" smtClean="0">
              <a:latin typeface="Meiryo" panose="020B0604030504040204" pitchFamily="34" charset="-128"/>
              <a:ea typeface="Meiryo" panose="020B0604030504040204" pitchFamily="34" charset="-128"/>
            </a:endParaRPr>
          </a:p>
          <a:p>
            <a:pPr lvl="1" eaLnBrk="1" hangingPunct="1"/>
            <a:r>
              <a:rPr lang="en-US" altLang="zh-CN" dirty="0" smtClean="0">
                <a:latin typeface="Meiryo" panose="020B0604030504040204" pitchFamily="34" charset="-128"/>
                <a:ea typeface="Meiryo" panose="020B0604030504040204" pitchFamily="34" charset="-128"/>
              </a:rPr>
              <a:t>Retrieve</a:t>
            </a:r>
            <a:r>
              <a:rPr lang="zh-CN" altLang="en-US" dirty="0" smtClean="0">
                <a:latin typeface="Meiryo" panose="020B0604030504040204" pitchFamily="34" charset="-128"/>
                <a:ea typeface="Meiryo" panose="020B0604030504040204" pitchFamily="34" charset="-128"/>
              </a:rPr>
              <a:t>：</a:t>
            </a:r>
            <a:r>
              <a:rPr lang="en-US" altLang="zh-CN" dirty="0" smtClean="0">
                <a:solidFill>
                  <a:srgbClr val="FF0000"/>
                </a:solidFill>
                <a:latin typeface="Meiryo" panose="020B0604030504040204" pitchFamily="34" charset="-128"/>
                <a:ea typeface="Meiryo" panose="020B0604030504040204" pitchFamily="34" charset="-128"/>
              </a:rPr>
              <a:t>O</a:t>
            </a:r>
            <a:r>
              <a:rPr lang="en-US" altLang="zh-CN" dirty="0" smtClean="0">
                <a:latin typeface="Meiryo" panose="020B0604030504040204" pitchFamily="34" charset="-128"/>
                <a:ea typeface="Meiryo" panose="020B0604030504040204" pitchFamily="34" charset="-128"/>
              </a:rPr>
              <a:t>(log(</a:t>
            </a:r>
            <a:r>
              <a:rPr lang="zh-CN" altLang="en-US" dirty="0" smtClean="0">
                <a:latin typeface="Meiryo" panose="020B0604030504040204" pitchFamily="34" charset="-128"/>
                <a:ea typeface="Meiryo" panose="020B0604030504040204" pitchFamily="34" charset="-128"/>
              </a:rPr>
              <a:t>非</a:t>
            </a:r>
            <a:r>
              <a:rPr lang="en-US" altLang="zh-CN" dirty="0" smtClean="0">
                <a:latin typeface="Meiryo" panose="020B0604030504040204" pitchFamily="34" charset="-128"/>
                <a:ea typeface="Meiryo" panose="020B0604030504040204" pitchFamily="34" charset="-128"/>
              </a:rPr>
              <a:t>0</a:t>
            </a:r>
            <a:r>
              <a:rPr lang="zh-CN" altLang="en-US" dirty="0" smtClean="0">
                <a:latin typeface="Meiryo" panose="020B0604030504040204" pitchFamily="34" charset="-128"/>
                <a:ea typeface="Meiryo" panose="020B0604030504040204" pitchFamily="34" charset="-128"/>
              </a:rPr>
              <a:t>元素数目</a:t>
            </a:r>
            <a:r>
              <a:rPr lang="en-US" altLang="zh-CN" dirty="0" smtClean="0">
                <a:latin typeface="Meiryo" panose="020B0604030504040204" pitchFamily="34" charset="-128"/>
                <a:ea typeface="Meiryo" panose="020B0604030504040204" pitchFamily="34" charset="-128"/>
              </a:rPr>
              <a:t>))</a:t>
            </a:r>
            <a:endParaRPr lang="en-US" altLang="zh-CN" dirty="0" smtClean="0">
              <a:latin typeface="Meiryo" panose="020B0604030504040204" pitchFamily="34" charset="-128"/>
              <a:ea typeface="Meiryo" panose="020B0604030504040204" pitchFamily="34" charset="-128"/>
            </a:endParaRPr>
          </a:p>
          <a:p>
            <a:pPr lvl="1" eaLnBrk="1" hangingPunct="1"/>
            <a:r>
              <a:rPr lang="zh-CN" altLang="en-US" dirty="0" smtClean="0"/>
              <a:t>但是，转置、加、乘</a:t>
            </a:r>
            <a:r>
              <a:rPr lang="en-US" altLang="zh-CN" dirty="0" smtClean="0"/>
              <a:t>…</a:t>
            </a:r>
            <a:r>
              <a:rPr lang="zh-CN" altLang="en-US" dirty="0" smtClean="0"/>
              <a:t>显著提高了！</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t>散列主要内容</a:t>
            </a:r>
            <a:endParaRPr lang="zh-CN" altLang="en-US" dirty="0" smtClean="0"/>
          </a:p>
        </p:txBody>
      </p:sp>
      <p:sp>
        <p:nvSpPr>
          <p:cNvPr id="69635" name="内容占位符 2"/>
          <p:cNvSpPr>
            <a:spLocks noGrp="1"/>
          </p:cNvSpPr>
          <p:nvPr>
            <p:ph idx="1"/>
          </p:nvPr>
        </p:nvSpPr>
        <p:spPr/>
        <p:txBody>
          <a:bodyPr/>
          <a:lstStyle/>
          <a:p>
            <a:pPr>
              <a:defRPr/>
            </a:pPr>
            <a:r>
              <a:rPr lang="zh-CN" altLang="en-US" dirty="0" smtClean="0">
                <a:solidFill>
                  <a:srgbClr val="FF0000"/>
                </a:solidFill>
              </a:rPr>
              <a:t>散列表</a:t>
            </a:r>
            <a:endParaRPr lang="en-US" altLang="zh-CN" dirty="0" smtClean="0">
              <a:solidFill>
                <a:srgbClr val="FF0000"/>
              </a:solidFill>
            </a:endParaRPr>
          </a:p>
          <a:p>
            <a:pPr lvl="1">
              <a:buFont typeface="Arial" panose="020B0604020202020204" pitchFamily="34" charset="0"/>
              <a:buChar char="–"/>
              <a:defRPr/>
            </a:pPr>
            <a:r>
              <a:rPr lang="zh-CN" altLang="en-US" dirty="0" smtClean="0">
                <a:solidFill>
                  <a:srgbClr val="FF0000"/>
                </a:solidFill>
              </a:rPr>
              <a:t>定义</a:t>
            </a:r>
            <a:endParaRPr lang="en-US" altLang="zh-CN" dirty="0" smtClean="0">
              <a:solidFill>
                <a:srgbClr val="FF0000"/>
              </a:solidFill>
            </a:endParaRPr>
          </a:p>
          <a:p>
            <a:pPr lvl="1">
              <a:buFont typeface="Arial" panose="020B0604020202020204" pitchFamily="34" charset="0"/>
              <a:buChar char="–"/>
              <a:defRPr/>
            </a:pPr>
            <a:r>
              <a:rPr lang="zh-CN" altLang="en-US" dirty="0" smtClean="0">
                <a:solidFill>
                  <a:srgbClr val="FF0000"/>
                </a:solidFill>
              </a:rPr>
              <a:t>散列函数</a:t>
            </a:r>
            <a:endParaRPr lang="en-US" altLang="zh-CN" dirty="0" smtClean="0">
              <a:solidFill>
                <a:srgbClr val="FF0000"/>
              </a:solidFill>
            </a:endParaRPr>
          </a:p>
          <a:p>
            <a:pPr lvl="1">
              <a:buFont typeface="Arial" panose="020B0604020202020204" pitchFamily="34" charset="0"/>
              <a:buChar char="–"/>
              <a:defRPr/>
            </a:pPr>
            <a:r>
              <a:rPr lang="zh-CN" altLang="en-US" dirty="0" smtClean="0">
                <a:solidFill>
                  <a:srgbClr val="FF0000"/>
                </a:solidFill>
              </a:rPr>
              <a:t>解决冲突的方法</a:t>
            </a:r>
            <a:endParaRPr lang="en-US" altLang="zh-CN" dirty="0" smtClean="0">
              <a:solidFill>
                <a:srgbClr val="FF0000"/>
              </a:solidFill>
            </a:endParaRPr>
          </a:p>
          <a:p>
            <a:pPr lvl="2">
              <a:defRPr/>
            </a:pPr>
            <a:r>
              <a:rPr lang="zh-CN" altLang="en-US" dirty="0" smtClean="0">
                <a:solidFill>
                  <a:srgbClr val="FF0000"/>
                </a:solidFill>
              </a:rPr>
              <a:t>开地址法：线性、双散列</a:t>
            </a:r>
            <a:endParaRPr lang="en-US" altLang="zh-CN" dirty="0" smtClean="0">
              <a:solidFill>
                <a:srgbClr val="FF0000"/>
              </a:solidFill>
            </a:endParaRPr>
          </a:p>
          <a:p>
            <a:pPr lvl="2">
              <a:defRPr/>
            </a:pPr>
            <a:r>
              <a:rPr lang="zh-CN" altLang="en-US" dirty="0" smtClean="0">
                <a:solidFill>
                  <a:srgbClr val="FF0000"/>
                </a:solidFill>
              </a:rPr>
              <a:t>链表法</a:t>
            </a:r>
            <a:endParaRPr lang="en-US" altLang="zh-CN" dirty="0" smtClean="0">
              <a:solidFill>
                <a:srgbClr val="FF0000"/>
              </a:solidFill>
            </a:endParaRPr>
          </a:p>
        </p:txBody>
      </p:sp>
      <p:sp>
        <p:nvSpPr>
          <p:cNvPr id="3994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059ED2-53E3-4DA4-8E8D-BED26DAF1D5F}"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关键问题一：构造</a:t>
            </a:r>
            <a:r>
              <a:rPr lang="en-US" altLang="zh-CN" smtClean="0"/>
              <a:t>Hash</a:t>
            </a:r>
            <a:r>
              <a:rPr lang="zh-CN" altLang="en-US" smtClean="0"/>
              <a:t>函数</a:t>
            </a:r>
            <a:endParaRPr lang="zh-CN" altLang="en-US" smtClean="0"/>
          </a:p>
        </p:txBody>
      </p:sp>
      <p:sp>
        <p:nvSpPr>
          <p:cNvPr id="49155" name="内容占位符 2"/>
          <p:cNvSpPr>
            <a:spLocks noGrp="1"/>
          </p:cNvSpPr>
          <p:nvPr>
            <p:ph idx="1"/>
          </p:nvPr>
        </p:nvSpPr>
        <p:spPr/>
        <p:txBody>
          <a:bodyPr>
            <a:normAutofit lnSpcReduction="20000"/>
          </a:bodyPr>
          <a:lstStyle/>
          <a:p>
            <a:r>
              <a:rPr lang="zh-CN" altLang="en-US" smtClean="0"/>
              <a:t>好的</a:t>
            </a:r>
            <a:r>
              <a:rPr lang="en-US" altLang="zh-CN" smtClean="0"/>
              <a:t>Hash</a:t>
            </a:r>
            <a:r>
              <a:rPr lang="zh-CN" altLang="en-US" smtClean="0"/>
              <a:t>函数</a:t>
            </a:r>
            <a:endParaRPr lang="en-US" altLang="zh-CN" smtClean="0"/>
          </a:p>
          <a:p>
            <a:pPr lvl="1"/>
            <a:r>
              <a:rPr lang="zh-CN" altLang="en-US" smtClean="0">
                <a:solidFill>
                  <a:srgbClr val="0000CC"/>
                </a:solidFill>
              </a:rPr>
              <a:t>定义域必须包括所有关键字，值域必须在表长范围之内</a:t>
            </a:r>
            <a:endParaRPr lang="en-US" altLang="zh-CN" smtClean="0">
              <a:solidFill>
                <a:srgbClr val="0000CC"/>
              </a:solidFill>
            </a:endParaRPr>
          </a:p>
          <a:p>
            <a:pPr lvl="1"/>
            <a:r>
              <a:rPr lang="zh-CN" altLang="en-US" smtClean="0"/>
              <a:t>若对于关键字集合中的任一个关键字，经</a:t>
            </a:r>
            <a:r>
              <a:rPr lang="en-US" altLang="zh-CN" smtClean="0"/>
              <a:t>Hash</a:t>
            </a:r>
            <a:r>
              <a:rPr lang="zh-CN" altLang="en-US" smtClean="0"/>
              <a:t>函数映像到地址集合中任何一个地址的概率是相等的，则称此类</a:t>
            </a:r>
            <a:r>
              <a:rPr lang="en-US" altLang="zh-CN" smtClean="0"/>
              <a:t>Hash</a:t>
            </a:r>
            <a:r>
              <a:rPr lang="zh-CN" altLang="en-US" smtClean="0"/>
              <a:t>函数是</a:t>
            </a:r>
            <a:r>
              <a:rPr lang="zh-CN" altLang="en-US" smtClean="0">
                <a:solidFill>
                  <a:srgbClr val="0000CC"/>
                </a:solidFill>
              </a:rPr>
              <a:t>均匀的</a:t>
            </a:r>
            <a:r>
              <a:rPr lang="zh-CN" altLang="en-US" smtClean="0"/>
              <a:t>。换句话说，就是使关键字经过</a:t>
            </a:r>
            <a:r>
              <a:rPr lang="en-US" altLang="zh-CN" smtClean="0"/>
              <a:t>Hash</a:t>
            </a:r>
            <a:r>
              <a:rPr lang="zh-CN" altLang="en-US" smtClean="0"/>
              <a:t>函数得到一个“随机地址”，以便使一组关键字的哈希地址均匀分布在整个地址区间中，从而</a:t>
            </a:r>
            <a:r>
              <a:rPr lang="zh-CN" altLang="en-US" smtClean="0">
                <a:solidFill>
                  <a:srgbClr val="0000CC"/>
                </a:solidFill>
              </a:rPr>
              <a:t>减少冲突</a:t>
            </a:r>
            <a:endParaRPr lang="en-US" altLang="zh-CN" smtClean="0">
              <a:solidFill>
                <a:srgbClr val="0000CC"/>
              </a:solidFill>
            </a:endParaRPr>
          </a:p>
          <a:p>
            <a:pPr lvl="1"/>
            <a:r>
              <a:rPr lang="zh-CN" altLang="en-US" smtClean="0">
                <a:solidFill>
                  <a:srgbClr val="0000CC"/>
                </a:solidFill>
              </a:rPr>
              <a:t>尽量简单，计算时间尽量少</a:t>
            </a:r>
            <a:endParaRPr lang="zh-CN" altLang="en-US" smtClean="0">
              <a:solidFill>
                <a:srgbClr val="0000CC"/>
              </a:solidFill>
            </a:endParaRPr>
          </a:p>
          <a:p>
            <a:pPr lvl="2"/>
            <a:r>
              <a:rPr lang="zh-CN" altLang="en-US" smtClean="0">
                <a:solidFill>
                  <a:srgbClr val="0000CC"/>
                </a:solidFill>
              </a:rPr>
              <a:t>直接定址法</a:t>
            </a:r>
            <a:endParaRPr lang="zh-CN" altLang="en-US" smtClean="0">
              <a:solidFill>
                <a:srgbClr val="0000CC"/>
              </a:solidFill>
            </a:endParaRPr>
          </a:p>
          <a:p>
            <a:pPr lvl="2"/>
            <a:r>
              <a:rPr lang="zh-CN" altLang="en-US" smtClean="0">
                <a:solidFill>
                  <a:srgbClr val="0000CC"/>
                </a:solidFill>
              </a:rPr>
              <a:t>数字分析法</a:t>
            </a:r>
            <a:endParaRPr lang="zh-CN" altLang="en-US" smtClean="0">
              <a:solidFill>
                <a:srgbClr val="0000CC"/>
              </a:solidFill>
            </a:endParaRPr>
          </a:p>
          <a:p>
            <a:pPr lvl="2"/>
            <a:r>
              <a:rPr lang="zh-CN" altLang="en-US" smtClean="0">
                <a:solidFill>
                  <a:srgbClr val="0000CC"/>
                </a:solidFill>
              </a:rPr>
              <a:t>平方取中</a:t>
            </a:r>
            <a:endParaRPr lang="zh-CN" altLang="en-US" smtClean="0">
              <a:solidFill>
                <a:srgbClr val="0000CC"/>
              </a:solidFill>
            </a:endParaRPr>
          </a:p>
          <a:p>
            <a:pPr lvl="2"/>
            <a:r>
              <a:rPr lang="zh-CN" altLang="en-US" smtClean="0">
                <a:solidFill>
                  <a:srgbClr val="0000CC"/>
                </a:solidFill>
              </a:rPr>
              <a:t>折叠法</a:t>
            </a:r>
            <a:endParaRPr lang="zh-CN" altLang="en-US" smtClean="0">
              <a:solidFill>
                <a:srgbClr val="0000CC"/>
              </a:solidFill>
            </a:endParaRPr>
          </a:p>
          <a:p>
            <a:pPr lvl="2"/>
            <a:r>
              <a:rPr lang="zh-CN" altLang="en-US" smtClean="0">
                <a:solidFill>
                  <a:srgbClr val="0000CC"/>
                </a:solidFill>
              </a:rPr>
              <a:t>除留余数</a:t>
            </a:r>
            <a:endParaRPr lang="zh-CN" altLang="en-US" smtClean="0">
              <a:solidFill>
                <a:srgbClr val="0000CC"/>
              </a:solidFill>
            </a:endParaRPr>
          </a:p>
        </p:txBody>
      </p:sp>
      <p:sp>
        <p:nvSpPr>
          <p:cNvPr id="4915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274989-7BCA-42DC-B0E6-A45C46E58E02}"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第一部分：基本知识</a:t>
            </a:r>
            <a:endParaRPr lang="zh-CN" altLang="en-US" smtClean="0"/>
          </a:p>
        </p:txBody>
      </p:sp>
      <p:sp>
        <p:nvSpPr>
          <p:cNvPr id="26627" name="内容占位符 2"/>
          <p:cNvSpPr>
            <a:spLocks noGrp="1"/>
          </p:cNvSpPr>
          <p:nvPr>
            <p:ph idx="1"/>
          </p:nvPr>
        </p:nvSpPr>
        <p:spPr>
          <a:xfrm>
            <a:off x="917575" y="1525588"/>
            <a:ext cx="7959725" cy="4570412"/>
          </a:xfrm>
        </p:spPr>
        <p:txBody>
          <a:bodyPr/>
          <a:lstStyle/>
          <a:p>
            <a:r>
              <a:rPr lang="zh-CN" altLang="en-US" smtClean="0"/>
              <a:t>第</a:t>
            </a:r>
            <a:r>
              <a:rPr lang="en-US" altLang="zh-CN" smtClean="0"/>
              <a:t>2</a:t>
            </a:r>
            <a:r>
              <a:rPr lang="zh-CN" altLang="en-US" smtClean="0"/>
              <a:t>章：程序性能</a:t>
            </a:r>
            <a:endParaRPr lang="en-US" altLang="zh-CN" smtClean="0"/>
          </a:p>
          <a:p>
            <a:pPr lvl="1"/>
            <a:r>
              <a:rPr lang="zh-CN" altLang="en-US" smtClean="0"/>
              <a:t>空间复杂性</a:t>
            </a:r>
            <a:endParaRPr lang="en-US" altLang="zh-CN" smtClean="0"/>
          </a:p>
          <a:p>
            <a:pPr lvl="1"/>
            <a:r>
              <a:rPr lang="zh-CN" altLang="en-US" smtClean="0">
                <a:solidFill>
                  <a:srgbClr val="FF0000"/>
                </a:solidFill>
              </a:rPr>
              <a:t>时间复杂性</a:t>
            </a:r>
            <a:endParaRPr lang="en-US" altLang="zh-CN" smtClean="0">
              <a:solidFill>
                <a:srgbClr val="FF0000"/>
              </a:solidFill>
            </a:endParaRPr>
          </a:p>
          <a:p>
            <a:pPr lvl="2"/>
            <a:r>
              <a:rPr lang="zh-CN" altLang="en-US" smtClean="0">
                <a:latin typeface="楷体" panose="02010609060101010101" pitchFamily="49" charset="-122"/>
                <a:ea typeface="楷体" panose="02010609060101010101" pitchFamily="49" charset="-122"/>
              </a:rPr>
              <a:t>利用</a:t>
            </a:r>
            <a:r>
              <a:rPr lang="zh-CN" altLang="en-US" smtClean="0">
                <a:solidFill>
                  <a:srgbClr val="0000CC"/>
                </a:solidFill>
                <a:latin typeface="楷体" panose="02010609060101010101" pitchFamily="49" charset="-122"/>
                <a:ea typeface="楷体" panose="02010609060101010101" pitchFamily="49" charset="-122"/>
              </a:rPr>
              <a:t>操作计数</a:t>
            </a:r>
            <a:r>
              <a:rPr lang="zh-CN" altLang="en-US" smtClean="0">
                <a:latin typeface="楷体" panose="02010609060101010101" pitchFamily="49" charset="-122"/>
                <a:ea typeface="楷体" panose="02010609060101010101" pitchFamily="49" charset="-122"/>
              </a:rPr>
              <a:t>或</a:t>
            </a:r>
            <a:r>
              <a:rPr lang="zh-CN" altLang="en-US" smtClean="0">
                <a:solidFill>
                  <a:srgbClr val="0000CC"/>
                </a:solidFill>
                <a:latin typeface="楷体" panose="02010609060101010101" pitchFamily="49" charset="-122"/>
                <a:ea typeface="楷体" panose="02010609060101010101" pitchFamily="49" charset="-122"/>
              </a:rPr>
              <a:t>执行步数</a:t>
            </a:r>
            <a:r>
              <a:rPr lang="zh-CN" altLang="en-US" smtClean="0">
                <a:latin typeface="楷体" panose="02010609060101010101" pitchFamily="49" charset="-122"/>
                <a:ea typeface="楷体" panose="02010609060101010101" pitchFamily="49" charset="-122"/>
              </a:rPr>
              <a:t>分析时间复杂度的方法</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一些常见函数的时间复杂度，如阶乘、连加、简单排序等</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能比较准确地分析自定义算法的复杂度</a:t>
            </a:r>
            <a:endParaRPr lang="en-US" altLang="zh-CN" smtClean="0">
              <a:latin typeface="楷体" panose="02010609060101010101" pitchFamily="49" charset="-122"/>
              <a:ea typeface="楷体" panose="02010609060101010101" pitchFamily="49" charset="-122"/>
            </a:endParaRPr>
          </a:p>
          <a:p>
            <a:pPr lvl="1" algn="l">
              <a:buClrTx/>
              <a:buSzTx/>
            </a:pPr>
            <a:r>
              <a:rPr lang="zh-CN" altLang="en-US" smtClean="0">
                <a:solidFill>
                  <a:srgbClr val="FF0000"/>
                </a:solidFill>
              </a:rPr>
              <a:t>渐进符号</a:t>
            </a:r>
            <a:endParaRPr lang="zh-CN" altLang="en-US" smtClean="0">
              <a:solidFill>
                <a:srgbClr val="FF0000"/>
              </a:solidFill>
            </a:endParaRPr>
          </a:p>
        </p:txBody>
      </p:sp>
      <p:sp>
        <p:nvSpPr>
          <p:cNvPr id="2662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ECEC88-5008-47DB-95CC-690F61908DFE}"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关键问题二：处理冲突</a:t>
            </a:r>
            <a:endParaRPr lang="zh-CN" altLang="en-US" smtClean="0"/>
          </a:p>
        </p:txBody>
      </p:sp>
      <p:sp>
        <p:nvSpPr>
          <p:cNvPr id="59395" name="内容占位符 2"/>
          <p:cNvSpPr>
            <a:spLocks noGrp="1"/>
          </p:cNvSpPr>
          <p:nvPr>
            <p:ph idx="1"/>
          </p:nvPr>
        </p:nvSpPr>
        <p:spPr/>
        <p:txBody>
          <a:bodyPr/>
          <a:lstStyle/>
          <a:p>
            <a:r>
              <a:rPr lang="zh-CN" altLang="en-US" smtClean="0"/>
              <a:t>线性开型寻址法（线性探测法）</a:t>
            </a:r>
            <a:endParaRPr lang="en-US" altLang="zh-CN" smtClean="0"/>
          </a:p>
          <a:p>
            <a:r>
              <a:rPr lang="zh-CN" altLang="en-US" smtClean="0"/>
              <a:t>二次探测法</a:t>
            </a:r>
            <a:endParaRPr lang="en-US" altLang="zh-CN" smtClean="0"/>
          </a:p>
          <a:p>
            <a:r>
              <a:rPr lang="zh-CN" altLang="en-US" smtClean="0"/>
              <a:t>双散列法（再哈希法）</a:t>
            </a:r>
            <a:endParaRPr lang="en-US" altLang="zh-CN" smtClean="0"/>
          </a:p>
          <a:p>
            <a:r>
              <a:rPr lang="zh-CN" altLang="en-US" smtClean="0"/>
              <a:t>链表法（拉链法、链地址法）</a:t>
            </a:r>
            <a:endParaRPr lang="zh-CN" altLang="en-US" smtClean="0"/>
          </a:p>
        </p:txBody>
      </p:sp>
      <p:sp>
        <p:nvSpPr>
          <p:cNvPr id="5939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3F2ED2-0D45-4643-BFCB-2A613BD07C0A}"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平均情况</a:t>
            </a:r>
            <a:endParaRPr lang="zh-CN" altLang="en-US" smtClean="0"/>
          </a:p>
        </p:txBody>
      </p:sp>
      <p:sp>
        <p:nvSpPr>
          <p:cNvPr id="1028" name="Rectangle 3"/>
          <p:cNvSpPr>
            <a:spLocks noGrp="1" noChangeArrowheads="1"/>
          </p:cNvSpPr>
          <p:nvPr>
            <p:ph type="body" idx="1"/>
          </p:nvPr>
        </p:nvSpPr>
        <p:spPr>
          <a:xfrm>
            <a:off x="1066800" y="1371600"/>
            <a:ext cx="7888288" cy="5257800"/>
          </a:xfrm>
        </p:spPr>
        <p:txBody>
          <a:bodyPr/>
          <a:lstStyle/>
          <a:p>
            <a:r>
              <a:rPr lang="en-US" altLang="zh-CN" dirty="0" smtClean="0"/>
              <a:t>U</a:t>
            </a:r>
            <a:r>
              <a:rPr lang="en-US" altLang="zh-CN" baseline="-25000" dirty="0" smtClean="0"/>
              <a:t>n</a:t>
            </a:r>
            <a:r>
              <a:rPr lang="zh-CN" altLang="en-US" dirty="0" smtClean="0"/>
              <a:t>：一次不成功搜索平均检查的桶的数目</a:t>
            </a:r>
            <a:endParaRPr lang="zh-CN" altLang="en-US" dirty="0" smtClean="0"/>
          </a:p>
          <a:p>
            <a:r>
              <a:rPr lang="en-US" altLang="zh-CN" dirty="0" smtClean="0"/>
              <a:t>S</a:t>
            </a:r>
            <a:r>
              <a:rPr lang="en-US" altLang="zh-CN" baseline="-25000" dirty="0" smtClean="0"/>
              <a:t>n</a:t>
            </a:r>
            <a:r>
              <a:rPr lang="zh-CN" altLang="en-US" dirty="0" smtClean="0"/>
              <a:t>：一次成功搜索平均检查的桶的数目</a:t>
            </a:r>
            <a:endParaRPr lang="zh-CN" altLang="en-US" dirty="0" smtClean="0"/>
          </a:p>
          <a:p>
            <a:pPr lvl="1"/>
            <a:endParaRPr lang="zh-CN" altLang="en-US" dirty="0" smtClean="0"/>
          </a:p>
          <a:p>
            <a:endParaRPr lang="en-US" altLang="zh-CN" dirty="0" smtClean="0"/>
          </a:p>
          <a:p>
            <a:endParaRPr lang="zh-CN" altLang="en-US" dirty="0" smtClean="0"/>
          </a:p>
          <a:p>
            <a:r>
              <a:rPr lang="en-US" altLang="zh-CN" dirty="0" smtClean="0">
                <a:latin typeface="Symbol" panose="05050102010706020507" pitchFamily="18" charset="2"/>
              </a:rPr>
              <a:t>a</a:t>
            </a:r>
            <a:r>
              <a:rPr lang="en-US" altLang="zh-CN" dirty="0" smtClean="0"/>
              <a:t>=n/m</a:t>
            </a:r>
            <a:r>
              <a:rPr lang="zh-CN" altLang="en-US" dirty="0" smtClean="0"/>
              <a:t>：负载因子</a:t>
            </a:r>
            <a:r>
              <a:rPr lang="en-US" altLang="zh-CN" dirty="0" smtClean="0"/>
              <a:t>——hash</a:t>
            </a:r>
            <a:r>
              <a:rPr lang="zh-CN" altLang="en-US" dirty="0" smtClean="0"/>
              <a:t>表满的程度</a:t>
            </a:r>
            <a:endParaRPr lang="zh-CN" altLang="en-US" dirty="0" smtClean="0"/>
          </a:p>
          <a:p>
            <a:pPr lvl="1"/>
            <a:r>
              <a:rPr lang="en-US" altLang="zh-CN" dirty="0" smtClean="0"/>
              <a:t>0.5</a:t>
            </a:r>
            <a:r>
              <a:rPr lang="zh-CN" altLang="en-US" dirty="0" smtClean="0"/>
              <a:t>：</a:t>
            </a:r>
            <a:r>
              <a:rPr lang="en-US" altLang="zh-CN" dirty="0" smtClean="0"/>
              <a:t>S</a:t>
            </a:r>
            <a:r>
              <a:rPr lang="en-US" altLang="zh-CN" baseline="-25000" dirty="0" smtClean="0"/>
              <a:t>n</a:t>
            </a:r>
            <a:r>
              <a:rPr lang="en-US" altLang="zh-CN" dirty="0" smtClean="0"/>
              <a:t>=1.5</a:t>
            </a:r>
            <a:r>
              <a:rPr lang="zh-CN" altLang="en-US" dirty="0" smtClean="0"/>
              <a:t>，</a:t>
            </a:r>
            <a:r>
              <a:rPr lang="en-US" altLang="zh-CN" dirty="0" smtClean="0"/>
              <a:t>U</a:t>
            </a:r>
            <a:r>
              <a:rPr lang="en-US" altLang="zh-CN" baseline="-25000" dirty="0" smtClean="0"/>
              <a:t>n</a:t>
            </a:r>
            <a:r>
              <a:rPr lang="en-US" altLang="zh-CN" dirty="0" smtClean="0"/>
              <a:t>=2.5</a:t>
            </a:r>
            <a:endParaRPr lang="en-US" altLang="zh-CN" dirty="0" smtClean="0"/>
          </a:p>
          <a:p>
            <a:pPr lvl="1"/>
            <a:r>
              <a:rPr lang="en-US" altLang="zh-CN" dirty="0" smtClean="0"/>
              <a:t>0.8</a:t>
            </a:r>
            <a:r>
              <a:rPr lang="zh-CN" altLang="en-US" dirty="0" smtClean="0"/>
              <a:t>：</a:t>
            </a:r>
            <a:r>
              <a:rPr lang="en-US" altLang="zh-CN" dirty="0" smtClean="0"/>
              <a:t>S</a:t>
            </a:r>
            <a:r>
              <a:rPr lang="en-US" altLang="zh-CN" baseline="-25000" dirty="0" smtClean="0"/>
              <a:t>n</a:t>
            </a:r>
            <a:r>
              <a:rPr lang="en-US" altLang="zh-CN" dirty="0" smtClean="0"/>
              <a:t>=5.5</a:t>
            </a:r>
            <a:r>
              <a:rPr lang="zh-CN" altLang="en-US" dirty="0" smtClean="0"/>
              <a:t>，</a:t>
            </a:r>
            <a:r>
              <a:rPr lang="en-US" altLang="zh-CN" dirty="0" smtClean="0"/>
              <a:t>U</a:t>
            </a:r>
            <a:r>
              <a:rPr lang="en-US" altLang="zh-CN" baseline="-25000" dirty="0" smtClean="0"/>
              <a:t>n</a:t>
            </a:r>
            <a:r>
              <a:rPr lang="en-US" altLang="zh-CN" dirty="0" smtClean="0"/>
              <a:t>=50.5</a:t>
            </a:r>
            <a:endParaRPr lang="en-US" altLang="zh-CN" dirty="0" smtClean="0"/>
          </a:p>
        </p:txBody>
      </p:sp>
      <p:graphicFrame>
        <p:nvGraphicFramePr>
          <p:cNvPr id="1026" name="Object 2"/>
          <p:cNvGraphicFramePr>
            <a:graphicFrameLocks noChangeAspect="1"/>
          </p:cNvGraphicFramePr>
          <p:nvPr/>
        </p:nvGraphicFramePr>
        <p:xfrm>
          <a:off x="1752600" y="2514600"/>
          <a:ext cx="6324600" cy="1085850"/>
        </p:xfrm>
        <a:graphic>
          <a:graphicData uri="http://schemas.openxmlformats.org/presentationml/2006/ole">
            <mc:AlternateContent xmlns:mc="http://schemas.openxmlformats.org/markup-compatibility/2006">
              <mc:Choice xmlns:v="urn:schemas-microsoft-com:vml" Requires="v">
                <p:oleObj spid="_x0000_s19462" name="Equation" r:id="rId1" imgW="2667000" imgH="457200" progId="Equation.3">
                  <p:embed/>
                </p:oleObj>
              </mc:Choice>
              <mc:Fallback>
                <p:oleObj name="Equation" r:id="rId1" imgW="2667000" imgH="457200" progId="Equation.3">
                  <p:embed/>
                  <p:pic>
                    <p:nvPicPr>
                      <p:cNvPr id="0" name="图片 194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63246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mtClean="0"/>
              <a:t>H1</a:t>
            </a:r>
            <a:r>
              <a:rPr lang="zh-CN" altLang="en-US" smtClean="0"/>
              <a:t>小结</a:t>
            </a:r>
            <a:endParaRPr lang="zh-CN" altLang="en-US" smtClean="0"/>
          </a:p>
        </p:txBody>
      </p:sp>
      <p:sp>
        <p:nvSpPr>
          <p:cNvPr id="84995" name="内容占位符 2"/>
          <p:cNvSpPr>
            <a:spLocks noGrp="1"/>
          </p:cNvSpPr>
          <p:nvPr>
            <p:ph idx="1"/>
          </p:nvPr>
        </p:nvSpPr>
        <p:spPr/>
        <p:txBody>
          <a:bodyPr/>
          <a:lstStyle/>
          <a:p>
            <a:r>
              <a:rPr lang="zh-CN" altLang="en-US" smtClean="0"/>
              <a:t>散列表的两大关键</a:t>
            </a:r>
            <a:endParaRPr lang="en-US" altLang="zh-CN" smtClean="0"/>
          </a:p>
          <a:p>
            <a:pPr lvl="1"/>
            <a:r>
              <a:rPr lang="zh-CN" altLang="en-US" smtClean="0"/>
              <a:t>散列函数</a:t>
            </a:r>
            <a:endParaRPr lang="en-US" altLang="zh-CN" smtClean="0"/>
          </a:p>
          <a:p>
            <a:pPr lvl="2">
              <a:buFontTx/>
              <a:buNone/>
            </a:pPr>
            <a:r>
              <a:rPr lang="en-US" altLang="zh-CN" i="1" smtClean="0"/>
              <a:t>h(k) = k % D</a:t>
            </a:r>
            <a:endParaRPr lang="en-US" altLang="zh-CN" i="1" smtClean="0"/>
          </a:p>
          <a:p>
            <a:pPr lvl="1"/>
            <a:r>
              <a:rPr lang="zh-CN" altLang="en-US" smtClean="0"/>
              <a:t>解决冲突的策略</a:t>
            </a:r>
            <a:endParaRPr lang="en-US" altLang="zh-CN" smtClean="0"/>
          </a:p>
          <a:p>
            <a:pPr lvl="2"/>
            <a:r>
              <a:rPr lang="zh-CN" altLang="en-US" smtClean="0"/>
              <a:t>线性开型寻址：简单，但容易造成堆积</a:t>
            </a:r>
            <a:endParaRPr lang="en-US" altLang="zh-CN" smtClean="0"/>
          </a:p>
          <a:p>
            <a:pPr lvl="2"/>
            <a:r>
              <a:rPr lang="zh-CN" altLang="en-US" smtClean="0"/>
              <a:t>双散列开型寻址：稍复杂，可部分解决堆积（更随机）</a:t>
            </a:r>
            <a:endParaRPr lang="en-US" altLang="zh-CN" smtClean="0"/>
          </a:p>
          <a:p>
            <a:pPr lvl="2"/>
            <a:r>
              <a:rPr lang="zh-CN" altLang="en-US" smtClean="0"/>
              <a:t>链表法</a:t>
            </a:r>
            <a:endParaRPr lang="zh-CN" altLang="en-US" smtClean="0"/>
          </a:p>
        </p:txBody>
      </p:sp>
      <p:sp>
        <p:nvSpPr>
          <p:cNvPr id="8499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480BF9-4F55-4B0B-9F92-C708675ECD35}"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smtClean="0"/>
              <a:t>3-7</a:t>
            </a:r>
            <a:r>
              <a:rPr lang="zh-CN" altLang="en-US" smtClean="0"/>
              <a:t>章小结</a:t>
            </a:r>
            <a:endParaRPr lang="zh-CN" altLang="en-US" smtClean="0"/>
          </a:p>
        </p:txBody>
      </p:sp>
      <p:sp>
        <p:nvSpPr>
          <p:cNvPr id="91139" name="内容占位符 2"/>
          <p:cNvSpPr>
            <a:spLocks noGrp="1"/>
          </p:cNvSpPr>
          <p:nvPr>
            <p:ph idx="1"/>
          </p:nvPr>
        </p:nvSpPr>
        <p:spPr/>
        <p:txBody>
          <a:bodyPr/>
          <a:lstStyle/>
          <a:p>
            <a:r>
              <a:rPr lang="zh-CN" altLang="en-US" smtClean="0"/>
              <a:t>特别重要的知识点</a:t>
            </a:r>
            <a:endParaRPr lang="en-US" altLang="zh-CN" smtClean="0"/>
          </a:p>
          <a:p>
            <a:pPr lvl="1"/>
            <a:r>
              <a:rPr lang="zh-CN" altLang="en-US" smtClean="0"/>
              <a:t>线性表含义、描述、操作、性能分析</a:t>
            </a:r>
            <a:endParaRPr lang="en-US" altLang="zh-CN" smtClean="0"/>
          </a:p>
          <a:p>
            <a:pPr lvl="1"/>
            <a:r>
              <a:rPr lang="zh-CN" altLang="en-US" smtClean="0"/>
              <a:t>特殊矩阵和稀疏矩阵的表示</a:t>
            </a:r>
            <a:endParaRPr lang="en-US" altLang="zh-CN" smtClean="0"/>
          </a:p>
          <a:p>
            <a:pPr lvl="1"/>
            <a:r>
              <a:rPr lang="zh-CN" altLang="en-US" smtClean="0"/>
              <a:t>栈和队列的原理、操作</a:t>
            </a:r>
            <a:endParaRPr lang="en-US" altLang="zh-CN" smtClean="0"/>
          </a:p>
          <a:p>
            <a:pPr lvl="1"/>
            <a:r>
              <a:rPr lang="en-US" altLang="zh-CN" smtClean="0"/>
              <a:t>Hash</a:t>
            </a:r>
            <a:r>
              <a:rPr lang="zh-CN" altLang="en-US" smtClean="0"/>
              <a:t>过程</a:t>
            </a:r>
            <a:endParaRPr lang="zh-CN" altLang="en-US" smtClean="0"/>
          </a:p>
        </p:txBody>
      </p:sp>
      <p:sp>
        <p:nvSpPr>
          <p:cNvPr id="9114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DFF31D-88F3-47A8-AE8F-84E7C1C79E43}"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a:t>
            </a:r>
            <a:endParaRPr lang="zh-CN" altLang="en-US"/>
          </a:p>
        </p:txBody>
      </p:sp>
      <p:sp>
        <p:nvSpPr>
          <p:cNvPr id="4" name="文本占位符 3"/>
          <p:cNvSpPr/>
          <p:nvPr>
            <p:ph type="body" idx="1"/>
          </p:nvPr>
        </p:nvSpPr>
        <p:spPr/>
        <p:txBody>
          <a:bodyPr/>
          <a:p>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主要内容</a:t>
            </a:r>
            <a:endParaRPr lang="zh-CN" altLang="en-US" smtClean="0"/>
          </a:p>
        </p:txBody>
      </p:sp>
      <p:sp>
        <p:nvSpPr>
          <p:cNvPr id="29699" name="内容占位符 2"/>
          <p:cNvSpPr>
            <a:spLocks noGrp="1"/>
          </p:cNvSpPr>
          <p:nvPr>
            <p:ph idx="1"/>
          </p:nvPr>
        </p:nvSpPr>
        <p:spPr/>
        <p:txBody>
          <a:bodyPr/>
          <a:lstStyle/>
          <a:p>
            <a:r>
              <a:rPr lang="zh-CN" altLang="en-US" dirty="0" smtClean="0">
                <a:solidFill>
                  <a:srgbClr val="FF0000"/>
                </a:solidFill>
              </a:rPr>
              <a:t>树的一般定义</a:t>
            </a:r>
            <a:endParaRPr lang="en-US" altLang="zh-CN" dirty="0" smtClean="0">
              <a:solidFill>
                <a:srgbClr val="FF0000"/>
              </a:solidFill>
            </a:endParaRPr>
          </a:p>
          <a:p>
            <a:r>
              <a:rPr lang="zh-CN" altLang="en-US" dirty="0" smtClean="0"/>
              <a:t>二叉树的定义和主要特征</a:t>
            </a:r>
            <a:endParaRPr lang="en-US" altLang="zh-CN" dirty="0" smtClean="0"/>
          </a:p>
          <a:p>
            <a:r>
              <a:rPr lang="zh-CN" altLang="en-US" dirty="0" smtClean="0"/>
              <a:t>树的存储方式</a:t>
            </a:r>
            <a:endParaRPr lang="en-US" altLang="zh-CN" dirty="0" smtClean="0"/>
          </a:p>
          <a:p>
            <a:r>
              <a:rPr lang="zh-CN" altLang="en-US" dirty="0" smtClean="0"/>
              <a:t>完全二叉树</a:t>
            </a:r>
            <a:endParaRPr lang="en-US" altLang="zh-CN" dirty="0" smtClean="0"/>
          </a:p>
          <a:p>
            <a:r>
              <a:rPr lang="zh-CN" altLang="en-US" dirty="0" smtClean="0"/>
              <a:t>二叉树的遍历</a:t>
            </a:r>
            <a:endParaRPr lang="en-US" altLang="zh-CN" dirty="0" smtClean="0"/>
          </a:p>
          <a:p>
            <a:r>
              <a:rPr lang="zh-CN" altLang="en-US" smtClean="0"/>
              <a:t>树与森林</a:t>
            </a:r>
            <a:endParaRPr lang="en-US" altLang="zh-CN" dirty="0" smtClean="0"/>
          </a:p>
          <a:p>
            <a:endParaRPr lang="zh-CN" altLang="en-US" dirty="0" smtClean="0"/>
          </a:p>
        </p:txBody>
      </p:sp>
      <p:sp>
        <p:nvSpPr>
          <p:cNvPr id="2970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D27E64-3C0E-4D73-8B48-29F74076C1FD}"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48"/>
          <p:cNvGrpSpPr/>
          <p:nvPr/>
        </p:nvGrpSpPr>
        <p:grpSpPr bwMode="auto">
          <a:xfrm>
            <a:off x="6397105" y="400542"/>
            <a:ext cx="2744788" cy="1982788"/>
            <a:chOff x="3456" y="816"/>
            <a:chExt cx="1729" cy="1249"/>
          </a:xfrm>
        </p:grpSpPr>
        <p:sp>
          <p:nvSpPr>
            <p:cNvPr id="1035" name="Oval 3"/>
            <p:cNvSpPr>
              <a:spLocks noChangeArrowheads="1"/>
            </p:cNvSpPr>
            <p:nvPr/>
          </p:nvSpPr>
          <p:spPr bwMode="auto">
            <a:xfrm>
              <a:off x="4222" y="81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endParaRPr lang="en-US" altLang="zh-CN" sz="1800"/>
            </a:p>
          </p:txBody>
        </p:sp>
        <p:sp>
          <p:nvSpPr>
            <p:cNvPr id="1036" name="Oval 4"/>
            <p:cNvSpPr>
              <a:spLocks noChangeArrowheads="1"/>
            </p:cNvSpPr>
            <p:nvPr/>
          </p:nvSpPr>
          <p:spPr bwMode="auto">
            <a:xfrm>
              <a:off x="4224"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C</a:t>
              </a:r>
              <a:endParaRPr lang="en-US" altLang="zh-CN" sz="1800" dirty="0"/>
            </a:p>
          </p:txBody>
        </p:sp>
        <p:sp>
          <p:nvSpPr>
            <p:cNvPr id="1037" name="Oval 5"/>
            <p:cNvSpPr>
              <a:spLocks noChangeArrowheads="1"/>
            </p:cNvSpPr>
            <p:nvPr/>
          </p:nvSpPr>
          <p:spPr bwMode="auto">
            <a:xfrm>
              <a:off x="3840"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B</a:t>
              </a:r>
              <a:endParaRPr lang="en-US" altLang="zh-CN" sz="1800"/>
            </a:p>
          </p:txBody>
        </p:sp>
        <p:sp>
          <p:nvSpPr>
            <p:cNvPr id="1038" name="Oval 6"/>
            <p:cNvSpPr>
              <a:spLocks noChangeArrowheads="1"/>
            </p:cNvSpPr>
            <p:nvPr/>
          </p:nvSpPr>
          <p:spPr bwMode="auto">
            <a:xfrm>
              <a:off x="4656"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endParaRPr lang="en-US" altLang="zh-CN" sz="1800"/>
            </a:p>
          </p:txBody>
        </p:sp>
        <p:sp>
          <p:nvSpPr>
            <p:cNvPr id="1039" name="Oval 8"/>
            <p:cNvSpPr>
              <a:spLocks noChangeArrowheads="1"/>
            </p:cNvSpPr>
            <p:nvPr/>
          </p:nvSpPr>
          <p:spPr bwMode="auto">
            <a:xfrm>
              <a:off x="4224"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G</a:t>
              </a:r>
              <a:endParaRPr lang="en-US" altLang="zh-CN" sz="1800"/>
            </a:p>
          </p:txBody>
        </p:sp>
        <p:sp>
          <p:nvSpPr>
            <p:cNvPr id="1040" name="Oval 9"/>
            <p:cNvSpPr>
              <a:spLocks noChangeArrowheads="1"/>
            </p:cNvSpPr>
            <p:nvPr/>
          </p:nvSpPr>
          <p:spPr bwMode="auto">
            <a:xfrm>
              <a:off x="3936"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a:t>
              </a:r>
              <a:endParaRPr lang="en-US" altLang="zh-CN" sz="1800"/>
            </a:p>
          </p:txBody>
        </p:sp>
        <p:sp>
          <p:nvSpPr>
            <p:cNvPr id="1041" name="Oval 10"/>
            <p:cNvSpPr>
              <a:spLocks noChangeArrowheads="1"/>
            </p:cNvSpPr>
            <p:nvPr/>
          </p:nvSpPr>
          <p:spPr bwMode="auto">
            <a:xfrm>
              <a:off x="3648"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endParaRPr lang="en-US" altLang="zh-CN" sz="1800"/>
            </a:p>
          </p:txBody>
        </p:sp>
        <p:sp>
          <p:nvSpPr>
            <p:cNvPr id="1042" name="Oval 11"/>
            <p:cNvSpPr>
              <a:spLocks noChangeArrowheads="1"/>
            </p:cNvSpPr>
            <p:nvPr/>
          </p:nvSpPr>
          <p:spPr bwMode="auto">
            <a:xfrm>
              <a:off x="451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H</a:t>
              </a:r>
              <a:endParaRPr lang="en-US" altLang="zh-CN" sz="1800"/>
            </a:p>
          </p:txBody>
        </p:sp>
        <p:sp>
          <p:nvSpPr>
            <p:cNvPr id="1043" name="Oval 12"/>
            <p:cNvSpPr>
              <a:spLocks noChangeArrowheads="1"/>
            </p:cNvSpPr>
            <p:nvPr/>
          </p:nvSpPr>
          <p:spPr bwMode="auto">
            <a:xfrm>
              <a:off x="475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a:t>
              </a:r>
              <a:endParaRPr lang="en-US" altLang="zh-CN" sz="1800"/>
            </a:p>
          </p:txBody>
        </p:sp>
        <p:sp>
          <p:nvSpPr>
            <p:cNvPr id="1044" name="Oval 13"/>
            <p:cNvSpPr>
              <a:spLocks noChangeArrowheads="1"/>
            </p:cNvSpPr>
            <p:nvPr/>
          </p:nvSpPr>
          <p:spPr bwMode="auto">
            <a:xfrm>
              <a:off x="499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J</a:t>
              </a:r>
              <a:endParaRPr lang="en-US" altLang="zh-CN" sz="1800"/>
            </a:p>
          </p:txBody>
        </p:sp>
        <p:sp>
          <p:nvSpPr>
            <p:cNvPr id="1045" name="Oval 14"/>
            <p:cNvSpPr>
              <a:spLocks noChangeArrowheads="1"/>
            </p:cNvSpPr>
            <p:nvPr/>
          </p:nvSpPr>
          <p:spPr bwMode="auto">
            <a:xfrm>
              <a:off x="4512"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a:t>
              </a:r>
              <a:endParaRPr lang="en-US" altLang="zh-CN" sz="1800"/>
            </a:p>
          </p:txBody>
        </p:sp>
        <p:sp>
          <p:nvSpPr>
            <p:cNvPr id="1046" name="Oval 15"/>
            <p:cNvSpPr>
              <a:spLocks noChangeArrowheads="1"/>
            </p:cNvSpPr>
            <p:nvPr/>
          </p:nvSpPr>
          <p:spPr bwMode="auto">
            <a:xfrm>
              <a:off x="3744"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L</a:t>
              </a:r>
              <a:endParaRPr lang="en-US" altLang="zh-CN" sz="1800"/>
            </a:p>
          </p:txBody>
        </p:sp>
        <p:sp>
          <p:nvSpPr>
            <p:cNvPr id="1047" name="Oval 16"/>
            <p:cNvSpPr>
              <a:spLocks noChangeArrowheads="1"/>
            </p:cNvSpPr>
            <p:nvPr/>
          </p:nvSpPr>
          <p:spPr bwMode="auto">
            <a:xfrm>
              <a:off x="3456"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K</a:t>
              </a:r>
              <a:endParaRPr lang="en-US" altLang="zh-CN" sz="1800"/>
            </a:p>
          </p:txBody>
        </p:sp>
        <p:sp>
          <p:nvSpPr>
            <p:cNvPr id="1048" name="Line 17"/>
            <p:cNvSpPr>
              <a:spLocks noChangeShapeType="1"/>
            </p:cNvSpPr>
            <p:nvPr/>
          </p:nvSpPr>
          <p:spPr bwMode="auto">
            <a:xfrm>
              <a:off x="4320" y="1008"/>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9" name="Line 18"/>
            <p:cNvSpPr>
              <a:spLocks noChangeShapeType="1"/>
            </p:cNvSpPr>
            <p:nvPr/>
          </p:nvSpPr>
          <p:spPr bwMode="auto">
            <a:xfrm>
              <a:off x="4320" y="1344"/>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0" name="Line 19"/>
            <p:cNvSpPr>
              <a:spLocks noChangeShapeType="1"/>
            </p:cNvSpPr>
            <p:nvPr/>
          </p:nvSpPr>
          <p:spPr bwMode="auto">
            <a:xfrm>
              <a:off x="4608" y="1680"/>
              <a:ext cx="0"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1" name="Line 20"/>
            <p:cNvSpPr>
              <a:spLocks noChangeShapeType="1"/>
            </p:cNvSpPr>
            <p:nvPr/>
          </p:nvSpPr>
          <p:spPr bwMode="auto">
            <a:xfrm flipH="1">
              <a:off x="3984" y="993"/>
              <a:ext cx="288" cy="16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2" name="Line 21"/>
            <p:cNvSpPr>
              <a:spLocks noChangeShapeType="1"/>
            </p:cNvSpPr>
            <p:nvPr/>
          </p:nvSpPr>
          <p:spPr bwMode="auto">
            <a:xfrm>
              <a:off x="4368" y="993"/>
              <a:ext cx="311" cy="1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3" name="Line 22"/>
            <p:cNvSpPr>
              <a:spLocks noChangeShapeType="1"/>
            </p:cNvSpPr>
            <p:nvPr/>
          </p:nvSpPr>
          <p:spPr bwMode="auto">
            <a:xfrm flipH="1">
              <a:off x="3792" y="1317"/>
              <a:ext cx="96"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 name="Line 23"/>
            <p:cNvSpPr>
              <a:spLocks noChangeShapeType="1"/>
            </p:cNvSpPr>
            <p:nvPr/>
          </p:nvSpPr>
          <p:spPr bwMode="auto">
            <a:xfrm>
              <a:off x="3984" y="1333"/>
              <a:ext cx="48"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 name="Line 24"/>
            <p:cNvSpPr>
              <a:spLocks noChangeShapeType="1"/>
            </p:cNvSpPr>
            <p:nvPr/>
          </p:nvSpPr>
          <p:spPr bwMode="auto">
            <a:xfrm flipH="1">
              <a:off x="3600" y="1673"/>
              <a:ext cx="96"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6" name="Line 25"/>
            <p:cNvSpPr>
              <a:spLocks noChangeShapeType="1"/>
            </p:cNvSpPr>
            <p:nvPr/>
          </p:nvSpPr>
          <p:spPr bwMode="auto">
            <a:xfrm>
              <a:off x="3792" y="1673"/>
              <a:ext cx="48"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7" name="Line 26"/>
            <p:cNvSpPr>
              <a:spLocks noChangeShapeType="1"/>
            </p:cNvSpPr>
            <p:nvPr/>
          </p:nvSpPr>
          <p:spPr bwMode="auto">
            <a:xfrm flipH="1">
              <a:off x="4608" y="1344"/>
              <a:ext cx="96"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8" name="Line 27"/>
            <p:cNvSpPr>
              <a:spLocks noChangeShapeType="1"/>
            </p:cNvSpPr>
            <p:nvPr/>
          </p:nvSpPr>
          <p:spPr bwMode="auto">
            <a:xfrm>
              <a:off x="4773" y="1344"/>
              <a:ext cx="25"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9" name="Line 28"/>
            <p:cNvSpPr>
              <a:spLocks noChangeShapeType="1"/>
            </p:cNvSpPr>
            <p:nvPr/>
          </p:nvSpPr>
          <p:spPr bwMode="auto">
            <a:xfrm>
              <a:off x="4819" y="1296"/>
              <a:ext cx="227"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28" name="Text Box 35"/>
          <p:cNvSpPr txBox="1">
            <a:spLocks noChangeArrowheads="1"/>
          </p:cNvSpPr>
          <p:nvPr/>
        </p:nvSpPr>
        <p:spPr bwMode="auto">
          <a:xfrm>
            <a:off x="237523" y="444992"/>
            <a:ext cx="5181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degree of a </a:t>
            </a:r>
            <a:r>
              <a:rPr lang="en-US" altLang="zh-CN" sz="2000" dirty="0" smtClean="0">
                <a:solidFill>
                  <a:schemeClr val="hlink"/>
                </a:solidFill>
                <a:latin typeface="Arial" panose="020B0604020202020204" pitchFamily="34" charset="0"/>
                <a:sym typeface="Wingdings" panose="05000000000000000000" pitchFamily="2" charset="2"/>
              </a:rPr>
              <a:t>node</a:t>
            </a:r>
            <a:r>
              <a:rPr lang="zh-CN" altLang="en-US" sz="2000" dirty="0" smtClean="0">
                <a:solidFill>
                  <a:schemeClr val="hlink"/>
                </a:solidFill>
                <a:latin typeface="Arial" panose="020B0604020202020204" pitchFamily="34" charset="0"/>
                <a:sym typeface="Wingdings" panose="05000000000000000000" pitchFamily="2" charset="2"/>
              </a:rPr>
              <a:t>（度）</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number of </a:t>
            </a:r>
            <a:r>
              <a:rPr lang="en-US" altLang="zh-CN" sz="2000" dirty="0" err="1">
                <a:latin typeface="Arial" panose="020B0604020202020204" pitchFamily="34" charset="0"/>
                <a:sym typeface="Wingdings" panose="05000000000000000000" pitchFamily="2" charset="2"/>
              </a:rPr>
              <a:t>subtrees</a:t>
            </a:r>
            <a:r>
              <a:rPr lang="en-US" altLang="zh-CN" sz="2000" dirty="0">
                <a:latin typeface="Arial" panose="020B0604020202020204" pitchFamily="34" charset="0"/>
                <a:sym typeface="Wingdings" panose="05000000000000000000" pitchFamily="2" charset="2"/>
              </a:rPr>
              <a:t> of the node.  For example, degree(A) = 3, degree(F) = 0.</a:t>
            </a:r>
            <a:endParaRPr lang="en-US" altLang="zh-CN" sz="2000" dirty="0">
              <a:latin typeface="Arial" panose="020B0604020202020204" pitchFamily="34" charset="0"/>
            </a:endParaRPr>
          </a:p>
        </p:txBody>
      </p:sp>
      <p:grpSp>
        <p:nvGrpSpPr>
          <p:cNvPr id="1029" name="Group 38"/>
          <p:cNvGrpSpPr/>
          <p:nvPr/>
        </p:nvGrpSpPr>
        <p:grpSpPr bwMode="auto">
          <a:xfrm>
            <a:off x="223317" y="1729005"/>
            <a:ext cx="6324600" cy="731838"/>
            <a:chOff x="240" y="945"/>
            <a:chExt cx="3984" cy="461"/>
          </a:xfrm>
        </p:grpSpPr>
        <p:sp>
          <p:nvSpPr>
            <p:cNvPr id="1034" name="Text Box 36"/>
            <p:cNvSpPr txBox="1">
              <a:spLocks noChangeArrowheads="1"/>
            </p:cNvSpPr>
            <p:nvPr/>
          </p:nvSpPr>
          <p:spPr bwMode="auto">
            <a:xfrm>
              <a:off x="240" y="960"/>
              <a:ext cx="345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degree of a </a:t>
              </a:r>
              <a:r>
                <a:rPr lang="en-US" altLang="zh-CN" sz="2000" dirty="0" smtClean="0">
                  <a:solidFill>
                    <a:schemeClr val="hlink"/>
                  </a:solidFill>
                  <a:latin typeface="Arial" panose="020B0604020202020204" pitchFamily="34" charset="0"/>
                  <a:sym typeface="Wingdings" panose="05000000000000000000" pitchFamily="2" charset="2"/>
                </a:rPr>
                <a:t>tree</a:t>
              </a:r>
              <a:r>
                <a:rPr lang="zh-CN" altLang="en-US" sz="2000" dirty="0" smtClean="0">
                  <a:solidFill>
                    <a:schemeClr val="hlink"/>
                  </a:solidFill>
                  <a:latin typeface="Arial" panose="020B0604020202020204" pitchFamily="34" charset="0"/>
                  <a:sym typeface="Wingdings" panose="05000000000000000000" pitchFamily="2" charset="2"/>
                </a:rPr>
                <a:t>（深度）</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 </a:t>
              </a:r>
              <a:endParaRPr lang="en-US" altLang="zh-CN" sz="2000" dirty="0">
                <a:latin typeface="Arial" panose="020B0604020202020204" pitchFamily="34" charset="0"/>
                <a:sym typeface="Wingdings" panose="05000000000000000000" pitchFamily="2" charset="2"/>
              </a:endParaRPr>
            </a:p>
            <a:p>
              <a:pPr eaLnBrk="1" hangingPunct="1"/>
              <a:r>
                <a:rPr lang="en-US" altLang="zh-CN" sz="2000" dirty="0">
                  <a:latin typeface="Arial" panose="020B0604020202020204" pitchFamily="34" charset="0"/>
                </a:rPr>
                <a:t>      For example, degree of this tree = </a:t>
              </a:r>
              <a:r>
                <a:rPr lang="en-US" altLang="zh-CN" sz="2000" dirty="0" smtClean="0">
                  <a:solidFill>
                    <a:srgbClr val="FF0000"/>
                  </a:solidFill>
                  <a:latin typeface="Arial" panose="020B0604020202020204" pitchFamily="34" charset="0"/>
                  <a:sym typeface="Wingdings" panose="05000000000000000000" pitchFamily="2" charset="2"/>
                </a:rPr>
                <a:t>4 </a:t>
              </a:r>
              <a:r>
                <a:rPr lang="en-US" altLang="zh-CN" sz="2000" dirty="0">
                  <a:solidFill>
                    <a:srgbClr val="FF0000"/>
                  </a:solidFill>
                  <a:latin typeface="Arial" panose="020B0604020202020204" pitchFamily="34" charset="0"/>
                  <a:sym typeface="Wingdings" panose="05000000000000000000" pitchFamily="2" charset="2"/>
                </a:rPr>
                <a:t>or </a:t>
              </a:r>
              <a:r>
                <a:rPr lang="en-US" altLang="zh-CN" sz="2000" dirty="0" smtClean="0">
                  <a:solidFill>
                    <a:srgbClr val="FF0000"/>
                  </a:solidFill>
                  <a:latin typeface="Arial" panose="020B0604020202020204" pitchFamily="34" charset="0"/>
                  <a:sym typeface="Wingdings" panose="05000000000000000000" pitchFamily="2" charset="2"/>
                </a:rPr>
                <a:t>3</a:t>
              </a:r>
              <a:r>
                <a:rPr lang="en-US" altLang="zh-CN" sz="2000" dirty="0" smtClean="0">
                  <a:latin typeface="Arial" panose="020B0604020202020204" pitchFamily="34" charset="0"/>
                </a:rPr>
                <a:t>.</a:t>
              </a:r>
              <a:endParaRPr lang="en-US" altLang="zh-CN" sz="2000" dirty="0">
                <a:latin typeface="Arial" panose="020B0604020202020204" pitchFamily="34" charset="0"/>
              </a:endParaRPr>
            </a:p>
          </p:txBody>
        </p:sp>
        <p:graphicFrame>
          <p:nvGraphicFramePr>
            <p:cNvPr id="1026" name="Object 37"/>
            <p:cNvGraphicFramePr>
              <a:graphicFrameLocks noChangeAspect="1"/>
            </p:cNvGraphicFramePr>
            <p:nvPr/>
          </p:nvGraphicFramePr>
          <p:xfrm>
            <a:off x="2545" y="945"/>
            <a:ext cx="1679" cy="299"/>
          </p:xfrm>
          <a:graphic>
            <a:graphicData uri="http://schemas.openxmlformats.org/presentationml/2006/ole">
              <mc:AlternateContent xmlns:mc="http://schemas.openxmlformats.org/markup-compatibility/2006">
                <mc:Choice xmlns:v="urn:schemas-microsoft-com:vml" Requires="v">
                  <p:oleObj spid="_x0000_s22533" name="公式" r:id="rId1" imgW="37490400" imgH="6705600" progId="Equation.3">
                    <p:embed/>
                  </p:oleObj>
                </mc:Choice>
                <mc:Fallback>
                  <p:oleObj name="公式" r:id="rId1" imgW="37490400" imgH="6705600" progId="Equation.3">
                    <p:embed/>
                    <p:pic>
                      <p:nvPicPr>
                        <p:cNvPr id="0" name="图片 22532"/>
                        <p:cNvPicPr>
                          <a:picLocks noChangeAspect="1" noChangeArrowheads="1"/>
                        </p:cNvPicPr>
                        <p:nvPr/>
                      </p:nvPicPr>
                      <p:blipFill>
                        <a:blip r:embed="rId2"/>
                        <a:srcRect/>
                        <a:stretch>
                          <a:fillRect/>
                        </a:stretch>
                      </p:blipFill>
                      <p:spPr bwMode="auto">
                        <a:xfrm>
                          <a:off x="2545" y="945"/>
                          <a:ext cx="167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0" name="Text Box 39"/>
          <p:cNvSpPr txBox="1">
            <a:spLocks noChangeArrowheads="1"/>
          </p:cNvSpPr>
          <p:nvPr/>
        </p:nvSpPr>
        <p:spPr bwMode="auto">
          <a:xfrm>
            <a:off x="253289" y="4713890"/>
            <a:ext cx="800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leaf ( terminal node </a:t>
            </a:r>
            <a:r>
              <a:rPr lang="en-US" altLang="zh-CN" sz="2000" dirty="0" smtClean="0">
                <a:solidFill>
                  <a:schemeClr val="hlink"/>
                </a:solidFill>
                <a:latin typeface="Arial" panose="020B0604020202020204" pitchFamily="34" charset="0"/>
                <a:sym typeface="Wingdings" panose="05000000000000000000" pitchFamily="2" charset="2"/>
              </a:rPr>
              <a:t>)</a:t>
            </a:r>
            <a:r>
              <a:rPr lang="zh-CN" altLang="en-US" sz="2000" dirty="0" smtClean="0">
                <a:solidFill>
                  <a:schemeClr val="hlink"/>
                </a:solidFill>
                <a:latin typeface="Arial" panose="020B0604020202020204" pitchFamily="34" charset="0"/>
                <a:sym typeface="Wingdings" panose="05000000000000000000" pitchFamily="2" charset="2"/>
              </a:rPr>
              <a:t>（叶子节点）</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 node with degree 0 (no children).</a:t>
            </a:r>
            <a:endParaRPr lang="en-US" altLang="zh-CN" sz="2000" dirty="0">
              <a:latin typeface="Arial" panose="020B0604020202020204" pitchFamily="34" charset="0"/>
            </a:endParaRPr>
          </a:p>
        </p:txBody>
      </p:sp>
      <p:sp>
        <p:nvSpPr>
          <p:cNvPr id="1031" name="Text Box 40"/>
          <p:cNvSpPr txBox="1">
            <a:spLocks noChangeArrowheads="1"/>
          </p:cNvSpPr>
          <p:nvPr/>
        </p:nvSpPr>
        <p:spPr bwMode="auto">
          <a:xfrm>
            <a:off x="253289" y="2667000"/>
            <a:ext cx="61438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smtClean="0">
                <a:solidFill>
                  <a:schemeClr val="hlink"/>
                </a:solidFill>
                <a:latin typeface="Arial" panose="020B0604020202020204" pitchFamily="34" charset="0"/>
                <a:sym typeface="Wingdings" panose="05000000000000000000" pitchFamily="2" charset="2"/>
              </a:rPr>
              <a:t>Parent</a:t>
            </a:r>
            <a:r>
              <a:rPr lang="zh-CN" altLang="en-US" sz="2000" dirty="0" smtClean="0">
                <a:solidFill>
                  <a:schemeClr val="hlink"/>
                </a:solidFill>
                <a:latin typeface="Arial" panose="020B0604020202020204" pitchFamily="34" charset="0"/>
                <a:sym typeface="Wingdings" panose="05000000000000000000" pitchFamily="2" charset="2"/>
              </a:rPr>
              <a:t>（父）</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 node that has </a:t>
            </a:r>
            <a:r>
              <a:rPr lang="en-US" altLang="zh-CN" sz="2000" dirty="0" err="1">
                <a:latin typeface="Arial" panose="020B0604020202020204" pitchFamily="34" charset="0"/>
                <a:sym typeface="Wingdings" panose="05000000000000000000" pitchFamily="2" charset="2"/>
              </a:rPr>
              <a:t>subtrees</a:t>
            </a:r>
            <a:r>
              <a:rPr lang="en-US" altLang="zh-CN" sz="2000" dirty="0">
                <a:latin typeface="Arial" panose="020B0604020202020204" pitchFamily="34" charset="0"/>
                <a:sym typeface="Wingdings" panose="05000000000000000000" pitchFamily="2" charset="2"/>
              </a:rPr>
              <a:t>.</a:t>
            </a:r>
            <a:endParaRPr lang="en-US" altLang="zh-CN" sz="2000" dirty="0">
              <a:latin typeface="Arial" panose="020B0604020202020204" pitchFamily="34" charset="0"/>
            </a:endParaRPr>
          </a:p>
        </p:txBody>
      </p:sp>
      <p:sp>
        <p:nvSpPr>
          <p:cNvPr id="1032" name="Text Box 41"/>
          <p:cNvSpPr txBox="1">
            <a:spLocks noChangeArrowheads="1"/>
          </p:cNvSpPr>
          <p:nvPr/>
        </p:nvSpPr>
        <p:spPr bwMode="auto">
          <a:xfrm>
            <a:off x="253288" y="3352800"/>
            <a:ext cx="7359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children </a:t>
            </a:r>
            <a:r>
              <a:rPr lang="zh-CN" altLang="en-US" sz="2000" dirty="0" smtClean="0">
                <a:solidFill>
                  <a:schemeClr val="hlink"/>
                </a:solidFill>
                <a:latin typeface="Arial" panose="020B0604020202020204" pitchFamily="34" charset="0"/>
                <a:sym typeface="Wingdings" panose="05000000000000000000" pitchFamily="2" charset="2"/>
              </a:rPr>
              <a:t>（子）</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the roots of the </a:t>
            </a:r>
            <a:r>
              <a:rPr lang="en-US" altLang="zh-CN" sz="2000" dirty="0" err="1">
                <a:latin typeface="Arial" panose="020B0604020202020204" pitchFamily="34" charset="0"/>
                <a:sym typeface="Wingdings" panose="05000000000000000000" pitchFamily="2" charset="2"/>
              </a:rPr>
              <a:t>subtrees</a:t>
            </a:r>
            <a:r>
              <a:rPr lang="en-US" altLang="zh-CN" sz="2000" dirty="0">
                <a:latin typeface="Arial" panose="020B0604020202020204" pitchFamily="34" charset="0"/>
                <a:sym typeface="Wingdings" panose="05000000000000000000" pitchFamily="2" charset="2"/>
              </a:rPr>
              <a:t> of a parent.</a:t>
            </a:r>
            <a:endParaRPr lang="en-US" altLang="zh-CN" sz="2000" dirty="0">
              <a:latin typeface="Arial" panose="020B0604020202020204" pitchFamily="34" charset="0"/>
            </a:endParaRPr>
          </a:p>
        </p:txBody>
      </p:sp>
      <p:sp>
        <p:nvSpPr>
          <p:cNvPr id="1033" name="Text Box 42"/>
          <p:cNvSpPr txBox="1">
            <a:spLocks noChangeArrowheads="1"/>
          </p:cNvSpPr>
          <p:nvPr/>
        </p:nvSpPr>
        <p:spPr bwMode="auto">
          <a:xfrm>
            <a:off x="253289" y="4033345"/>
            <a:ext cx="69820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smtClean="0">
                <a:solidFill>
                  <a:schemeClr val="hlink"/>
                </a:solidFill>
                <a:latin typeface="Arial" panose="020B0604020202020204" pitchFamily="34" charset="0"/>
                <a:sym typeface="Wingdings" panose="05000000000000000000" pitchFamily="2" charset="2"/>
              </a:rPr>
              <a:t>Siblings</a:t>
            </a:r>
            <a:r>
              <a:rPr lang="zh-CN" altLang="en-US" sz="2000" dirty="0" smtClean="0">
                <a:solidFill>
                  <a:schemeClr val="hlink"/>
                </a:solidFill>
                <a:latin typeface="Arial" panose="020B0604020202020204" pitchFamily="34" charset="0"/>
                <a:sym typeface="Wingdings" panose="05000000000000000000" pitchFamily="2" charset="2"/>
              </a:rPr>
              <a:t>（兄弟）</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children of the same parent.</a:t>
            </a:r>
            <a:endParaRPr lang="en-US" altLang="zh-CN" sz="20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
          <p:cNvGrpSpPr/>
          <p:nvPr/>
        </p:nvGrpSpPr>
        <p:grpSpPr bwMode="auto">
          <a:xfrm>
            <a:off x="6096000" y="462398"/>
            <a:ext cx="2744788" cy="1982788"/>
            <a:chOff x="3456" y="816"/>
            <a:chExt cx="1729" cy="1249"/>
          </a:xfrm>
        </p:grpSpPr>
        <p:sp>
          <p:nvSpPr>
            <p:cNvPr id="9226" name="Oval 4"/>
            <p:cNvSpPr>
              <a:spLocks noChangeArrowheads="1"/>
            </p:cNvSpPr>
            <p:nvPr/>
          </p:nvSpPr>
          <p:spPr bwMode="auto">
            <a:xfrm>
              <a:off x="4222" y="81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endParaRPr lang="en-US" altLang="zh-CN" sz="1800"/>
            </a:p>
          </p:txBody>
        </p:sp>
        <p:sp>
          <p:nvSpPr>
            <p:cNvPr id="9227" name="Oval 5"/>
            <p:cNvSpPr>
              <a:spLocks noChangeArrowheads="1"/>
            </p:cNvSpPr>
            <p:nvPr/>
          </p:nvSpPr>
          <p:spPr bwMode="auto">
            <a:xfrm>
              <a:off x="4224"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C</a:t>
              </a:r>
              <a:endParaRPr lang="en-US" altLang="zh-CN" sz="1800"/>
            </a:p>
          </p:txBody>
        </p:sp>
        <p:sp>
          <p:nvSpPr>
            <p:cNvPr id="9228" name="Oval 6"/>
            <p:cNvSpPr>
              <a:spLocks noChangeArrowheads="1"/>
            </p:cNvSpPr>
            <p:nvPr/>
          </p:nvSpPr>
          <p:spPr bwMode="auto">
            <a:xfrm>
              <a:off x="3840"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B</a:t>
              </a:r>
              <a:endParaRPr lang="en-US" altLang="zh-CN" sz="1800"/>
            </a:p>
          </p:txBody>
        </p:sp>
        <p:sp>
          <p:nvSpPr>
            <p:cNvPr id="9229" name="Oval 7"/>
            <p:cNvSpPr>
              <a:spLocks noChangeArrowheads="1"/>
            </p:cNvSpPr>
            <p:nvPr/>
          </p:nvSpPr>
          <p:spPr bwMode="auto">
            <a:xfrm>
              <a:off x="4656"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endParaRPr lang="en-US" altLang="zh-CN" sz="1800"/>
            </a:p>
          </p:txBody>
        </p:sp>
        <p:sp>
          <p:nvSpPr>
            <p:cNvPr id="9230" name="Oval 8"/>
            <p:cNvSpPr>
              <a:spLocks noChangeArrowheads="1"/>
            </p:cNvSpPr>
            <p:nvPr/>
          </p:nvSpPr>
          <p:spPr bwMode="auto">
            <a:xfrm>
              <a:off x="4224"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G</a:t>
              </a:r>
              <a:endParaRPr lang="en-US" altLang="zh-CN" sz="1800"/>
            </a:p>
          </p:txBody>
        </p:sp>
        <p:sp>
          <p:nvSpPr>
            <p:cNvPr id="9231" name="Oval 9"/>
            <p:cNvSpPr>
              <a:spLocks noChangeArrowheads="1"/>
            </p:cNvSpPr>
            <p:nvPr/>
          </p:nvSpPr>
          <p:spPr bwMode="auto">
            <a:xfrm>
              <a:off x="3936"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a:t>
              </a:r>
              <a:endParaRPr lang="en-US" altLang="zh-CN" sz="1800"/>
            </a:p>
          </p:txBody>
        </p:sp>
        <p:sp>
          <p:nvSpPr>
            <p:cNvPr id="9232" name="Oval 10"/>
            <p:cNvSpPr>
              <a:spLocks noChangeArrowheads="1"/>
            </p:cNvSpPr>
            <p:nvPr/>
          </p:nvSpPr>
          <p:spPr bwMode="auto">
            <a:xfrm>
              <a:off x="3648"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endParaRPr lang="en-US" altLang="zh-CN" sz="1800"/>
            </a:p>
          </p:txBody>
        </p:sp>
        <p:sp>
          <p:nvSpPr>
            <p:cNvPr id="9233" name="Oval 11"/>
            <p:cNvSpPr>
              <a:spLocks noChangeArrowheads="1"/>
            </p:cNvSpPr>
            <p:nvPr/>
          </p:nvSpPr>
          <p:spPr bwMode="auto">
            <a:xfrm>
              <a:off x="451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H</a:t>
              </a:r>
              <a:endParaRPr lang="en-US" altLang="zh-CN" sz="1800"/>
            </a:p>
          </p:txBody>
        </p:sp>
        <p:sp>
          <p:nvSpPr>
            <p:cNvPr id="9234" name="Oval 12"/>
            <p:cNvSpPr>
              <a:spLocks noChangeArrowheads="1"/>
            </p:cNvSpPr>
            <p:nvPr/>
          </p:nvSpPr>
          <p:spPr bwMode="auto">
            <a:xfrm>
              <a:off x="475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a:t>
              </a:r>
              <a:endParaRPr lang="en-US" altLang="zh-CN" sz="1800"/>
            </a:p>
          </p:txBody>
        </p:sp>
        <p:sp>
          <p:nvSpPr>
            <p:cNvPr id="9235" name="Oval 13"/>
            <p:cNvSpPr>
              <a:spLocks noChangeArrowheads="1"/>
            </p:cNvSpPr>
            <p:nvPr/>
          </p:nvSpPr>
          <p:spPr bwMode="auto">
            <a:xfrm>
              <a:off x="499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J</a:t>
              </a:r>
              <a:endParaRPr lang="en-US" altLang="zh-CN" sz="1800"/>
            </a:p>
          </p:txBody>
        </p:sp>
        <p:sp>
          <p:nvSpPr>
            <p:cNvPr id="9236" name="Oval 14"/>
            <p:cNvSpPr>
              <a:spLocks noChangeArrowheads="1"/>
            </p:cNvSpPr>
            <p:nvPr/>
          </p:nvSpPr>
          <p:spPr bwMode="auto">
            <a:xfrm>
              <a:off x="4512"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a:t>
              </a:r>
              <a:endParaRPr lang="en-US" altLang="zh-CN" sz="1800"/>
            </a:p>
          </p:txBody>
        </p:sp>
        <p:sp>
          <p:nvSpPr>
            <p:cNvPr id="9237" name="Oval 15"/>
            <p:cNvSpPr>
              <a:spLocks noChangeArrowheads="1"/>
            </p:cNvSpPr>
            <p:nvPr/>
          </p:nvSpPr>
          <p:spPr bwMode="auto">
            <a:xfrm>
              <a:off x="3744"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L</a:t>
              </a:r>
              <a:endParaRPr lang="en-US" altLang="zh-CN" sz="1800"/>
            </a:p>
          </p:txBody>
        </p:sp>
        <p:sp>
          <p:nvSpPr>
            <p:cNvPr id="9238" name="Oval 16"/>
            <p:cNvSpPr>
              <a:spLocks noChangeArrowheads="1"/>
            </p:cNvSpPr>
            <p:nvPr/>
          </p:nvSpPr>
          <p:spPr bwMode="auto">
            <a:xfrm>
              <a:off x="3456"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K</a:t>
              </a:r>
              <a:endParaRPr lang="en-US" altLang="zh-CN" sz="1800"/>
            </a:p>
          </p:txBody>
        </p:sp>
        <p:sp>
          <p:nvSpPr>
            <p:cNvPr id="9239" name="Line 17"/>
            <p:cNvSpPr>
              <a:spLocks noChangeShapeType="1"/>
            </p:cNvSpPr>
            <p:nvPr/>
          </p:nvSpPr>
          <p:spPr bwMode="auto">
            <a:xfrm>
              <a:off x="4320" y="1008"/>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Line 18"/>
            <p:cNvSpPr>
              <a:spLocks noChangeShapeType="1"/>
            </p:cNvSpPr>
            <p:nvPr/>
          </p:nvSpPr>
          <p:spPr bwMode="auto">
            <a:xfrm>
              <a:off x="4320" y="1344"/>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Line 19"/>
            <p:cNvSpPr>
              <a:spLocks noChangeShapeType="1"/>
            </p:cNvSpPr>
            <p:nvPr/>
          </p:nvSpPr>
          <p:spPr bwMode="auto">
            <a:xfrm>
              <a:off x="4608" y="1680"/>
              <a:ext cx="0"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Line 20"/>
            <p:cNvSpPr>
              <a:spLocks noChangeShapeType="1"/>
            </p:cNvSpPr>
            <p:nvPr/>
          </p:nvSpPr>
          <p:spPr bwMode="auto">
            <a:xfrm flipH="1">
              <a:off x="3984" y="993"/>
              <a:ext cx="288" cy="16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Line 21"/>
            <p:cNvSpPr>
              <a:spLocks noChangeShapeType="1"/>
            </p:cNvSpPr>
            <p:nvPr/>
          </p:nvSpPr>
          <p:spPr bwMode="auto">
            <a:xfrm>
              <a:off x="4368" y="993"/>
              <a:ext cx="311" cy="1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4" name="Line 22"/>
            <p:cNvSpPr>
              <a:spLocks noChangeShapeType="1"/>
            </p:cNvSpPr>
            <p:nvPr/>
          </p:nvSpPr>
          <p:spPr bwMode="auto">
            <a:xfrm flipH="1">
              <a:off x="3792" y="1317"/>
              <a:ext cx="96"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5" name="Line 23"/>
            <p:cNvSpPr>
              <a:spLocks noChangeShapeType="1"/>
            </p:cNvSpPr>
            <p:nvPr/>
          </p:nvSpPr>
          <p:spPr bwMode="auto">
            <a:xfrm>
              <a:off x="3984" y="1333"/>
              <a:ext cx="48"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6" name="Line 24"/>
            <p:cNvSpPr>
              <a:spLocks noChangeShapeType="1"/>
            </p:cNvSpPr>
            <p:nvPr/>
          </p:nvSpPr>
          <p:spPr bwMode="auto">
            <a:xfrm flipH="1">
              <a:off x="3600" y="1673"/>
              <a:ext cx="96"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Line 25"/>
            <p:cNvSpPr>
              <a:spLocks noChangeShapeType="1"/>
            </p:cNvSpPr>
            <p:nvPr/>
          </p:nvSpPr>
          <p:spPr bwMode="auto">
            <a:xfrm>
              <a:off x="3792" y="1673"/>
              <a:ext cx="48"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26"/>
            <p:cNvSpPr>
              <a:spLocks noChangeShapeType="1"/>
            </p:cNvSpPr>
            <p:nvPr/>
          </p:nvSpPr>
          <p:spPr bwMode="auto">
            <a:xfrm flipH="1">
              <a:off x="4608" y="1344"/>
              <a:ext cx="96"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Line 27"/>
            <p:cNvSpPr>
              <a:spLocks noChangeShapeType="1"/>
            </p:cNvSpPr>
            <p:nvPr/>
          </p:nvSpPr>
          <p:spPr bwMode="auto">
            <a:xfrm>
              <a:off x="4773" y="1344"/>
              <a:ext cx="25"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0" name="Line 28"/>
            <p:cNvSpPr>
              <a:spLocks noChangeShapeType="1"/>
            </p:cNvSpPr>
            <p:nvPr/>
          </p:nvSpPr>
          <p:spPr bwMode="auto">
            <a:xfrm>
              <a:off x="4819" y="1296"/>
              <a:ext cx="227"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9" name="Text Box 33"/>
          <p:cNvSpPr txBox="1">
            <a:spLocks noChangeArrowheads="1"/>
          </p:cNvSpPr>
          <p:nvPr/>
        </p:nvSpPr>
        <p:spPr bwMode="auto">
          <a:xfrm>
            <a:off x="457200" y="4419600"/>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ancestors of a </a:t>
            </a:r>
            <a:r>
              <a:rPr lang="en-US" altLang="zh-CN" sz="2000" dirty="0" smtClean="0">
                <a:solidFill>
                  <a:schemeClr val="hlink"/>
                </a:solidFill>
                <a:latin typeface="Arial" panose="020B0604020202020204" pitchFamily="34" charset="0"/>
                <a:sym typeface="Wingdings" panose="05000000000000000000" pitchFamily="2" charset="2"/>
              </a:rPr>
              <a:t>node</a:t>
            </a:r>
            <a:r>
              <a:rPr lang="zh-CN" altLang="en-US" sz="2000" dirty="0" smtClean="0">
                <a:solidFill>
                  <a:schemeClr val="hlink"/>
                </a:solidFill>
                <a:latin typeface="Arial" panose="020B0604020202020204" pitchFamily="34" charset="0"/>
                <a:sym typeface="Wingdings" panose="05000000000000000000" pitchFamily="2" charset="2"/>
              </a:rPr>
              <a:t>（节点的祖先）</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all the nodes along the path from the node up to the root.</a:t>
            </a:r>
            <a:endParaRPr lang="en-US" altLang="zh-CN" sz="2000" dirty="0">
              <a:latin typeface="Arial" panose="020B0604020202020204" pitchFamily="34" charset="0"/>
            </a:endParaRPr>
          </a:p>
        </p:txBody>
      </p:sp>
      <p:sp>
        <p:nvSpPr>
          <p:cNvPr id="9220" name="Text Box 34"/>
          <p:cNvSpPr txBox="1">
            <a:spLocks noChangeArrowheads="1"/>
          </p:cNvSpPr>
          <p:nvPr/>
        </p:nvSpPr>
        <p:spPr bwMode="auto">
          <a:xfrm>
            <a:off x="457200" y="5257800"/>
            <a:ext cx="7924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descendants of a </a:t>
            </a:r>
            <a:r>
              <a:rPr lang="en-US" altLang="zh-CN" sz="2000" dirty="0" smtClean="0">
                <a:solidFill>
                  <a:schemeClr val="hlink"/>
                </a:solidFill>
                <a:latin typeface="Arial" panose="020B0604020202020204" pitchFamily="34" charset="0"/>
                <a:sym typeface="Wingdings" panose="05000000000000000000" pitchFamily="2" charset="2"/>
              </a:rPr>
              <a:t>node</a:t>
            </a:r>
            <a:r>
              <a:rPr lang="zh-CN" altLang="en-US" sz="2000" dirty="0" smtClean="0">
                <a:solidFill>
                  <a:schemeClr val="hlink"/>
                </a:solidFill>
                <a:latin typeface="Arial" panose="020B0604020202020204" pitchFamily="34" charset="0"/>
                <a:sym typeface="Wingdings" panose="05000000000000000000" pitchFamily="2" charset="2"/>
              </a:rPr>
              <a:t>（节点的后裔）</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all the nodes in its </a:t>
            </a:r>
            <a:r>
              <a:rPr lang="en-US" altLang="zh-CN" sz="2000" dirty="0" err="1">
                <a:latin typeface="Arial" panose="020B0604020202020204" pitchFamily="34" charset="0"/>
                <a:sym typeface="Wingdings" panose="05000000000000000000" pitchFamily="2" charset="2"/>
              </a:rPr>
              <a:t>subtrees</a:t>
            </a:r>
            <a:r>
              <a:rPr lang="en-US" altLang="zh-CN" sz="2000" dirty="0">
                <a:latin typeface="Arial" panose="020B0604020202020204" pitchFamily="34" charset="0"/>
                <a:sym typeface="Wingdings" panose="05000000000000000000" pitchFamily="2" charset="2"/>
              </a:rPr>
              <a:t>.</a:t>
            </a:r>
            <a:endParaRPr lang="en-US" altLang="zh-CN" sz="2000" dirty="0">
              <a:latin typeface="Arial" panose="020B0604020202020204" pitchFamily="34" charset="0"/>
            </a:endParaRPr>
          </a:p>
        </p:txBody>
      </p:sp>
      <p:sp>
        <p:nvSpPr>
          <p:cNvPr id="9221" name="Text Box 35"/>
          <p:cNvSpPr txBox="1">
            <a:spLocks noChangeArrowheads="1"/>
          </p:cNvSpPr>
          <p:nvPr/>
        </p:nvSpPr>
        <p:spPr bwMode="auto">
          <a:xfrm>
            <a:off x="457200" y="2193925"/>
            <a:ext cx="6172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depth of </a:t>
            </a:r>
            <a:r>
              <a:rPr lang="en-US" altLang="zh-CN" sz="2000" i="1" dirty="0" err="1">
                <a:solidFill>
                  <a:schemeClr val="hlink"/>
                </a:solidFill>
                <a:sym typeface="Wingdings" panose="05000000000000000000" pitchFamily="2" charset="2"/>
              </a:rPr>
              <a:t>n</a:t>
            </a:r>
            <a:r>
              <a:rPr lang="en-US" altLang="zh-CN" sz="2000" i="1" baseline="-25000" dirty="0" err="1">
                <a:solidFill>
                  <a:schemeClr val="hlink"/>
                </a:solidFill>
                <a:sym typeface="Wingdings" panose="05000000000000000000" pitchFamily="2" charset="2"/>
              </a:rPr>
              <a:t>i</a:t>
            </a:r>
            <a:r>
              <a:rPr lang="en-US" altLang="zh-CN" sz="2000" dirty="0">
                <a:solidFill>
                  <a:schemeClr val="hlink"/>
                </a:solidFill>
                <a:latin typeface="Arial" panose="020B0604020202020204" pitchFamily="34" charset="0"/>
                <a:sym typeface="Wingdings" panose="05000000000000000000" pitchFamily="2" charset="2"/>
              </a:rPr>
              <a:t> </a:t>
            </a:r>
            <a:r>
              <a:rPr lang="zh-CN" altLang="en-US" sz="2000" dirty="0">
                <a:solidFill>
                  <a:schemeClr val="hlink"/>
                </a:solidFill>
                <a:latin typeface="Arial" panose="020B0604020202020204" pitchFamily="34" charset="0"/>
                <a:sym typeface="Wingdings" panose="05000000000000000000" pitchFamily="2" charset="2"/>
              </a:rPr>
              <a:t>（</a:t>
            </a:r>
            <a:r>
              <a:rPr lang="zh-CN" altLang="en-US" sz="2000" dirty="0" smtClean="0">
                <a:solidFill>
                  <a:schemeClr val="hlink"/>
                </a:solidFill>
                <a:latin typeface="Arial" panose="020B0604020202020204" pitchFamily="34" charset="0"/>
                <a:sym typeface="Wingdings" panose="05000000000000000000" pitchFamily="2" charset="2"/>
              </a:rPr>
              <a:t>深度）</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length of the unique path from the root to </a:t>
            </a:r>
            <a:r>
              <a:rPr lang="en-US" altLang="zh-CN" sz="2000" i="1" dirty="0" err="1">
                <a:sym typeface="Wingdings" panose="05000000000000000000" pitchFamily="2" charset="2"/>
              </a:rPr>
              <a:t>n</a:t>
            </a:r>
            <a:r>
              <a:rPr lang="en-US" altLang="zh-CN" sz="2000" i="1" baseline="-25000" dirty="0" err="1">
                <a:sym typeface="Wingdings" panose="05000000000000000000" pitchFamily="2" charset="2"/>
              </a:rPr>
              <a:t>i</a:t>
            </a:r>
            <a:r>
              <a:rPr lang="en-US" altLang="zh-CN" sz="2000" dirty="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Depth(root) = </a:t>
            </a:r>
            <a:r>
              <a:rPr lang="en-US" altLang="zh-CN" sz="2000" dirty="0" smtClean="0">
                <a:solidFill>
                  <a:srgbClr val="FF0000"/>
                </a:solidFill>
                <a:latin typeface="Arial" panose="020B0604020202020204" pitchFamily="34" charset="0"/>
                <a:sym typeface="Wingdings" panose="05000000000000000000" pitchFamily="2" charset="2"/>
              </a:rPr>
              <a:t>1 or 0</a:t>
            </a:r>
            <a:endParaRPr lang="en-US" altLang="zh-CN" sz="2000" dirty="0">
              <a:solidFill>
                <a:srgbClr val="FF0000"/>
              </a:solidFill>
              <a:latin typeface="Arial" panose="020B0604020202020204" pitchFamily="34" charset="0"/>
              <a:sym typeface="Wingdings" panose="05000000000000000000" pitchFamily="2" charset="2"/>
            </a:endParaRPr>
          </a:p>
        </p:txBody>
      </p:sp>
      <p:sp>
        <p:nvSpPr>
          <p:cNvPr id="9222" name="Text Box 36"/>
          <p:cNvSpPr txBox="1">
            <a:spLocks noChangeArrowheads="1"/>
          </p:cNvSpPr>
          <p:nvPr/>
        </p:nvSpPr>
        <p:spPr bwMode="auto">
          <a:xfrm>
            <a:off x="457200" y="3032125"/>
            <a:ext cx="7924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height of </a:t>
            </a:r>
            <a:r>
              <a:rPr lang="en-US" altLang="zh-CN" sz="2000" i="1" dirty="0" err="1">
                <a:solidFill>
                  <a:schemeClr val="hlink"/>
                </a:solidFill>
                <a:sym typeface="Wingdings" panose="05000000000000000000" pitchFamily="2" charset="2"/>
              </a:rPr>
              <a:t>n</a:t>
            </a:r>
            <a:r>
              <a:rPr lang="en-US" altLang="zh-CN" sz="2000" i="1" baseline="-25000" dirty="0" err="1">
                <a:solidFill>
                  <a:schemeClr val="hlink"/>
                </a:solidFill>
                <a:sym typeface="Wingdings" panose="05000000000000000000" pitchFamily="2" charset="2"/>
              </a:rPr>
              <a:t>i</a:t>
            </a:r>
            <a:r>
              <a:rPr lang="en-US" altLang="zh-CN" sz="2000" dirty="0">
                <a:solidFill>
                  <a:schemeClr val="hlink"/>
                </a:solidFill>
                <a:latin typeface="Arial" panose="020B0604020202020204" pitchFamily="34" charset="0"/>
                <a:sym typeface="Wingdings" panose="05000000000000000000" pitchFamily="2" charset="2"/>
              </a:rPr>
              <a:t> </a:t>
            </a:r>
            <a:r>
              <a:rPr lang="zh-CN" altLang="en-US" sz="2000" dirty="0" smtClean="0">
                <a:solidFill>
                  <a:schemeClr val="hlink"/>
                </a:solidFill>
                <a:latin typeface="Arial" panose="020B0604020202020204" pitchFamily="34" charset="0"/>
                <a:sym typeface="Wingdings" panose="05000000000000000000" pitchFamily="2" charset="2"/>
              </a:rPr>
              <a:t>（高度）</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length of the longest path from </a:t>
            </a:r>
            <a:r>
              <a:rPr lang="en-US" altLang="zh-CN" sz="2000" i="1" dirty="0" err="1">
                <a:sym typeface="Wingdings" panose="05000000000000000000" pitchFamily="2" charset="2"/>
              </a:rPr>
              <a:t>n</a:t>
            </a:r>
            <a:r>
              <a:rPr lang="en-US" altLang="zh-CN" sz="2000" i="1" baseline="-25000" dirty="0" err="1">
                <a:sym typeface="Wingdings" panose="05000000000000000000" pitchFamily="2" charset="2"/>
              </a:rPr>
              <a:t>i</a:t>
            </a:r>
            <a:r>
              <a:rPr lang="en-US" altLang="zh-CN" sz="2000" dirty="0">
                <a:latin typeface="Arial" panose="020B0604020202020204" pitchFamily="34" charset="0"/>
                <a:sym typeface="Wingdings" panose="05000000000000000000" pitchFamily="2" charset="2"/>
              </a:rPr>
              <a:t> to a leaf.  Height(leaf) = </a:t>
            </a:r>
            <a:r>
              <a:rPr lang="en-US" altLang="zh-CN" sz="2000" dirty="0" smtClean="0">
                <a:solidFill>
                  <a:srgbClr val="FF0000"/>
                </a:solidFill>
                <a:latin typeface="Arial" panose="020B0604020202020204" pitchFamily="34" charset="0"/>
                <a:sym typeface="Wingdings" panose="05000000000000000000" pitchFamily="2" charset="2"/>
              </a:rPr>
              <a:t>1 </a:t>
            </a:r>
            <a:r>
              <a:rPr lang="en-US" altLang="zh-CN" sz="2000" dirty="0">
                <a:solidFill>
                  <a:srgbClr val="FF0000"/>
                </a:solidFill>
                <a:latin typeface="Arial" panose="020B0604020202020204" pitchFamily="34" charset="0"/>
                <a:sym typeface="Wingdings" panose="05000000000000000000" pitchFamily="2" charset="2"/>
              </a:rPr>
              <a:t>or </a:t>
            </a:r>
            <a:r>
              <a:rPr lang="en-US" altLang="zh-CN" sz="2000" dirty="0" smtClean="0">
                <a:solidFill>
                  <a:srgbClr val="FF0000"/>
                </a:solidFill>
                <a:latin typeface="Arial" panose="020B0604020202020204" pitchFamily="34" charset="0"/>
                <a:sym typeface="Wingdings" panose="05000000000000000000" pitchFamily="2" charset="2"/>
              </a:rPr>
              <a:t>0</a:t>
            </a:r>
            <a:r>
              <a:rPr lang="en-US" altLang="zh-CN" sz="2000" dirty="0" smtClean="0">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and height(D) = </a:t>
            </a:r>
            <a:r>
              <a:rPr lang="en-US" altLang="zh-CN" sz="2000" dirty="0" smtClean="0">
                <a:solidFill>
                  <a:srgbClr val="FF0000"/>
                </a:solidFill>
                <a:latin typeface="Arial" panose="020B0604020202020204" pitchFamily="34" charset="0"/>
                <a:sym typeface="Wingdings" panose="05000000000000000000" pitchFamily="2" charset="2"/>
              </a:rPr>
              <a:t>3 </a:t>
            </a:r>
            <a:r>
              <a:rPr lang="en-US" altLang="zh-CN" sz="2000" dirty="0">
                <a:solidFill>
                  <a:srgbClr val="FF0000"/>
                </a:solidFill>
                <a:latin typeface="Arial" panose="020B0604020202020204" pitchFamily="34" charset="0"/>
                <a:sym typeface="Wingdings" panose="05000000000000000000" pitchFamily="2" charset="2"/>
              </a:rPr>
              <a:t>or 2</a:t>
            </a:r>
            <a:r>
              <a:rPr lang="en-US" altLang="zh-CN" sz="2000" dirty="0" smtClean="0">
                <a:latin typeface="Arial" panose="020B0604020202020204" pitchFamily="34" charset="0"/>
                <a:sym typeface="Wingdings" panose="05000000000000000000" pitchFamily="2" charset="2"/>
              </a:rPr>
              <a:t>.</a:t>
            </a:r>
            <a:endParaRPr lang="en-US" altLang="zh-CN" sz="2000" dirty="0">
              <a:latin typeface="Arial" panose="020B0604020202020204" pitchFamily="34" charset="0"/>
              <a:sym typeface="Wingdings" panose="05000000000000000000" pitchFamily="2" charset="2"/>
            </a:endParaRPr>
          </a:p>
        </p:txBody>
      </p:sp>
      <p:sp>
        <p:nvSpPr>
          <p:cNvPr id="9223" name="Text Box 37"/>
          <p:cNvSpPr txBox="1">
            <a:spLocks noChangeArrowheads="1"/>
          </p:cNvSpPr>
          <p:nvPr/>
        </p:nvSpPr>
        <p:spPr bwMode="auto">
          <a:xfrm>
            <a:off x="457200" y="3886200"/>
            <a:ext cx="807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height (depth) of a tree ::= </a:t>
            </a:r>
            <a:r>
              <a:rPr lang="en-US" altLang="zh-CN" sz="2000" dirty="0">
                <a:latin typeface="Arial" panose="020B0604020202020204" pitchFamily="34" charset="0"/>
                <a:sym typeface="Wingdings" panose="05000000000000000000" pitchFamily="2" charset="2"/>
              </a:rPr>
              <a:t>height(root) = depth(deepest leaf).</a:t>
            </a:r>
            <a:endParaRPr lang="en-US" altLang="zh-CN" sz="2000" dirty="0">
              <a:latin typeface="Arial" panose="020B0604020202020204" pitchFamily="34" charset="0"/>
              <a:sym typeface="Wingdings" panose="05000000000000000000" pitchFamily="2" charset="2"/>
            </a:endParaRPr>
          </a:p>
        </p:txBody>
      </p:sp>
      <p:sp>
        <p:nvSpPr>
          <p:cNvPr id="9224" name="Text Box 38"/>
          <p:cNvSpPr txBox="1">
            <a:spLocks noChangeArrowheads="1"/>
          </p:cNvSpPr>
          <p:nvPr/>
        </p:nvSpPr>
        <p:spPr bwMode="auto">
          <a:xfrm>
            <a:off x="457200" y="228600"/>
            <a:ext cx="563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latin typeface="Arial" panose="020B0604020202020204" pitchFamily="34" charset="0"/>
                <a:sym typeface="Wingdings" panose="05000000000000000000" pitchFamily="2" charset="2"/>
              </a:rPr>
              <a:t>  </a:t>
            </a:r>
            <a:r>
              <a:rPr lang="en-US" altLang="zh-CN" sz="2000">
                <a:solidFill>
                  <a:schemeClr val="hlink"/>
                </a:solidFill>
                <a:latin typeface="Arial" panose="020B0604020202020204" pitchFamily="34" charset="0"/>
                <a:sym typeface="Wingdings" panose="05000000000000000000" pitchFamily="2" charset="2"/>
              </a:rPr>
              <a:t>path from </a:t>
            </a:r>
            <a:r>
              <a:rPr lang="en-US" altLang="zh-CN" sz="2000" i="1">
                <a:solidFill>
                  <a:schemeClr val="hlink"/>
                </a:solidFill>
                <a:sym typeface="Wingdings" panose="05000000000000000000" pitchFamily="2" charset="2"/>
              </a:rPr>
              <a:t>n</a:t>
            </a:r>
            <a:r>
              <a:rPr lang="en-US" altLang="zh-CN" sz="2000" baseline="-25000">
                <a:solidFill>
                  <a:schemeClr val="hlink"/>
                </a:solidFill>
                <a:sym typeface="Wingdings" panose="05000000000000000000" pitchFamily="2" charset="2"/>
              </a:rPr>
              <a:t>1</a:t>
            </a:r>
            <a:r>
              <a:rPr lang="en-US" altLang="zh-CN" sz="2000">
                <a:solidFill>
                  <a:schemeClr val="hlink"/>
                </a:solidFill>
                <a:latin typeface="Arial" panose="020B0604020202020204" pitchFamily="34" charset="0"/>
                <a:sym typeface="Wingdings" panose="05000000000000000000" pitchFamily="2" charset="2"/>
              </a:rPr>
              <a:t> to </a:t>
            </a:r>
            <a:r>
              <a:rPr lang="en-US" altLang="zh-CN" sz="2000" i="1">
                <a:solidFill>
                  <a:schemeClr val="hlink"/>
                </a:solidFill>
                <a:sym typeface="Wingdings" panose="05000000000000000000" pitchFamily="2" charset="2"/>
              </a:rPr>
              <a:t>n</a:t>
            </a:r>
            <a:r>
              <a:rPr lang="en-US" altLang="zh-CN" sz="2000" i="1" baseline="-25000">
                <a:solidFill>
                  <a:schemeClr val="hlink"/>
                </a:solidFill>
                <a:sym typeface="Wingdings" panose="05000000000000000000" pitchFamily="2" charset="2"/>
              </a:rPr>
              <a:t>k</a:t>
            </a:r>
            <a:r>
              <a:rPr lang="en-US" altLang="zh-CN" sz="2000" baseline="-25000">
                <a:solidFill>
                  <a:schemeClr val="hlink"/>
                </a:solidFill>
                <a:latin typeface="Arial" panose="020B0604020202020204" pitchFamily="34" charset="0"/>
                <a:sym typeface="Wingdings" panose="05000000000000000000" pitchFamily="2" charset="2"/>
              </a:rPr>
              <a:t> </a:t>
            </a:r>
            <a:r>
              <a:rPr lang="en-US" altLang="zh-CN" sz="2000">
                <a:solidFill>
                  <a:schemeClr val="hlink"/>
                </a:solidFill>
                <a:latin typeface="Arial" panose="020B0604020202020204" pitchFamily="34" charset="0"/>
                <a:sym typeface="Wingdings" panose="05000000000000000000" pitchFamily="2" charset="2"/>
              </a:rPr>
              <a:t>::= </a:t>
            </a:r>
            <a:r>
              <a:rPr lang="en-US" altLang="zh-CN" sz="2000">
                <a:latin typeface="Arial" panose="020B0604020202020204" pitchFamily="34" charset="0"/>
                <a:sym typeface="Wingdings" panose="05000000000000000000" pitchFamily="2" charset="2"/>
              </a:rPr>
              <a:t>a (</a:t>
            </a:r>
            <a:r>
              <a:rPr lang="en-US" altLang="zh-CN" sz="2000">
                <a:solidFill>
                  <a:srgbClr val="FF0000"/>
                </a:solidFill>
                <a:latin typeface="Arial" panose="020B0604020202020204" pitchFamily="34" charset="0"/>
                <a:sym typeface="Wingdings" panose="05000000000000000000" pitchFamily="2" charset="2"/>
              </a:rPr>
              <a:t>unique</a:t>
            </a:r>
            <a:r>
              <a:rPr lang="en-US" altLang="zh-CN" sz="2000">
                <a:latin typeface="Arial" panose="020B0604020202020204" pitchFamily="34" charset="0"/>
                <a:sym typeface="Wingdings" panose="05000000000000000000" pitchFamily="2" charset="2"/>
              </a:rPr>
              <a:t>) sequence of nodes </a:t>
            </a:r>
            <a:r>
              <a:rPr lang="en-US" altLang="zh-CN" sz="2000" i="1">
                <a:sym typeface="Wingdings" panose="05000000000000000000" pitchFamily="2" charset="2"/>
              </a:rPr>
              <a:t>n</a:t>
            </a:r>
            <a:r>
              <a:rPr lang="en-US" altLang="zh-CN" sz="2000" baseline="-25000">
                <a:sym typeface="Wingdings" panose="05000000000000000000" pitchFamily="2" charset="2"/>
              </a:rPr>
              <a:t>1</a:t>
            </a:r>
            <a:r>
              <a:rPr lang="en-US" altLang="zh-CN" sz="2000">
                <a:latin typeface="Arial" panose="020B0604020202020204" pitchFamily="34" charset="0"/>
                <a:sym typeface="Wingdings" panose="05000000000000000000" pitchFamily="2" charset="2"/>
              </a:rPr>
              <a:t>, </a:t>
            </a:r>
            <a:r>
              <a:rPr lang="en-US" altLang="zh-CN" sz="2000" i="1">
                <a:sym typeface="Wingdings" panose="05000000000000000000" pitchFamily="2" charset="2"/>
              </a:rPr>
              <a:t>n</a:t>
            </a:r>
            <a:r>
              <a:rPr lang="en-US" altLang="zh-CN" sz="2000" baseline="-25000">
                <a:sym typeface="Wingdings" panose="05000000000000000000" pitchFamily="2" charset="2"/>
              </a:rPr>
              <a:t>2</a:t>
            </a:r>
            <a:r>
              <a:rPr lang="en-US" altLang="zh-CN" sz="2000">
                <a:latin typeface="Arial" panose="020B0604020202020204" pitchFamily="34" charset="0"/>
                <a:sym typeface="Wingdings" panose="05000000000000000000" pitchFamily="2" charset="2"/>
              </a:rPr>
              <a:t>, …, </a:t>
            </a:r>
            <a:r>
              <a:rPr lang="en-US" altLang="zh-CN" sz="2000" i="1">
                <a:sym typeface="Wingdings" panose="05000000000000000000" pitchFamily="2" charset="2"/>
              </a:rPr>
              <a:t>n</a:t>
            </a:r>
            <a:r>
              <a:rPr lang="en-US" altLang="zh-CN" sz="2000" i="1" baseline="-25000">
                <a:sym typeface="Wingdings" panose="05000000000000000000" pitchFamily="2" charset="2"/>
              </a:rPr>
              <a:t>k</a:t>
            </a:r>
            <a:r>
              <a:rPr lang="en-US" altLang="zh-CN" sz="2000" baseline="-25000">
                <a:latin typeface="Arial" panose="020B0604020202020204" pitchFamily="34" charset="0"/>
                <a:sym typeface="Wingdings" panose="05000000000000000000" pitchFamily="2" charset="2"/>
              </a:rPr>
              <a:t> </a:t>
            </a:r>
            <a:r>
              <a:rPr lang="en-US" altLang="zh-CN" sz="2000">
                <a:latin typeface="Arial" panose="020B0604020202020204" pitchFamily="34" charset="0"/>
                <a:sym typeface="Wingdings" panose="05000000000000000000" pitchFamily="2" charset="2"/>
              </a:rPr>
              <a:t> such that </a:t>
            </a:r>
            <a:r>
              <a:rPr lang="en-US" altLang="zh-CN" sz="2000" i="1">
                <a:sym typeface="Wingdings" panose="05000000000000000000" pitchFamily="2" charset="2"/>
              </a:rPr>
              <a:t>n</a:t>
            </a:r>
            <a:r>
              <a:rPr lang="en-US" altLang="zh-CN" sz="2000" i="1" baseline="-25000">
                <a:sym typeface="Wingdings" panose="05000000000000000000" pitchFamily="2" charset="2"/>
              </a:rPr>
              <a:t>i</a:t>
            </a:r>
            <a:r>
              <a:rPr lang="en-US" altLang="zh-CN" sz="2000">
                <a:latin typeface="Arial" panose="020B0604020202020204" pitchFamily="34" charset="0"/>
                <a:sym typeface="Wingdings" panose="05000000000000000000" pitchFamily="2" charset="2"/>
              </a:rPr>
              <a:t> is the parent of </a:t>
            </a:r>
            <a:r>
              <a:rPr lang="en-US" altLang="zh-CN" sz="2000" i="1">
                <a:sym typeface="Wingdings" panose="05000000000000000000" pitchFamily="2" charset="2"/>
              </a:rPr>
              <a:t>n</a:t>
            </a:r>
            <a:r>
              <a:rPr lang="en-US" altLang="zh-CN" sz="2000" i="1" baseline="-25000">
                <a:sym typeface="Wingdings" panose="05000000000000000000" pitchFamily="2" charset="2"/>
              </a:rPr>
              <a:t>i+</a:t>
            </a:r>
            <a:r>
              <a:rPr lang="en-US" altLang="zh-CN" sz="2000" baseline="-25000">
                <a:sym typeface="Wingdings" panose="05000000000000000000" pitchFamily="2" charset="2"/>
              </a:rPr>
              <a:t>1</a:t>
            </a:r>
            <a:r>
              <a:rPr lang="en-US" altLang="zh-CN" sz="2000">
                <a:latin typeface="Arial" panose="020B0604020202020204" pitchFamily="34" charset="0"/>
                <a:sym typeface="Wingdings" panose="05000000000000000000" pitchFamily="2" charset="2"/>
              </a:rPr>
              <a:t> for </a:t>
            </a:r>
            <a:r>
              <a:rPr lang="en-US" altLang="zh-CN" sz="2000">
                <a:sym typeface="Wingdings" panose="05000000000000000000" pitchFamily="2" charset="2"/>
              </a:rPr>
              <a:t>1 </a:t>
            </a:r>
            <a:r>
              <a:rPr lang="en-US" altLang="zh-CN" sz="2000">
                <a:sym typeface="Symbol" panose="05050102010706020507" pitchFamily="18" charset="2"/>
              </a:rPr>
              <a:t></a:t>
            </a:r>
            <a:r>
              <a:rPr lang="en-US" altLang="zh-CN" sz="2000" i="1">
                <a:sym typeface="Wingdings" panose="05000000000000000000" pitchFamily="2" charset="2"/>
              </a:rPr>
              <a:t> i </a:t>
            </a:r>
            <a:r>
              <a:rPr lang="en-US" altLang="zh-CN" sz="2000">
                <a:sym typeface="Wingdings" panose="05000000000000000000" pitchFamily="2" charset="2"/>
              </a:rPr>
              <a:t>&lt;</a:t>
            </a:r>
            <a:r>
              <a:rPr lang="en-US" altLang="zh-CN" sz="2000" i="1">
                <a:sym typeface="Wingdings" panose="05000000000000000000" pitchFamily="2" charset="2"/>
              </a:rPr>
              <a:t> k</a:t>
            </a:r>
            <a:r>
              <a:rPr lang="en-US" altLang="zh-CN" sz="2000">
                <a:latin typeface="Arial" panose="020B0604020202020204" pitchFamily="34" charset="0"/>
                <a:sym typeface="Wingdings" panose="05000000000000000000" pitchFamily="2" charset="2"/>
              </a:rPr>
              <a:t>.</a:t>
            </a:r>
            <a:endParaRPr lang="en-US" altLang="zh-CN" sz="2000">
              <a:latin typeface="Arial" panose="020B0604020202020204" pitchFamily="34" charset="0"/>
              <a:sym typeface="Wingdings" panose="05000000000000000000" pitchFamily="2" charset="2"/>
            </a:endParaRPr>
          </a:p>
        </p:txBody>
      </p:sp>
      <p:sp>
        <p:nvSpPr>
          <p:cNvPr id="9225" name="Text Box 39"/>
          <p:cNvSpPr txBox="1">
            <a:spLocks noChangeArrowheads="1"/>
          </p:cNvSpPr>
          <p:nvPr/>
        </p:nvSpPr>
        <p:spPr bwMode="auto">
          <a:xfrm>
            <a:off x="457200" y="1371600"/>
            <a:ext cx="525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latin typeface="Arial" panose="020B0604020202020204" pitchFamily="34" charset="0"/>
                <a:sym typeface="Wingdings" panose="05000000000000000000" pitchFamily="2" charset="2"/>
              </a:rPr>
              <a:t>  </a:t>
            </a:r>
            <a:r>
              <a:rPr lang="en-US" altLang="zh-CN" sz="2000">
                <a:solidFill>
                  <a:schemeClr val="hlink"/>
                </a:solidFill>
                <a:latin typeface="Arial" panose="020B0604020202020204" pitchFamily="34" charset="0"/>
                <a:sym typeface="Wingdings" panose="05000000000000000000" pitchFamily="2" charset="2"/>
              </a:rPr>
              <a:t>length of path ::= </a:t>
            </a:r>
            <a:r>
              <a:rPr lang="en-US" altLang="zh-CN" sz="2000">
                <a:latin typeface="Arial" panose="020B0604020202020204" pitchFamily="34" charset="0"/>
                <a:sym typeface="Wingdings" panose="05000000000000000000" pitchFamily="2" charset="2"/>
              </a:rPr>
              <a:t>number of edges on the path.</a:t>
            </a:r>
            <a:endParaRPr lang="en-US" altLang="zh-CN" sz="2000">
              <a:latin typeface="Arial" panose="020B0604020202020204" pitchFamily="34" charset="0"/>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森林和有序森林</a:t>
            </a:r>
            <a:endParaRPr lang="zh-CN" altLang="en-US" smtClean="0"/>
          </a:p>
        </p:txBody>
      </p:sp>
      <p:sp>
        <p:nvSpPr>
          <p:cNvPr id="50179" name="Rectangle 3"/>
          <p:cNvSpPr>
            <a:spLocks noGrp="1" noChangeArrowheads="1"/>
          </p:cNvSpPr>
          <p:nvPr>
            <p:ph type="body" idx="1"/>
          </p:nvPr>
        </p:nvSpPr>
        <p:spPr/>
        <p:txBody>
          <a:bodyPr/>
          <a:lstStyle/>
          <a:p>
            <a:pPr eaLnBrk="1" hangingPunct="1"/>
            <a:r>
              <a:rPr lang="zh-CN" altLang="en-US" dirty="0" smtClean="0">
                <a:solidFill>
                  <a:schemeClr val="accent2"/>
                </a:solidFill>
              </a:rPr>
              <a:t>森林</a:t>
            </a:r>
            <a:r>
              <a:rPr lang="zh-CN" altLang="en-US" i="1" dirty="0" smtClean="0"/>
              <a:t>（</a:t>
            </a:r>
            <a:r>
              <a:rPr lang="en-US" altLang="zh-CN" i="1" dirty="0" smtClean="0">
                <a:solidFill>
                  <a:schemeClr val="hlink"/>
                </a:solidFill>
              </a:rPr>
              <a:t>forest</a:t>
            </a:r>
            <a:r>
              <a:rPr lang="zh-CN" altLang="en-US" i="1" dirty="0" smtClean="0"/>
              <a:t>）：</a:t>
            </a:r>
            <a:r>
              <a:rPr lang="zh-CN" altLang="en-US" dirty="0" smtClean="0"/>
              <a:t>树的集合，通常认为是有根树的集合</a:t>
            </a:r>
            <a:endParaRPr lang="zh-CN" altLang="en-US" dirty="0" smtClean="0"/>
          </a:p>
          <a:p>
            <a:pPr eaLnBrk="1" hangingPunct="1"/>
            <a:r>
              <a:rPr lang="zh-CN" altLang="en-US" dirty="0" smtClean="0">
                <a:solidFill>
                  <a:schemeClr val="accent2"/>
                </a:solidFill>
              </a:rPr>
              <a:t>有序森林</a:t>
            </a:r>
            <a:r>
              <a:rPr lang="zh-CN" altLang="en-US" i="1" dirty="0" smtClean="0"/>
              <a:t>（</a:t>
            </a:r>
            <a:r>
              <a:rPr lang="en-US" altLang="zh-CN" i="1" dirty="0" smtClean="0">
                <a:solidFill>
                  <a:schemeClr val="hlink"/>
                </a:solidFill>
              </a:rPr>
              <a:t>orchard</a:t>
            </a:r>
            <a:r>
              <a:rPr lang="zh-CN" altLang="en-US" i="1" dirty="0" smtClean="0">
                <a:solidFill>
                  <a:schemeClr val="hlink"/>
                </a:solidFill>
              </a:rPr>
              <a:t>，</a:t>
            </a:r>
            <a:r>
              <a:rPr lang="en-US" altLang="zh-CN" i="1" dirty="0" smtClean="0">
                <a:solidFill>
                  <a:schemeClr val="hlink"/>
                </a:solidFill>
              </a:rPr>
              <a:t>ordered forest</a:t>
            </a:r>
            <a:r>
              <a:rPr lang="zh-CN" altLang="en-US" i="1" dirty="0" smtClean="0"/>
              <a:t>）：</a:t>
            </a:r>
            <a:r>
              <a:rPr lang="zh-CN" altLang="en-US" dirty="0" smtClean="0"/>
              <a:t>有序树的有序集合</a:t>
            </a:r>
            <a:endParaRPr lang="zh-CN" altLang="en-US" dirty="0" smtClean="0"/>
          </a:p>
          <a:p>
            <a:pPr eaLnBrk="1" hangingPunct="1"/>
            <a:r>
              <a:rPr lang="zh-CN" altLang="en-US" dirty="0" smtClean="0"/>
              <a:t>有根（有序）树去掉根节点</a:t>
            </a:r>
            <a:r>
              <a:rPr lang="zh-CN" altLang="en-US" dirty="0" smtClean="0">
                <a:sym typeface="Wingdings" panose="05000000000000000000" pitchFamily="2" charset="2"/>
              </a:rPr>
              <a:t>（有序）森林</a:t>
            </a:r>
            <a:endParaRPr lang="zh-CN" altLang="en-US" dirty="0" smtClean="0">
              <a:sym typeface="Wingdings" panose="05000000000000000000" pitchFamily="2" charset="2"/>
            </a:endParaRPr>
          </a:p>
          <a:p>
            <a:pPr eaLnBrk="1" hangingPunct="1"/>
            <a:r>
              <a:rPr lang="zh-CN" altLang="en-US" dirty="0" smtClean="0">
                <a:sym typeface="Wingdings" panose="05000000000000000000" pitchFamily="2" charset="2"/>
              </a:rPr>
              <a:t>（有序）森林添加父节点有根（有序）树 </a:t>
            </a:r>
            <a:endParaRPr lang="zh-CN" altLang="en-US" dirty="0" smtClean="0">
              <a:sym typeface="Wingdings" panose="05000000000000000000" pitchFamily="2" charset="2"/>
            </a:endParaRPr>
          </a:p>
          <a:p>
            <a:pPr eaLnBrk="1" hangingPunct="1"/>
            <a:r>
              <a:rPr lang="zh-CN" altLang="en-US" dirty="0" smtClean="0">
                <a:sym typeface="Wingdings" panose="05000000000000000000" pitchFamily="2" charset="2"/>
              </a:rPr>
              <a:t>具有</a:t>
            </a:r>
            <a:r>
              <a:rPr lang="en-US" altLang="zh-CN" dirty="0" smtClean="0">
                <a:sym typeface="Wingdings" panose="05000000000000000000" pitchFamily="2" charset="2"/>
              </a:rPr>
              <a:t>n</a:t>
            </a:r>
            <a:r>
              <a:rPr lang="zh-CN" altLang="en-US" dirty="0" smtClean="0">
                <a:sym typeface="Wingdings" panose="05000000000000000000" pitchFamily="2" charset="2"/>
              </a:rPr>
              <a:t>棵树</a:t>
            </a:r>
            <a:r>
              <a:rPr lang="en-US" altLang="zh-CN" dirty="0" smtClean="0">
                <a:sym typeface="Wingdings" panose="05000000000000000000" pitchFamily="2" charset="2"/>
              </a:rPr>
              <a:t>m</a:t>
            </a:r>
            <a:r>
              <a:rPr lang="zh-CN" altLang="en-US" dirty="0" smtClean="0">
                <a:sym typeface="Wingdings" panose="05000000000000000000" pitchFamily="2" charset="2"/>
              </a:rPr>
              <a:t>个结点的森林的，边的个数为？</a:t>
            </a:r>
            <a:endParaRPr lang="zh-CN" altLang="en-US" dirty="0" smtClean="0">
              <a:sym typeface="Wingdings" panose="05000000000000000000" pitchFamily="2" charset="2"/>
            </a:endParaRPr>
          </a:p>
          <a:p>
            <a:pPr eaLnBrk="1" hangingPunct="1"/>
            <a:endParaRPr lang="zh-CN" altLang="en-US" dirty="0" smtClean="0"/>
          </a:p>
        </p:txBody>
      </p:sp>
      <p:sp>
        <p:nvSpPr>
          <p:cNvPr id="501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BC9B86-7617-406A-95B5-691E60776D4C}"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二叉树</a:t>
            </a:r>
            <a:endParaRPr lang="zh-CN" altLang="en-US" smtClean="0"/>
          </a:p>
        </p:txBody>
      </p:sp>
      <p:sp>
        <p:nvSpPr>
          <p:cNvPr id="58371" name="Rectangle 3"/>
          <p:cNvSpPr>
            <a:spLocks noGrp="1" noChangeArrowheads="1"/>
          </p:cNvSpPr>
          <p:nvPr>
            <p:ph type="body" idx="1"/>
          </p:nvPr>
        </p:nvSpPr>
        <p:spPr>
          <a:xfrm>
            <a:off x="1182688" y="1371600"/>
            <a:ext cx="7772400" cy="3886200"/>
          </a:xfrm>
        </p:spPr>
        <p:txBody>
          <a:bodyPr/>
          <a:lstStyle/>
          <a:p>
            <a:pPr eaLnBrk="1" hangingPunct="1"/>
            <a:r>
              <a:rPr lang="zh-CN" altLang="en-US" smtClean="0">
                <a:solidFill>
                  <a:schemeClr val="accent2"/>
                </a:solidFill>
              </a:rPr>
              <a:t>定义</a:t>
            </a:r>
            <a:r>
              <a:rPr lang="zh-CN" altLang="en-US" smtClean="0"/>
              <a:t>： </a:t>
            </a:r>
            <a:br>
              <a:rPr lang="zh-CN" altLang="en-US" smtClean="0"/>
            </a:br>
            <a:r>
              <a:rPr lang="zh-CN" altLang="en-US" smtClean="0">
                <a:solidFill>
                  <a:schemeClr val="accent2"/>
                </a:solidFill>
              </a:rPr>
              <a:t>二叉树</a:t>
            </a:r>
            <a:r>
              <a:rPr lang="zh-CN" altLang="en-US" smtClean="0"/>
              <a:t>（</a:t>
            </a:r>
            <a:r>
              <a:rPr lang="en-US" altLang="zh-CN" smtClean="0">
                <a:solidFill>
                  <a:schemeClr val="hlink"/>
                </a:solidFill>
              </a:rPr>
              <a:t>binary tree</a:t>
            </a:r>
            <a:r>
              <a:rPr lang="zh-CN" altLang="en-US" smtClean="0"/>
              <a:t>）</a:t>
            </a:r>
            <a:r>
              <a:rPr lang="en-US" altLang="zh-CN" smtClean="0"/>
              <a:t>t</a:t>
            </a:r>
            <a:r>
              <a:rPr lang="zh-CN" altLang="en-US" smtClean="0"/>
              <a:t>是有限元素集合：</a:t>
            </a:r>
            <a:br>
              <a:rPr lang="zh-CN" altLang="en-US" smtClean="0"/>
            </a:br>
            <a:r>
              <a:rPr lang="zh-CN" altLang="en-US" smtClean="0"/>
              <a:t>或者为空；</a:t>
            </a:r>
            <a:br>
              <a:rPr lang="zh-CN" altLang="en-US" smtClean="0"/>
            </a:br>
            <a:r>
              <a:rPr lang="zh-CN" altLang="en-US" smtClean="0"/>
              <a:t>或者，有一个特殊元素</a:t>
            </a:r>
            <a:r>
              <a:rPr lang="zh-CN" altLang="en-US" smtClean="0">
                <a:solidFill>
                  <a:schemeClr val="accent2"/>
                </a:solidFill>
              </a:rPr>
              <a:t>根</a:t>
            </a:r>
            <a:r>
              <a:rPr lang="zh-CN" altLang="en-US" smtClean="0"/>
              <a:t>，余下的元素构成</a:t>
            </a:r>
            <a:r>
              <a:rPr lang="en-US" altLang="zh-CN" smtClean="0"/>
              <a:t>2</a:t>
            </a:r>
            <a:r>
              <a:rPr lang="zh-CN" altLang="en-US" smtClean="0"/>
              <a:t>个二叉树（可以为空）</a:t>
            </a:r>
            <a:r>
              <a:rPr lang="en-US" altLang="zh-CN" smtClean="0"/>
              <a:t>——t</a:t>
            </a:r>
            <a:r>
              <a:rPr lang="zh-CN" altLang="en-US" smtClean="0"/>
              <a:t>的</a:t>
            </a:r>
            <a:r>
              <a:rPr lang="zh-CN" altLang="en-US" smtClean="0">
                <a:solidFill>
                  <a:schemeClr val="accent2"/>
                </a:solidFill>
              </a:rPr>
              <a:t>左子树</a:t>
            </a:r>
            <a:r>
              <a:rPr lang="zh-CN" altLang="en-US" smtClean="0"/>
              <a:t>和</a:t>
            </a:r>
            <a:r>
              <a:rPr lang="zh-CN" altLang="en-US" smtClean="0">
                <a:solidFill>
                  <a:schemeClr val="accent2"/>
                </a:solidFill>
              </a:rPr>
              <a:t>右子树</a:t>
            </a:r>
            <a:endParaRPr lang="zh-CN" altLang="en-US" smtClean="0">
              <a:solidFill>
                <a:schemeClr val="accent2"/>
              </a:solidFill>
            </a:endParaRPr>
          </a:p>
        </p:txBody>
      </p:sp>
      <p:sp>
        <p:nvSpPr>
          <p:cNvPr id="5837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8A2723-10A1-4CB8-B511-71A82B54CD68}"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第二部分：表结构</a:t>
            </a:r>
            <a:endParaRPr lang="zh-CN" altLang="en-US" smtClean="0"/>
          </a:p>
        </p:txBody>
      </p:sp>
      <p:sp>
        <p:nvSpPr>
          <p:cNvPr id="27651" name="内容占位符 2"/>
          <p:cNvSpPr>
            <a:spLocks noGrp="1"/>
          </p:cNvSpPr>
          <p:nvPr>
            <p:ph idx="1"/>
          </p:nvPr>
        </p:nvSpPr>
        <p:spPr/>
        <p:txBody>
          <a:bodyPr/>
          <a:lstStyle/>
          <a:p>
            <a:r>
              <a:rPr lang="zh-CN" altLang="en-US" smtClean="0"/>
              <a:t>第</a:t>
            </a:r>
            <a:r>
              <a:rPr lang="en-US" altLang="zh-CN" smtClean="0"/>
              <a:t>3</a:t>
            </a:r>
            <a:r>
              <a:rPr lang="zh-CN" altLang="en-US" smtClean="0"/>
              <a:t>章：数据描述</a:t>
            </a:r>
            <a:endParaRPr lang="en-US" altLang="zh-CN" smtClean="0"/>
          </a:p>
          <a:p>
            <a:pPr lvl="1"/>
            <a:r>
              <a:rPr lang="zh-CN" altLang="en-US" smtClean="0"/>
              <a:t>线性表顺序存储（数组，公式化）描述</a:t>
            </a:r>
            <a:endParaRPr lang="en-US" altLang="zh-CN" smtClean="0"/>
          </a:p>
          <a:p>
            <a:pPr lvl="2"/>
            <a:r>
              <a:rPr lang="zh-CN" altLang="en-US" smtClean="0">
                <a:latin typeface="楷体" panose="02010609060101010101" pitchFamily="49" charset="-122"/>
                <a:ea typeface="楷体" panose="02010609060101010101" pitchFamily="49" charset="-122"/>
              </a:rPr>
              <a:t>原理</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顺序表</a:t>
            </a:r>
            <a:r>
              <a:rPr lang="en-US" altLang="zh-CN" smtClean="0">
                <a:latin typeface="楷体" panose="02010609060101010101" pitchFamily="49" charset="-122"/>
                <a:ea typeface="楷体" panose="02010609060101010101" pitchFamily="49" charset="-122"/>
              </a:rPr>
              <a:t>LinearList</a:t>
            </a:r>
            <a:r>
              <a:rPr lang="zh-CN" altLang="en-US" smtClean="0">
                <a:latin typeface="楷体" panose="02010609060101010101" pitchFamily="49" charset="-122"/>
                <a:ea typeface="楷体" panose="02010609060101010101" pitchFamily="49" charset="-122"/>
              </a:rPr>
              <a:t>的</a:t>
            </a:r>
            <a:r>
              <a:rPr lang="en-US" altLang="zh-CN" smtClean="0">
                <a:latin typeface="楷体" panose="02010609060101010101" pitchFamily="49" charset="-122"/>
                <a:ea typeface="楷体" panose="02010609060101010101" pitchFamily="49" charset="-122"/>
              </a:rPr>
              <a:t>C/C++</a:t>
            </a:r>
            <a:r>
              <a:rPr lang="zh-CN" altLang="en-US" smtClean="0">
                <a:latin typeface="楷体" panose="02010609060101010101" pitchFamily="49" charset="-122"/>
                <a:ea typeface="楷体" panose="02010609060101010101" pitchFamily="49" charset="-122"/>
              </a:rPr>
              <a:t>定义</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顺序表</a:t>
            </a:r>
            <a:r>
              <a:rPr lang="en-US" altLang="zh-CN" smtClean="0">
                <a:latin typeface="楷体" panose="02010609060101010101" pitchFamily="49" charset="-122"/>
                <a:ea typeface="楷体" panose="02010609060101010101" pitchFamily="49" charset="-122"/>
              </a:rPr>
              <a:t>LinearList</a:t>
            </a:r>
            <a:r>
              <a:rPr lang="zh-CN" altLang="en-US" smtClean="0">
                <a:latin typeface="楷体" panose="02010609060101010101" pitchFamily="49" charset="-122"/>
                <a:ea typeface="楷体" panose="02010609060101010101" pitchFamily="49" charset="-122"/>
              </a:rPr>
              <a:t>各项操作的</a:t>
            </a:r>
            <a:r>
              <a:rPr lang="en-US" altLang="zh-CN" smtClean="0">
                <a:latin typeface="楷体" panose="02010609060101010101" pitchFamily="49" charset="-122"/>
                <a:ea typeface="楷体" panose="02010609060101010101" pitchFamily="49" charset="-122"/>
              </a:rPr>
              <a:t>C/C++</a:t>
            </a:r>
            <a:r>
              <a:rPr lang="zh-CN" altLang="en-US" smtClean="0">
                <a:latin typeface="楷体" panose="02010609060101010101" pitchFamily="49" charset="-122"/>
                <a:ea typeface="楷体" panose="02010609060101010101" pitchFamily="49" charset="-122"/>
              </a:rPr>
              <a:t>实现</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复杂度分析</a:t>
            </a:r>
            <a:endParaRPr lang="en-US" altLang="zh-CN" smtClean="0"/>
          </a:p>
          <a:p>
            <a:pPr lvl="1"/>
            <a:r>
              <a:rPr lang="zh-CN" altLang="en-US" smtClean="0"/>
              <a:t>线性表链表描述</a:t>
            </a:r>
            <a:endParaRPr lang="en-US" altLang="zh-CN" smtClean="0"/>
          </a:p>
          <a:p>
            <a:pPr lvl="2"/>
            <a:r>
              <a:rPr lang="zh-CN" altLang="en-US" smtClean="0">
                <a:latin typeface="楷体" panose="02010609060101010101" pitchFamily="49" charset="-122"/>
                <a:ea typeface="楷体" panose="02010609060101010101" pitchFamily="49" charset="-122"/>
              </a:rPr>
              <a:t>原理</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链表</a:t>
            </a:r>
            <a:r>
              <a:rPr lang="en-US" altLang="zh-CN" smtClean="0">
                <a:latin typeface="楷体" panose="02010609060101010101" pitchFamily="49" charset="-122"/>
                <a:ea typeface="楷体" panose="02010609060101010101" pitchFamily="49" charset="-122"/>
              </a:rPr>
              <a:t>Chain</a:t>
            </a:r>
            <a:r>
              <a:rPr lang="zh-CN" altLang="en-US" smtClean="0">
                <a:latin typeface="楷体" panose="02010609060101010101" pitchFamily="49" charset="-122"/>
                <a:ea typeface="楷体" panose="02010609060101010101" pitchFamily="49" charset="-122"/>
              </a:rPr>
              <a:t>的</a:t>
            </a:r>
            <a:r>
              <a:rPr lang="en-US" altLang="zh-CN" smtClean="0">
                <a:latin typeface="楷体" panose="02010609060101010101" pitchFamily="49" charset="-122"/>
                <a:ea typeface="楷体" panose="02010609060101010101" pitchFamily="49" charset="-122"/>
              </a:rPr>
              <a:t>C/C++</a:t>
            </a:r>
            <a:r>
              <a:rPr lang="zh-CN" altLang="en-US" smtClean="0">
                <a:latin typeface="楷体" panose="02010609060101010101" pitchFamily="49" charset="-122"/>
                <a:ea typeface="楷体" panose="02010609060101010101" pitchFamily="49" charset="-122"/>
              </a:rPr>
              <a:t>定义</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链表</a:t>
            </a:r>
            <a:r>
              <a:rPr lang="en-US" altLang="zh-CN" smtClean="0">
                <a:latin typeface="楷体" panose="02010609060101010101" pitchFamily="49" charset="-122"/>
                <a:ea typeface="楷体" panose="02010609060101010101" pitchFamily="49" charset="-122"/>
              </a:rPr>
              <a:t>Chain</a:t>
            </a:r>
            <a:r>
              <a:rPr lang="zh-CN" altLang="en-US" smtClean="0">
                <a:latin typeface="楷体" panose="02010609060101010101" pitchFamily="49" charset="-122"/>
                <a:ea typeface="楷体" panose="02010609060101010101" pitchFamily="49" charset="-122"/>
              </a:rPr>
              <a:t>各项操作的</a:t>
            </a:r>
            <a:r>
              <a:rPr lang="en-US" altLang="zh-CN" smtClean="0">
                <a:latin typeface="楷体" panose="02010609060101010101" pitchFamily="49" charset="-122"/>
                <a:ea typeface="楷体" panose="02010609060101010101" pitchFamily="49" charset="-122"/>
              </a:rPr>
              <a:t>C/C++</a:t>
            </a:r>
            <a:r>
              <a:rPr lang="zh-CN" altLang="en-US" smtClean="0">
                <a:latin typeface="楷体" panose="02010609060101010101" pitchFamily="49" charset="-122"/>
                <a:ea typeface="楷体" panose="02010609060101010101" pitchFamily="49" charset="-122"/>
              </a:rPr>
              <a:t>实现</a:t>
            </a:r>
            <a:endParaRPr lang="en-US" altLang="zh-CN" smtClean="0">
              <a:latin typeface="楷体" panose="02010609060101010101" pitchFamily="49" charset="-122"/>
              <a:ea typeface="楷体" panose="02010609060101010101" pitchFamily="49" charset="-122"/>
            </a:endParaRPr>
          </a:p>
          <a:p>
            <a:pPr lvl="2"/>
            <a:r>
              <a:rPr lang="zh-CN" altLang="en-US" smtClean="0">
                <a:latin typeface="楷体" panose="02010609060101010101" pitchFamily="49" charset="-122"/>
                <a:ea typeface="楷体" panose="02010609060101010101" pitchFamily="49" charset="-122"/>
              </a:rPr>
              <a:t>复杂度分析</a:t>
            </a:r>
            <a:endParaRPr lang="en-US" altLang="zh-CN" smtClean="0">
              <a:latin typeface="楷体" panose="02010609060101010101" pitchFamily="49" charset="-122"/>
              <a:ea typeface="楷体" panose="02010609060101010101" pitchFamily="49" charset="-122"/>
            </a:endParaRPr>
          </a:p>
        </p:txBody>
      </p:sp>
      <p:sp>
        <p:nvSpPr>
          <p:cNvPr id="2765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05E490-B290-4CA7-BCF4-B5FB29E5A4A2}"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二叉树的特性</a:t>
            </a:r>
            <a:endParaRPr lang="zh-CN" altLang="en-US" smtClean="0"/>
          </a:p>
        </p:txBody>
      </p:sp>
      <p:sp>
        <p:nvSpPr>
          <p:cNvPr id="63491" name="Rectangle 3"/>
          <p:cNvSpPr>
            <a:spLocks noGrp="1" noChangeArrowheads="1"/>
          </p:cNvSpPr>
          <p:nvPr>
            <p:ph type="body" idx="1"/>
          </p:nvPr>
        </p:nvSpPr>
        <p:spPr/>
        <p:txBody>
          <a:bodyPr/>
          <a:lstStyle/>
          <a:p>
            <a:pPr eaLnBrk="1" hangingPunct="1"/>
            <a:r>
              <a:rPr lang="zh-CN" altLang="en-US" smtClean="0">
                <a:solidFill>
                  <a:schemeClr val="accent2"/>
                </a:solidFill>
              </a:rPr>
              <a:t>特性</a:t>
            </a:r>
            <a:r>
              <a:rPr lang="en-US" altLang="zh-CN" smtClean="0">
                <a:solidFill>
                  <a:schemeClr val="accent2"/>
                </a:solidFill>
              </a:rPr>
              <a:t>1</a:t>
            </a:r>
            <a:r>
              <a:rPr lang="en-US" altLang="zh-CN" smtClean="0"/>
              <a:t> </a:t>
            </a:r>
            <a:r>
              <a:rPr lang="zh-CN" altLang="en-US" smtClean="0"/>
              <a:t>包含</a:t>
            </a:r>
            <a:r>
              <a:rPr lang="en-US" altLang="zh-CN" i="1" smtClean="0"/>
              <a:t>n </a:t>
            </a:r>
            <a:r>
              <a:rPr lang="en-US" altLang="zh-CN" smtClean="0"/>
              <a:t>(</a:t>
            </a:r>
            <a:r>
              <a:rPr lang="en-US" altLang="zh-CN" i="1" smtClean="0"/>
              <a:t>n</a:t>
            </a:r>
            <a:r>
              <a:rPr lang="en-US" altLang="zh-CN" smtClean="0"/>
              <a:t>&gt;0)</a:t>
            </a:r>
            <a:r>
              <a:rPr lang="zh-CN" altLang="en-US" smtClean="0"/>
              <a:t>个节点的二叉树边数为</a:t>
            </a:r>
            <a:r>
              <a:rPr lang="en-US" altLang="zh-CN" i="1" smtClean="0"/>
              <a:t>n</a:t>
            </a:r>
            <a:r>
              <a:rPr lang="en-US" altLang="zh-CN" smtClean="0"/>
              <a:t>-1</a:t>
            </a:r>
            <a:endParaRPr lang="en-US" altLang="zh-CN" smtClean="0"/>
          </a:p>
          <a:p>
            <a:pPr eaLnBrk="1" hangingPunct="1"/>
            <a:r>
              <a:rPr lang="zh-CN" altLang="en-US" smtClean="0">
                <a:solidFill>
                  <a:schemeClr val="accent2"/>
                </a:solidFill>
                <a:sym typeface="+mn-ea"/>
              </a:rPr>
              <a:t>特性</a:t>
            </a:r>
            <a:r>
              <a:rPr lang="en-US" altLang="zh-CN" smtClean="0">
                <a:solidFill>
                  <a:schemeClr val="accent2"/>
                </a:solidFill>
                <a:sym typeface="+mn-ea"/>
              </a:rPr>
              <a:t>2</a:t>
            </a:r>
            <a:r>
              <a:rPr lang="en-US" altLang="zh-CN" smtClean="0">
                <a:sym typeface="+mn-ea"/>
              </a:rPr>
              <a:t>  </a:t>
            </a:r>
            <a:r>
              <a:rPr lang="zh-CN" altLang="en-US" smtClean="0">
                <a:sym typeface="+mn-ea"/>
              </a:rPr>
              <a:t>若二叉树的高度为</a:t>
            </a:r>
            <a:r>
              <a:rPr lang="en-US" altLang="zh-CN" i="1" smtClean="0">
                <a:sym typeface="+mn-ea"/>
              </a:rPr>
              <a:t>h</a:t>
            </a:r>
            <a:r>
              <a:rPr lang="zh-CN" altLang="en-US" smtClean="0">
                <a:sym typeface="+mn-ea"/>
              </a:rPr>
              <a:t>，</a:t>
            </a:r>
            <a:r>
              <a:rPr lang="en-US" altLang="zh-CN" i="1" smtClean="0">
                <a:sym typeface="+mn-ea"/>
              </a:rPr>
              <a:t>h</a:t>
            </a:r>
            <a:r>
              <a:rPr lang="en-US" altLang="zh-CN" smtClean="0">
                <a:sym typeface="+mn-ea"/>
              </a:rPr>
              <a:t>≥0</a:t>
            </a:r>
            <a:r>
              <a:rPr lang="zh-CN" altLang="en-US" smtClean="0">
                <a:sym typeface="+mn-ea"/>
              </a:rPr>
              <a:t>，则它最少有</a:t>
            </a:r>
            <a:r>
              <a:rPr lang="en-US" altLang="zh-CN" i="1" smtClean="0">
                <a:sym typeface="+mn-ea"/>
              </a:rPr>
              <a:t>h</a:t>
            </a:r>
            <a:r>
              <a:rPr lang="zh-CN" altLang="en-US" smtClean="0">
                <a:sym typeface="+mn-ea"/>
              </a:rPr>
              <a:t>个节点，最多有</a:t>
            </a:r>
            <a:r>
              <a:rPr lang="en-US" altLang="zh-CN" smtClean="0">
                <a:sym typeface="+mn-ea"/>
              </a:rPr>
              <a:t>2</a:t>
            </a:r>
            <a:r>
              <a:rPr lang="en-US" altLang="zh-CN" i="1" baseline="30000" smtClean="0">
                <a:sym typeface="+mn-ea"/>
              </a:rPr>
              <a:t>h</a:t>
            </a:r>
            <a:r>
              <a:rPr lang="en-US" altLang="zh-CN" smtClean="0">
                <a:sym typeface="+mn-ea"/>
              </a:rPr>
              <a:t>-1</a:t>
            </a:r>
            <a:r>
              <a:rPr lang="zh-CN" altLang="en-US" smtClean="0">
                <a:sym typeface="+mn-ea"/>
              </a:rPr>
              <a:t>个节点</a:t>
            </a:r>
            <a:endParaRPr lang="zh-CN" altLang="en-US" smtClean="0">
              <a:sym typeface="+mn-ea"/>
            </a:endParaRPr>
          </a:p>
          <a:p>
            <a:pPr eaLnBrk="1" hangingPunct="1"/>
            <a:r>
              <a:rPr lang="zh-CN" altLang="en-US" dirty="0" smtClean="0">
                <a:solidFill>
                  <a:schemeClr val="accent2"/>
                </a:solidFill>
                <a:sym typeface="+mn-ea"/>
              </a:rPr>
              <a:t>特性</a:t>
            </a:r>
            <a:r>
              <a:rPr lang="en-US" altLang="zh-CN" dirty="0" smtClean="0">
                <a:solidFill>
                  <a:schemeClr val="accent2"/>
                </a:solidFill>
                <a:sym typeface="+mn-ea"/>
              </a:rPr>
              <a:t>3</a:t>
            </a:r>
            <a:r>
              <a:rPr lang="en-US" altLang="zh-CN" dirty="0" smtClean="0">
                <a:sym typeface="+mn-ea"/>
              </a:rPr>
              <a:t>  </a:t>
            </a:r>
            <a:r>
              <a:rPr lang="zh-CN" altLang="en-US" dirty="0" smtClean="0">
                <a:sym typeface="+mn-ea"/>
              </a:rPr>
              <a:t>包含</a:t>
            </a:r>
            <a:r>
              <a:rPr lang="en-US" altLang="zh-CN" i="1" dirty="0" smtClean="0">
                <a:sym typeface="+mn-ea"/>
              </a:rPr>
              <a:t>n</a:t>
            </a:r>
            <a:r>
              <a:rPr lang="zh-CN" altLang="en-US" dirty="0" smtClean="0">
                <a:sym typeface="+mn-ea"/>
              </a:rPr>
              <a:t>个节点的二叉树的高度最大为</a:t>
            </a:r>
            <a:r>
              <a:rPr lang="en-US" altLang="zh-CN" i="1" dirty="0" smtClean="0">
                <a:sym typeface="+mn-ea"/>
              </a:rPr>
              <a:t>n</a:t>
            </a:r>
            <a:r>
              <a:rPr lang="zh-CN" altLang="en-US" dirty="0" smtClean="0">
                <a:sym typeface="+mn-ea"/>
              </a:rPr>
              <a:t>，最小为</a:t>
            </a:r>
            <a:endParaRPr lang="zh-CN" altLang="en-US" smtClean="0"/>
          </a:p>
          <a:p>
            <a:pPr eaLnBrk="1" hangingPunct="1"/>
            <a:endParaRPr lang="en-US" altLang="zh-CN" smtClean="0"/>
          </a:p>
          <a:p>
            <a:pPr eaLnBrk="1" hangingPunct="1">
              <a:buFont typeface="Wingdings" panose="05000000000000000000" pitchFamily="2" charset="2"/>
              <a:buNone/>
            </a:pPr>
            <a:endParaRPr lang="en-US" altLang="zh-CN" smtClean="0"/>
          </a:p>
        </p:txBody>
      </p:sp>
      <p:sp>
        <p:nvSpPr>
          <p:cNvPr id="6349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236486-FF62-46C9-AAC2-E7EA3FF00331}" type="slidenum">
              <a:rPr lang="en-US" altLang="en-US" smtClean="0">
                <a:solidFill>
                  <a:srgbClr val="4B4B4B"/>
                </a:solidFill>
              </a:rPr>
            </a:fld>
            <a:endParaRPr lang="en-US" altLang="en-US" smtClean="0">
              <a:solidFill>
                <a:srgbClr val="4B4B4B"/>
              </a:solidFill>
            </a:endParaRPr>
          </a:p>
        </p:txBody>
      </p:sp>
      <p:graphicFrame>
        <p:nvGraphicFramePr>
          <p:cNvPr id="3074" name="Object 4"/>
          <p:cNvGraphicFramePr>
            <a:graphicFrameLocks noChangeAspect="1"/>
          </p:cNvGraphicFramePr>
          <p:nvPr/>
        </p:nvGraphicFramePr>
        <p:xfrm>
          <a:off x="1668736" y="3539557"/>
          <a:ext cx="2057400" cy="588963"/>
        </p:xfrm>
        <a:graphic>
          <a:graphicData uri="http://schemas.openxmlformats.org/presentationml/2006/ole">
            <mc:AlternateContent xmlns:mc="http://schemas.openxmlformats.org/markup-compatibility/2006">
              <mc:Choice xmlns:v="urn:schemas-microsoft-com:vml" Requires="v">
                <p:oleObj spid="_x0000_s24584" name="Equation" r:id="rId1" imgW="800100" imgH="228600" progId="Equation.3">
                  <p:embed/>
                </p:oleObj>
              </mc:Choice>
              <mc:Fallback>
                <p:oleObj name="Equation" r:id="rId1" imgW="800100" imgH="228600" progId="Equation.3">
                  <p:embed/>
                  <p:pic>
                    <p:nvPicPr>
                      <p:cNvPr id="0" name="图片 245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736" y="3539557"/>
                        <a:ext cx="20574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满二叉树（</a:t>
            </a:r>
            <a:r>
              <a:rPr lang="en-US" altLang="zh-CN" smtClean="0">
                <a:solidFill>
                  <a:schemeClr val="hlink"/>
                </a:solidFill>
                <a:ea typeface="仿宋_GB2312" pitchFamily="49" charset="-122"/>
              </a:rPr>
              <a:t>full binary tree </a:t>
            </a:r>
            <a:r>
              <a:rPr lang="zh-CN" altLang="en-US" smtClean="0"/>
              <a:t>）</a:t>
            </a:r>
            <a:endParaRPr lang="zh-CN" altLang="en-US" smtClean="0"/>
          </a:p>
        </p:txBody>
      </p:sp>
      <p:sp>
        <p:nvSpPr>
          <p:cNvPr id="66563" name="Rectangle 3"/>
          <p:cNvSpPr>
            <a:spLocks noGrp="1" noChangeArrowheads="1"/>
          </p:cNvSpPr>
          <p:nvPr>
            <p:ph type="body" idx="1"/>
          </p:nvPr>
        </p:nvSpPr>
        <p:spPr/>
        <p:txBody>
          <a:bodyPr/>
          <a:lstStyle/>
          <a:p>
            <a:pPr eaLnBrk="1" hangingPunct="1"/>
            <a:r>
              <a:rPr lang="zh-CN" altLang="en-US" smtClean="0"/>
              <a:t>高度为</a:t>
            </a:r>
            <a:r>
              <a:rPr lang="en-US" altLang="zh-CN" i="1" smtClean="0"/>
              <a:t>h</a:t>
            </a:r>
            <a:r>
              <a:rPr lang="zh-CN" altLang="en-US" smtClean="0"/>
              <a:t>，节点数</a:t>
            </a:r>
            <a:r>
              <a:rPr lang="en-US" altLang="zh-CN" smtClean="0"/>
              <a:t>2</a:t>
            </a:r>
            <a:r>
              <a:rPr lang="en-US" altLang="zh-CN" i="1" baseline="30000" smtClean="0"/>
              <a:t>h</a:t>
            </a:r>
            <a:r>
              <a:rPr lang="en-US" altLang="zh-CN" smtClean="0"/>
              <a:t>-1</a:t>
            </a:r>
            <a:endParaRPr lang="en-US" altLang="zh-CN" smtClean="0"/>
          </a:p>
        </p:txBody>
      </p:sp>
      <p:pic>
        <p:nvPicPr>
          <p:cNvPr id="66564" name="Picture 4" descr="ful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5157" y="2961290"/>
            <a:ext cx="6111356" cy="253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3FBB5A-2C02-4271-A93F-94902D58908D}"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完全二叉树</a:t>
            </a:r>
            <a:endParaRPr lang="en-US" altLang="zh-CN" smtClean="0"/>
          </a:p>
        </p:txBody>
      </p:sp>
      <p:sp>
        <p:nvSpPr>
          <p:cNvPr id="4100" name="Rectangle 3"/>
          <p:cNvSpPr>
            <a:spLocks noGrp="1" noChangeArrowheads="1"/>
          </p:cNvSpPr>
          <p:nvPr>
            <p:ph type="body" idx="1"/>
          </p:nvPr>
        </p:nvSpPr>
        <p:spPr/>
        <p:txBody>
          <a:bodyPr/>
          <a:lstStyle/>
          <a:p>
            <a:pPr eaLnBrk="1" hangingPunct="1"/>
            <a:r>
              <a:rPr lang="zh-CN" altLang="en-US" smtClean="0">
                <a:solidFill>
                  <a:schemeClr val="accent2"/>
                </a:solidFill>
              </a:rPr>
              <a:t>高度为</a:t>
            </a:r>
            <a:r>
              <a:rPr lang="en-US" altLang="zh-CN" i="1" smtClean="0">
                <a:solidFill>
                  <a:schemeClr val="accent2"/>
                </a:solidFill>
              </a:rPr>
              <a:t>h </a:t>
            </a:r>
            <a:r>
              <a:rPr lang="zh-CN" altLang="en-US" smtClean="0">
                <a:solidFill>
                  <a:schemeClr val="accent2"/>
                </a:solidFill>
              </a:rPr>
              <a:t>的满二叉树中节点按从上到下，从左到右的顺序从</a:t>
            </a:r>
            <a:r>
              <a:rPr lang="en-US" altLang="zh-CN" smtClean="0">
                <a:solidFill>
                  <a:schemeClr val="accent2"/>
                </a:solidFill>
              </a:rPr>
              <a:t>1</a:t>
            </a:r>
            <a:r>
              <a:rPr lang="zh-CN" altLang="en-US" smtClean="0">
                <a:solidFill>
                  <a:schemeClr val="accent2"/>
                </a:solidFill>
              </a:rPr>
              <a:t>到</a:t>
            </a:r>
            <a:r>
              <a:rPr lang="en-US" altLang="zh-CN" smtClean="0">
                <a:solidFill>
                  <a:schemeClr val="accent2"/>
                </a:solidFill>
              </a:rPr>
              <a:t>2</a:t>
            </a:r>
            <a:r>
              <a:rPr lang="en-US" altLang="zh-CN" i="1" baseline="30000" smtClean="0">
                <a:solidFill>
                  <a:schemeClr val="accent2"/>
                </a:solidFill>
              </a:rPr>
              <a:t>h</a:t>
            </a:r>
            <a:r>
              <a:rPr lang="en-US" altLang="zh-CN" smtClean="0">
                <a:solidFill>
                  <a:schemeClr val="accent2"/>
                </a:solidFill>
              </a:rPr>
              <a:t>-1</a:t>
            </a:r>
            <a:r>
              <a:rPr lang="zh-CN" altLang="en-US" smtClean="0">
                <a:solidFill>
                  <a:schemeClr val="accent2"/>
                </a:solidFill>
              </a:rPr>
              <a:t>进行编号</a:t>
            </a:r>
            <a:endParaRPr lang="zh-CN" altLang="en-US" smtClean="0">
              <a:solidFill>
                <a:schemeClr val="accent2"/>
              </a:solidFill>
            </a:endParaRPr>
          </a:p>
          <a:p>
            <a:pPr eaLnBrk="1" hangingPunct="1"/>
            <a:r>
              <a:rPr lang="zh-CN" altLang="en-US" smtClean="0">
                <a:solidFill>
                  <a:schemeClr val="accent2"/>
                </a:solidFill>
              </a:rPr>
              <a:t>从中删除</a:t>
            </a:r>
            <a:r>
              <a:rPr lang="en-US" altLang="zh-CN" i="1" smtClean="0">
                <a:solidFill>
                  <a:schemeClr val="accent2"/>
                </a:solidFill>
              </a:rPr>
              <a:t>k</a:t>
            </a:r>
            <a:r>
              <a:rPr lang="zh-CN" altLang="en-US" smtClean="0">
                <a:solidFill>
                  <a:schemeClr val="accent2"/>
                </a:solidFill>
              </a:rPr>
              <a:t>个节点，编号为</a:t>
            </a:r>
            <a:r>
              <a:rPr lang="en-US" altLang="zh-CN" smtClean="0">
                <a:solidFill>
                  <a:schemeClr val="accent2"/>
                </a:solidFill>
              </a:rPr>
              <a:t>2</a:t>
            </a:r>
            <a:r>
              <a:rPr lang="en-US" altLang="zh-CN" i="1" baseline="30000" smtClean="0">
                <a:solidFill>
                  <a:schemeClr val="accent2"/>
                </a:solidFill>
              </a:rPr>
              <a:t>h</a:t>
            </a:r>
            <a:r>
              <a:rPr lang="en-US" altLang="zh-CN" smtClean="0">
                <a:solidFill>
                  <a:schemeClr val="accent2"/>
                </a:solidFill>
              </a:rPr>
              <a:t>-</a:t>
            </a:r>
            <a:r>
              <a:rPr lang="en-US" altLang="zh-CN" i="1" smtClean="0">
                <a:solidFill>
                  <a:schemeClr val="accent2"/>
                </a:solidFill>
              </a:rPr>
              <a:t>i</a:t>
            </a:r>
            <a:r>
              <a:rPr lang="en-US" altLang="zh-CN" smtClean="0">
                <a:solidFill>
                  <a:schemeClr val="accent2"/>
                </a:solidFill>
              </a:rPr>
              <a:t>, 1≤</a:t>
            </a:r>
            <a:r>
              <a:rPr lang="en-US" altLang="zh-CN" i="1" smtClean="0">
                <a:solidFill>
                  <a:schemeClr val="accent2"/>
                </a:solidFill>
              </a:rPr>
              <a:t>i</a:t>
            </a:r>
            <a:r>
              <a:rPr lang="en-US" altLang="zh-CN" smtClean="0">
                <a:solidFill>
                  <a:schemeClr val="accent2"/>
                </a:solidFill>
              </a:rPr>
              <a:t>≤</a:t>
            </a:r>
            <a:r>
              <a:rPr lang="en-US" altLang="zh-CN" i="1" smtClean="0">
                <a:solidFill>
                  <a:schemeClr val="accent2"/>
                </a:solidFill>
              </a:rPr>
              <a:t>k</a:t>
            </a:r>
            <a:endParaRPr lang="en-US" altLang="zh-CN" smtClean="0">
              <a:solidFill>
                <a:schemeClr val="accent2"/>
              </a:solidFill>
            </a:endParaRPr>
          </a:p>
          <a:p>
            <a:pPr eaLnBrk="1" hangingPunct="1"/>
            <a:r>
              <a:rPr lang="zh-CN" altLang="en-US" smtClean="0">
                <a:solidFill>
                  <a:schemeClr val="accent2"/>
                </a:solidFill>
                <a:sym typeface="Wingdings" panose="05000000000000000000" pitchFamily="2" charset="2"/>
              </a:rPr>
              <a:t>即为</a:t>
            </a:r>
            <a:r>
              <a:rPr lang="zh-CN" altLang="en-US" smtClean="0">
                <a:solidFill>
                  <a:schemeClr val="accent2"/>
                </a:solidFill>
              </a:rPr>
              <a:t>完全二叉树，深度为</a:t>
            </a:r>
            <a:endParaRPr lang="zh-CN" altLang="en-US" smtClean="0">
              <a:solidFill>
                <a:schemeClr val="accent2"/>
              </a:solidFill>
            </a:endParaRPr>
          </a:p>
        </p:txBody>
      </p:sp>
      <p:graphicFrame>
        <p:nvGraphicFramePr>
          <p:cNvPr id="4098" name="Object 4"/>
          <p:cNvGraphicFramePr>
            <a:graphicFrameLocks noChangeAspect="1"/>
          </p:cNvGraphicFramePr>
          <p:nvPr/>
        </p:nvGraphicFramePr>
        <p:xfrm>
          <a:off x="5110163" y="3249613"/>
          <a:ext cx="1600200" cy="458787"/>
        </p:xfrm>
        <a:graphic>
          <a:graphicData uri="http://schemas.openxmlformats.org/presentationml/2006/ole">
            <mc:AlternateContent xmlns:mc="http://schemas.openxmlformats.org/markup-compatibility/2006">
              <mc:Choice xmlns:v="urn:schemas-microsoft-com:vml" Requires="v">
                <p:oleObj spid="_x0000_s25605" name="Equation" r:id="rId1" imgW="800100" imgH="228600" progId="Equation.3">
                  <p:embed/>
                </p:oleObj>
              </mc:Choice>
              <mc:Fallback>
                <p:oleObj name="Equation" r:id="rId1" imgW="800100" imgH="228600" progId="Equation.3">
                  <p:embed/>
                  <p:pic>
                    <p:nvPicPr>
                      <p:cNvPr id="0" name="图片 25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0163" y="3249613"/>
                        <a:ext cx="16002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1" name="Picture 5" descr="comple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 y="3787775"/>
            <a:ext cx="88360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17C97B-85C2-4386-93CD-DC1567B9B956}"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mtClean="0"/>
              <a:t>特性</a:t>
            </a:r>
            <a:r>
              <a:rPr lang="en-US" altLang="zh-CN" smtClean="0"/>
              <a:t>4</a:t>
            </a:r>
            <a:endParaRPr lang="en-US" altLang="zh-CN" smtClean="0"/>
          </a:p>
        </p:txBody>
      </p:sp>
      <p:sp>
        <p:nvSpPr>
          <p:cNvPr id="6148" name="Rectangle 3"/>
          <p:cNvSpPr>
            <a:spLocks noGrp="1" noChangeArrowheads="1"/>
          </p:cNvSpPr>
          <p:nvPr>
            <p:ph type="body" idx="1"/>
          </p:nvPr>
        </p:nvSpPr>
        <p:spPr>
          <a:xfrm>
            <a:off x="1182688" y="1371600"/>
            <a:ext cx="7772400" cy="5029200"/>
          </a:xfrm>
        </p:spPr>
        <p:txBody>
          <a:bodyPr/>
          <a:lstStyle/>
          <a:p>
            <a:pPr marL="609600" indent="-609600" eaLnBrk="1" hangingPunct="1"/>
            <a:r>
              <a:rPr lang="zh-CN" altLang="en-US" dirty="0" smtClean="0">
                <a:solidFill>
                  <a:schemeClr val="accent2"/>
                </a:solidFill>
              </a:rPr>
              <a:t>特性</a:t>
            </a:r>
            <a:r>
              <a:rPr lang="en-US" altLang="zh-CN" dirty="0" smtClean="0">
                <a:solidFill>
                  <a:schemeClr val="accent2"/>
                </a:solidFill>
              </a:rPr>
              <a:t>4</a:t>
            </a:r>
            <a:r>
              <a:rPr lang="en-US" altLang="zh-CN" dirty="0" smtClean="0"/>
              <a:t>  </a:t>
            </a:r>
            <a:r>
              <a:rPr lang="zh-CN" altLang="en-US" dirty="0" smtClean="0"/>
              <a:t>设完全二叉树中一节点的序号为</a:t>
            </a:r>
            <a:r>
              <a:rPr lang="en-US" altLang="zh-CN" i="1" dirty="0" err="1" smtClean="0"/>
              <a:t>i</a:t>
            </a:r>
            <a:r>
              <a:rPr lang="en-US" altLang="zh-CN" dirty="0" smtClean="0"/>
              <a:t>, 1≤</a:t>
            </a:r>
            <a:r>
              <a:rPr lang="en-US" altLang="zh-CN" i="1" dirty="0" smtClean="0"/>
              <a:t>i</a:t>
            </a:r>
            <a:r>
              <a:rPr lang="en-US" altLang="zh-CN" dirty="0" smtClean="0"/>
              <a:t>≤</a:t>
            </a:r>
            <a:r>
              <a:rPr lang="en-US" altLang="zh-CN" i="1" dirty="0" smtClean="0"/>
              <a:t>n</a:t>
            </a:r>
            <a:r>
              <a:rPr lang="zh-CN" altLang="en-US" dirty="0" smtClean="0"/>
              <a:t>。则有以下关系成立：</a:t>
            </a:r>
            <a:endParaRPr lang="zh-CN" altLang="en-US" dirty="0" smtClean="0"/>
          </a:p>
          <a:p>
            <a:pPr marL="609600" indent="-609600" eaLnBrk="1" hangingPunct="1">
              <a:buFont typeface="Wingdings" panose="05000000000000000000" pitchFamily="2" charset="2"/>
              <a:buAutoNum type="arabicParenR"/>
            </a:pPr>
            <a:r>
              <a:rPr lang="zh-CN" altLang="en-US" dirty="0" smtClean="0"/>
              <a:t>当</a:t>
            </a:r>
            <a:r>
              <a:rPr lang="en-US" altLang="zh-CN" i="1" dirty="0" err="1" smtClean="0"/>
              <a:t>i</a:t>
            </a:r>
            <a:r>
              <a:rPr lang="en-US" altLang="zh-CN" i="1" dirty="0" smtClean="0"/>
              <a:t> </a:t>
            </a:r>
            <a:r>
              <a:rPr lang="en-US" altLang="zh-CN" dirty="0" smtClean="0"/>
              <a:t>= 1</a:t>
            </a:r>
            <a:r>
              <a:rPr lang="zh-CN" altLang="en-US" dirty="0" smtClean="0"/>
              <a:t>时，该元素为二叉树的根。若</a:t>
            </a:r>
            <a:r>
              <a:rPr lang="en-US" altLang="zh-CN" i="1" dirty="0" err="1" smtClean="0"/>
              <a:t>i</a:t>
            </a:r>
            <a:r>
              <a:rPr lang="en-US" altLang="zh-CN" i="1" dirty="0" smtClean="0"/>
              <a:t> </a:t>
            </a:r>
            <a:r>
              <a:rPr lang="en-US" altLang="zh-CN" dirty="0" smtClean="0"/>
              <a:t>&gt; 1</a:t>
            </a:r>
            <a:r>
              <a:rPr lang="zh-CN" altLang="en-US" dirty="0" smtClean="0"/>
              <a:t>，则该元素父节点的编号为</a:t>
            </a:r>
            <a:endParaRPr lang="zh-CN" altLang="en-US" dirty="0" smtClean="0"/>
          </a:p>
          <a:p>
            <a:pPr marL="609600" indent="-609600" eaLnBrk="1" hangingPunct="1">
              <a:buFont typeface="Wingdings" panose="05000000000000000000" pitchFamily="2" charset="2"/>
              <a:buAutoNum type="arabicParenR"/>
            </a:pPr>
            <a:r>
              <a:rPr lang="zh-CN" altLang="en-US" dirty="0" smtClean="0"/>
              <a:t>当</a:t>
            </a:r>
            <a:r>
              <a:rPr lang="en-US" altLang="zh-CN" dirty="0" smtClean="0"/>
              <a:t>2</a:t>
            </a:r>
            <a:r>
              <a:rPr lang="en-US" altLang="zh-CN" i="1" dirty="0" smtClean="0"/>
              <a:t>i</a:t>
            </a:r>
            <a:r>
              <a:rPr lang="en-US" altLang="zh-CN" dirty="0" smtClean="0"/>
              <a:t>&gt;</a:t>
            </a:r>
            <a:r>
              <a:rPr lang="en-US" altLang="zh-CN" i="1" dirty="0" smtClean="0"/>
              <a:t>n</a:t>
            </a:r>
            <a:r>
              <a:rPr lang="zh-CN" altLang="en-US" dirty="0" smtClean="0"/>
              <a:t>时，该元素无左孩子。否则，其左孩子的编号为</a:t>
            </a:r>
            <a:r>
              <a:rPr lang="en-US" altLang="zh-CN" dirty="0" smtClean="0"/>
              <a:t>2</a:t>
            </a:r>
            <a:r>
              <a:rPr lang="en-US" altLang="zh-CN" i="1" dirty="0" smtClean="0"/>
              <a:t>i</a:t>
            </a:r>
            <a:endParaRPr lang="en-US" altLang="zh-CN" i="1" dirty="0" smtClean="0"/>
          </a:p>
          <a:p>
            <a:pPr marL="609600" indent="-609600" eaLnBrk="1" hangingPunct="1">
              <a:buFont typeface="Wingdings" panose="05000000000000000000" pitchFamily="2" charset="2"/>
              <a:buAutoNum type="arabicParenR"/>
            </a:pPr>
            <a:r>
              <a:rPr lang="zh-CN" altLang="en-US" dirty="0" smtClean="0"/>
              <a:t>若</a:t>
            </a:r>
            <a:r>
              <a:rPr lang="en-US" altLang="zh-CN" dirty="0" smtClean="0"/>
              <a:t>2</a:t>
            </a:r>
            <a:r>
              <a:rPr lang="en-US" altLang="zh-CN" i="1" dirty="0" smtClean="0"/>
              <a:t>i </a:t>
            </a:r>
            <a:r>
              <a:rPr lang="en-US" altLang="zh-CN" dirty="0" smtClean="0"/>
              <a:t>+ 1&gt;</a:t>
            </a:r>
            <a:r>
              <a:rPr lang="en-US" altLang="zh-CN" i="1" dirty="0" smtClean="0"/>
              <a:t>n</a:t>
            </a:r>
            <a:r>
              <a:rPr lang="zh-CN" altLang="en-US" dirty="0" smtClean="0"/>
              <a:t>，该元素无右孩子。否则，其右孩子编号为</a:t>
            </a:r>
            <a:r>
              <a:rPr lang="en-US" altLang="zh-CN" dirty="0" smtClean="0"/>
              <a:t>2</a:t>
            </a:r>
            <a:r>
              <a:rPr lang="en-US" altLang="zh-CN" i="1" dirty="0" smtClean="0"/>
              <a:t>i </a:t>
            </a:r>
            <a:r>
              <a:rPr lang="en-US" altLang="zh-CN" dirty="0" smtClean="0"/>
              <a:t>+ 1</a:t>
            </a:r>
            <a:endParaRPr lang="en-US" altLang="zh-CN" dirty="0" smtClean="0"/>
          </a:p>
          <a:p>
            <a:pPr marL="609600" indent="-609600" eaLnBrk="1" hangingPunct="1">
              <a:buFont typeface="Wingdings" panose="05000000000000000000" pitchFamily="2" charset="2"/>
              <a:buAutoNum type="arabicParenR"/>
            </a:pPr>
            <a:endParaRPr lang="en-US" altLang="zh-CN" dirty="0" smtClean="0"/>
          </a:p>
        </p:txBody>
      </p:sp>
      <p:graphicFrame>
        <p:nvGraphicFramePr>
          <p:cNvPr id="6146" name="Object 4"/>
          <p:cNvGraphicFramePr>
            <a:graphicFrameLocks noChangeAspect="1"/>
          </p:cNvGraphicFramePr>
          <p:nvPr/>
        </p:nvGraphicFramePr>
        <p:xfrm>
          <a:off x="4097337" y="2767035"/>
          <a:ext cx="949325" cy="588962"/>
        </p:xfrm>
        <a:graphic>
          <a:graphicData uri="http://schemas.openxmlformats.org/presentationml/2006/ole">
            <mc:AlternateContent xmlns:mc="http://schemas.openxmlformats.org/markup-compatibility/2006">
              <mc:Choice xmlns:v="urn:schemas-microsoft-com:vml" Requires="v">
                <p:oleObj spid="_x0000_s27653" name="Equation" r:id="rId1" imgW="368300" imgH="228600" progId="Equation.3">
                  <p:embed/>
                </p:oleObj>
              </mc:Choice>
              <mc:Fallback>
                <p:oleObj name="Equation" r:id="rId1" imgW="368300" imgH="228600" progId="Equation.3">
                  <p:embed/>
                  <p:pic>
                    <p:nvPicPr>
                      <p:cNvPr id="0" name="图片 276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337" y="2767035"/>
                        <a:ext cx="94932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44C3C2-2064-42F1-8CEF-B4352DCC5D91}"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zh-CN" altLang="en-US" smtClean="0"/>
              <a:t>特性</a:t>
            </a:r>
            <a:r>
              <a:rPr lang="en-US" altLang="zh-CN" smtClean="0"/>
              <a:t>5</a:t>
            </a:r>
            <a:endParaRPr lang="zh-CN" altLang="en-US" smtClean="0"/>
          </a:p>
        </p:txBody>
      </p:sp>
      <p:sp>
        <p:nvSpPr>
          <p:cNvPr id="7172" name="内容占位符 2"/>
          <p:cNvSpPr>
            <a:spLocks noGrp="1"/>
          </p:cNvSpPr>
          <p:nvPr>
            <p:ph idx="1"/>
          </p:nvPr>
        </p:nvSpPr>
        <p:spPr/>
        <p:txBody>
          <a:bodyPr/>
          <a:lstStyle/>
          <a:p>
            <a:r>
              <a:rPr lang="zh-CN" altLang="en-US" smtClean="0"/>
              <a:t>设二叉树中度为</a:t>
            </a:r>
            <a:r>
              <a:rPr lang="en-US" altLang="zh-CN" smtClean="0"/>
              <a:t>2</a:t>
            </a:r>
            <a:r>
              <a:rPr lang="zh-CN" altLang="en-US" smtClean="0"/>
              <a:t>的节点有</a:t>
            </a:r>
            <a:r>
              <a:rPr lang="en-US" altLang="zh-CN" smtClean="0"/>
              <a:t>n</a:t>
            </a:r>
            <a:r>
              <a:rPr lang="en-US" altLang="zh-CN" baseline="-25000" smtClean="0"/>
              <a:t>2</a:t>
            </a:r>
            <a:r>
              <a:rPr lang="zh-CN" altLang="en-US" smtClean="0"/>
              <a:t>个，度为</a:t>
            </a:r>
            <a:r>
              <a:rPr lang="en-US" altLang="zh-CN" smtClean="0"/>
              <a:t>1</a:t>
            </a:r>
            <a:r>
              <a:rPr lang="zh-CN" altLang="en-US" smtClean="0"/>
              <a:t>的节点有</a:t>
            </a:r>
            <a:r>
              <a:rPr lang="en-US" altLang="zh-CN" smtClean="0"/>
              <a:t>n</a:t>
            </a:r>
            <a:r>
              <a:rPr lang="en-US" altLang="zh-CN" baseline="-25000" smtClean="0"/>
              <a:t>1</a:t>
            </a:r>
            <a:r>
              <a:rPr lang="zh-CN" altLang="en-US" smtClean="0"/>
              <a:t>个，度为</a:t>
            </a:r>
            <a:r>
              <a:rPr lang="en-US" altLang="zh-CN" smtClean="0"/>
              <a:t>0</a:t>
            </a:r>
            <a:r>
              <a:rPr lang="zh-CN" altLang="en-US" smtClean="0"/>
              <a:t>的节点有</a:t>
            </a:r>
            <a:r>
              <a:rPr lang="en-US" altLang="zh-CN" smtClean="0"/>
              <a:t>n</a:t>
            </a:r>
            <a:r>
              <a:rPr lang="en-US" altLang="zh-CN" baseline="-25000" smtClean="0"/>
              <a:t>0</a:t>
            </a:r>
            <a:r>
              <a:rPr lang="zh-CN" altLang="en-US" smtClean="0"/>
              <a:t>个，则</a:t>
            </a:r>
            <a:r>
              <a:rPr lang="en-US" altLang="zh-CN" smtClean="0">
                <a:solidFill>
                  <a:srgbClr val="FF0000"/>
                </a:solidFill>
              </a:rPr>
              <a:t>n</a:t>
            </a:r>
            <a:r>
              <a:rPr lang="en-US" altLang="zh-CN" baseline="-25000" smtClean="0">
                <a:solidFill>
                  <a:srgbClr val="FF0000"/>
                </a:solidFill>
              </a:rPr>
              <a:t>0</a:t>
            </a:r>
            <a:r>
              <a:rPr lang="en-US" altLang="zh-CN" smtClean="0">
                <a:solidFill>
                  <a:srgbClr val="FF0000"/>
                </a:solidFill>
              </a:rPr>
              <a:t>=n</a:t>
            </a:r>
            <a:r>
              <a:rPr lang="en-US" altLang="zh-CN" baseline="-25000" smtClean="0">
                <a:solidFill>
                  <a:srgbClr val="FF0000"/>
                </a:solidFill>
              </a:rPr>
              <a:t>2</a:t>
            </a:r>
            <a:r>
              <a:rPr lang="en-US" altLang="zh-CN" smtClean="0">
                <a:solidFill>
                  <a:srgbClr val="FF0000"/>
                </a:solidFill>
              </a:rPr>
              <a:t>+1</a:t>
            </a:r>
            <a:endParaRPr lang="en-US" altLang="zh-CN" smtClean="0">
              <a:solidFill>
                <a:srgbClr val="FF0000"/>
              </a:solidFill>
            </a:endParaRPr>
          </a:p>
          <a:p>
            <a:endParaRPr lang="en-US" altLang="zh-CN" smtClean="0"/>
          </a:p>
          <a:p>
            <a:endParaRPr lang="en-US" altLang="zh-CN" smtClean="0"/>
          </a:p>
          <a:p>
            <a:endParaRPr lang="en-US" altLang="zh-CN" smtClean="0"/>
          </a:p>
          <a:p>
            <a:r>
              <a:rPr lang="zh-CN" altLang="en-US" smtClean="0"/>
              <a:t>一棵二叉树有</a:t>
            </a:r>
            <a:r>
              <a:rPr lang="en-US" altLang="zh-CN" smtClean="0"/>
              <a:t>1024</a:t>
            </a:r>
            <a:r>
              <a:rPr lang="zh-CN" altLang="en-US" smtClean="0"/>
              <a:t>个节点，其中</a:t>
            </a:r>
            <a:r>
              <a:rPr lang="en-US" altLang="zh-CN" smtClean="0"/>
              <a:t>465</a:t>
            </a:r>
            <a:r>
              <a:rPr lang="zh-CN" altLang="en-US" smtClean="0"/>
              <a:t>个是叶节点，那么树中度为</a:t>
            </a:r>
            <a:r>
              <a:rPr lang="en-US" altLang="zh-CN" smtClean="0"/>
              <a:t>2</a:t>
            </a:r>
            <a:r>
              <a:rPr lang="zh-CN" altLang="en-US" smtClean="0"/>
              <a:t>和度为</a:t>
            </a:r>
            <a:r>
              <a:rPr lang="en-US" altLang="zh-CN" smtClean="0"/>
              <a:t>1</a:t>
            </a:r>
            <a:r>
              <a:rPr lang="zh-CN" altLang="en-US" smtClean="0"/>
              <a:t>的节点各有多少？</a:t>
            </a:r>
            <a:endParaRPr lang="zh-CN" altLang="en-US" smtClean="0"/>
          </a:p>
        </p:txBody>
      </p:sp>
      <p:sp>
        <p:nvSpPr>
          <p:cNvPr id="7173"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1A141F-8918-4FFE-B521-3757EB535968}"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二叉树描述</a:t>
            </a:r>
            <a:endParaRPr lang="zh-CN" altLang="en-US" smtClean="0"/>
          </a:p>
        </p:txBody>
      </p:sp>
      <p:sp>
        <p:nvSpPr>
          <p:cNvPr id="72707" name="Rectangle 3"/>
          <p:cNvSpPr>
            <a:spLocks noGrp="1" noChangeArrowheads="1"/>
          </p:cNvSpPr>
          <p:nvPr>
            <p:ph type="body" idx="1"/>
          </p:nvPr>
        </p:nvSpPr>
        <p:spPr>
          <a:xfrm>
            <a:off x="1182688" y="1371600"/>
            <a:ext cx="7772400" cy="4524375"/>
          </a:xfrm>
        </p:spPr>
        <p:txBody>
          <a:bodyPr/>
          <a:lstStyle/>
          <a:p>
            <a:pPr eaLnBrk="1" hangingPunct="1"/>
            <a:r>
              <a:rPr lang="zh-CN" altLang="en-US" dirty="0" smtClean="0"/>
              <a:t>数组描述（顺序存储）</a:t>
            </a:r>
            <a:r>
              <a:rPr lang="en-US" altLang="zh-CN" dirty="0" smtClean="0"/>
              <a:t>——</a:t>
            </a:r>
            <a:r>
              <a:rPr lang="zh-CN" altLang="en-US" dirty="0" smtClean="0"/>
              <a:t>利用特性</a:t>
            </a:r>
            <a:r>
              <a:rPr lang="en-US" altLang="zh-CN" dirty="0" smtClean="0"/>
              <a:t>4</a:t>
            </a:r>
            <a:endParaRPr lang="en-US" altLang="zh-CN" dirty="0" smtClean="0"/>
          </a:p>
          <a:p>
            <a:pPr lvl="1" eaLnBrk="1" hangingPunct="1"/>
            <a:r>
              <a:rPr lang="zh-CN" altLang="en-US" dirty="0" smtClean="0"/>
              <a:t>普通二叉树</a:t>
            </a:r>
            <a:r>
              <a:rPr lang="en-US" altLang="zh-CN" dirty="0" smtClean="0"/>
              <a:t>——</a:t>
            </a:r>
            <a:r>
              <a:rPr lang="zh-CN" altLang="en-US" dirty="0" smtClean="0"/>
              <a:t>缺少部分节点的完全二叉树</a:t>
            </a:r>
            <a:endParaRPr lang="zh-CN" altLang="en-US" dirty="0" smtClean="0"/>
          </a:p>
        </p:txBody>
      </p:sp>
      <p:sp>
        <p:nvSpPr>
          <p:cNvPr id="72709"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5EC81C-DE16-4D7C-A5EE-088E9D46EC08}" type="slidenum">
              <a:rPr lang="en-US" altLang="en-US" smtClean="0">
                <a:solidFill>
                  <a:srgbClr val="4B4B4B"/>
                </a:solidFill>
              </a:rPr>
            </a:fld>
            <a:endParaRPr lang="en-US" altLang="en-US" smtClean="0">
              <a:solidFill>
                <a:srgbClr val="4B4B4B"/>
              </a:solidFill>
            </a:endParaRPr>
          </a:p>
        </p:txBody>
      </p:sp>
      <p:grpSp>
        <p:nvGrpSpPr>
          <p:cNvPr id="3" name="组合 2"/>
          <p:cNvGrpSpPr/>
          <p:nvPr/>
        </p:nvGrpSpPr>
        <p:grpSpPr>
          <a:xfrm>
            <a:off x="2093777" y="2533649"/>
            <a:ext cx="2233449" cy="1373188"/>
            <a:chOff x="304800" y="2801938"/>
            <a:chExt cx="2233449" cy="1373188"/>
          </a:xfrm>
        </p:grpSpPr>
        <p:sp>
          <p:nvSpPr>
            <p:cNvPr id="7" name="Oval 11"/>
            <p:cNvSpPr>
              <a:spLocks noChangeArrowheads="1"/>
            </p:cNvSpPr>
            <p:nvPr/>
          </p:nvSpPr>
          <p:spPr bwMode="auto">
            <a:xfrm>
              <a:off x="1216025" y="28019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A</a:t>
              </a:r>
              <a:endParaRPr lang="en-US" altLang="zh-CN" sz="1800" dirty="0"/>
            </a:p>
          </p:txBody>
        </p:sp>
        <p:sp>
          <p:nvSpPr>
            <p:cNvPr id="9" name="Oval 13"/>
            <p:cNvSpPr>
              <a:spLocks noChangeArrowheads="1"/>
            </p:cNvSpPr>
            <p:nvPr/>
          </p:nvSpPr>
          <p:spPr bwMode="auto">
            <a:xfrm>
              <a:off x="609600" y="33353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B</a:t>
              </a:r>
              <a:endParaRPr lang="en-US" altLang="zh-CN" sz="1800" dirty="0"/>
            </a:p>
          </p:txBody>
        </p:sp>
        <p:sp>
          <p:nvSpPr>
            <p:cNvPr id="10" name="Oval 14"/>
            <p:cNvSpPr>
              <a:spLocks noChangeArrowheads="1"/>
            </p:cNvSpPr>
            <p:nvPr/>
          </p:nvSpPr>
          <p:spPr bwMode="auto">
            <a:xfrm>
              <a:off x="1905000" y="33353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D</a:t>
              </a:r>
              <a:endParaRPr lang="en-US" altLang="zh-CN" sz="1800" dirty="0"/>
            </a:p>
          </p:txBody>
        </p:sp>
        <p:sp>
          <p:nvSpPr>
            <p:cNvPr id="13" name="Oval 17"/>
            <p:cNvSpPr>
              <a:spLocks noChangeArrowheads="1"/>
            </p:cNvSpPr>
            <p:nvPr/>
          </p:nvSpPr>
          <p:spPr bwMode="auto">
            <a:xfrm>
              <a:off x="304800" y="38687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endParaRPr lang="en-US" altLang="zh-CN" sz="1800"/>
            </a:p>
          </p:txBody>
        </p:sp>
        <p:sp>
          <p:nvSpPr>
            <p:cNvPr id="16" name="Oval 20"/>
            <p:cNvSpPr>
              <a:spLocks noChangeArrowheads="1"/>
            </p:cNvSpPr>
            <p:nvPr/>
          </p:nvSpPr>
          <p:spPr bwMode="auto">
            <a:xfrm>
              <a:off x="2231861" y="38687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J</a:t>
              </a:r>
              <a:endParaRPr lang="en-US" altLang="zh-CN" sz="1800" dirty="0"/>
            </a:p>
          </p:txBody>
        </p:sp>
        <p:sp>
          <p:nvSpPr>
            <p:cNvPr id="23" name="Line 27"/>
            <p:cNvSpPr>
              <a:spLocks noChangeShapeType="1"/>
            </p:cNvSpPr>
            <p:nvPr/>
          </p:nvSpPr>
          <p:spPr bwMode="auto">
            <a:xfrm flipH="1">
              <a:off x="838200" y="3082926"/>
              <a:ext cx="457200" cy="2667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8"/>
            <p:cNvSpPr>
              <a:spLocks noChangeShapeType="1"/>
            </p:cNvSpPr>
            <p:nvPr/>
          </p:nvSpPr>
          <p:spPr bwMode="auto">
            <a:xfrm>
              <a:off x="1447800" y="3082926"/>
              <a:ext cx="493713" cy="3016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9"/>
            <p:cNvSpPr>
              <a:spLocks noChangeShapeType="1"/>
            </p:cNvSpPr>
            <p:nvPr/>
          </p:nvSpPr>
          <p:spPr bwMode="auto">
            <a:xfrm flipH="1">
              <a:off x="533400" y="3597276"/>
              <a:ext cx="152400"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5"/>
            <p:cNvSpPr>
              <a:spLocks noChangeShapeType="1"/>
            </p:cNvSpPr>
            <p:nvPr/>
          </p:nvSpPr>
          <p:spPr bwMode="auto">
            <a:xfrm>
              <a:off x="2163764" y="3563938"/>
              <a:ext cx="215900"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p:nvPr/>
        </p:nvGrpSpPr>
        <p:grpSpPr>
          <a:xfrm>
            <a:off x="1528516" y="4388041"/>
            <a:ext cx="4637309" cy="493330"/>
            <a:chOff x="1818291" y="4672176"/>
            <a:chExt cx="4637309" cy="493330"/>
          </a:xfrm>
        </p:grpSpPr>
        <p:sp>
          <p:nvSpPr>
            <p:cNvPr id="2" name="矩形 1"/>
            <p:cNvSpPr/>
            <p:nvPr/>
          </p:nvSpPr>
          <p:spPr>
            <a:xfrm>
              <a:off x="1818291"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33" name="矩形 32"/>
            <p:cNvSpPr/>
            <p:nvPr/>
          </p:nvSpPr>
          <p:spPr>
            <a:xfrm>
              <a:off x="2200878" y="468203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34" name="矩形 33"/>
            <p:cNvSpPr/>
            <p:nvPr/>
          </p:nvSpPr>
          <p:spPr>
            <a:xfrm>
              <a:off x="2593976" y="467217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D</a:t>
              </a:r>
              <a:endParaRPr lang="zh-CN" altLang="en-US" b="1" dirty="0">
                <a:solidFill>
                  <a:schemeClr val="tx1"/>
                </a:solidFill>
              </a:endParaRPr>
            </a:p>
          </p:txBody>
        </p:sp>
        <p:sp>
          <p:nvSpPr>
            <p:cNvPr id="35" name="矩形 34"/>
            <p:cNvSpPr/>
            <p:nvPr/>
          </p:nvSpPr>
          <p:spPr>
            <a:xfrm>
              <a:off x="2976563"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E</a:t>
              </a:r>
              <a:endParaRPr lang="zh-CN" altLang="en-US" b="1" dirty="0">
                <a:solidFill>
                  <a:schemeClr val="tx1"/>
                </a:solidFill>
              </a:endParaRPr>
            </a:p>
          </p:txBody>
        </p:sp>
        <p:sp>
          <p:nvSpPr>
            <p:cNvPr id="36" name="矩形 35"/>
            <p:cNvSpPr/>
            <p:nvPr/>
          </p:nvSpPr>
          <p:spPr>
            <a:xfrm>
              <a:off x="3354992" y="4675160"/>
              <a:ext cx="393098" cy="483476"/>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a:solidFill>
                  <a:schemeClr val="tx1"/>
                </a:solidFill>
              </a:endParaRPr>
            </a:p>
          </p:txBody>
        </p:sp>
        <p:sp>
          <p:nvSpPr>
            <p:cNvPr id="37" name="矩形 36"/>
            <p:cNvSpPr/>
            <p:nvPr/>
          </p:nvSpPr>
          <p:spPr>
            <a:xfrm>
              <a:off x="3737579" y="4680087"/>
              <a:ext cx="393098" cy="483476"/>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a:solidFill>
                  <a:schemeClr val="tx1"/>
                </a:solidFill>
              </a:endParaRPr>
            </a:p>
          </p:txBody>
        </p:sp>
        <p:sp>
          <p:nvSpPr>
            <p:cNvPr id="38" name="矩形 37"/>
            <p:cNvSpPr/>
            <p:nvPr/>
          </p:nvSpPr>
          <p:spPr>
            <a:xfrm>
              <a:off x="4130677"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J</a:t>
              </a:r>
              <a:endParaRPr lang="zh-CN" altLang="en-US" b="1" dirty="0">
                <a:solidFill>
                  <a:schemeClr val="tx1"/>
                </a:solidFill>
              </a:endParaRPr>
            </a:p>
          </p:txBody>
        </p:sp>
        <p:sp>
          <p:nvSpPr>
            <p:cNvPr id="39" name="矩形 38"/>
            <p:cNvSpPr/>
            <p:nvPr/>
          </p:nvSpPr>
          <p:spPr>
            <a:xfrm>
              <a:off x="4513264"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40" name="矩形 39"/>
            <p:cNvSpPr/>
            <p:nvPr/>
          </p:nvSpPr>
          <p:spPr>
            <a:xfrm>
              <a:off x="4904230"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41" name="矩形 40"/>
            <p:cNvSpPr/>
            <p:nvPr/>
          </p:nvSpPr>
          <p:spPr>
            <a:xfrm>
              <a:off x="5286817"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42" name="矩形 41"/>
            <p:cNvSpPr/>
            <p:nvPr/>
          </p:nvSpPr>
          <p:spPr>
            <a:xfrm>
              <a:off x="5679915" y="467581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43" name="矩形 42"/>
            <p:cNvSpPr/>
            <p:nvPr/>
          </p:nvSpPr>
          <p:spPr>
            <a:xfrm>
              <a:off x="6062502"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smtClean="0"/>
              <a:t>数组</a:t>
            </a:r>
            <a:r>
              <a:rPr lang="zh-CN" altLang="en-US" dirty="0"/>
              <a:t>描述（顺序存储）</a:t>
            </a:r>
            <a:endParaRPr lang="zh-CN" altLang="en-US" dirty="0" smtClean="0"/>
          </a:p>
        </p:txBody>
      </p:sp>
      <p:sp>
        <p:nvSpPr>
          <p:cNvPr id="73731" name="Rectangle 3"/>
          <p:cNvSpPr>
            <a:spLocks noGrp="1" noChangeArrowheads="1"/>
          </p:cNvSpPr>
          <p:nvPr>
            <p:ph type="body" idx="1"/>
          </p:nvPr>
        </p:nvSpPr>
        <p:spPr>
          <a:xfrm>
            <a:off x="1182688" y="1371600"/>
            <a:ext cx="7772400" cy="4524375"/>
          </a:xfrm>
        </p:spPr>
        <p:txBody>
          <a:bodyPr/>
          <a:lstStyle/>
          <a:p>
            <a:pPr eaLnBrk="1" hangingPunct="1"/>
            <a:r>
              <a:rPr lang="zh-CN" altLang="en-US" dirty="0" smtClean="0"/>
              <a:t>数组位置</a:t>
            </a:r>
            <a:r>
              <a:rPr lang="en-US" altLang="zh-CN" dirty="0" smtClean="0"/>
              <a:t>——</a:t>
            </a:r>
            <a:r>
              <a:rPr lang="zh-CN" altLang="en-US" dirty="0" smtClean="0"/>
              <a:t>节点编号</a:t>
            </a:r>
            <a:endParaRPr lang="zh-CN" altLang="en-US" dirty="0" smtClean="0"/>
          </a:p>
          <a:p>
            <a:pPr eaLnBrk="1" hangingPunct="1"/>
            <a:r>
              <a:rPr lang="zh-CN" altLang="en-US" dirty="0" smtClean="0"/>
              <a:t>父子节点关系</a:t>
            </a:r>
            <a:r>
              <a:rPr lang="en-US" altLang="zh-CN" dirty="0" smtClean="0"/>
              <a:t>——</a:t>
            </a:r>
            <a:r>
              <a:rPr lang="zh-CN" altLang="en-US" dirty="0" smtClean="0"/>
              <a:t>特性</a:t>
            </a:r>
            <a:r>
              <a:rPr lang="en-US" altLang="zh-CN" dirty="0" smtClean="0"/>
              <a:t>4</a:t>
            </a:r>
            <a:endParaRPr lang="en-US" altLang="zh-CN" dirty="0" smtClean="0"/>
          </a:p>
          <a:p>
            <a:r>
              <a:rPr lang="en-US" altLang="zh-CN" dirty="0"/>
              <a:t>n</a:t>
            </a:r>
            <a:r>
              <a:rPr lang="zh-CN" altLang="en-US" dirty="0"/>
              <a:t>层二叉树</a:t>
            </a:r>
            <a:r>
              <a:rPr lang="en-US" altLang="zh-CN" dirty="0"/>
              <a:t>——2</a:t>
            </a:r>
            <a:r>
              <a:rPr lang="en-US" altLang="zh-CN" baseline="30000" dirty="0"/>
              <a:t>n</a:t>
            </a:r>
            <a:r>
              <a:rPr lang="en-US" altLang="zh-CN" dirty="0"/>
              <a:t>-1</a:t>
            </a:r>
            <a:r>
              <a:rPr lang="zh-CN" altLang="en-US" dirty="0"/>
              <a:t>数组保存，可能空间浪费！</a:t>
            </a:r>
            <a:endParaRPr lang="zh-CN" altLang="en-US" dirty="0"/>
          </a:p>
          <a:p>
            <a:pPr eaLnBrk="1" hangingPunct="1"/>
            <a:endParaRPr lang="en-US" altLang="zh-CN" dirty="0" smtClean="0"/>
          </a:p>
        </p:txBody>
      </p:sp>
      <p:sp>
        <p:nvSpPr>
          <p:cNvPr id="73733"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413E82-250B-48A8-95F9-A964F286D871}" type="slidenum">
              <a:rPr lang="en-US" altLang="en-US" smtClean="0">
                <a:solidFill>
                  <a:srgbClr val="4B4B4B"/>
                </a:solidFill>
              </a:rPr>
            </a:fld>
            <a:endParaRPr lang="en-US" altLang="en-US" smtClean="0">
              <a:solidFill>
                <a:srgbClr val="4B4B4B"/>
              </a:solidFill>
            </a:endParaRPr>
          </a:p>
        </p:txBody>
      </p:sp>
      <p:grpSp>
        <p:nvGrpSpPr>
          <p:cNvPr id="6" name="组合 5"/>
          <p:cNvGrpSpPr/>
          <p:nvPr/>
        </p:nvGrpSpPr>
        <p:grpSpPr>
          <a:xfrm>
            <a:off x="1809149" y="2938900"/>
            <a:ext cx="2233449" cy="1373188"/>
            <a:chOff x="304800" y="2801938"/>
            <a:chExt cx="2233449" cy="1373188"/>
          </a:xfrm>
        </p:grpSpPr>
        <p:sp>
          <p:nvSpPr>
            <p:cNvPr id="7" name="Oval 11"/>
            <p:cNvSpPr>
              <a:spLocks noChangeArrowheads="1"/>
            </p:cNvSpPr>
            <p:nvPr/>
          </p:nvSpPr>
          <p:spPr bwMode="auto">
            <a:xfrm>
              <a:off x="1216025" y="28019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a:latin typeface="Times New Roman" panose="02020603050405020304" pitchFamily="18" charset="0"/>
                  <a:ea typeface="宋体" panose="02010600030101010101" pitchFamily="2" charset="-122"/>
                </a:rPr>
                <a:t>A </a:t>
              </a:r>
              <a:r>
                <a:rPr kumimoji="1" lang="en-US" altLang="zh-CN" b="1" dirty="0">
                  <a:solidFill>
                    <a:srgbClr val="FF0000"/>
                  </a:solidFill>
                  <a:latin typeface="Times New Roman" panose="02020603050405020304" pitchFamily="18" charset="0"/>
                  <a:ea typeface="宋体" panose="02010600030101010101" pitchFamily="2" charset="-122"/>
                </a:rPr>
                <a:t>1</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8" name="Oval 13"/>
            <p:cNvSpPr>
              <a:spLocks noChangeArrowheads="1"/>
            </p:cNvSpPr>
            <p:nvPr/>
          </p:nvSpPr>
          <p:spPr bwMode="auto">
            <a:xfrm>
              <a:off x="609600" y="33353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anose="02020603050405020304" pitchFamily="18" charset="0"/>
                  <a:ea typeface="宋体" panose="02010600030101010101" pitchFamily="2" charset="-122"/>
                </a:rPr>
                <a:t>B </a:t>
              </a:r>
              <a:r>
                <a:rPr kumimoji="1" lang="en-US" altLang="zh-CN" b="1" dirty="0" smtClean="0">
                  <a:solidFill>
                    <a:srgbClr val="FF0000"/>
                  </a:solidFill>
                  <a:latin typeface="Times New Roman" panose="02020603050405020304" pitchFamily="18" charset="0"/>
                  <a:ea typeface="宋体" panose="02010600030101010101" pitchFamily="2" charset="-122"/>
                </a:rPr>
                <a:t>2</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9" name="Oval 14"/>
            <p:cNvSpPr>
              <a:spLocks noChangeArrowheads="1"/>
            </p:cNvSpPr>
            <p:nvPr/>
          </p:nvSpPr>
          <p:spPr bwMode="auto">
            <a:xfrm>
              <a:off x="1905000" y="33353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anose="02020603050405020304" pitchFamily="18" charset="0"/>
                  <a:ea typeface="宋体" panose="02010600030101010101" pitchFamily="2" charset="-122"/>
                </a:rPr>
                <a:t>D </a:t>
              </a:r>
              <a:r>
                <a:rPr kumimoji="1" lang="en-US" altLang="zh-CN" b="1" dirty="0" smtClean="0">
                  <a:solidFill>
                    <a:srgbClr val="FF0000"/>
                  </a:solidFill>
                  <a:latin typeface="Times New Roman" panose="02020603050405020304" pitchFamily="18" charset="0"/>
                  <a:ea typeface="宋体" panose="02010600030101010101" pitchFamily="2" charset="-122"/>
                </a:rPr>
                <a:t>3</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10" name="Oval 17"/>
            <p:cNvSpPr>
              <a:spLocks noChangeArrowheads="1"/>
            </p:cNvSpPr>
            <p:nvPr/>
          </p:nvSpPr>
          <p:spPr bwMode="auto">
            <a:xfrm>
              <a:off x="304800" y="38687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anose="02020603050405020304" pitchFamily="18" charset="0"/>
                  <a:ea typeface="宋体" panose="02010600030101010101" pitchFamily="2" charset="-122"/>
                </a:rPr>
                <a:t>E </a:t>
              </a:r>
              <a:r>
                <a:rPr kumimoji="1" lang="en-US" altLang="zh-CN" b="1" dirty="0" smtClean="0">
                  <a:solidFill>
                    <a:srgbClr val="FF0000"/>
                  </a:solidFill>
                  <a:latin typeface="Times New Roman" panose="02020603050405020304" pitchFamily="18" charset="0"/>
                  <a:ea typeface="宋体" panose="02010600030101010101" pitchFamily="2" charset="-122"/>
                </a:rPr>
                <a:t>4</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11" name="Oval 20"/>
            <p:cNvSpPr>
              <a:spLocks noChangeArrowheads="1"/>
            </p:cNvSpPr>
            <p:nvPr/>
          </p:nvSpPr>
          <p:spPr bwMode="auto">
            <a:xfrm>
              <a:off x="2231861" y="38687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anose="02020603050405020304" pitchFamily="18" charset="0"/>
                  <a:ea typeface="宋体" panose="02010600030101010101" pitchFamily="2" charset="-122"/>
                </a:rPr>
                <a:t>J  </a:t>
              </a:r>
              <a:r>
                <a:rPr kumimoji="1" lang="en-US" altLang="zh-CN" b="1" dirty="0" smtClean="0">
                  <a:solidFill>
                    <a:srgbClr val="FF0000"/>
                  </a:solidFill>
                  <a:latin typeface="Times New Roman" panose="02020603050405020304" pitchFamily="18" charset="0"/>
                  <a:ea typeface="宋体" panose="02010600030101010101" pitchFamily="2" charset="-122"/>
                </a:rPr>
                <a:t>7</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12" name="Line 27"/>
            <p:cNvSpPr>
              <a:spLocks noChangeShapeType="1"/>
            </p:cNvSpPr>
            <p:nvPr/>
          </p:nvSpPr>
          <p:spPr bwMode="auto">
            <a:xfrm flipH="1">
              <a:off x="838200" y="3082926"/>
              <a:ext cx="457200" cy="266700"/>
            </a:xfrm>
            <a:prstGeom prst="lin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anose="02020603050405020304" pitchFamily="18" charset="0"/>
                <a:ea typeface="宋体" panose="02010600030101010101" pitchFamily="2" charset="-122"/>
              </a:endParaRPr>
            </a:p>
          </p:txBody>
        </p:sp>
        <p:sp>
          <p:nvSpPr>
            <p:cNvPr id="13" name="Line 28"/>
            <p:cNvSpPr>
              <a:spLocks noChangeShapeType="1"/>
            </p:cNvSpPr>
            <p:nvPr/>
          </p:nvSpPr>
          <p:spPr bwMode="auto">
            <a:xfrm>
              <a:off x="1447800" y="3082926"/>
              <a:ext cx="493713" cy="301625"/>
            </a:xfrm>
            <a:prstGeom prst="lin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anose="02020603050405020304" pitchFamily="18" charset="0"/>
                <a:ea typeface="宋体" panose="02010600030101010101" pitchFamily="2" charset="-122"/>
              </a:endParaRPr>
            </a:p>
          </p:txBody>
        </p:sp>
        <p:sp>
          <p:nvSpPr>
            <p:cNvPr id="14" name="Line 29"/>
            <p:cNvSpPr>
              <a:spLocks noChangeShapeType="1"/>
            </p:cNvSpPr>
            <p:nvPr/>
          </p:nvSpPr>
          <p:spPr bwMode="auto">
            <a:xfrm flipH="1">
              <a:off x="533400" y="3597276"/>
              <a:ext cx="152400" cy="304800"/>
            </a:xfrm>
            <a:prstGeom prst="lin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anose="02020603050405020304" pitchFamily="18" charset="0"/>
                <a:ea typeface="宋体" panose="02010600030101010101" pitchFamily="2" charset="-122"/>
              </a:endParaRPr>
            </a:p>
          </p:txBody>
        </p:sp>
        <p:sp>
          <p:nvSpPr>
            <p:cNvPr id="15" name="Line 35"/>
            <p:cNvSpPr>
              <a:spLocks noChangeShapeType="1"/>
            </p:cNvSpPr>
            <p:nvPr/>
          </p:nvSpPr>
          <p:spPr bwMode="auto">
            <a:xfrm>
              <a:off x="2163764" y="3563938"/>
              <a:ext cx="215900" cy="304800"/>
            </a:xfrm>
            <a:prstGeom prst="lin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anose="02020603050405020304" pitchFamily="18" charset="0"/>
                <a:ea typeface="宋体" panose="02010600030101010101" pitchFamily="2" charset="-122"/>
              </a:endParaRPr>
            </a:p>
          </p:txBody>
        </p:sp>
      </p:grpSp>
      <p:grpSp>
        <p:nvGrpSpPr>
          <p:cNvPr id="16" name="组合 15"/>
          <p:cNvGrpSpPr/>
          <p:nvPr/>
        </p:nvGrpSpPr>
        <p:grpSpPr>
          <a:xfrm>
            <a:off x="1612600" y="4994752"/>
            <a:ext cx="4637309" cy="493330"/>
            <a:chOff x="1818291" y="4672176"/>
            <a:chExt cx="4637309" cy="493330"/>
          </a:xfrm>
        </p:grpSpPr>
        <p:sp>
          <p:nvSpPr>
            <p:cNvPr id="17" name="矩形 16"/>
            <p:cNvSpPr/>
            <p:nvPr/>
          </p:nvSpPr>
          <p:spPr>
            <a:xfrm>
              <a:off x="1818291"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 name="矩形 17"/>
            <p:cNvSpPr/>
            <p:nvPr/>
          </p:nvSpPr>
          <p:spPr>
            <a:xfrm>
              <a:off x="2200878" y="468203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19" name="矩形 18"/>
            <p:cNvSpPr/>
            <p:nvPr/>
          </p:nvSpPr>
          <p:spPr>
            <a:xfrm>
              <a:off x="2593976" y="467217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D</a:t>
              </a:r>
              <a:endParaRPr lang="zh-CN" altLang="en-US" b="1" dirty="0">
                <a:solidFill>
                  <a:schemeClr val="tx1"/>
                </a:solidFill>
              </a:endParaRPr>
            </a:p>
          </p:txBody>
        </p:sp>
        <p:sp>
          <p:nvSpPr>
            <p:cNvPr id="20" name="矩形 19"/>
            <p:cNvSpPr/>
            <p:nvPr/>
          </p:nvSpPr>
          <p:spPr>
            <a:xfrm>
              <a:off x="2976563"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E</a:t>
              </a:r>
              <a:endParaRPr lang="zh-CN" altLang="en-US" b="1" dirty="0">
                <a:solidFill>
                  <a:schemeClr val="tx1"/>
                </a:solidFill>
              </a:endParaRPr>
            </a:p>
          </p:txBody>
        </p:sp>
        <p:sp>
          <p:nvSpPr>
            <p:cNvPr id="21" name="矩形 20"/>
            <p:cNvSpPr/>
            <p:nvPr/>
          </p:nvSpPr>
          <p:spPr>
            <a:xfrm>
              <a:off x="3354992" y="4675160"/>
              <a:ext cx="393098" cy="483476"/>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a:solidFill>
                  <a:schemeClr val="tx1"/>
                </a:solidFill>
              </a:endParaRPr>
            </a:p>
          </p:txBody>
        </p:sp>
        <p:sp>
          <p:nvSpPr>
            <p:cNvPr id="22" name="矩形 21"/>
            <p:cNvSpPr/>
            <p:nvPr/>
          </p:nvSpPr>
          <p:spPr>
            <a:xfrm>
              <a:off x="3737579" y="4680087"/>
              <a:ext cx="393098" cy="483476"/>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a:solidFill>
                  <a:schemeClr val="tx1"/>
                </a:solidFill>
              </a:endParaRPr>
            </a:p>
          </p:txBody>
        </p:sp>
        <p:sp>
          <p:nvSpPr>
            <p:cNvPr id="23" name="矩形 22"/>
            <p:cNvSpPr/>
            <p:nvPr/>
          </p:nvSpPr>
          <p:spPr>
            <a:xfrm>
              <a:off x="4130677"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J</a:t>
              </a:r>
              <a:endParaRPr lang="zh-CN" altLang="en-US" b="1" dirty="0">
                <a:solidFill>
                  <a:schemeClr val="tx1"/>
                </a:solidFill>
              </a:endParaRPr>
            </a:p>
          </p:txBody>
        </p:sp>
        <p:sp>
          <p:nvSpPr>
            <p:cNvPr id="24" name="矩形 23"/>
            <p:cNvSpPr/>
            <p:nvPr/>
          </p:nvSpPr>
          <p:spPr>
            <a:xfrm>
              <a:off x="4513264"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25" name="矩形 24"/>
            <p:cNvSpPr/>
            <p:nvPr/>
          </p:nvSpPr>
          <p:spPr>
            <a:xfrm>
              <a:off x="4904230"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26" name="矩形 25"/>
            <p:cNvSpPr/>
            <p:nvPr/>
          </p:nvSpPr>
          <p:spPr>
            <a:xfrm>
              <a:off x="5286817"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27" name="矩形 26"/>
            <p:cNvSpPr/>
            <p:nvPr/>
          </p:nvSpPr>
          <p:spPr>
            <a:xfrm>
              <a:off x="5679915" y="467581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28" name="矩形 27"/>
            <p:cNvSpPr/>
            <p:nvPr/>
          </p:nvSpPr>
          <p:spPr>
            <a:xfrm>
              <a:off x="6062502"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链表描述</a:t>
            </a:r>
            <a:endParaRPr lang="zh-CN" altLang="en-US" smtClean="0"/>
          </a:p>
        </p:txBody>
      </p:sp>
      <p:sp>
        <p:nvSpPr>
          <p:cNvPr id="75779" name="Rectangle 3"/>
          <p:cNvSpPr>
            <a:spLocks noGrp="1" noChangeArrowheads="1"/>
          </p:cNvSpPr>
          <p:nvPr>
            <p:ph type="body" idx="1"/>
          </p:nvPr>
        </p:nvSpPr>
        <p:spPr/>
        <p:txBody>
          <a:bodyPr/>
          <a:lstStyle/>
          <a:p>
            <a:pPr eaLnBrk="1" hangingPunct="1"/>
            <a:r>
              <a:rPr lang="zh-CN" altLang="en-US" smtClean="0"/>
              <a:t>树节点</a:t>
            </a:r>
            <a:r>
              <a:rPr lang="en-US" altLang="zh-CN" smtClean="0"/>
              <a:t>——</a:t>
            </a:r>
            <a:r>
              <a:rPr lang="zh-CN" altLang="en-US" smtClean="0"/>
              <a:t>节点类对象</a:t>
            </a:r>
            <a:endParaRPr lang="zh-CN" altLang="en-US" smtClean="0"/>
          </a:p>
          <a:p>
            <a:pPr lvl="1" eaLnBrk="1" hangingPunct="1"/>
            <a:r>
              <a:rPr lang="zh-CN" altLang="en-US" smtClean="0"/>
              <a:t>数据域、</a:t>
            </a:r>
            <a:r>
              <a:rPr lang="en-US" altLang="zh-CN" smtClean="0"/>
              <a:t>LeftChild</a:t>
            </a:r>
            <a:r>
              <a:rPr lang="zh-CN" altLang="en-US" smtClean="0"/>
              <a:t>、</a:t>
            </a:r>
            <a:r>
              <a:rPr lang="en-US" altLang="zh-CN" smtClean="0"/>
              <a:t>RightChild</a:t>
            </a:r>
            <a:endParaRPr lang="en-US" altLang="zh-CN" smtClean="0"/>
          </a:p>
          <a:p>
            <a:pPr lvl="1" eaLnBrk="1" hangingPunct="1"/>
            <a:r>
              <a:rPr lang="en-US" altLang="zh-CN" smtClean="0"/>
              <a:t>n-1</a:t>
            </a:r>
            <a:r>
              <a:rPr lang="zh-CN" altLang="en-US" smtClean="0"/>
              <a:t>条边</a:t>
            </a:r>
            <a:r>
              <a:rPr lang="zh-CN" altLang="en-US" smtClean="0">
                <a:sym typeface="Wingdings" panose="05000000000000000000" pitchFamily="2" charset="2"/>
              </a:rPr>
              <a:t></a:t>
            </a:r>
            <a:r>
              <a:rPr lang="en-US" altLang="zh-CN" smtClean="0"/>
              <a:t>2n-(n-1)=n+1</a:t>
            </a:r>
            <a:r>
              <a:rPr lang="zh-CN" altLang="en-US" smtClean="0"/>
              <a:t>个空指针</a:t>
            </a:r>
            <a:endParaRPr lang="zh-CN" altLang="en-US" smtClean="0"/>
          </a:p>
        </p:txBody>
      </p:sp>
      <p:pic>
        <p:nvPicPr>
          <p:cNvPr id="75780" name="Picture 4" descr="chaint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650" y="3251199"/>
            <a:ext cx="8276897"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08EBD6-6C6B-466F-8C08-2CD89F7D291E}"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457994" y="199380"/>
            <a:ext cx="502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smtClean="0">
                <a:sym typeface="Wingdings" panose="05000000000000000000" pitchFamily="2" charset="2"/>
              </a:rPr>
              <a:t>其他类型的树的链表描述</a:t>
            </a:r>
            <a:endParaRPr lang="en-US" altLang="zh-CN" sz="2000" dirty="0"/>
          </a:p>
        </p:txBody>
      </p:sp>
      <p:grpSp>
        <p:nvGrpSpPr>
          <p:cNvPr id="11267" name="Group 9"/>
          <p:cNvGrpSpPr/>
          <p:nvPr/>
        </p:nvGrpSpPr>
        <p:grpSpPr bwMode="auto">
          <a:xfrm>
            <a:off x="762000" y="838200"/>
            <a:ext cx="2971800" cy="990600"/>
            <a:chOff x="528" y="672"/>
            <a:chExt cx="1872" cy="624"/>
          </a:xfrm>
        </p:grpSpPr>
        <p:sp>
          <p:nvSpPr>
            <p:cNvPr id="11360" name="Rectangle 4"/>
            <p:cNvSpPr>
              <a:spLocks noChangeArrowheads="1"/>
            </p:cNvSpPr>
            <p:nvPr/>
          </p:nvSpPr>
          <p:spPr bwMode="auto">
            <a:xfrm>
              <a:off x="528" y="912"/>
              <a:ext cx="816" cy="24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FirstChild</a:t>
              </a:r>
              <a:endParaRPr lang="en-US" altLang="zh-CN" sz="2000"/>
            </a:p>
          </p:txBody>
        </p:sp>
        <p:sp>
          <p:nvSpPr>
            <p:cNvPr id="11361" name="Rectangle 5"/>
            <p:cNvSpPr>
              <a:spLocks noChangeArrowheads="1"/>
            </p:cNvSpPr>
            <p:nvPr/>
          </p:nvSpPr>
          <p:spPr bwMode="auto">
            <a:xfrm>
              <a:off x="1344" y="912"/>
              <a:ext cx="912" cy="24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NextSibling</a:t>
              </a:r>
              <a:endParaRPr lang="en-US" altLang="zh-CN" sz="2000"/>
            </a:p>
          </p:txBody>
        </p:sp>
        <p:sp>
          <p:nvSpPr>
            <p:cNvPr id="11362" name="Rectangle 6"/>
            <p:cNvSpPr>
              <a:spLocks noChangeArrowheads="1"/>
            </p:cNvSpPr>
            <p:nvPr/>
          </p:nvSpPr>
          <p:spPr bwMode="auto">
            <a:xfrm>
              <a:off x="528" y="672"/>
              <a:ext cx="1728" cy="24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Element</a:t>
              </a:r>
              <a:endParaRPr lang="en-US" altLang="zh-CN" sz="2000"/>
            </a:p>
          </p:txBody>
        </p:sp>
        <p:sp>
          <p:nvSpPr>
            <p:cNvPr id="11363" name="Line 7"/>
            <p:cNvSpPr>
              <a:spLocks noChangeShapeType="1"/>
            </p:cNvSpPr>
            <p:nvPr/>
          </p:nvSpPr>
          <p:spPr bwMode="auto">
            <a:xfrm flipH="1">
              <a:off x="720" y="1104"/>
              <a:ext cx="144" cy="19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4" name="Line 8"/>
            <p:cNvSpPr>
              <a:spLocks noChangeShapeType="1"/>
            </p:cNvSpPr>
            <p:nvPr/>
          </p:nvSpPr>
          <p:spPr bwMode="auto">
            <a:xfrm>
              <a:off x="2208" y="1056"/>
              <a:ext cx="192"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8" name="Group 10"/>
          <p:cNvGrpSpPr/>
          <p:nvPr/>
        </p:nvGrpSpPr>
        <p:grpSpPr bwMode="auto">
          <a:xfrm>
            <a:off x="381000" y="2133600"/>
            <a:ext cx="2744788" cy="1982788"/>
            <a:chOff x="384" y="1104"/>
            <a:chExt cx="1729" cy="1249"/>
          </a:xfrm>
        </p:grpSpPr>
        <p:sp>
          <p:nvSpPr>
            <p:cNvPr id="11335" name="Oval 11"/>
            <p:cNvSpPr>
              <a:spLocks noChangeArrowheads="1"/>
            </p:cNvSpPr>
            <p:nvPr/>
          </p:nvSpPr>
          <p:spPr bwMode="auto">
            <a:xfrm>
              <a:off x="1150" y="1104"/>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A</a:t>
              </a:r>
              <a:endParaRPr lang="en-US" altLang="zh-CN" sz="1800" dirty="0"/>
            </a:p>
          </p:txBody>
        </p:sp>
        <p:sp>
          <p:nvSpPr>
            <p:cNvPr id="11336" name="Oval 12"/>
            <p:cNvSpPr>
              <a:spLocks noChangeArrowheads="1"/>
            </p:cNvSpPr>
            <p:nvPr/>
          </p:nvSpPr>
          <p:spPr bwMode="auto">
            <a:xfrm>
              <a:off x="1152" y="144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C</a:t>
              </a:r>
              <a:endParaRPr lang="en-US" altLang="zh-CN" sz="1800"/>
            </a:p>
          </p:txBody>
        </p:sp>
        <p:sp>
          <p:nvSpPr>
            <p:cNvPr id="11337" name="Oval 13"/>
            <p:cNvSpPr>
              <a:spLocks noChangeArrowheads="1"/>
            </p:cNvSpPr>
            <p:nvPr/>
          </p:nvSpPr>
          <p:spPr bwMode="auto">
            <a:xfrm>
              <a:off x="768" y="144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B</a:t>
              </a:r>
              <a:endParaRPr lang="en-US" altLang="zh-CN" sz="1800"/>
            </a:p>
          </p:txBody>
        </p:sp>
        <p:sp>
          <p:nvSpPr>
            <p:cNvPr id="11338" name="Oval 14"/>
            <p:cNvSpPr>
              <a:spLocks noChangeArrowheads="1"/>
            </p:cNvSpPr>
            <p:nvPr/>
          </p:nvSpPr>
          <p:spPr bwMode="auto">
            <a:xfrm>
              <a:off x="1584" y="144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endParaRPr lang="en-US" altLang="zh-CN" sz="1800"/>
            </a:p>
          </p:txBody>
        </p:sp>
        <p:sp>
          <p:nvSpPr>
            <p:cNvPr id="11339" name="Oval 15"/>
            <p:cNvSpPr>
              <a:spLocks noChangeArrowheads="1"/>
            </p:cNvSpPr>
            <p:nvPr/>
          </p:nvSpPr>
          <p:spPr bwMode="auto">
            <a:xfrm>
              <a:off x="1152"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G</a:t>
              </a:r>
              <a:endParaRPr lang="en-US" altLang="zh-CN" sz="1800"/>
            </a:p>
          </p:txBody>
        </p:sp>
        <p:sp>
          <p:nvSpPr>
            <p:cNvPr id="11340" name="Oval 16"/>
            <p:cNvSpPr>
              <a:spLocks noChangeArrowheads="1"/>
            </p:cNvSpPr>
            <p:nvPr/>
          </p:nvSpPr>
          <p:spPr bwMode="auto">
            <a:xfrm>
              <a:off x="864"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a:t>
              </a:r>
              <a:endParaRPr lang="en-US" altLang="zh-CN" sz="1800"/>
            </a:p>
          </p:txBody>
        </p:sp>
        <p:sp>
          <p:nvSpPr>
            <p:cNvPr id="11341" name="Oval 17"/>
            <p:cNvSpPr>
              <a:spLocks noChangeArrowheads="1"/>
            </p:cNvSpPr>
            <p:nvPr/>
          </p:nvSpPr>
          <p:spPr bwMode="auto">
            <a:xfrm>
              <a:off x="576"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endParaRPr lang="en-US" altLang="zh-CN" sz="1800"/>
            </a:p>
          </p:txBody>
        </p:sp>
        <p:sp>
          <p:nvSpPr>
            <p:cNvPr id="11342" name="Oval 18"/>
            <p:cNvSpPr>
              <a:spLocks noChangeArrowheads="1"/>
            </p:cNvSpPr>
            <p:nvPr/>
          </p:nvSpPr>
          <p:spPr bwMode="auto">
            <a:xfrm>
              <a:off x="1440"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H</a:t>
              </a:r>
              <a:endParaRPr lang="en-US" altLang="zh-CN" sz="1800"/>
            </a:p>
          </p:txBody>
        </p:sp>
        <p:sp>
          <p:nvSpPr>
            <p:cNvPr id="11343" name="Oval 19"/>
            <p:cNvSpPr>
              <a:spLocks noChangeArrowheads="1"/>
            </p:cNvSpPr>
            <p:nvPr/>
          </p:nvSpPr>
          <p:spPr bwMode="auto">
            <a:xfrm>
              <a:off x="1680"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a:t>
              </a:r>
              <a:endParaRPr lang="en-US" altLang="zh-CN" sz="1800"/>
            </a:p>
          </p:txBody>
        </p:sp>
        <p:sp>
          <p:nvSpPr>
            <p:cNvPr id="11344" name="Oval 20"/>
            <p:cNvSpPr>
              <a:spLocks noChangeArrowheads="1"/>
            </p:cNvSpPr>
            <p:nvPr/>
          </p:nvSpPr>
          <p:spPr bwMode="auto">
            <a:xfrm>
              <a:off x="1920"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J</a:t>
              </a:r>
              <a:endParaRPr lang="en-US" altLang="zh-CN" sz="1800"/>
            </a:p>
          </p:txBody>
        </p:sp>
        <p:sp>
          <p:nvSpPr>
            <p:cNvPr id="11345" name="Oval 21"/>
            <p:cNvSpPr>
              <a:spLocks noChangeArrowheads="1"/>
            </p:cNvSpPr>
            <p:nvPr/>
          </p:nvSpPr>
          <p:spPr bwMode="auto">
            <a:xfrm>
              <a:off x="1440" y="216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a:t>
              </a:r>
              <a:endParaRPr lang="en-US" altLang="zh-CN" sz="1800"/>
            </a:p>
          </p:txBody>
        </p:sp>
        <p:sp>
          <p:nvSpPr>
            <p:cNvPr id="11346" name="Oval 22"/>
            <p:cNvSpPr>
              <a:spLocks noChangeArrowheads="1"/>
            </p:cNvSpPr>
            <p:nvPr/>
          </p:nvSpPr>
          <p:spPr bwMode="auto">
            <a:xfrm>
              <a:off x="672" y="216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L</a:t>
              </a:r>
              <a:endParaRPr lang="en-US" altLang="zh-CN" sz="1800"/>
            </a:p>
          </p:txBody>
        </p:sp>
        <p:sp>
          <p:nvSpPr>
            <p:cNvPr id="11347" name="Oval 23"/>
            <p:cNvSpPr>
              <a:spLocks noChangeArrowheads="1"/>
            </p:cNvSpPr>
            <p:nvPr/>
          </p:nvSpPr>
          <p:spPr bwMode="auto">
            <a:xfrm>
              <a:off x="384" y="216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K</a:t>
              </a:r>
              <a:endParaRPr lang="en-US" altLang="zh-CN" sz="1800"/>
            </a:p>
          </p:txBody>
        </p:sp>
        <p:sp>
          <p:nvSpPr>
            <p:cNvPr id="11348" name="Line 24"/>
            <p:cNvSpPr>
              <a:spLocks noChangeShapeType="1"/>
            </p:cNvSpPr>
            <p:nvPr/>
          </p:nvSpPr>
          <p:spPr bwMode="auto">
            <a:xfrm>
              <a:off x="1248" y="1296"/>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9" name="Line 25"/>
            <p:cNvSpPr>
              <a:spLocks noChangeShapeType="1"/>
            </p:cNvSpPr>
            <p:nvPr/>
          </p:nvSpPr>
          <p:spPr bwMode="auto">
            <a:xfrm>
              <a:off x="1248" y="1632"/>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0" name="Line 26"/>
            <p:cNvSpPr>
              <a:spLocks noChangeShapeType="1"/>
            </p:cNvSpPr>
            <p:nvPr/>
          </p:nvSpPr>
          <p:spPr bwMode="auto">
            <a:xfrm>
              <a:off x="1536" y="1968"/>
              <a:ext cx="0"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1" name="Line 27"/>
            <p:cNvSpPr>
              <a:spLocks noChangeShapeType="1"/>
            </p:cNvSpPr>
            <p:nvPr/>
          </p:nvSpPr>
          <p:spPr bwMode="auto">
            <a:xfrm flipH="1">
              <a:off x="912" y="1281"/>
              <a:ext cx="288" cy="16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2" name="Line 28"/>
            <p:cNvSpPr>
              <a:spLocks noChangeShapeType="1"/>
            </p:cNvSpPr>
            <p:nvPr/>
          </p:nvSpPr>
          <p:spPr bwMode="auto">
            <a:xfrm>
              <a:off x="1296" y="1281"/>
              <a:ext cx="311" cy="1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3" name="Line 29"/>
            <p:cNvSpPr>
              <a:spLocks noChangeShapeType="1"/>
            </p:cNvSpPr>
            <p:nvPr/>
          </p:nvSpPr>
          <p:spPr bwMode="auto">
            <a:xfrm flipH="1">
              <a:off x="720" y="1605"/>
              <a:ext cx="96"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4" name="Line 30"/>
            <p:cNvSpPr>
              <a:spLocks noChangeShapeType="1"/>
            </p:cNvSpPr>
            <p:nvPr/>
          </p:nvSpPr>
          <p:spPr bwMode="auto">
            <a:xfrm>
              <a:off x="912" y="1621"/>
              <a:ext cx="48"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5" name="Line 31"/>
            <p:cNvSpPr>
              <a:spLocks noChangeShapeType="1"/>
            </p:cNvSpPr>
            <p:nvPr/>
          </p:nvSpPr>
          <p:spPr bwMode="auto">
            <a:xfrm flipH="1">
              <a:off x="528" y="1961"/>
              <a:ext cx="96"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 name="Line 32"/>
            <p:cNvSpPr>
              <a:spLocks noChangeShapeType="1"/>
            </p:cNvSpPr>
            <p:nvPr/>
          </p:nvSpPr>
          <p:spPr bwMode="auto">
            <a:xfrm>
              <a:off x="720" y="1961"/>
              <a:ext cx="48"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7" name="Line 33"/>
            <p:cNvSpPr>
              <a:spLocks noChangeShapeType="1"/>
            </p:cNvSpPr>
            <p:nvPr/>
          </p:nvSpPr>
          <p:spPr bwMode="auto">
            <a:xfrm flipH="1">
              <a:off x="1536" y="1632"/>
              <a:ext cx="96"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8" name="Line 34"/>
            <p:cNvSpPr>
              <a:spLocks noChangeShapeType="1"/>
            </p:cNvSpPr>
            <p:nvPr/>
          </p:nvSpPr>
          <p:spPr bwMode="auto">
            <a:xfrm>
              <a:off x="1701" y="1632"/>
              <a:ext cx="25"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9" name="Line 35"/>
            <p:cNvSpPr>
              <a:spLocks noChangeShapeType="1"/>
            </p:cNvSpPr>
            <p:nvPr/>
          </p:nvSpPr>
          <p:spPr bwMode="auto">
            <a:xfrm>
              <a:off x="1747" y="1584"/>
              <a:ext cx="227"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9" name="Group 106"/>
          <p:cNvGrpSpPr/>
          <p:nvPr/>
        </p:nvGrpSpPr>
        <p:grpSpPr bwMode="auto">
          <a:xfrm>
            <a:off x="3962400" y="838200"/>
            <a:ext cx="4648200" cy="3505200"/>
            <a:chOff x="2496" y="720"/>
            <a:chExt cx="2928" cy="2208"/>
          </a:xfrm>
        </p:grpSpPr>
        <p:grpSp>
          <p:nvGrpSpPr>
            <p:cNvPr id="11271" name="Group 39"/>
            <p:cNvGrpSpPr/>
            <p:nvPr/>
          </p:nvGrpSpPr>
          <p:grpSpPr bwMode="auto">
            <a:xfrm>
              <a:off x="3072" y="720"/>
              <a:ext cx="288" cy="336"/>
              <a:chOff x="2256" y="2736"/>
              <a:chExt cx="288" cy="336"/>
            </a:xfrm>
          </p:grpSpPr>
          <p:sp>
            <p:nvSpPr>
              <p:cNvPr id="11332" name="Rectangle 36"/>
              <p:cNvSpPr>
                <a:spLocks noChangeArrowheads="1"/>
              </p:cNvSpPr>
              <p:nvPr/>
            </p:nvSpPr>
            <p:spPr bwMode="auto">
              <a:xfrm>
                <a:off x="2256"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33" name="Rectangle 37"/>
              <p:cNvSpPr>
                <a:spLocks noChangeArrowheads="1"/>
              </p:cNvSpPr>
              <p:nvPr/>
            </p:nvSpPr>
            <p:spPr bwMode="auto">
              <a:xfrm>
                <a:off x="2400"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800"/>
              </a:p>
            </p:txBody>
          </p:sp>
          <p:sp>
            <p:nvSpPr>
              <p:cNvPr id="11334" name="Rectangle 38"/>
              <p:cNvSpPr>
                <a:spLocks noChangeArrowheads="1"/>
              </p:cNvSpPr>
              <p:nvPr/>
            </p:nvSpPr>
            <p:spPr bwMode="auto">
              <a:xfrm>
                <a:off x="2256" y="2736"/>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A</a:t>
                </a:r>
                <a:endParaRPr lang="en-US" altLang="zh-CN" sz="2000"/>
              </a:p>
            </p:txBody>
          </p:sp>
        </p:grpSp>
        <p:grpSp>
          <p:nvGrpSpPr>
            <p:cNvPr id="11272" name="Group 40"/>
            <p:cNvGrpSpPr/>
            <p:nvPr/>
          </p:nvGrpSpPr>
          <p:grpSpPr bwMode="auto">
            <a:xfrm>
              <a:off x="3696" y="1440"/>
              <a:ext cx="288" cy="336"/>
              <a:chOff x="2256" y="2736"/>
              <a:chExt cx="288" cy="336"/>
            </a:xfrm>
          </p:grpSpPr>
          <p:sp>
            <p:nvSpPr>
              <p:cNvPr id="11329" name="Rectangle 41"/>
              <p:cNvSpPr>
                <a:spLocks noChangeArrowheads="1"/>
              </p:cNvSpPr>
              <p:nvPr/>
            </p:nvSpPr>
            <p:spPr bwMode="auto">
              <a:xfrm>
                <a:off x="2256"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30" name="Rectangle 42"/>
              <p:cNvSpPr>
                <a:spLocks noChangeArrowheads="1"/>
              </p:cNvSpPr>
              <p:nvPr/>
            </p:nvSpPr>
            <p:spPr bwMode="auto">
              <a:xfrm>
                <a:off x="2400"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31" name="Rectangle 43"/>
              <p:cNvSpPr>
                <a:spLocks noChangeArrowheads="1"/>
              </p:cNvSpPr>
              <p:nvPr/>
            </p:nvSpPr>
            <p:spPr bwMode="auto">
              <a:xfrm>
                <a:off x="2256" y="2736"/>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C</a:t>
                </a:r>
                <a:endParaRPr lang="en-US" altLang="zh-CN" sz="2000"/>
              </a:p>
            </p:txBody>
          </p:sp>
        </p:grpSp>
        <p:grpSp>
          <p:nvGrpSpPr>
            <p:cNvPr id="11273" name="Group 52"/>
            <p:cNvGrpSpPr/>
            <p:nvPr/>
          </p:nvGrpSpPr>
          <p:grpSpPr bwMode="auto">
            <a:xfrm>
              <a:off x="2832" y="1440"/>
              <a:ext cx="288" cy="336"/>
              <a:chOff x="2832" y="1152"/>
              <a:chExt cx="288" cy="336"/>
            </a:xfrm>
          </p:grpSpPr>
          <p:sp>
            <p:nvSpPr>
              <p:cNvPr id="11326" name="Rectangle 45"/>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a:p>
            </p:txBody>
          </p:sp>
          <p:sp>
            <p:nvSpPr>
              <p:cNvPr id="11327" name="Rectangle 46"/>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28" name="Rectangle 47"/>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B</a:t>
                </a:r>
                <a:endParaRPr lang="en-US" altLang="zh-CN" sz="2000"/>
              </a:p>
            </p:txBody>
          </p:sp>
        </p:grpSp>
        <p:grpSp>
          <p:nvGrpSpPr>
            <p:cNvPr id="11274" name="Group 48"/>
            <p:cNvGrpSpPr/>
            <p:nvPr/>
          </p:nvGrpSpPr>
          <p:grpSpPr bwMode="auto">
            <a:xfrm>
              <a:off x="4368" y="1440"/>
              <a:ext cx="288" cy="336"/>
              <a:chOff x="2256" y="2736"/>
              <a:chExt cx="288" cy="336"/>
            </a:xfrm>
          </p:grpSpPr>
          <p:sp>
            <p:nvSpPr>
              <p:cNvPr id="11323" name="Rectangle 49"/>
              <p:cNvSpPr>
                <a:spLocks noChangeArrowheads="1"/>
              </p:cNvSpPr>
              <p:nvPr/>
            </p:nvSpPr>
            <p:spPr bwMode="auto">
              <a:xfrm>
                <a:off x="2256"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24" name="Rectangle 50"/>
              <p:cNvSpPr>
                <a:spLocks noChangeArrowheads="1"/>
              </p:cNvSpPr>
              <p:nvPr/>
            </p:nvSpPr>
            <p:spPr bwMode="auto">
              <a:xfrm>
                <a:off x="2400"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800"/>
              </a:p>
            </p:txBody>
          </p:sp>
          <p:sp>
            <p:nvSpPr>
              <p:cNvPr id="11325" name="Rectangle 51"/>
              <p:cNvSpPr>
                <a:spLocks noChangeArrowheads="1"/>
              </p:cNvSpPr>
              <p:nvPr/>
            </p:nvSpPr>
            <p:spPr bwMode="auto">
              <a:xfrm>
                <a:off x="2256" y="2736"/>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D</a:t>
                </a:r>
                <a:endParaRPr lang="en-US" altLang="zh-CN" sz="2000"/>
              </a:p>
            </p:txBody>
          </p:sp>
        </p:grpSp>
        <p:grpSp>
          <p:nvGrpSpPr>
            <p:cNvPr id="11275" name="Group 53"/>
            <p:cNvGrpSpPr/>
            <p:nvPr/>
          </p:nvGrpSpPr>
          <p:grpSpPr bwMode="auto">
            <a:xfrm>
              <a:off x="2640" y="2016"/>
              <a:ext cx="288" cy="336"/>
              <a:chOff x="2832" y="1152"/>
              <a:chExt cx="288" cy="336"/>
            </a:xfrm>
          </p:grpSpPr>
          <p:sp>
            <p:nvSpPr>
              <p:cNvPr id="11320" name="Rectangle 54"/>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a:p>
            </p:txBody>
          </p:sp>
          <p:sp>
            <p:nvSpPr>
              <p:cNvPr id="11321" name="Rectangle 55"/>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22" name="Rectangle 56"/>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E</a:t>
                </a:r>
                <a:endParaRPr lang="en-US" altLang="zh-CN" sz="2000"/>
              </a:p>
            </p:txBody>
          </p:sp>
        </p:grpSp>
        <p:grpSp>
          <p:nvGrpSpPr>
            <p:cNvPr id="11276" name="Group 57"/>
            <p:cNvGrpSpPr/>
            <p:nvPr/>
          </p:nvGrpSpPr>
          <p:grpSpPr bwMode="auto">
            <a:xfrm>
              <a:off x="2496" y="2592"/>
              <a:ext cx="288" cy="336"/>
              <a:chOff x="2832" y="1152"/>
              <a:chExt cx="288" cy="336"/>
            </a:xfrm>
          </p:grpSpPr>
          <p:sp>
            <p:nvSpPr>
              <p:cNvPr id="11317" name="Rectangle 58"/>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8" name="Rectangle 59"/>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19" name="Rectangle 60"/>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K</a:t>
                </a:r>
                <a:endParaRPr lang="en-US" altLang="zh-CN" sz="2000"/>
              </a:p>
            </p:txBody>
          </p:sp>
        </p:grpSp>
        <p:grpSp>
          <p:nvGrpSpPr>
            <p:cNvPr id="11277" name="Group 65"/>
            <p:cNvGrpSpPr/>
            <p:nvPr/>
          </p:nvGrpSpPr>
          <p:grpSpPr bwMode="auto">
            <a:xfrm>
              <a:off x="3216" y="2016"/>
              <a:ext cx="288" cy="336"/>
              <a:chOff x="3120" y="1728"/>
              <a:chExt cx="288" cy="336"/>
            </a:xfrm>
          </p:grpSpPr>
          <p:sp>
            <p:nvSpPr>
              <p:cNvPr id="11314" name="Rectangle 62"/>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5" name="Rectangle 63"/>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6" name="Rectangle 64"/>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F</a:t>
                </a:r>
                <a:endParaRPr lang="en-US" altLang="zh-CN" sz="2000"/>
              </a:p>
            </p:txBody>
          </p:sp>
        </p:grpSp>
        <p:grpSp>
          <p:nvGrpSpPr>
            <p:cNvPr id="11278" name="Group 66"/>
            <p:cNvGrpSpPr/>
            <p:nvPr/>
          </p:nvGrpSpPr>
          <p:grpSpPr bwMode="auto">
            <a:xfrm>
              <a:off x="3696" y="2016"/>
              <a:ext cx="288" cy="336"/>
              <a:chOff x="3120" y="1728"/>
              <a:chExt cx="288" cy="336"/>
            </a:xfrm>
          </p:grpSpPr>
          <p:sp>
            <p:nvSpPr>
              <p:cNvPr id="11311" name="Rectangle 67"/>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2" name="Rectangle 68"/>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3" name="Rectangle 69"/>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G</a:t>
                </a:r>
                <a:endParaRPr lang="en-US" altLang="zh-CN" sz="2000"/>
              </a:p>
            </p:txBody>
          </p:sp>
        </p:grpSp>
        <p:grpSp>
          <p:nvGrpSpPr>
            <p:cNvPr id="11279" name="Group 70"/>
            <p:cNvGrpSpPr/>
            <p:nvPr/>
          </p:nvGrpSpPr>
          <p:grpSpPr bwMode="auto">
            <a:xfrm>
              <a:off x="4224" y="2016"/>
              <a:ext cx="288" cy="336"/>
              <a:chOff x="2832" y="1152"/>
              <a:chExt cx="288" cy="336"/>
            </a:xfrm>
          </p:grpSpPr>
          <p:sp>
            <p:nvSpPr>
              <p:cNvPr id="11308" name="Rectangle 71"/>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a:p>
            </p:txBody>
          </p:sp>
          <p:sp>
            <p:nvSpPr>
              <p:cNvPr id="11309" name="Rectangle 72"/>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10" name="Rectangle 73"/>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H</a:t>
                </a:r>
                <a:endParaRPr lang="en-US" altLang="zh-CN" sz="2000"/>
              </a:p>
            </p:txBody>
          </p:sp>
        </p:grpSp>
        <p:grpSp>
          <p:nvGrpSpPr>
            <p:cNvPr id="11280" name="Group 74"/>
            <p:cNvGrpSpPr/>
            <p:nvPr/>
          </p:nvGrpSpPr>
          <p:grpSpPr bwMode="auto">
            <a:xfrm>
              <a:off x="4656" y="2016"/>
              <a:ext cx="288" cy="336"/>
              <a:chOff x="2832" y="1152"/>
              <a:chExt cx="288" cy="336"/>
            </a:xfrm>
          </p:grpSpPr>
          <p:sp>
            <p:nvSpPr>
              <p:cNvPr id="11305" name="Rectangle 75"/>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6" name="Rectangle 76"/>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07" name="Rectangle 77"/>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I</a:t>
                </a:r>
                <a:endParaRPr lang="en-US" altLang="zh-CN" sz="2000"/>
              </a:p>
            </p:txBody>
          </p:sp>
        </p:grpSp>
        <p:grpSp>
          <p:nvGrpSpPr>
            <p:cNvPr id="11281" name="Group 78"/>
            <p:cNvGrpSpPr/>
            <p:nvPr/>
          </p:nvGrpSpPr>
          <p:grpSpPr bwMode="auto">
            <a:xfrm>
              <a:off x="5136" y="2016"/>
              <a:ext cx="288" cy="336"/>
              <a:chOff x="3120" y="1728"/>
              <a:chExt cx="288" cy="336"/>
            </a:xfrm>
          </p:grpSpPr>
          <p:sp>
            <p:nvSpPr>
              <p:cNvPr id="11302" name="Rectangle 79"/>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3" name="Rectangle 80"/>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4" name="Rectangle 81"/>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J</a:t>
                </a:r>
                <a:endParaRPr lang="en-US" altLang="zh-CN" sz="2000"/>
              </a:p>
            </p:txBody>
          </p:sp>
        </p:grpSp>
        <p:grpSp>
          <p:nvGrpSpPr>
            <p:cNvPr id="11282" name="Group 82"/>
            <p:cNvGrpSpPr/>
            <p:nvPr/>
          </p:nvGrpSpPr>
          <p:grpSpPr bwMode="auto">
            <a:xfrm>
              <a:off x="3024" y="2592"/>
              <a:ext cx="288" cy="336"/>
              <a:chOff x="3120" y="1728"/>
              <a:chExt cx="288" cy="336"/>
            </a:xfrm>
          </p:grpSpPr>
          <p:sp>
            <p:nvSpPr>
              <p:cNvPr id="11299" name="Rectangle 83"/>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0" name="Rectangle 84"/>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1" name="Rectangle 85"/>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L</a:t>
                </a:r>
                <a:endParaRPr lang="en-US" altLang="zh-CN" sz="2000"/>
              </a:p>
            </p:txBody>
          </p:sp>
        </p:grpSp>
        <p:grpSp>
          <p:nvGrpSpPr>
            <p:cNvPr id="11283" name="Group 86"/>
            <p:cNvGrpSpPr/>
            <p:nvPr/>
          </p:nvGrpSpPr>
          <p:grpSpPr bwMode="auto">
            <a:xfrm>
              <a:off x="4224" y="2592"/>
              <a:ext cx="288" cy="336"/>
              <a:chOff x="3120" y="1728"/>
              <a:chExt cx="288" cy="336"/>
            </a:xfrm>
          </p:grpSpPr>
          <p:sp>
            <p:nvSpPr>
              <p:cNvPr id="11296" name="Rectangle 87"/>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297" name="Rectangle 88"/>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298" name="Rectangle 89"/>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M</a:t>
                </a:r>
                <a:endParaRPr lang="en-US" altLang="zh-CN" sz="2000"/>
              </a:p>
            </p:txBody>
          </p:sp>
        </p:grpSp>
        <p:sp>
          <p:nvSpPr>
            <p:cNvPr id="11284" name="Line 90"/>
            <p:cNvSpPr>
              <a:spLocks noChangeShapeType="1"/>
            </p:cNvSpPr>
            <p:nvPr/>
          </p:nvSpPr>
          <p:spPr bwMode="auto">
            <a:xfrm flipH="1">
              <a:off x="2976" y="1008"/>
              <a:ext cx="144" cy="43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91"/>
            <p:cNvSpPr>
              <a:spLocks noChangeShapeType="1"/>
            </p:cNvSpPr>
            <p:nvPr/>
          </p:nvSpPr>
          <p:spPr bwMode="auto">
            <a:xfrm flipH="1">
              <a:off x="2784" y="1728"/>
              <a:ext cx="96"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92"/>
            <p:cNvSpPr>
              <a:spLocks noChangeShapeType="1"/>
            </p:cNvSpPr>
            <p:nvPr/>
          </p:nvSpPr>
          <p:spPr bwMode="auto">
            <a:xfrm flipH="1">
              <a:off x="2640" y="2304"/>
              <a:ext cx="96"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93"/>
            <p:cNvSpPr>
              <a:spLocks noChangeShapeType="1"/>
            </p:cNvSpPr>
            <p:nvPr/>
          </p:nvSpPr>
          <p:spPr bwMode="auto">
            <a:xfrm>
              <a:off x="3072" y="1728"/>
              <a:ext cx="624"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94"/>
            <p:cNvSpPr>
              <a:spLocks noChangeShapeType="1"/>
            </p:cNvSpPr>
            <p:nvPr/>
          </p:nvSpPr>
          <p:spPr bwMode="auto">
            <a:xfrm>
              <a:off x="2832" y="2304"/>
              <a:ext cx="384"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96"/>
            <p:cNvSpPr>
              <a:spLocks noChangeShapeType="1"/>
            </p:cNvSpPr>
            <p:nvPr/>
          </p:nvSpPr>
          <p:spPr bwMode="auto">
            <a:xfrm>
              <a:off x="2736" y="2880"/>
              <a:ext cx="2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97"/>
            <p:cNvSpPr>
              <a:spLocks noChangeShapeType="1"/>
            </p:cNvSpPr>
            <p:nvPr/>
          </p:nvSpPr>
          <p:spPr bwMode="auto">
            <a:xfrm>
              <a:off x="3792" y="1728"/>
              <a:ext cx="0"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98"/>
            <p:cNvSpPr>
              <a:spLocks noChangeShapeType="1"/>
            </p:cNvSpPr>
            <p:nvPr/>
          </p:nvSpPr>
          <p:spPr bwMode="auto">
            <a:xfrm>
              <a:off x="3888" y="1728"/>
              <a:ext cx="48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99"/>
            <p:cNvSpPr>
              <a:spLocks noChangeShapeType="1"/>
            </p:cNvSpPr>
            <p:nvPr/>
          </p:nvSpPr>
          <p:spPr bwMode="auto">
            <a:xfrm>
              <a:off x="4320" y="2304"/>
              <a:ext cx="0"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100"/>
            <p:cNvSpPr>
              <a:spLocks noChangeShapeType="1"/>
            </p:cNvSpPr>
            <p:nvPr/>
          </p:nvSpPr>
          <p:spPr bwMode="auto">
            <a:xfrm>
              <a:off x="4416" y="2304"/>
              <a:ext cx="24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101"/>
            <p:cNvSpPr>
              <a:spLocks noChangeShapeType="1"/>
            </p:cNvSpPr>
            <p:nvPr/>
          </p:nvSpPr>
          <p:spPr bwMode="auto">
            <a:xfrm flipH="1">
              <a:off x="4368" y="1728"/>
              <a:ext cx="48"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102"/>
            <p:cNvSpPr>
              <a:spLocks noChangeShapeType="1"/>
            </p:cNvSpPr>
            <p:nvPr/>
          </p:nvSpPr>
          <p:spPr bwMode="auto">
            <a:xfrm>
              <a:off x="4896" y="2304"/>
              <a:ext cx="24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70" name="Text Box 104"/>
          <p:cNvSpPr txBox="1">
            <a:spLocks noChangeArrowheads="1"/>
          </p:cNvSpPr>
          <p:nvPr/>
        </p:nvSpPr>
        <p:spPr bwMode="auto">
          <a:xfrm>
            <a:off x="381000" y="4876800"/>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Note:  The representation is </a:t>
            </a:r>
            <a:r>
              <a:rPr lang="en-US" altLang="zh-CN">
                <a:solidFill>
                  <a:schemeClr val="hlink"/>
                </a:solidFill>
                <a:latin typeface="Arial" panose="020B0604020202020204" pitchFamily="34" charset="0"/>
              </a:rPr>
              <a:t>not unique</a:t>
            </a:r>
            <a:r>
              <a:rPr lang="en-US" altLang="zh-CN">
                <a:latin typeface="Arial" panose="020B0604020202020204" pitchFamily="34" charset="0"/>
              </a:rPr>
              <a:t> since the children in a tree can be of any order.</a:t>
            </a:r>
            <a:endParaRPr lang="en-US" altLang="zh-CN">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二叉树遍历</a:t>
            </a:r>
            <a:endParaRPr lang="zh-CN" altLang="en-US" smtClean="0"/>
          </a:p>
        </p:txBody>
      </p:sp>
      <p:sp>
        <p:nvSpPr>
          <p:cNvPr id="87043" name="Rectangle 3"/>
          <p:cNvSpPr>
            <a:spLocks noGrp="1" noChangeArrowheads="1"/>
          </p:cNvSpPr>
          <p:nvPr>
            <p:ph type="body" idx="1"/>
          </p:nvPr>
        </p:nvSpPr>
        <p:spPr>
          <a:xfrm>
            <a:off x="1182688" y="1371600"/>
            <a:ext cx="7772400" cy="5105400"/>
          </a:xfrm>
        </p:spPr>
        <p:txBody>
          <a:bodyPr/>
          <a:lstStyle/>
          <a:p>
            <a:pPr eaLnBrk="1" hangingPunct="1"/>
            <a:r>
              <a:rPr lang="zh-CN" altLang="en-US" dirty="0" smtClean="0"/>
              <a:t>按照某种顺序访问树中的每个节点，</a:t>
            </a:r>
            <a:endParaRPr lang="en-US" altLang="zh-CN" dirty="0" smtClean="0"/>
          </a:p>
          <a:p>
            <a:pPr eaLnBrk="1" hangingPunct="1"/>
            <a:r>
              <a:rPr lang="zh-CN" altLang="en-US" dirty="0" smtClean="0"/>
              <a:t>要求每个节点被访问一次且仅被访问一次</a:t>
            </a:r>
            <a:endParaRPr lang="en-US" altLang="zh-CN" dirty="0" smtClean="0"/>
          </a:p>
          <a:p>
            <a:pPr eaLnBrk="1" hangingPunct="1"/>
            <a:r>
              <a:rPr lang="zh-CN" altLang="en-US" dirty="0" smtClean="0"/>
              <a:t>这就是</a:t>
            </a:r>
            <a:r>
              <a:rPr lang="zh-CN" altLang="en-US" dirty="0" smtClean="0">
                <a:solidFill>
                  <a:srgbClr val="FF0000"/>
                </a:solidFill>
              </a:rPr>
              <a:t>二叉树遍历问题</a:t>
            </a:r>
            <a:endParaRPr lang="en-US" altLang="zh-CN" dirty="0" smtClean="0">
              <a:solidFill>
                <a:srgbClr val="FF0000"/>
              </a:solidFill>
            </a:endParaRPr>
          </a:p>
        </p:txBody>
      </p:sp>
      <p:sp>
        <p:nvSpPr>
          <p:cNvPr id="8704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1AA414-413A-4727-86D7-4056E28CAAC5}"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第二部分：表结构</a:t>
            </a:r>
            <a:endParaRPr lang="zh-CN" altLang="en-US" smtClean="0"/>
          </a:p>
        </p:txBody>
      </p:sp>
      <p:sp>
        <p:nvSpPr>
          <p:cNvPr id="28675" name="内容占位符 2"/>
          <p:cNvSpPr>
            <a:spLocks noGrp="1"/>
          </p:cNvSpPr>
          <p:nvPr>
            <p:ph idx="1"/>
          </p:nvPr>
        </p:nvSpPr>
        <p:spPr/>
        <p:txBody>
          <a:bodyPr/>
          <a:lstStyle/>
          <a:p>
            <a:r>
              <a:rPr lang="zh-CN" altLang="en-US" smtClean="0"/>
              <a:t>第</a:t>
            </a:r>
            <a:r>
              <a:rPr lang="en-US" altLang="zh-CN" smtClean="0"/>
              <a:t>4</a:t>
            </a:r>
            <a:r>
              <a:rPr lang="zh-CN" altLang="en-US" smtClean="0"/>
              <a:t>章：数组和矩阵</a:t>
            </a:r>
            <a:endParaRPr lang="en-US" altLang="zh-CN" smtClean="0"/>
          </a:p>
          <a:p>
            <a:pPr lvl="1"/>
            <a:r>
              <a:rPr lang="zh-CN" altLang="en-US" smtClean="0"/>
              <a:t>特殊矩阵、稀疏矩阵的存储和操作</a:t>
            </a:r>
            <a:endParaRPr lang="en-US" altLang="zh-CN" smtClean="0"/>
          </a:p>
          <a:p>
            <a:pPr lvl="1"/>
            <a:r>
              <a:rPr lang="zh-CN" altLang="en-US" smtClean="0"/>
              <a:t>由矩阵特性推导映射函数，然后用</a:t>
            </a:r>
            <a:r>
              <a:rPr lang="en-US" altLang="zh-CN" smtClean="0"/>
              <a:t>C/C++</a:t>
            </a:r>
            <a:r>
              <a:rPr lang="zh-CN" altLang="en-US" smtClean="0"/>
              <a:t>实现</a:t>
            </a:r>
            <a:endParaRPr lang="en-US" altLang="zh-CN" smtClean="0"/>
          </a:p>
        </p:txBody>
      </p:sp>
      <p:sp>
        <p:nvSpPr>
          <p:cNvPr id="2867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00876B-B4BC-4C3E-BA93-E4B2ADE8D0CC}"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二叉树遍历</a:t>
            </a:r>
            <a:endParaRPr lang="zh-CN" altLang="en-US" smtClean="0"/>
          </a:p>
        </p:txBody>
      </p:sp>
      <p:sp>
        <p:nvSpPr>
          <p:cNvPr id="88067" name="Rectangle 3"/>
          <p:cNvSpPr>
            <a:spLocks noGrp="1" noChangeArrowheads="1"/>
          </p:cNvSpPr>
          <p:nvPr>
            <p:ph type="body" idx="1"/>
          </p:nvPr>
        </p:nvSpPr>
        <p:spPr>
          <a:xfrm>
            <a:off x="1182688" y="1371600"/>
            <a:ext cx="7772400" cy="5105400"/>
          </a:xfrm>
        </p:spPr>
        <p:txBody>
          <a:bodyPr/>
          <a:lstStyle/>
          <a:p>
            <a:pPr eaLnBrk="1" hangingPunct="1"/>
            <a:r>
              <a:rPr lang="zh-CN" altLang="en-US" smtClean="0">
                <a:solidFill>
                  <a:srgbClr val="FF0000"/>
                </a:solidFill>
              </a:rPr>
              <a:t>遍历顺序</a:t>
            </a:r>
            <a:r>
              <a:rPr lang="en-US" altLang="zh-CN" smtClean="0">
                <a:solidFill>
                  <a:srgbClr val="FF0000"/>
                </a:solidFill>
              </a:rPr>
              <a:t>【</a:t>
            </a:r>
            <a:r>
              <a:rPr lang="zh-CN" altLang="en-US" smtClean="0">
                <a:solidFill>
                  <a:srgbClr val="FF0000"/>
                </a:solidFill>
              </a:rPr>
              <a:t>关键</a:t>
            </a:r>
            <a:r>
              <a:rPr lang="en-US" altLang="zh-CN" smtClean="0">
                <a:solidFill>
                  <a:srgbClr val="FF0000"/>
                </a:solidFill>
              </a:rPr>
              <a:t>】</a:t>
            </a:r>
            <a:endParaRPr lang="zh-CN" altLang="en-US" smtClean="0">
              <a:solidFill>
                <a:srgbClr val="FF0000"/>
              </a:solidFill>
            </a:endParaRPr>
          </a:p>
          <a:p>
            <a:pPr lvl="1" eaLnBrk="1" hangingPunct="1"/>
            <a:r>
              <a:rPr lang="zh-CN" altLang="en-US" smtClean="0"/>
              <a:t>访问根节点、左子树、右子树的顺序</a:t>
            </a:r>
            <a:endParaRPr lang="zh-CN" altLang="en-US" smtClean="0"/>
          </a:p>
          <a:p>
            <a:pPr lvl="1" eaLnBrk="1" hangingPunct="1"/>
            <a:r>
              <a:rPr lang="zh-CN" altLang="en-US" smtClean="0"/>
              <a:t>左右子树的访问（遍历）？</a:t>
            </a:r>
            <a:r>
              <a:rPr lang="en-US" altLang="zh-CN" smtClean="0"/>
              <a:t>——</a:t>
            </a:r>
            <a:r>
              <a:rPr lang="zh-CN" altLang="en-US" smtClean="0"/>
              <a:t>递归！</a:t>
            </a:r>
            <a:endParaRPr lang="zh-CN" altLang="en-US" smtClean="0"/>
          </a:p>
          <a:p>
            <a:pPr eaLnBrk="1" hangingPunct="1"/>
            <a:r>
              <a:rPr lang="zh-CN" altLang="en-US" smtClean="0"/>
              <a:t>可能的遍历顺序</a:t>
            </a:r>
            <a:endParaRPr lang="zh-CN" altLang="en-US" smtClean="0"/>
          </a:p>
          <a:p>
            <a:pPr lvl="1" eaLnBrk="1" hangingPunct="1"/>
            <a:r>
              <a:rPr lang="en-US" altLang="zh-CN" smtClean="0"/>
              <a:t>V</a:t>
            </a:r>
            <a:r>
              <a:rPr lang="zh-CN" altLang="en-US" smtClean="0"/>
              <a:t>－根，</a:t>
            </a:r>
            <a:r>
              <a:rPr lang="en-US" altLang="zh-CN" smtClean="0"/>
              <a:t>L</a:t>
            </a:r>
            <a:r>
              <a:rPr lang="zh-CN" altLang="en-US" smtClean="0"/>
              <a:t>－左子树，</a:t>
            </a:r>
            <a:r>
              <a:rPr lang="en-US" altLang="zh-CN" smtClean="0"/>
              <a:t>R</a:t>
            </a:r>
            <a:r>
              <a:rPr lang="zh-CN" altLang="en-US" smtClean="0"/>
              <a:t>－右子树</a:t>
            </a:r>
            <a:endParaRPr lang="zh-CN" altLang="en-US" smtClean="0"/>
          </a:p>
          <a:p>
            <a:pPr lvl="1" eaLnBrk="1" hangingPunct="1"/>
            <a:r>
              <a:rPr lang="en-US" altLang="zh-CN" smtClean="0"/>
              <a:t>VLR  LVR  LRV  VRL  RVL  RLV</a:t>
            </a:r>
            <a:endParaRPr lang="en-US" altLang="zh-CN" smtClean="0"/>
          </a:p>
        </p:txBody>
      </p:sp>
      <p:sp>
        <p:nvSpPr>
          <p:cNvPr id="880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AF9B4F-C790-4A26-95F3-9DAE1601E8F6}"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标准遍历顺序</a:t>
            </a:r>
            <a:endParaRPr lang="zh-CN" altLang="en-US" smtClean="0"/>
          </a:p>
        </p:txBody>
      </p:sp>
      <p:sp>
        <p:nvSpPr>
          <p:cNvPr id="89091" name="Rectangle 3"/>
          <p:cNvSpPr>
            <a:spLocks noGrp="1" noChangeArrowheads="1"/>
          </p:cNvSpPr>
          <p:nvPr>
            <p:ph type="body" idx="1"/>
          </p:nvPr>
        </p:nvSpPr>
        <p:spPr>
          <a:xfrm>
            <a:off x="1163638" y="1371600"/>
            <a:ext cx="7772400" cy="5105400"/>
          </a:xfrm>
        </p:spPr>
        <p:txBody>
          <a:bodyPr/>
          <a:lstStyle/>
          <a:p>
            <a:pPr eaLnBrk="1" hangingPunct="1"/>
            <a:r>
              <a:rPr lang="zh-CN" altLang="en-US" smtClean="0"/>
              <a:t>都是左子树先于右子树，关键</a:t>
            </a:r>
            <a:r>
              <a:rPr lang="en-US" altLang="zh-CN" smtClean="0"/>
              <a:t>——</a:t>
            </a:r>
            <a:r>
              <a:rPr lang="zh-CN" altLang="en-US" smtClean="0"/>
              <a:t>根的访问次序</a:t>
            </a:r>
            <a:endParaRPr lang="zh-CN" altLang="en-US" smtClean="0"/>
          </a:p>
          <a:p>
            <a:pPr eaLnBrk="1" hangingPunct="1"/>
            <a:r>
              <a:rPr lang="zh-CN" altLang="en-US" smtClean="0"/>
              <a:t>先序遍历（</a:t>
            </a:r>
            <a:r>
              <a:rPr lang="en-US" altLang="zh-CN" smtClean="0">
                <a:solidFill>
                  <a:schemeClr val="hlink"/>
                </a:solidFill>
              </a:rPr>
              <a:t>preorder</a:t>
            </a:r>
            <a:r>
              <a:rPr lang="zh-CN" altLang="en-US" smtClean="0"/>
              <a:t>）</a:t>
            </a:r>
            <a:r>
              <a:rPr lang="en-US" altLang="zh-CN" smtClean="0"/>
              <a:t>——VLR</a:t>
            </a:r>
            <a:endParaRPr lang="en-US" altLang="zh-CN" smtClean="0"/>
          </a:p>
          <a:p>
            <a:pPr eaLnBrk="1" hangingPunct="1"/>
            <a:r>
              <a:rPr lang="zh-CN" altLang="en-US" smtClean="0"/>
              <a:t>中序遍历（</a:t>
            </a:r>
            <a:r>
              <a:rPr lang="en-US" altLang="zh-CN" smtClean="0">
                <a:solidFill>
                  <a:schemeClr val="hlink"/>
                </a:solidFill>
              </a:rPr>
              <a:t>inorder</a:t>
            </a:r>
            <a:r>
              <a:rPr lang="zh-CN" altLang="en-US" smtClean="0"/>
              <a:t>）</a:t>
            </a:r>
            <a:r>
              <a:rPr lang="en-US" altLang="zh-CN" smtClean="0"/>
              <a:t>——LVR</a:t>
            </a:r>
            <a:endParaRPr lang="en-US" altLang="zh-CN" smtClean="0"/>
          </a:p>
          <a:p>
            <a:pPr eaLnBrk="1" hangingPunct="1"/>
            <a:r>
              <a:rPr lang="zh-CN" altLang="en-US" smtClean="0"/>
              <a:t>后序遍历（</a:t>
            </a:r>
            <a:r>
              <a:rPr lang="en-US" altLang="zh-CN" smtClean="0">
                <a:solidFill>
                  <a:schemeClr val="hlink"/>
                </a:solidFill>
              </a:rPr>
              <a:t>postorder</a:t>
            </a:r>
            <a:r>
              <a:rPr lang="zh-CN" altLang="en-US" smtClean="0"/>
              <a:t>）</a:t>
            </a:r>
            <a:r>
              <a:rPr lang="en-US" altLang="zh-CN" smtClean="0"/>
              <a:t>——LRV</a:t>
            </a:r>
            <a:endParaRPr lang="en-US" altLang="zh-CN" smtClean="0"/>
          </a:p>
        </p:txBody>
      </p:sp>
      <p:sp>
        <p:nvSpPr>
          <p:cNvPr id="89092" name="椭圆 3"/>
          <p:cNvSpPr>
            <a:spLocks noChangeArrowheads="1"/>
          </p:cNvSpPr>
          <p:nvPr/>
        </p:nvSpPr>
        <p:spPr bwMode="auto">
          <a:xfrm>
            <a:off x="5289550" y="4505325"/>
            <a:ext cx="358775" cy="358775"/>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89093" name="等腰三角形 4"/>
          <p:cNvSpPr>
            <a:spLocks noChangeArrowheads="1"/>
          </p:cNvSpPr>
          <p:nvPr/>
        </p:nvSpPr>
        <p:spPr bwMode="auto">
          <a:xfrm>
            <a:off x="4392613" y="5402263"/>
            <a:ext cx="538162" cy="1076325"/>
          </a:xfrm>
          <a:prstGeom prst="triangle">
            <a:avLst>
              <a:gd name="adj" fmla="val 50000"/>
            </a:avLst>
          </a:prstGeom>
          <a:noFill/>
          <a:ln w="9525" algn="ctr">
            <a:solidFill>
              <a:srgbClr val="0000CC"/>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89094" name="等腰三角形 5"/>
          <p:cNvSpPr>
            <a:spLocks noChangeArrowheads="1"/>
          </p:cNvSpPr>
          <p:nvPr/>
        </p:nvSpPr>
        <p:spPr bwMode="auto">
          <a:xfrm>
            <a:off x="6007100" y="5402263"/>
            <a:ext cx="538163" cy="1076325"/>
          </a:xfrm>
          <a:prstGeom prst="triangle">
            <a:avLst>
              <a:gd name="adj" fmla="val 50000"/>
            </a:avLst>
          </a:prstGeom>
          <a:noFill/>
          <a:ln w="9525" algn="ctr">
            <a:solidFill>
              <a:srgbClr val="0000CC"/>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89095" name="直接连接符 7"/>
          <p:cNvCxnSpPr>
            <a:cxnSpLocks noChangeShapeType="1"/>
            <a:stCxn id="89092" idx="3"/>
            <a:endCxn id="89093" idx="0"/>
          </p:cNvCxnSpPr>
          <p:nvPr/>
        </p:nvCxnSpPr>
        <p:spPr bwMode="auto">
          <a:xfrm rot="5400000">
            <a:off x="4706938" y="4767263"/>
            <a:ext cx="590550" cy="679450"/>
          </a:xfrm>
          <a:prstGeom prst="line">
            <a:avLst/>
          </a:prstGeom>
          <a:noFill/>
          <a:ln w="9525" algn="ctr">
            <a:solidFill>
              <a:srgbClr val="0000CC"/>
            </a:solidFill>
            <a:round/>
          </a:ln>
          <a:extLst>
            <a:ext uri="{909E8E84-426E-40DD-AFC4-6F175D3DCCD1}">
              <a14:hiddenFill xmlns:a14="http://schemas.microsoft.com/office/drawing/2010/main">
                <a:noFill/>
              </a14:hiddenFill>
            </a:ext>
          </a:extLst>
        </p:spPr>
      </p:cxnSp>
      <p:cxnSp>
        <p:nvCxnSpPr>
          <p:cNvPr id="89096" name="直接连接符 8"/>
          <p:cNvCxnSpPr>
            <a:cxnSpLocks noChangeShapeType="1"/>
            <a:stCxn id="89092" idx="5"/>
            <a:endCxn id="89094" idx="0"/>
          </p:cNvCxnSpPr>
          <p:nvPr/>
        </p:nvCxnSpPr>
        <p:spPr bwMode="auto">
          <a:xfrm rot="16200000" flipH="1">
            <a:off x="5641182" y="4766469"/>
            <a:ext cx="590550" cy="681037"/>
          </a:xfrm>
          <a:prstGeom prst="line">
            <a:avLst/>
          </a:prstGeom>
          <a:noFill/>
          <a:ln w="9525" algn="ctr">
            <a:solidFill>
              <a:srgbClr val="0000CC"/>
            </a:solidFill>
            <a:round/>
          </a:ln>
          <a:extLst>
            <a:ext uri="{909E8E84-426E-40DD-AFC4-6F175D3DCCD1}">
              <a14:hiddenFill xmlns:a14="http://schemas.microsoft.com/office/drawing/2010/main">
                <a:noFill/>
              </a14:hiddenFill>
            </a:ext>
          </a:extLst>
        </p:spPr>
      </p:cxnSp>
      <p:sp>
        <p:nvSpPr>
          <p:cNvPr id="89097" name="TextBox 10"/>
          <p:cNvSpPr txBox="1">
            <a:spLocks noChangeArrowheads="1"/>
          </p:cNvSpPr>
          <p:nvPr/>
        </p:nvSpPr>
        <p:spPr bwMode="auto">
          <a:xfrm>
            <a:off x="5289550" y="449421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V</a:t>
            </a:r>
            <a:endParaRPr lang="zh-CN" altLang="en-US"/>
          </a:p>
        </p:txBody>
      </p:sp>
      <p:sp>
        <p:nvSpPr>
          <p:cNvPr id="89098" name="TextBox 11"/>
          <p:cNvSpPr txBox="1">
            <a:spLocks noChangeArrowheads="1"/>
          </p:cNvSpPr>
          <p:nvPr/>
        </p:nvSpPr>
        <p:spPr bwMode="auto">
          <a:xfrm>
            <a:off x="4392613" y="592931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L</a:t>
            </a:r>
            <a:endParaRPr lang="zh-CN" altLang="en-US"/>
          </a:p>
        </p:txBody>
      </p:sp>
      <p:sp>
        <p:nvSpPr>
          <p:cNvPr id="89099" name="TextBox 12"/>
          <p:cNvSpPr txBox="1">
            <a:spLocks noChangeArrowheads="1"/>
          </p:cNvSpPr>
          <p:nvPr/>
        </p:nvSpPr>
        <p:spPr bwMode="auto">
          <a:xfrm>
            <a:off x="6007100" y="59404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R</a:t>
            </a:r>
            <a:endParaRPr lang="zh-CN" altLang="en-US"/>
          </a:p>
        </p:txBody>
      </p:sp>
      <p:sp>
        <p:nvSpPr>
          <p:cNvPr id="8910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C55A3C-5015-421C-BAD6-44EC3282B951}"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二叉树遍历小结</a:t>
            </a:r>
            <a:endParaRPr lang="zh-CN" altLang="en-US" smtClean="0"/>
          </a:p>
        </p:txBody>
      </p:sp>
      <p:sp>
        <p:nvSpPr>
          <p:cNvPr id="111619" name="内容占位符 2"/>
          <p:cNvSpPr>
            <a:spLocks noGrp="1"/>
          </p:cNvSpPr>
          <p:nvPr>
            <p:ph idx="1"/>
          </p:nvPr>
        </p:nvSpPr>
        <p:spPr/>
        <p:txBody>
          <a:bodyPr/>
          <a:lstStyle/>
          <a:p>
            <a:r>
              <a:rPr lang="zh-CN" altLang="en-US" smtClean="0"/>
              <a:t>前序、中序、后序遍历</a:t>
            </a:r>
            <a:endParaRPr lang="en-US" altLang="zh-CN" smtClean="0"/>
          </a:p>
          <a:p>
            <a:pPr lvl="1"/>
            <a:r>
              <a:rPr lang="zh-CN" altLang="en-US" smtClean="0">
                <a:solidFill>
                  <a:srgbClr val="0000CC"/>
                </a:solidFill>
              </a:rPr>
              <a:t>深度优先</a:t>
            </a:r>
            <a:endParaRPr lang="en-US" altLang="zh-CN" smtClean="0">
              <a:solidFill>
                <a:srgbClr val="0000CC"/>
              </a:solidFill>
            </a:endParaRPr>
          </a:p>
          <a:p>
            <a:pPr lvl="1"/>
            <a:r>
              <a:rPr lang="zh-CN" altLang="en-US" smtClean="0"/>
              <a:t>表明访问根节点的次序</a:t>
            </a:r>
            <a:endParaRPr lang="en-US" altLang="zh-CN" smtClean="0"/>
          </a:p>
          <a:p>
            <a:r>
              <a:rPr lang="zh-CN" altLang="en-US" smtClean="0"/>
              <a:t>按层遍历</a:t>
            </a:r>
            <a:endParaRPr lang="en-US" altLang="zh-CN" smtClean="0"/>
          </a:p>
          <a:p>
            <a:pPr lvl="1"/>
            <a:r>
              <a:rPr lang="zh-CN" altLang="en-US" smtClean="0">
                <a:solidFill>
                  <a:srgbClr val="0000CC"/>
                </a:solidFill>
              </a:rPr>
              <a:t>宽度优先</a:t>
            </a:r>
            <a:endParaRPr lang="en-US" altLang="zh-CN" smtClean="0">
              <a:solidFill>
                <a:srgbClr val="0000CC"/>
              </a:solidFill>
            </a:endParaRPr>
          </a:p>
          <a:p>
            <a:endParaRPr lang="en-US" altLang="zh-CN" smtClean="0"/>
          </a:p>
          <a:p>
            <a:endParaRPr lang="zh-CN" altLang="en-US" smtClean="0"/>
          </a:p>
        </p:txBody>
      </p:sp>
      <p:sp>
        <p:nvSpPr>
          <p:cNvPr id="11162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52D88B-CFF1-4738-9883-9667208E8083}" type="slidenum">
              <a:rPr lang="en-US" altLang="en-US" smtClean="0">
                <a:solidFill>
                  <a:srgbClr val="4B4B4B"/>
                </a:solidFill>
              </a:rPr>
            </a:fld>
            <a:endParaRPr lang="en-US" altLang="en-US" smtClean="0">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队列</a:t>
            </a:r>
            <a:r>
              <a:rPr lang="en-US" altLang="zh-CN" smtClean="0">
                <a:sym typeface="Wingdings" panose="05000000000000000000" pitchFamily="2" charset="2"/>
              </a:rPr>
              <a:t></a:t>
            </a:r>
            <a:r>
              <a:rPr lang="zh-CN" altLang="en-US" smtClean="0">
                <a:sym typeface="Wingdings" panose="05000000000000000000" pitchFamily="2" charset="2"/>
              </a:rPr>
              <a:t>优先队列</a:t>
            </a:r>
            <a:endParaRPr lang="zh-CN" altLang="en-US" smtClean="0"/>
          </a:p>
        </p:txBody>
      </p:sp>
      <p:sp>
        <p:nvSpPr>
          <p:cNvPr id="25603" name="内容占位符 2"/>
          <p:cNvSpPr>
            <a:spLocks noGrp="1"/>
          </p:cNvSpPr>
          <p:nvPr>
            <p:ph idx="1"/>
          </p:nvPr>
        </p:nvSpPr>
        <p:spPr/>
        <p:txBody>
          <a:bodyPr/>
          <a:lstStyle/>
          <a:p>
            <a:r>
              <a:rPr lang="zh-CN" altLang="en-US" smtClean="0"/>
              <a:t>队列是一种一维表结构</a:t>
            </a:r>
            <a:endParaRPr lang="en-US" altLang="zh-CN" smtClean="0"/>
          </a:p>
          <a:p>
            <a:pPr lvl="1"/>
            <a:r>
              <a:rPr lang="zh-CN" altLang="en-US" smtClean="0"/>
              <a:t>按照入队次序出队</a:t>
            </a:r>
            <a:endParaRPr lang="en-US" altLang="zh-CN" smtClean="0"/>
          </a:p>
          <a:p>
            <a:endParaRPr lang="en-US" altLang="zh-CN" smtClean="0"/>
          </a:p>
          <a:p>
            <a:endParaRPr lang="en-US" altLang="zh-CN" smtClean="0"/>
          </a:p>
          <a:p>
            <a:r>
              <a:rPr lang="zh-CN" altLang="en-US" smtClean="0"/>
              <a:t>优先队列建立在树形结构上</a:t>
            </a:r>
            <a:endParaRPr lang="en-US" altLang="zh-CN" smtClean="0"/>
          </a:p>
          <a:p>
            <a:pPr lvl="1"/>
            <a:r>
              <a:rPr lang="zh-CN" altLang="en-US" smtClean="0"/>
              <a:t>按照优先级出队</a:t>
            </a:r>
            <a:endParaRPr lang="zh-CN" altLang="en-US" smtClean="0"/>
          </a:p>
        </p:txBody>
      </p:sp>
      <p:sp>
        <p:nvSpPr>
          <p:cNvPr id="2560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9DDCCA-91C0-444E-B8D4-CF856771EBC4}" type="slidenum">
              <a:rPr lang="en-US" altLang="en-US">
                <a:solidFill>
                  <a:srgbClr val="4B4B4B"/>
                </a:solidFill>
              </a:rPr>
            </a:fld>
            <a:endParaRPr lang="en-US" altLang="en-US">
              <a:solidFill>
                <a:srgbClr val="4B4B4B"/>
              </a:solidFill>
            </a:endParaRPr>
          </a:p>
        </p:txBody>
      </p:sp>
      <p:sp>
        <p:nvSpPr>
          <p:cNvPr id="5" name="矩形 4"/>
          <p:cNvSpPr/>
          <p:nvPr/>
        </p:nvSpPr>
        <p:spPr bwMode="auto">
          <a:xfrm rot="5400000">
            <a:off x="44823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6" name="矩形 5"/>
          <p:cNvSpPr/>
          <p:nvPr/>
        </p:nvSpPr>
        <p:spPr bwMode="auto">
          <a:xfrm rot="5400000">
            <a:off x="484108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7" name="矩形 6"/>
          <p:cNvSpPr/>
          <p:nvPr/>
        </p:nvSpPr>
        <p:spPr bwMode="auto">
          <a:xfrm rot="5400000">
            <a:off x="519985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8" name="矩形 7"/>
          <p:cNvSpPr/>
          <p:nvPr/>
        </p:nvSpPr>
        <p:spPr bwMode="auto">
          <a:xfrm rot="5400000">
            <a:off x="555863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9" name="矩形 8"/>
          <p:cNvSpPr/>
          <p:nvPr/>
        </p:nvSpPr>
        <p:spPr bwMode="auto">
          <a:xfrm rot="5400000">
            <a:off x="59174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0" name="矩形 9"/>
          <p:cNvSpPr/>
          <p:nvPr/>
        </p:nvSpPr>
        <p:spPr bwMode="auto">
          <a:xfrm rot="5400000">
            <a:off x="37647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1" name="矩形 10"/>
          <p:cNvSpPr/>
          <p:nvPr/>
        </p:nvSpPr>
        <p:spPr bwMode="auto">
          <a:xfrm rot="5400000">
            <a:off x="41235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2" name="矩形 11"/>
          <p:cNvSpPr/>
          <p:nvPr/>
        </p:nvSpPr>
        <p:spPr bwMode="auto">
          <a:xfrm rot="5400000">
            <a:off x="62761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3" name="矩形 12"/>
          <p:cNvSpPr/>
          <p:nvPr/>
        </p:nvSpPr>
        <p:spPr bwMode="auto">
          <a:xfrm rot="5400000">
            <a:off x="66349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4" name="矩形 13"/>
          <p:cNvSpPr/>
          <p:nvPr/>
        </p:nvSpPr>
        <p:spPr bwMode="auto">
          <a:xfrm rot="5400000">
            <a:off x="34059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5" name="矩形 14"/>
          <p:cNvSpPr/>
          <p:nvPr/>
        </p:nvSpPr>
        <p:spPr bwMode="auto">
          <a:xfrm rot="5400000">
            <a:off x="69937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6" name="矩形 15"/>
          <p:cNvSpPr/>
          <p:nvPr/>
        </p:nvSpPr>
        <p:spPr bwMode="auto">
          <a:xfrm rot="5400000">
            <a:off x="44823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7" name="矩形 16"/>
          <p:cNvSpPr/>
          <p:nvPr/>
        </p:nvSpPr>
        <p:spPr bwMode="auto">
          <a:xfrm rot="5400000">
            <a:off x="484108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8" name="矩形 17"/>
          <p:cNvSpPr/>
          <p:nvPr/>
        </p:nvSpPr>
        <p:spPr bwMode="auto">
          <a:xfrm rot="5400000">
            <a:off x="519985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9" name="矩形 18"/>
          <p:cNvSpPr/>
          <p:nvPr/>
        </p:nvSpPr>
        <p:spPr bwMode="auto">
          <a:xfrm rot="5400000">
            <a:off x="555863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0" name="矩形 19"/>
          <p:cNvSpPr/>
          <p:nvPr/>
        </p:nvSpPr>
        <p:spPr bwMode="auto">
          <a:xfrm rot="5400000">
            <a:off x="59174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1" name="矩形 20"/>
          <p:cNvSpPr/>
          <p:nvPr/>
        </p:nvSpPr>
        <p:spPr bwMode="auto">
          <a:xfrm rot="5400000">
            <a:off x="37647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2" name="矩形 21"/>
          <p:cNvSpPr/>
          <p:nvPr/>
        </p:nvSpPr>
        <p:spPr bwMode="auto">
          <a:xfrm rot="5400000">
            <a:off x="41235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 name="矩形 22"/>
          <p:cNvSpPr/>
          <p:nvPr/>
        </p:nvSpPr>
        <p:spPr bwMode="auto">
          <a:xfrm rot="5400000">
            <a:off x="62761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4" name="矩形 23"/>
          <p:cNvSpPr/>
          <p:nvPr/>
        </p:nvSpPr>
        <p:spPr bwMode="auto">
          <a:xfrm rot="5400000">
            <a:off x="66349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 name="矩形 24"/>
          <p:cNvSpPr/>
          <p:nvPr/>
        </p:nvSpPr>
        <p:spPr bwMode="auto">
          <a:xfrm rot="5400000">
            <a:off x="34059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6" name="矩形 25"/>
          <p:cNvSpPr/>
          <p:nvPr/>
        </p:nvSpPr>
        <p:spPr bwMode="auto">
          <a:xfrm rot="5400000">
            <a:off x="69937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627" name="TextBox 26"/>
          <p:cNvSpPr txBox="1">
            <a:spLocks noChangeArrowheads="1"/>
          </p:cNvSpPr>
          <p:nvPr/>
        </p:nvSpPr>
        <p:spPr bwMode="auto">
          <a:xfrm>
            <a:off x="49307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1</a:t>
            </a:r>
            <a:endParaRPr lang="zh-CN" altLang="en-US" sz="1400" b="1" i="1" baseline="-25000">
              <a:solidFill>
                <a:srgbClr val="FF0000"/>
              </a:solidFill>
            </a:endParaRPr>
          </a:p>
        </p:txBody>
      </p:sp>
      <p:sp>
        <p:nvSpPr>
          <p:cNvPr id="25628" name="TextBox 27"/>
          <p:cNvSpPr txBox="1">
            <a:spLocks noChangeArrowheads="1"/>
          </p:cNvSpPr>
          <p:nvPr/>
        </p:nvSpPr>
        <p:spPr bwMode="auto">
          <a:xfrm>
            <a:off x="528955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2</a:t>
            </a:r>
            <a:endParaRPr lang="zh-CN" altLang="en-US" sz="1400" b="1" i="1" baseline="-25000">
              <a:solidFill>
                <a:srgbClr val="FF0000"/>
              </a:solidFill>
            </a:endParaRPr>
          </a:p>
        </p:txBody>
      </p:sp>
      <p:sp>
        <p:nvSpPr>
          <p:cNvPr id="25629" name="TextBox 28"/>
          <p:cNvSpPr txBox="1">
            <a:spLocks noChangeArrowheads="1"/>
          </p:cNvSpPr>
          <p:nvPr/>
        </p:nvSpPr>
        <p:spPr bwMode="auto">
          <a:xfrm>
            <a:off x="564832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3</a:t>
            </a:r>
            <a:endParaRPr lang="zh-CN" altLang="en-US" sz="1400" b="1" i="1" baseline="-25000">
              <a:solidFill>
                <a:srgbClr val="FF0000"/>
              </a:solidFill>
            </a:endParaRPr>
          </a:p>
        </p:txBody>
      </p:sp>
      <p:sp>
        <p:nvSpPr>
          <p:cNvPr id="25630" name="TextBox 29"/>
          <p:cNvSpPr txBox="1">
            <a:spLocks noChangeArrowheads="1"/>
          </p:cNvSpPr>
          <p:nvPr/>
        </p:nvSpPr>
        <p:spPr bwMode="auto">
          <a:xfrm>
            <a:off x="600710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4</a:t>
            </a:r>
            <a:endParaRPr lang="zh-CN" altLang="en-US" sz="1400" b="1" i="1" baseline="-25000">
              <a:solidFill>
                <a:srgbClr val="FF0000"/>
              </a:solidFill>
            </a:endParaRPr>
          </a:p>
        </p:txBody>
      </p:sp>
      <p:sp>
        <p:nvSpPr>
          <p:cNvPr id="25631" name="TextBox 30"/>
          <p:cNvSpPr txBox="1">
            <a:spLocks noChangeArrowheads="1"/>
          </p:cNvSpPr>
          <p:nvPr/>
        </p:nvSpPr>
        <p:spPr bwMode="auto">
          <a:xfrm>
            <a:off x="63658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5</a:t>
            </a:r>
            <a:endParaRPr lang="zh-CN" altLang="en-US" sz="1400" b="1" i="1" baseline="-25000">
              <a:solidFill>
                <a:srgbClr val="FF0000"/>
              </a:solidFill>
            </a:endParaRPr>
          </a:p>
        </p:txBody>
      </p:sp>
      <p:sp>
        <p:nvSpPr>
          <p:cNvPr id="25632" name="TextBox 31"/>
          <p:cNvSpPr txBox="1">
            <a:spLocks noChangeArrowheads="1"/>
          </p:cNvSpPr>
          <p:nvPr/>
        </p:nvSpPr>
        <p:spPr bwMode="auto">
          <a:xfrm>
            <a:off x="49307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3" name="TextBox 32"/>
          <p:cNvSpPr txBox="1">
            <a:spLocks noChangeArrowheads="1"/>
          </p:cNvSpPr>
          <p:nvPr/>
        </p:nvSpPr>
        <p:spPr bwMode="auto">
          <a:xfrm>
            <a:off x="528955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4" name="TextBox 33"/>
          <p:cNvSpPr txBox="1">
            <a:spLocks noChangeArrowheads="1"/>
          </p:cNvSpPr>
          <p:nvPr/>
        </p:nvSpPr>
        <p:spPr bwMode="auto">
          <a:xfrm>
            <a:off x="564832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35" name="TextBox 34"/>
          <p:cNvSpPr txBox="1">
            <a:spLocks noChangeArrowheads="1"/>
          </p:cNvSpPr>
          <p:nvPr/>
        </p:nvSpPr>
        <p:spPr bwMode="auto">
          <a:xfrm>
            <a:off x="600710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36" name="TextBox 35"/>
          <p:cNvSpPr txBox="1">
            <a:spLocks noChangeArrowheads="1"/>
          </p:cNvSpPr>
          <p:nvPr/>
        </p:nvSpPr>
        <p:spPr bwMode="auto">
          <a:xfrm>
            <a:off x="63658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
        <p:nvSpPr>
          <p:cNvPr id="25637" name="TextBox 36"/>
          <p:cNvSpPr txBox="1">
            <a:spLocks noChangeArrowheads="1"/>
          </p:cNvSpPr>
          <p:nvPr/>
        </p:nvSpPr>
        <p:spPr bwMode="auto">
          <a:xfrm>
            <a:off x="49307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8" name="TextBox 37"/>
          <p:cNvSpPr txBox="1">
            <a:spLocks noChangeArrowheads="1"/>
          </p:cNvSpPr>
          <p:nvPr/>
        </p:nvSpPr>
        <p:spPr bwMode="auto">
          <a:xfrm>
            <a:off x="528955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9" name="TextBox 38"/>
          <p:cNvSpPr txBox="1">
            <a:spLocks noChangeArrowheads="1"/>
          </p:cNvSpPr>
          <p:nvPr/>
        </p:nvSpPr>
        <p:spPr bwMode="auto">
          <a:xfrm>
            <a:off x="564832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40" name="TextBox 39"/>
          <p:cNvSpPr txBox="1">
            <a:spLocks noChangeArrowheads="1"/>
          </p:cNvSpPr>
          <p:nvPr/>
        </p:nvSpPr>
        <p:spPr bwMode="auto">
          <a:xfrm>
            <a:off x="600710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41" name="TextBox 40"/>
          <p:cNvSpPr txBox="1">
            <a:spLocks noChangeArrowheads="1"/>
          </p:cNvSpPr>
          <p:nvPr/>
        </p:nvSpPr>
        <p:spPr bwMode="auto">
          <a:xfrm>
            <a:off x="63658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线性表描述最大优先队列</a:t>
            </a:r>
            <a:endParaRPr lang="zh-CN" altLang="en-US" smtClean="0"/>
          </a:p>
        </p:txBody>
      </p:sp>
      <p:sp>
        <p:nvSpPr>
          <p:cNvPr id="31747" name="Rectangle 3"/>
          <p:cNvSpPr>
            <a:spLocks noGrp="1" noChangeArrowheads="1"/>
          </p:cNvSpPr>
          <p:nvPr>
            <p:ph type="body" idx="1"/>
          </p:nvPr>
        </p:nvSpPr>
        <p:spPr/>
        <p:txBody>
          <a:bodyPr/>
          <a:lstStyle/>
          <a:p>
            <a:r>
              <a:rPr lang="zh-CN" altLang="en-US" dirty="0" smtClean="0"/>
              <a:t>无序线性表</a:t>
            </a:r>
            <a:r>
              <a:rPr lang="en-US" altLang="zh-CN" dirty="0" smtClean="0"/>
              <a:t>——</a:t>
            </a:r>
            <a:r>
              <a:rPr lang="zh-CN" altLang="en-US" dirty="0" smtClean="0"/>
              <a:t>最简单</a:t>
            </a:r>
            <a:endParaRPr lang="zh-CN" altLang="en-US" dirty="0" smtClean="0"/>
          </a:p>
          <a:p>
            <a:pPr lvl="1"/>
            <a:r>
              <a:rPr lang="zh-CN" altLang="en-US" dirty="0" smtClean="0"/>
              <a:t>数组描述</a:t>
            </a:r>
            <a:endParaRPr lang="zh-CN" altLang="en-US" dirty="0" smtClean="0"/>
          </a:p>
          <a:p>
            <a:pPr lvl="2"/>
            <a:r>
              <a:rPr lang="zh-CN" altLang="en-US" dirty="0" smtClean="0"/>
              <a:t>插入操作：表尾，</a:t>
            </a:r>
            <a:r>
              <a:rPr lang="en-US" altLang="zh-CN" dirty="0" smtClean="0">
                <a:latin typeface="Symbol" panose="05050102010706020507" pitchFamily="18" charset="2"/>
              </a:rPr>
              <a:t>Q</a:t>
            </a:r>
            <a:r>
              <a:rPr lang="en-US" altLang="zh-CN" dirty="0" smtClean="0"/>
              <a:t>(1)</a:t>
            </a:r>
            <a:endParaRPr lang="en-US" altLang="zh-CN" dirty="0" smtClean="0"/>
          </a:p>
          <a:p>
            <a:pPr lvl="2"/>
            <a:r>
              <a:rPr lang="zh-CN" altLang="en-US" dirty="0" smtClean="0"/>
              <a:t>删除操作：查找最大优先级元素， </a:t>
            </a:r>
            <a:r>
              <a:rPr lang="en-US" altLang="zh-CN" dirty="0" smtClean="0">
                <a:latin typeface="Symbol" panose="05050102010706020507" pitchFamily="18" charset="2"/>
              </a:rPr>
              <a:t>Q</a:t>
            </a:r>
            <a:r>
              <a:rPr lang="en-US" altLang="zh-CN" dirty="0" smtClean="0"/>
              <a:t>(n)</a:t>
            </a:r>
            <a:endParaRPr lang="en-US" altLang="zh-CN" dirty="0" smtClean="0"/>
          </a:p>
          <a:p>
            <a:pPr lvl="1"/>
            <a:r>
              <a:rPr lang="zh-CN" altLang="en-US" dirty="0" smtClean="0"/>
              <a:t>链表描述</a:t>
            </a:r>
            <a:endParaRPr lang="zh-CN" altLang="en-US" dirty="0" smtClean="0"/>
          </a:p>
          <a:p>
            <a:pPr lvl="2"/>
            <a:r>
              <a:rPr lang="zh-CN" altLang="en-US" dirty="0" smtClean="0"/>
              <a:t>插入操作：链头， </a:t>
            </a:r>
            <a:r>
              <a:rPr lang="en-US" altLang="zh-CN" dirty="0" smtClean="0">
                <a:latin typeface="Symbol" panose="05050102010706020507" pitchFamily="18" charset="2"/>
              </a:rPr>
              <a:t>Q</a:t>
            </a:r>
            <a:r>
              <a:rPr lang="en-US" altLang="zh-CN" dirty="0" smtClean="0"/>
              <a:t>(1)</a:t>
            </a:r>
            <a:r>
              <a:rPr lang="zh-CN" altLang="en-US" dirty="0" smtClean="0"/>
              <a:t>；删除操作，</a:t>
            </a:r>
            <a:r>
              <a:rPr lang="en-US" altLang="zh-CN" dirty="0" smtClean="0">
                <a:latin typeface="Symbol" panose="05050102010706020507" pitchFamily="18" charset="2"/>
              </a:rPr>
              <a:t>Q</a:t>
            </a:r>
            <a:r>
              <a:rPr lang="en-US" altLang="zh-CN" dirty="0" smtClean="0"/>
              <a:t>(n)</a:t>
            </a:r>
            <a:endParaRPr lang="en-US" altLang="zh-CN" dirty="0" smtClean="0"/>
          </a:p>
          <a:p>
            <a:r>
              <a:rPr lang="zh-CN" altLang="en-US" dirty="0" smtClean="0"/>
              <a:t>有序列表</a:t>
            </a:r>
            <a:endParaRPr lang="zh-CN" altLang="en-US" dirty="0" smtClean="0"/>
          </a:p>
          <a:p>
            <a:pPr lvl="1"/>
            <a:r>
              <a:rPr lang="zh-CN" altLang="en-US" dirty="0"/>
              <a:t>数组：</a:t>
            </a:r>
            <a:r>
              <a:rPr lang="zh-CN" altLang="en-US" dirty="0" smtClean="0"/>
              <a:t>递增，链表：递减</a:t>
            </a:r>
            <a:endParaRPr lang="zh-CN" altLang="en-US" dirty="0" smtClean="0"/>
          </a:p>
          <a:p>
            <a:pPr lvl="1"/>
            <a:r>
              <a:rPr lang="zh-CN" altLang="en-US" dirty="0" smtClean="0"/>
              <a:t>删除：</a:t>
            </a:r>
            <a:r>
              <a:rPr lang="en-US" altLang="zh-CN" dirty="0" smtClean="0">
                <a:latin typeface="Symbol" panose="05050102010706020507" pitchFamily="18" charset="2"/>
              </a:rPr>
              <a:t>Q</a:t>
            </a:r>
            <a:r>
              <a:rPr lang="en-US" altLang="zh-CN" dirty="0" smtClean="0"/>
              <a:t>(1)</a:t>
            </a:r>
            <a:r>
              <a:rPr lang="zh-CN" altLang="en-US" dirty="0" smtClean="0"/>
              <a:t>；插入：</a:t>
            </a:r>
            <a:r>
              <a:rPr lang="en-US" altLang="zh-CN" dirty="0" smtClean="0">
                <a:latin typeface="Symbol" panose="05050102010706020507" pitchFamily="18" charset="2"/>
              </a:rPr>
              <a:t>Q</a:t>
            </a:r>
            <a:r>
              <a:rPr lang="en-US" altLang="zh-CN" dirty="0" smtClean="0"/>
              <a:t>(n)</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H1</a:t>
            </a:r>
            <a:r>
              <a:rPr lang="zh-CN" altLang="en-US" smtClean="0"/>
              <a:t>小结</a:t>
            </a:r>
            <a:endParaRPr lang="zh-CN" altLang="en-US" smtClean="0"/>
          </a:p>
        </p:txBody>
      </p:sp>
      <p:sp>
        <p:nvSpPr>
          <p:cNvPr id="65539" name="内容占位符 2"/>
          <p:cNvSpPr>
            <a:spLocks noGrp="1"/>
          </p:cNvSpPr>
          <p:nvPr>
            <p:ph idx="1"/>
          </p:nvPr>
        </p:nvSpPr>
        <p:spPr/>
        <p:txBody>
          <a:bodyPr/>
          <a:lstStyle/>
          <a:p>
            <a:r>
              <a:rPr lang="zh-CN" altLang="en-US" smtClean="0"/>
              <a:t>堆是表达优先队列的一种方式</a:t>
            </a:r>
            <a:endParaRPr lang="en-US" altLang="zh-CN" smtClean="0"/>
          </a:p>
          <a:p>
            <a:r>
              <a:rPr lang="zh-CN" altLang="en-US" smtClean="0"/>
              <a:t>堆的插入：</a:t>
            </a:r>
            <a:r>
              <a:rPr lang="en-US" altLang="zh-CN" smtClean="0"/>
              <a:t>O(</a:t>
            </a:r>
            <a:r>
              <a:rPr lang="en-US" altLang="zh-CN" i="1" smtClean="0"/>
              <a:t>log</a:t>
            </a:r>
            <a:r>
              <a:rPr lang="en-US" altLang="zh-CN" smtClean="0"/>
              <a:t>n)</a:t>
            </a:r>
            <a:r>
              <a:rPr lang="zh-CN" altLang="en-US" smtClean="0"/>
              <a:t>从下向上调整</a:t>
            </a:r>
            <a:endParaRPr lang="en-US" altLang="zh-CN" smtClean="0"/>
          </a:p>
          <a:p>
            <a:r>
              <a:rPr lang="zh-CN" altLang="en-US" smtClean="0"/>
              <a:t>堆的删除：</a:t>
            </a:r>
            <a:r>
              <a:rPr lang="en-US" altLang="zh-CN" smtClean="0"/>
              <a:t>O(</a:t>
            </a:r>
            <a:r>
              <a:rPr lang="en-US" altLang="zh-CN" i="1" smtClean="0"/>
              <a:t>log</a:t>
            </a:r>
            <a:r>
              <a:rPr lang="en-US" altLang="zh-CN" smtClean="0"/>
              <a:t>n)</a:t>
            </a:r>
            <a:r>
              <a:rPr lang="zh-CN" altLang="en-US" smtClean="0"/>
              <a:t>从上向下调整</a:t>
            </a:r>
            <a:endParaRPr lang="en-US" altLang="zh-CN" smtClean="0"/>
          </a:p>
          <a:p>
            <a:r>
              <a:rPr lang="zh-CN" altLang="en-US" smtClean="0"/>
              <a:t>堆的初始化：</a:t>
            </a:r>
            <a:r>
              <a:rPr lang="en-US" altLang="zh-CN" smtClean="0"/>
              <a:t>O(n)</a:t>
            </a:r>
            <a:r>
              <a:rPr lang="zh-CN" altLang="en-US" smtClean="0"/>
              <a:t>从后向前遍历、自上而下调整</a:t>
            </a:r>
            <a:endParaRPr lang="en-US" altLang="zh-CN" smtClean="0"/>
          </a:p>
          <a:p>
            <a:r>
              <a:rPr lang="zh-CN" altLang="en-US" smtClean="0"/>
              <a:t>堆排序：先建最大堆、再依次删除</a:t>
            </a:r>
            <a:endParaRPr lang="en-US" altLang="zh-CN" smtClean="0"/>
          </a:p>
          <a:p>
            <a:r>
              <a:rPr lang="zh-CN" altLang="en-US" smtClean="0"/>
              <a:t>堆排序时间已达最优</a:t>
            </a:r>
            <a:endParaRPr lang="zh-CN" altLang="en-US" smtClean="0"/>
          </a:p>
        </p:txBody>
      </p:sp>
      <p:sp>
        <p:nvSpPr>
          <p:cNvPr id="6554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2A9C29-DDAE-43AE-A6EF-713010FD0E6D}"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t>H2.</a:t>
            </a:r>
            <a:r>
              <a:rPr lang="zh-CN" altLang="en-US" smtClean="0"/>
              <a:t>霍夫曼编码</a:t>
            </a:r>
            <a:endParaRPr lang="zh-CN" altLang="en-US" smtClean="0"/>
          </a:p>
        </p:txBody>
      </p:sp>
      <p:sp>
        <p:nvSpPr>
          <p:cNvPr id="74755" name="Rectangle 3"/>
          <p:cNvSpPr>
            <a:spLocks noGrp="1" noChangeArrowheads="1"/>
          </p:cNvSpPr>
          <p:nvPr>
            <p:ph type="body" idx="1"/>
          </p:nvPr>
        </p:nvSpPr>
        <p:spPr>
          <a:xfrm>
            <a:off x="1182688" y="1371600"/>
            <a:ext cx="7772400" cy="5181600"/>
          </a:xfrm>
        </p:spPr>
        <p:txBody>
          <a:bodyPr/>
          <a:lstStyle/>
          <a:p>
            <a:r>
              <a:rPr lang="en-US" altLang="zh-CN" smtClean="0">
                <a:solidFill>
                  <a:schemeClr val="hlink"/>
                </a:solidFill>
              </a:rPr>
              <a:t>Huffman code</a:t>
            </a:r>
            <a:r>
              <a:rPr lang="zh-CN" altLang="en-US" smtClean="0"/>
              <a:t>：一种文本压缩算法</a:t>
            </a:r>
            <a:endParaRPr lang="zh-CN" altLang="en-US" smtClean="0"/>
          </a:p>
          <a:p>
            <a:pPr lvl="1"/>
            <a:r>
              <a:rPr lang="zh-CN" altLang="en-US" smtClean="0"/>
              <a:t>考虑字符的出现频率进行编码</a:t>
            </a:r>
            <a:endParaRPr lang="zh-CN" altLang="en-US" smtClean="0"/>
          </a:p>
          <a:p>
            <a:r>
              <a:rPr lang="zh-CN" altLang="en-US" smtClean="0"/>
              <a:t>构建方法</a:t>
            </a:r>
            <a:endParaRPr lang="zh-CN" altLang="en-US" smtClean="0"/>
          </a:p>
          <a:p>
            <a:r>
              <a:rPr lang="zh-CN" altLang="en-US" smtClean="0"/>
              <a:t>霍夫曼树特征</a:t>
            </a:r>
            <a:endParaRPr lang="zh-CN" altLang="en-US" smtClean="0"/>
          </a:p>
          <a:p>
            <a:r>
              <a:rPr lang="en-US" altLang="zh-CN" smtClean="0"/>
              <a:t>WPL Weighted Path Length </a:t>
            </a:r>
            <a:r>
              <a:rPr lang="zh-CN" altLang="en-US" smtClean="0"/>
              <a:t>带权路径长度</a:t>
            </a:r>
            <a:endParaRPr lang="zh-CN" altLang="en-US" smtClean="0"/>
          </a:p>
          <a:p>
            <a:pPr marL="0" indent="0">
              <a:buNone/>
            </a:pP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t>H2</a:t>
            </a:r>
            <a:r>
              <a:rPr lang="zh-CN" altLang="en-US" smtClean="0"/>
              <a:t>小结</a:t>
            </a:r>
            <a:endParaRPr lang="zh-CN" altLang="en-US" smtClean="0"/>
          </a:p>
        </p:txBody>
      </p:sp>
      <p:sp>
        <p:nvSpPr>
          <p:cNvPr id="86019" name="内容占位符 2"/>
          <p:cNvSpPr>
            <a:spLocks noGrp="1"/>
          </p:cNvSpPr>
          <p:nvPr>
            <p:ph idx="1"/>
          </p:nvPr>
        </p:nvSpPr>
        <p:spPr/>
        <p:txBody>
          <a:bodyPr/>
          <a:lstStyle/>
          <a:p>
            <a:r>
              <a:rPr lang="zh-CN" altLang="en-US" smtClean="0"/>
              <a:t>霍夫曼树是一棵二叉树</a:t>
            </a:r>
            <a:endParaRPr lang="en-US" altLang="zh-CN" smtClean="0"/>
          </a:p>
          <a:p>
            <a:pPr lvl="1"/>
            <a:r>
              <a:rPr lang="zh-CN" altLang="en-US" smtClean="0"/>
              <a:t>叶节点是具有不同权值的元素</a:t>
            </a:r>
            <a:endParaRPr lang="en-US" altLang="zh-CN" smtClean="0"/>
          </a:p>
          <a:p>
            <a:pPr lvl="1"/>
            <a:r>
              <a:rPr lang="zh-CN" altLang="en-US" smtClean="0"/>
              <a:t>其他节点仅用于计算，没有实际意义</a:t>
            </a:r>
            <a:endParaRPr lang="en-US" altLang="zh-CN" smtClean="0"/>
          </a:p>
          <a:p>
            <a:pPr lvl="1"/>
            <a:r>
              <a:rPr lang="zh-CN" altLang="en-US" smtClean="0"/>
              <a:t>从根到叶的路径（左</a:t>
            </a:r>
            <a:r>
              <a:rPr lang="en-US" altLang="zh-CN" smtClean="0"/>
              <a:t>0</a:t>
            </a:r>
            <a:r>
              <a:rPr lang="zh-CN" altLang="en-US" smtClean="0"/>
              <a:t>右</a:t>
            </a:r>
            <a:r>
              <a:rPr lang="en-US" altLang="zh-CN" smtClean="0"/>
              <a:t>1</a:t>
            </a:r>
            <a:r>
              <a:rPr lang="zh-CN" altLang="en-US" smtClean="0"/>
              <a:t>）即是该叶的编码</a:t>
            </a:r>
            <a:endParaRPr lang="en-US" altLang="zh-CN" smtClean="0"/>
          </a:p>
          <a:p>
            <a:pPr lvl="1"/>
            <a:endParaRPr lang="en-US" altLang="zh-CN" smtClean="0"/>
          </a:p>
          <a:p>
            <a:r>
              <a:rPr lang="zh-CN" altLang="en-US" smtClean="0"/>
              <a:t>霍夫曼编码的基本思想</a:t>
            </a:r>
            <a:endParaRPr lang="en-US" altLang="zh-CN" smtClean="0"/>
          </a:p>
          <a:p>
            <a:pPr lvl="1"/>
            <a:r>
              <a:rPr lang="zh-CN" altLang="en-US" smtClean="0"/>
              <a:t>让权值高的叶节点尽量靠近根，这样它的路径就能尽量短</a:t>
            </a:r>
            <a:endParaRPr lang="zh-CN" altLang="en-US" smtClean="0"/>
          </a:p>
        </p:txBody>
      </p:sp>
      <p:sp>
        <p:nvSpPr>
          <p:cNvPr id="8602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BB77A7-A81C-46EE-8AC6-E8470E537C14}"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BST</a:t>
            </a:r>
            <a:r>
              <a:rPr lang="zh-CN" altLang="en-US" smtClean="0"/>
              <a:t>定义</a:t>
            </a:r>
            <a:endParaRPr lang="zh-CN" altLang="en-US" smtClean="0"/>
          </a:p>
        </p:txBody>
      </p:sp>
      <p:sp>
        <p:nvSpPr>
          <p:cNvPr id="24579" name="Rectangle 3"/>
          <p:cNvSpPr>
            <a:spLocks noGrp="1" noChangeArrowheads="1"/>
          </p:cNvSpPr>
          <p:nvPr>
            <p:ph idx="1"/>
          </p:nvPr>
        </p:nvSpPr>
        <p:spPr/>
        <p:txBody>
          <a:bodyPr/>
          <a:lstStyle/>
          <a:p>
            <a:pPr marL="533400" indent="-533400"/>
            <a:r>
              <a:rPr lang="zh-CN" altLang="en-US" smtClean="0">
                <a:solidFill>
                  <a:schemeClr val="accent2"/>
                </a:solidFill>
              </a:rPr>
              <a:t>定义：二叉搜索树</a:t>
            </a:r>
            <a:r>
              <a:rPr lang="zh-CN" altLang="en-US" smtClean="0"/>
              <a:t>（</a:t>
            </a:r>
            <a:r>
              <a:rPr lang="en-US" altLang="zh-CN" smtClean="0">
                <a:solidFill>
                  <a:schemeClr val="hlink"/>
                </a:solidFill>
              </a:rPr>
              <a:t>binary search tree</a:t>
            </a:r>
            <a:r>
              <a:rPr lang="zh-CN" altLang="en-US" smtClean="0"/>
              <a:t>）是一棵二叉树，可能为空，如果非空的话，应满足以下特征：</a:t>
            </a:r>
            <a:endParaRPr lang="zh-CN" altLang="en-US" smtClean="0"/>
          </a:p>
          <a:p>
            <a:pPr marL="533400" indent="-533400">
              <a:buFont typeface="Wingdings" panose="05000000000000000000" pitchFamily="2" charset="2"/>
              <a:buAutoNum type="arabicParenR"/>
            </a:pPr>
            <a:r>
              <a:rPr lang="zh-CN" altLang="en-US" smtClean="0"/>
              <a:t>每个元素有一个关键值，并且没有任意两个元素有相同的关键值；因此，所有的关键值都是唯一的</a:t>
            </a:r>
            <a:endParaRPr lang="zh-CN" altLang="en-US" smtClean="0"/>
          </a:p>
          <a:p>
            <a:pPr marL="609600" indent="-609600">
              <a:buFont typeface="Wingdings" panose="05000000000000000000" pitchFamily="2" charset="2"/>
              <a:buAutoNum type="arabicParenR" startAt="2"/>
            </a:pPr>
            <a:r>
              <a:rPr lang="zh-CN" altLang="en-US" smtClean="0">
                <a:sym typeface="+mn-ea"/>
              </a:rPr>
              <a:t>根节点左子树的关键值（如果有的话）小于根节点的关键值</a:t>
            </a:r>
            <a:endParaRPr lang="zh-CN" altLang="en-US" smtClean="0"/>
          </a:p>
          <a:p>
            <a:pPr marL="609600" indent="-609600">
              <a:buFont typeface="Wingdings" panose="05000000000000000000" pitchFamily="2" charset="2"/>
              <a:buAutoNum type="arabicParenR" startAt="2"/>
            </a:pPr>
            <a:r>
              <a:rPr lang="zh-CN" altLang="en-US" smtClean="0">
                <a:sym typeface="+mn-ea"/>
              </a:rPr>
              <a:t>根节点右子树的关键值（如果有的话）大于根节点的关键值</a:t>
            </a:r>
            <a:endParaRPr lang="zh-CN" altLang="en-US" smtClean="0"/>
          </a:p>
          <a:p>
            <a:pPr marL="609600" indent="-609600">
              <a:buFont typeface="Wingdings" panose="05000000000000000000" pitchFamily="2" charset="2"/>
              <a:buAutoNum type="arabicParenR" startAt="2"/>
            </a:pPr>
            <a:r>
              <a:rPr lang="zh-CN" altLang="en-US" smtClean="0">
                <a:sym typeface="+mn-ea"/>
              </a:rPr>
              <a:t>根节点的左右子树也都是二叉搜索树</a:t>
            </a:r>
            <a:endParaRPr lang="zh-CN" altLang="en-US" smtClean="0"/>
          </a:p>
          <a:p>
            <a:pPr marL="0" indent="0">
              <a:buFont typeface="Wingdings" panose="05000000000000000000" pitchFamily="2" charset="2"/>
              <a:buNone/>
            </a:pPr>
            <a:endParaRPr lang="zh-CN" altLang="en-US" smtClean="0"/>
          </a:p>
        </p:txBody>
      </p:sp>
      <p:sp>
        <p:nvSpPr>
          <p:cNvPr id="245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706AFC-5F91-4EB6-B9E0-4E47F929672B}"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平均查找长度</a:t>
            </a:r>
            <a:endParaRPr lang="zh-CN" altLang="en-US" smtClean="0"/>
          </a:p>
        </p:txBody>
      </p:sp>
      <p:sp>
        <p:nvSpPr>
          <p:cNvPr id="35843" name="内容占位符 2"/>
          <p:cNvSpPr>
            <a:spLocks noGrp="1"/>
          </p:cNvSpPr>
          <p:nvPr>
            <p:ph idx="1"/>
          </p:nvPr>
        </p:nvSpPr>
        <p:spPr>
          <a:xfrm>
            <a:off x="628650" y="4324351"/>
            <a:ext cx="7886700" cy="1852612"/>
          </a:xfrm>
        </p:spPr>
        <p:txBody>
          <a:bodyPr>
            <a:normAutofit/>
          </a:bodyPr>
          <a:lstStyle/>
          <a:p>
            <a:pPr>
              <a:buFontTx/>
              <a:buNone/>
            </a:pPr>
            <a:r>
              <a:rPr lang="en-US" altLang="zh-CN" dirty="0" smtClean="0"/>
              <a:t>ASL</a:t>
            </a:r>
            <a:r>
              <a:rPr lang="zh-CN" altLang="en-US" baseline="-25000" dirty="0" smtClean="0"/>
              <a:t>成功</a:t>
            </a:r>
            <a:r>
              <a:rPr lang="en-US" altLang="zh-CN" dirty="0" smtClean="0"/>
              <a:t>=(1*1+2*2+3*3+4*1)/7=18/7</a:t>
            </a:r>
            <a:endParaRPr lang="en-US" altLang="zh-CN" dirty="0" smtClean="0"/>
          </a:p>
          <a:p>
            <a:pPr>
              <a:buFontTx/>
              <a:buNone/>
            </a:pPr>
            <a:r>
              <a:rPr lang="en-US" altLang="zh-CN" dirty="0" smtClean="0"/>
              <a:t>ASL</a:t>
            </a:r>
            <a:r>
              <a:rPr lang="zh-CN" altLang="en-US" baseline="-25000" dirty="0" smtClean="0"/>
              <a:t>不成功</a:t>
            </a:r>
            <a:r>
              <a:rPr lang="en-US" altLang="zh-CN" dirty="0" smtClean="0"/>
              <a:t>=(2*1+3*5+4*2)/8=25/8</a:t>
            </a:r>
            <a:endParaRPr lang="en-US" altLang="zh-CN" dirty="0" smtClean="0"/>
          </a:p>
          <a:p>
            <a:pPr>
              <a:buFontTx/>
              <a:buNone/>
            </a:pPr>
            <a:r>
              <a:rPr lang="zh-CN" altLang="en-US" dirty="0" smtClean="0">
                <a:solidFill>
                  <a:srgbClr val="FF0000"/>
                </a:solidFill>
              </a:rPr>
              <a:t>注意：不成功长度的为查找路径上的内部节点个数</a:t>
            </a:r>
            <a:endParaRPr lang="zh-CN" altLang="en-US" dirty="0" smtClean="0">
              <a:solidFill>
                <a:srgbClr val="FF0000"/>
              </a:solidFill>
            </a:endParaRPr>
          </a:p>
        </p:txBody>
      </p:sp>
      <p:sp>
        <p:nvSpPr>
          <p:cNvPr id="358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85DEA4-5DD3-4C6C-BCF3-9FB7962C147A}" type="slidenum">
              <a:rPr lang="en-US" altLang="en-US">
                <a:solidFill>
                  <a:srgbClr val="4B4B4B"/>
                </a:solidFill>
              </a:rPr>
            </a:fld>
            <a:endParaRPr lang="en-US" altLang="en-US">
              <a:solidFill>
                <a:srgbClr val="4B4B4B"/>
              </a:solidFill>
            </a:endParaRPr>
          </a:p>
        </p:txBody>
      </p:sp>
      <p:grpSp>
        <p:nvGrpSpPr>
          <p:cNvPr id="35845" name="组合 6"/>
          <p:cNvGrpSpPr/>
          <p:nvPr/>
        </p:nvGrpSpPr>
        <p:grpSpPr bwMode="auto">
          <a:xfrm>
            <a:off x="1881188" y="1635125"/>
            <a:ext cx="358775" cy="360363"/>
            <a:chOff x="1343016" y="1455730"/>
            <a:chExt cx="358776" cy="360000"/>
          </a:xfrm>
        </p:grpSpPr>
        <p:sp>
          <p:nvSpPr>
            <p:cNvPr id="35913"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4"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5846" name="组合 7"/>
          <p:cNvGrpSpPr/>
          <p:nvPr/>
        </p:nvGrpSpPr>
        <p:grpSpPr bwMode="auto">
          <a:xfrm>
            <a:off x="1343025" y="2171700"/>
            <a:ext cx="358775" cy="360363"/>
            <a:chOff x="1343016" y="1455729"/>
            <a:chExt cx="358776" cy="360000"/>
          </a:xfrm>
        </p:grpSpPr>
        <p:sp>
          <p:nvSpPr>
            <p:cNvPr id="35911"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2"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5847" name="组合 10"/>
          <p:cNvGrpSpPr/>
          <p:nvPr/>
        </p:nvGrpSpPr>
        <p:grpSpPr bwMode="auto">
          <a:xfrm>
            <a:off x="2419350" y="2173288"/>
            <a:ext cx="358775" cy="360362"/>
            <a:chOff x="1343016" y="1455729"/>
            <a:chExt cx="358776" cy="360000"/>
          </a:xfrm>
        </p:grpSpPr>
        <p:sp>
          <p:nvSpPr>
            <p:cNvPr id="35909"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0"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5848" name="组合 13"/>
          <p:cNvGrpSpPr/>
          <p:nvPr/>
        </p:nvGrpSpPr>
        <p:grpSpPr bwMode="auto">
          <a:xfrm>
            <a:off x="804863" y="2709863"/>
            <a:ext cx="358775" cy="360362"/>
            <a:chOff x="1343016" y="1455730"/>
            <a:chExt cx="358776" cy="358778"/>
          </a:xfrm>
        </p:grpSpPr>
        <p:sp>
          <p:nvSpPr>
            <p:cNvPr id="35907"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8"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5849" name="组合 16"/>
          <p:cNvGrpSpPr/>
          <p:nvPr/>
        </p:nvGrpSpPr>
        <p:grpSpPr bwMode="auto">
          <a:xfrm>
            <a:off x="1343025" y="3249613"/>
            <a:ext cx="358775" cy="360362"/>
            <a:chOff x="1343016" y="1455729"/>
            <a:chExt cx="358776" cy="358779"/>
          </a:xfrm>
        </p:grpSpPr>
        <p:sp>
          <p:nvSpPr>
            <p:cNvPr id="35905"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6"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a:t>
              </a:r>
              <a:endParaRPr lang="zh-CN" altLang="en-US" sz="1200" b="1"/>
            </a:p>
          </p:txBody>
        </p:sp>
      </p:grpSp>
      <p:grpSp>
        <p:nvGrpSpPr>
          <p:cNvPr id="35850" name="组合 19"/>
          <p:cNvGrpSpPr/>
          <p:nvPr/>
        </p:nvGrpSpPr>
        <p:grpSpPr bwMode="auto">
          <a:xfrm>
            <a:off x="2778125" y="2711450"/>
            <a:ext cx="720725" cy="360363"/>
            <a:chOff x="1163628" y="1455730"/>
            <a:chExt cx="720000" cy="360000"/>
          </a:xfrm>
        </p:grpSpPr>
        <p:sp>
          <p:nvSpPr>
            <p:cNvPr id="35903"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4"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5851" name="组合 31"/>
          <p:cNvGrpSpPr/>
          <p:nvPr/>
        </p:nvGrpSpPr>
        <p:grpSpPr bwMode="auto">
          <a:xfrm>
            <a:off x="1881188" y="2709863"/>
            <a:ext cx="358775" cy="360362"/>
            <a:chOff x="1343016" y="1455729"/>
            <a:chExt cx="358776" cy="358779"/>
          </a:xfrm>
        </p:grpSpPr>
        <p:sp>
          <p:nvSpPr>
            <p:cNvPr id="35901" name="椭圆 3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2"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35852" name="直接连接符 35"/>
          <p:cNvCxnSpPr>
            <a:cxnSpLocks noChangeShapeType="1"/>
            <a:stCxn id="35914" idx="2"/>
            <a:endCxn id="35912" idx="3"/>
          </p:cNvCxnSpPr>
          <p:nvPr/>
        </p:nvCxnSpPr>
        <p:spPr bwMode="auto">
          <a:xfrm rot="5400000">
            <a:off x="1702594"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3" name="直接连接符 40"/>
          <p:cNvCxnSpPr>
            <a:cxnSpLocks noChangeShapeType="1"/>
            <a:stCxn id="35912" idx="2"/>
            <a:endCxn id="35908" idx="3"/>
          </p:cNvCxnSpPr>
          <p:nvPr/>
        </p:nvCxnSpPr>
        <p:spPr bwMode="auto">
          <a:xfrm rot="5400000">
            <a:off x="1163638"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4" name="直接连接符 43"/>
          <p:cNvCxnSpPr>
            <a:cxnSpLocks noChangeShapeType="1"/>
            <a:stCxn id="35914" idx="2"/>
            <a:endCxn id="35910" idx="1"/>
          </p:cNvCxnSpPr>
          <p:nvPr/>
        </p:nvCxnSpPr>
        <p:spPr bwMode="auto">
          <a:xfrm rot="16200000" flipH="1">
            <a:off x="2061369"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5" name="直接连接符 46"/>
          <p:cNvCxnSpPr>
            <a:cxnSpLocks noChangeShapeType="1"/>
            <a:stCxn id="35910" idx="2"/>
          </p:cNvCxnSpPr>
          <p:nvPr/>
        </p:nvCxnSpPr>
        <p:spPr bwMode="auto">
          <a:xfrm rot="16200000" flipH="1">
            <a:off x="2599532" y="2532856"/>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6" name="直接连接符 49"/>
          <p:cNvCxnSpPr>
            <a:cxnSpLocks noChangeShapeType="1"/>
          </p:cNvCxnSpPr>
          <p:nvPr/>
        </p:nvCxnSpPr>
        <p:spPr bwMode="auto">
          <a:xfrm rot="16200000" flipH="1">
            <a:off x="984250" y="3070225"/>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57" name="直接连接符 64"/>
          <p:cNvCxnSpPr>
            <a:cxnSpLocks noChangeShapeType="1"/>
          </p:cNvCxnSpPr>
          <p:nvPr/>
        </p:nvCxnSpPr>
        <p:spPr bwMode="auto">
          <a:xfrm rot="5400000">
            <a:off x="2239963"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grpSp>
        <p:nvGrpSpPr>
          <p:cNvPr id="35858" name="组合 6"/>
          <p:cNvGrpSpPr/>
          <p:nvPr/>
        </p:nvGrpSpPr>
        <p:grpSpPr bwMode="auto">
          <a:xfrm>
            <a:off x="6003925" y="1635125"/>
            <a:ext cx="358775" cy="360363"/>
            <a:chOff x="1343016" y="1455730"/>
            <a:chExt cx="358776" cy="360000"/>
          </a:xfrm>
        </p:grpSpPr>
        <p:sp>
          <p:nvSpPr>
            <p:cNvPr id="35899" name="椭圆 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0"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5859" name="组合 7"/>
          <p:cNvGrpSpPr/>
          <p:nvPr/>
        </p:nvGrpSpPr>
        <p:grpSpPr bwMode="auto">
          <a:xfrm>
            <a:off x="5465763" y="2171700"/>
            <a:ext cx="358775" cy="360363"/>
            <a:chOff x="1343016" y="1455729"/>
            <a:chExt cx="358776" cy="360000"/>
          </a:xfrm>
        </p:grpSpPr>
        <p:sp>
          <p:nvSpPr>
            <p:cNvPr id="35897" name="椭圆 8"/>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8"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5860" name="组合 10"/>
          <p:cNvGrpSpPr/>
          <p:nvPr/>
        </p:nvGrpSpPr>
        <p:grpSpPr bwMode="auto">
          <a:xfrm>
            <a:off x="6542088" y="2173288"/>
            <a:ext cx="358775" cy="360362"/>
            <a:chOff x="1343016" y="1455729"/>
            <a:chExt cx="358776" cy="360000"/>
          </a:xfrm>
        </p:grpSpPr>
        <p:sp>
          <p:nvSpPr>
            <p:cNvPr id="35895" name="椭圆 11"/>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6"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5861" name="组合 13"/>
          <p:cNvGrpSpPr/>
          <p:nvPr/>
        </p:nvGrpSpPr>
        <p:grpSpPr bwMode="auto">
          <a:xfrm>
            <a:off x="4927600" y="2709863"/>
            <a:ext cx="358775" cy="360362"/>
            <a:chOff x="1343016" y="1455730"/>
            <a:chExt cx="358776" cy="358778"/>
          </a:xfrm>
        </p:grpSpPr>
        <p:sp>
          <p:nvSpPr>
            <p:cNvPr id="35893" name="椭圆 14"/>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4"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5862" name="组合 16"/>
          <p:cNvGrpSpPr/>
          <p:nvPr/>
        </p:nvGrpSpPr>
        <p:grpSpPr bwMode="auto">
          <a:xfrm>
            <a:off x="5465763" y="3249613"/>
            <a:ext cx="358775" cy="360362"/>
            <a:chOff x="1343016" y="1455729"/>
            <a:chExt cx="358776" cy="358779"/>
          </a:xfrm>
        </p:grpSpPr>
        <p:sp>
          <p:nvSpPr>
            <p:cNvPr id="35891" name="椭圆 17"/>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2"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a:t>
              </a:r>
              <a:endParaRPr lang="zh-CN" altLang="en-US" sz="1200" b="1"/>
            </a:p>
          </p:txBody>
        </p:sp>
      </p:grpSp>
      <p:grpSp>
        <p:nvGrpSpPr>
          <p:cNvPr id="35863" name="组合 19"/>
          <p:cNvGrpSpPr/>
          <p:nvPr/>
        </p:nvGrpSpPr>
        <p:grpSpPr bwMode="auto">
          <a:xfrm>
            <a:off x="6900863" y="2711450"/>
            <a:ext cx="720725" cy="360363"/>
            <a:chOff x="1163628" y="1455730"/>
            <a:chExt cx="720000" cy="360000"/>
          </a:xfrm>
        </p:grpSpPr>
        <p:sp>
          <p:nvSpPr>
            <p:cNvPr id="35889" name="椭圆 20"/>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0"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5864" name="组合 31"/>
          <p:cNvGrpSpPr/>
          <p:nvPr/>
        </p:nvGrpSpPr>
        <p:grpSpPr bwMode="auto">
          <a:xfrm>
            <a:off x="6003925" y="2709863"/>
            <a:ext cx="358775" cy="360362"/>
            <a:chOff x="1343016" y="1455729"/>
            <a:chExt cx="358776" cy="358779"/>
          </a:xfrm>
        </p:grpSpPr>
        <p:sp>
          <p:nvSpPr>
            <p:cNvPr id="35887" name="椭圆 32"/>
            <p:cNvSpPr>
              <a:spLocks noChangeArrowheads="1"/>
            </p:cNvSpPr>
            <p:nvPr/>
          </p:nvSpPr>
          <p:spPr bwMode="auto">
            <a:xfrm>
              <a:off x="1343016" y="1455732"/>
              <a:ext cx="358776" cy="358776"/>
            </a:xfrm>
            <a:prstGeom prst="ellipse">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88"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35865" name="直接连接符 35"/>
          <p:cNvCxnSpPr>
            <a:cxnSpLocks noChangeShapeType="1"/>
          </p:cNvCxnSpPr>
          <p:nvPr/>
        </p:nvCxnSpPr>
        <p:spPr bwMode="auto">
          <a:xfrm rot="5400000">
            <a:off x="5825332"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66" name="直接连接符 40"/>
          <p:cNvCxnSpPr>
            <a:cxnSpLocks noChangeShapeType="1"/>
          </p:cNvCxnSpPr>
          <p:nvPr/>
        </p:nvCxnSpPr>
        <p:spPr bwMode="auto">
          <a:xfrm rot="5400000">
            <a:off x="5286375"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67" name="直接连接符 43"/>
          <p:cNvCxnSpPr>
            <a:cxnSpLocks noChangeShapeType="1"/>
          </p:cNvCxnSpPr>
          <p:nvPr/>
        </p:nvCxnSpPr>
        <p:spPr bwMode="auto">
          <a:xfrm rot="16200000" flipH="1">
            <a:off x="6184107" y="1994694"/>
            <a:ext cx="357187"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68" name="直接连接符 46"/>
          <p:cNvCxnSpPr>
            <a:cxnSpLocks noChangeShapeType="1"/>
          </p:cNvCxnSpPr>
          <p:nvPr/>
        </p:nvCxnSpPr>
        <p:spPr bwMode="auto">
          <a:xfrm rot="16200000" flipH="1">
            <a:off x="6722269" y="2532856"/>
            <a:ext cx="357188"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69" name="直接连接符 49"/>
          <p:cNvCxnSpPr>
            <a:cxnSpLocks noChangeShapeType="1"/>
          </p:cNvCxnSpPr>
          <p:nvPr/>
        </p:nvCxnSpPr>
        <p:spPr bwMode="auto">
          <a:xfrm rot="16200000" flipH="1">
            <a:off x="5106988" y="3070225"/>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70" name="直接连接符 64"/>
          <p:cNvCxnSpPr>
            <a:cxnSpLocks noChangeShapeType="1"/>
          </p:cNvCxnSpPr>
          <p:nvPr/>
        </p:nvCxnSpPr>
        <p:spPr bwMode="auto">
          <a:xfrm rot="5400000">
            <a:off x="6362700" y="2532063"/>
            <a:ext cx="358775" cy="35877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5871" name="矩形 71"/>
          <p:cNvSpPr>
            <a:spLocks noChangeArrowheads="1"/>
          </p:cNvSpPr>
          <p:nvPr/>
        </p:nvSpPr>
        <p:spPr bwMode="auto">
          <a:xfrm>
            <a:off x="4751388" y="3429000"/>
            <a:ext cx="179387"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72" name="矩形 72"/>
          <p:cNvSpPr>
            <a:spLocks noChangeArrowheads="1"/>
          </p:cNvSpPr>
          <p:nvPr/>
        </p:nvSpPr>
        <p:spPr bwMode="auto">
          <a:xfrm>
            <a:off x="5648325" y="2890838"/>
            <a:ext cx="179388" cy="179387"/>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73" name="直接连接符 40"/>
          <p:cNvCxnSpPr>
            <a:cxnSpLocks noChangeShapeType="1"/>
            <a:stCxn id="35894" idx="2"/>
            <a:endCxn id="35871" idx="0"/>
          </p:cNvCxnSpPr>
          <p:nvPr/>
        </p:nvCxnSpPr>
        <p:spPr bwMode="auto">
          <a:xfrm rot="5400000">
            <a:off x="4795044" y="3117056"/>
            <a:ext cx="358775" cy="265113"/>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74" name="直接连接符 40"/>
          <p:cNvCxnSpPr>
            <a:cxnSpLocks noChangeShapeType="1"/>
            <a:stCxn id="35898" idx="2"/>
            <a:endCxn id="35872" idx="0"/>
          </p:cNvCxnSpPr>
          <p:nvPr/>
        </p:nvCxnSpPr>
        <p:spPr bwMode="auto">
          <a:xfrm rot="16200000" flipH="1">
            <a:off x="5512594" y="2664619"/>
            <a:ext cx="358775" cy="93663"/>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5875" name="矩形 79"/>
          <p:cNvSpPr>
            <a:spLocks noChangeArrowheads="1"/>
          </p:cNvSpPr>
          <p:nvPr/>
        </p:nvSpPr>
        <p:spPr bwMode="auto">
          <a:xfrm>
            <a:off x="6007100" y="3429000"/>
            <a:ext cx="179388"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76" name="矩形 80"/>
          <p:cNvSpPr>
            <a:spLocks noChangeArrowheads="1"/>
          </p:cNvSpPr>
          <p:nvPr/>
        </p:nvSpPr>
        <p:spPr bwMode="auto">
          <a:xfrm>
            <a:off x="6365875" y="3429000"/>
            <a:ext cx="179388"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77" name="直接连接符 40"/>
          <p:cNvCxnSpPr>
            <a:cxnSpLocks noChangeShapeType="1"/>
            <a:stCxn id="35888" idx="2"/>
            <a:endCxn id="35875" idx="0"/>
          </p:cNvCxnSpPr>
          <p:nvPr/>
        </p:nvCxnSpPr>
        <p:spPr bwMode="auto">
          <a:xfrm rot="5400000">
            <a:off x="5961063" y="3206750"/>
            <a:ext cx="358775" cy="8572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78" name="直接连接符 40"/>
          <p:cNvCxnSpPr>
            <a:cxnSpLocks noChangeShapeType="1"/>
            <a:stCxn id="35888" idx="2"/>
            <a:endCxn id="35876" idx="0"/>
          </p:cNvCxnSpPr>
          <p:nvPr/>
        </p:nvCxnSpPr>
        <p:spPr bwMode="auto">
          <a:xfrm rot="16200000" flipH="1">
            <a:off x="6140450" y="3113088"/>
            <a:ext cx="358775" cy="2730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5879" name="矩形 87"/>
          <p:cNvSpPr>
            <a:spLocks noChangeArrowheads="1"/>
          </p:cNvSpPr>
          <p:nvPr/>
        </p:nvSpPr>
        <p:spPr bwMode="auto">
          <a:xfrm>
            <a:off x="7083425" y="3429000"/>
            <a:ext cx="179388"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80" name="矩形 88"/>
          <p:cNvSpPr>
            <a:spLocks noChangeArrowheads="1"/>
          </p:cNvSpPr>
          <p:nvPr/>
        </p:nvSpPr>
        <p:spPr bwMode="auto">
          <a:xfrm>
            <a:off x="7442200" y="3429000"/>
            <a:ext cx="179388" cy="179388"/>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81" name="直接连接符 40"/>
          <p:cNvCxnSpPr>
            <a:cxnSpLocks noChangeShapeType="1"/>
            <a:endCxn id="35879" idx="0"/>
          </p:cNvCxnSpPr>
          <p:nvPr/>
        </p:nvCxnSpPr>
        <p:spPr bwMode="auto">
          <a:xfrm rot="5400000">
            <a:off x="7037388" y="3206750"/>
            <a:ext cx="358775" cy="8572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82" name="直接连接符 40"/>
          <p:cNvCxnSpPr>
            <a:cxnSpLocks noChangeShapeType="1"/>
            <a:endCxn id="35880" idx="0"/>
          </p:cNvCxnSpPr>
          <p:nvPr/>
        </p:nvCxnSpPr>
        <p:spPr bwMode="auto">
          <a:xfrm rot="16200000" flipH="1">
            <a:off x="7216775" y="3113088"/>
            <a:ext cx="358775" cy="2730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
        <p:nvSpPr>
          <p:cNvPr id="35883" name="矩形 91"/>
          <p:cNvSpPr>
            <a:spLocks noChangeArrowheads="1"/>
          </p:cNvSpPr>
          <p:nvPr/>
        </p:nvSpPr>
        <p:spPr bwMode="auto">
          <a:xfrm>
            <a:off x="5468938" y="3967163"/>
            <a:ext cx="179387" cy="179387"/>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84" name="矩形 92"/>
          <p:cNvSpPr>
            <a:spLocks noChangeArrowheads="1"/>
          </p:cNvSpPr>
          <p:nvPr/>
        </p:nvSpPr>
        <p:spPr bwMode="auto">
          <a:xfrm>
            <a:off x="5827713" y="3967163"/>
            <a:ext cx="179387" cy="179387"/>
          </a:xfrm>
          <a:prstGeom prst="rect">
            <a:avLst/>
          </a:prstGeom>
          <a:noFill/>
          <a:ln w="9525" algn="ctr">
            <a:solidFill>
              <a:schemeClr val="accent1"/>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85" name="直接连接符 40"/>
          <p:cNvCxnSpPr>
            <a:cxnSpLocks noChangeShapeType="1"/>
            <a:endCxn id="35883" idx="0"/>
          </p:cNvCxnSpPr>
          <p:nvPr/>
        </p:nvCxnSpPr>
        <p:spPr bwMode="auto">
          <a:xfrm rot="5400000">
            <a:off x="5422900" y="3744913"/>
            <a:ext cx="358775" cy="85725"/>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cxnSp>
        <p:nvCxnSpPr>
          <p:cNvPr id="35886" name="直接连接符 40"/>
          <p:cNvCxnSpPr>
            <a:cxnSpLocks noChangeShapeType="1"/>
            <a:endCxn id="35884" idx="0"/>
          </p:cNvCxnSpPr>
          <p:nvPr/>
        </p:nvCxnSpPr>
        <p:spPr bwMode="auto">
          <a:xfrm rot="16200000" flipH="1">
            <a:off x="5602287" y="3651251"/>
            <a:ext cx="358775" cy="273050"/>
          </a:xfrm>
          <a:prstGeom prst="line">
            <a:avLst/>
          </a:prstGeom>
          <a:noFill/>
          <a:ln w="9525" algn="ctr">
            <a:solidFill>
              <a:schemeClr val="accent1"/>
            </a:solidFill>
            <a:roun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第二部分：表结构</a:t>
            </a:r>
            <a:endParaRPr lang="zh-CN" altLang="en-US" smtClean="0"/>
          </a:p>
        </p:txBody>
      </p:sp>
      <p:sp>
        <p:nvSpPr>
          <p:cNvPr id="29699" name="内容占位符 2"/>
          <p:cNvSpPr>
            <a:spLocks noGrp="1"/>
          </p:cNvSpPr>
          <p:nvPr>
            <p:ph idx="1"/>
          </p:nvPr>
        </p:nvSpPr>
        <p:spPr/>
        <p:txBody>
          <a:bodyPr/>
          <a:lstStyle/>
          <a:p>
            <a:r>
              <a:rPr lang="zh-CN" altLang="en-US" smtClean="0"/>
              <a:t>第</a:t>
            </a:r>
            <a:r>
              <a:rPr lang="en-US" altLang="zh-CN" smtClean="0"/>
              <a:t>5</a:t>
            </a:r>
            <a:r>
              <a:rPr lang="zh-CN" altLang="en-US" smtClean="0"/>
              <a:t>章：</a:t>
            </a:r>
            <a:r>
              <a:rPr lang="zh-CN" altLang="en-US" smtClean="0">
                <a:solidFill>
                  <a:srgbClr val="FF0000"/>
                </a:solidFill>
              </a:rPr>
              <a:t>栈</a:t>
            </a:r>
            <a:endParaRPr lang="en-US" altLang="zh-CN" smtClean="0"/>
          </a:p>
          <a:p>
            <a:pPr lvl="1"/>
            <a:r>
              <a:rPr lang="zh-CN" altLang="en-US" smtClean="0"/>
              <a:t>栈的原理</a:t>
            </a:r>
            <a:endParaRPr lang="en-US" altLang="zh-CN" smtClean="0"/>
          </a:p>
          <a:p>
            <a:pPr lvl="1"/>
            <a:r>
              <a:rPr lang="zh-CN" altLang="en-US" smtClean="0"/>
              <a:t>栈的存储形式</a:t>
            </a:r>
            <a:endParaRPr lang="en-US" altLang="zh-CN" smtClean="0"/>
          </a:p>
          <a:p>
            <a:pPr lvl="1"/>
            <a:r>
              <a:rPr lang="zh-CN" altLang="en-US" smtClean="0"/>
              <a:t>栈的基本操作</a:t>
            </a:r>
            <a:endParaRPr lang="en-US" altLang="zh-CN" smtClean="0"/>
          </a:p>
          <a:p>
            <a:pPr lvl="1"/>
            <a:r>
              <a:rPr lang="zh-CN" altLang="en-US" smtClean="0"/>
              <a:t>栈的变形及其操作</a:t>
            </a:r>
            <a:endParaRPr lang="en-US" altLang="zh-CN" smtClean="0"/>
          </a:p>
        </p:txBody>
      </p:sp>
      <p:sp>
        <p:nvSpPr>
          <p:cNvPr id="2970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FE7105-43B6-4073-A5E4-BF939D942634}"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关于</a:t>
            </a:r>
            <a:r>
              <a:rPr lang="en-US" altLang="zh-CN" smtClean="0"/>
              <a:t>BST</a:t>
            </a:r>
            <a:r>
              <a:rPr lang="zh-CN" altLang="en-US" smtClean="0"/>
              <a:t>插入的结论</a:t>
            </a:r>
            <a:endParaRPr lang="zh-CN" altLang="en-US" smtClean="0"/>
          </a:p>
        </p:txBody>
      </p:sp>
      <p:sp>
        <p:nvSpPr>
          <p:cNvPr id="38915" name="内容占位符 2"/>
          <p:cNvSpPr>
            <a:spLocks noGrp="1"/>
          </p:cNvSpPr>
          <p:nvPr>
            <p:ph idx="1"/>
          </p:nvPr>
        </p:nvSpPr>
        <p:spPr/>
        <p:txBody>
          <a:bodyPr/>
          <a:lstStyle/>
          <a:p>
            <a:r>
              <a:rPr lang="zh-CN" altLang="en-US" smtClean="0"/>
              <a:t>新插入的节点一定是一个</a:t>
            </a:r>
            <a:r>
              <a:rPr lang="zh-CN" altLang="en-US" smtClean="0">
                <a:solidFill>
                  <a:srgbClr val="FF0000"/>
                </a:solidFill>
              </a:rPr>
              <a:t>叶子节点</a:t>
            </a:r>
            <a:endParaRPr lang="en-US" altLang="zh-CN" smtClean="0">
              <a:solidFill>
                <a:srgbClr val="FF0000"/>
              </a:solidFill>
            </a:endParaRPr>
          </a:p>
          <a:p>
            <a:r>
              <a:rPr lang="zh-CN" altLang="en-US" smtClean="0"/>
              <a:t>并且是查找不成功时查找路径上访问的最后一个节点的左孩子或右孩子节点</a:t>
            </a:r>
            <a:endParaRPr lang="zh-CN" altLang="en-US" smtClean="0"/>
          </a:p>
        </p:txBody>
      </p:sp>
      <p:sp>
        <p:nvSpPr>
          <p:cNvPr id="389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2551E9-5389-4BA1-82D2-4514175354A9}"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删除算法</a:t>
            </a:r>
            <a:endParaRPr lang="zh-CN" altLang="en-US" smtClean="0"/>
          </a:p>
        </p:txBody>
      </p:sp>
      <p:sp>
        <p:nvSpPr>
          <p:cNvPr id="44035" name="Rectangle 3"/>
          <p:cNvSpPr>
            <a:spLocks noGrp="1" noChangeArrowheads="1"/>
          </p:cNvSpPr>
          <p:nvPr>
            <p:ph idx="1"/>
          </p:nvPr>
        </p:nvSpPr>
        <p:spPr/>
        <p:txBody>
          <a:bodyPr/>
          <a:lstStyle/>
          <a:p>
            <a:pPr marL="609600" indent="-609600">
              <a:buAutoNum type="arabicPeriod"/>
            </a:pPr>
            <a:r>
              <a:rPr lang="zh-CN" altLang="en-US" smtClean="0"/>
              <a:t>叶节点：删除节点</a:t>
            </a:r>
            <a:r>
              <a:rPr lang="en-US" altLang="zh-CN" smtClean="0"/>
              <a:t>p</a:t>
            </a:r>
            <a:endParaRPr lang="en-US" altLang="zh-CN" smtClean="0"/>
          </a:p>
          <a:p>
            <a:pPr marL="609600" indent="-609600">
              <a:buAutoNum type="arabicPeriod"/>
            </a:pPr>
            <a:r>
              <a:rPr lang="en-US" altLang="zh-CN" smtClean="0"/>
              <a:t>p</a:t>
            </a:r>
            <a:r>
              <a:rPr lang="zh-CN" altLang="en-US" smtClean="0"/>
              <a:t>有且只有一个非空子树</a:t>
            </a:r>
            <a:r>
              <a:rPr lang="en-US" altLang="zh-CN" smtClean="0"/>
              <a:t>t</a:t>
            </a:r>
            <a:r>
              <a:rPr lang="zh-CN" altLang="en-US" smtClean="0"/>
              <a:t>，其根为</a:t>
            </a:r>
            <a:r>
              <a:rPr lang="en-US" altLang="zh-CN" smtClean="0"/>
              <a:t>q</a:t>
            </a:r>
            <a:endParaRPr lang="en-US" altLang="zh-CN" smtClean="0"/>
          </a:p>
          <a:p>
            <a:pPr marL="990600" lvl="1" indent="-533400"/>
            <a:r>
              <a:rPr lang="zh-CN" altLang="en-US" smtClean="0"/>
              <a:t>丢弃</a:t>
            </a:r>
            <a:r>
              <a:rPr lang="en-US" altLang="zh-CN" smtClean="0"/>
              <a:t>p</a:t>
            </a:r>
            <a:r>
              <a:rPr lang="zh-CN" altLang="en-US" smtClean="0"/>
              <a:t>，以</a:t>
            </a:r>
            <a:r>
              <a:rPr lang="en-US" altLang="zh-CN" smtClean="0"/>
              <a:t>q</a:t>
            </a:r>
            <a:r>
              <a:rPr lang="zh-CN" altLang="en-US" smtClean="0"/>
              <a:t>取代</a:t>
            </a:r>
            <a:r>
              <a:rPr lang="en-US" altLang="zh-CN" smtClean="0"/>
              <a:t>p</a:t>
            </a:r>
            <a:r>
              <a:rPr lang="zh-CN" altLang="en-US" smtClean="0"/>
              <a:t>的位置</a:t>
            </a:r>
            <a:endParaRPr lang="zh-CN" altLang="en-US" smtClean="0"/>
          </a:p>
          <a:p>
            <a:pPr marL="533400" lvl="0" indent="-533400">
              <a:buAutoNum type="arabicPeriod"/>
            </a:pPr>
            <a:r>
              <a:rPr lang="en-US" altLang="zh-CN" smtClean="0">
                <a:sym typeface="+mn-ea"/>
              </a:rPr>
              <a:t>p</a:t>
            </a:r>
            <a:r>
              <a:rPr lang="zh-CN" altLang="en-US" smtClean="0">
                <a:sym typeface="+mn-ea"/>
              </a:rPr>
              <a:t>的两个子树都不空</a:t>
            </a:r>
            <a:endParaRPr lang="zh-CN" altLang="en-US" smtClean="0">
              <a:sym typeface="+mn-ea"/>
            </a:endParaRPr>
          </a:p>
          <a:p>
            <a:pPr marL="990600" lvl="1" indent="-533400"/>
            <a:r>
              <a:rPr lang="zh-CN" altLang="en-US" smtClean="0"/>
              <a:t>查找直接前驱或者直接后继，替换</a:t>
            </a:r>
            <a:r>
              <a:rPr lang="en-US" altLang="zh-CN" smtClean="0"/>
              <a:t>p</a:t>
            </a:r>
            <a:r>
              <a:rPr lang="zh-CN" altLang="en-US" smtClean="0"/>
              <a:t>，变为情况</a:t>
            </a:r>
            <a:r>
              <a:rPr lang="en-US" altLang="zh-CN" smtClean="0"/>
              <a:t>1</a:t>
            </a:r>
            <a:r>
              <a:rPr lang="zh-CN" altLang="en-US" smtClean="0"/>
              <a:t>或者</a:t>
            </a:r>
            <a:r>
              <a:rPr lang="en-US" altLang="zh-CN" smtClean="0"/>
              <a:t>2</a:t>
            </a:r>
            <a:endParaRPr lang="en-US" altLang="zh-CN" smtClean="0"/>
          </a:p>
        </p:txBody>
      </p:sp>
      <p:sp>
        <p:nvSpPr>
          <p:cNvPr id="440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1F9814-D654-43B7-BD5F-62906F5ADE8C}"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复杂性分析</a:t>
            </a:r>
            <a:endParaRPr lang="zh-CN" altLang="en-US" smtClean="0"/>
          </a:p>
        </p:txBody>
      </p:sp>
      <p:sp>
        <p:nvSpPr>
          <p:cNvPr id="57347" name="Rectangle 3"/>
          <p:cNvSpPr>
            <a:spLocks noGrp="1" noChangeArrowheads="1"/>
          </p:cNvSpPr>
          <p:nvPr>
            <p:ph idx="1"/>
          </p:nvPr>
        </p:nvSpPr>
        <p:spPr/>
        <p:txBody>
          <a:bodyPr/>
          <a:lstStyle/>
          <a:p>
            <a:r>
              <a:rPr lang="zh-CN" altLang="en-US" smtClean="0"/>
              <a:t>搜索、插入、删除的复杂性为</a:t>
            </a:r>
            <a:r>
              <a:rPr lang="en-US" altLang="zh-CN" smtClean="0"/>
              <a:t>O(h)</a:t>
            </a:r>
            <a:endParaRPr lang="en-US" altLang="zh-CN" smtClean="0"/>
          </a:p>
          <a:p>
            <a:r>
              <a:rPr lang="zh-CN" altLang="en-US" smtClean="0"/>
              <a:t>二叉搜索树的高度</a:t>
            </a:r>
            <a:r>
              <a:rPr lang="en-US" altLang="zh-CN" smtClean="0"/>
              <a:t>h</a:t>
            </a:r>
            <a:r>
              <a:rPr lang="zh-CN" altLang="en-US" smtClean="0"/>
              <a:t>，</a:t>
            </a:r>
            <a:r>
              <a:rPr lang="zh-CN" altLang="en-US" smtClean="0">
                <a:solidFill>
                  <a:schemeClr val="accent2"/>
                </a:solidFill>
              </a:rPr>
              <a:t>最坏情况为</a:t>
            </a:r>
            <a:r>
              <a:rPr lang="en-US" altLang="zh-CN" smtClean="0">
                <a:solidFill>
                  <a:schemeClr val="accent2"/>
                </a:solidFill>
              </a:rPr>
              <a:t>n</a:t>
            </a:r>
            <a:endParaRPr lang="zh-CN" altLang="en-US" smtClean="0">
              <a:solidFill>
                <a:schemeClr val="accent2"/>
              </a:solidFill>
            </a:endParaRPr>
          </a:p>
          <a:p>
            <a:r>
              <a:rPr lang="zh-CN" altLang="en-US" smtClean="0"/>
              <a:t>可证明，若搜索、插入、删除是随机的，</a:t>
            </a:r>
            <a:r>
              <a:rPr lang="zh-CN" altLang="en-US" smtClean="0">
                <a:solidFill>
                  <a:schemeClr val="accent2"/>
                </a:solidFill>
              </a:rPr>
              <a:t>平均情况为</a:t>
            </a:r>
            <a:r>
              <a:rPr lang="en-US" altLang="zh-CN" smtClean="0">
                <a:solidFill>
                  <a:schemeClr val="accent2"/>
                </a:solidFill>
              </a:rPr>
              <a:t>O(logn)</a:t>
            </a:r>
            <a:endParaRPr lang="en-US" altLang="zh-CN" smtClean="0">
              <a:solidFill>
                <a:schemeClr val="accent2"/>
              </a:solidFill>
            </a:endParaRPr>
          </a:p>
          <a:p>
            <a:r>
              <a:rPr lang="zh-CN" altLang="en-US" smtClean="0"/>
              <a:t>而升序输出为</a:t>
            </a:r>
            <a:r>
              <a:rPr lang="en-US" altLang="zh-CN" smtClean="0"/>
              <a:t>O(n)</a:t>
            </a:r>
            <a:endParaRPr lang="en-US" altLang="zh-CN" smtClean="0"/>
          </a:p>
        </p:txBody>
      </p:sp>
      <p:sp>
        <p:nvSpPr>
          <p:cNvPr id="573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9E8AAE-579F-46A4-BC79-235B3A0869E4}"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mtClean="0"/>
              <a:t>AVL</a:t>
            </a:r>
            <a:r>
              <a:rPr lang="zh-CN" altLang="en-US" smtClean="0"/>
              <a:t>树</a:t>
            </a:r>
            <a:endParaRPr lang="zh-CN" altLang="en-US" smtClean="0"/>
          </a:p>
        </p:txBody>
      </p:sp>
      <p:sp>
        <p:nvSpPr>
          <p:cNvPr id="60419" name="Rectangle 3"/>
          <p:cNvSpPr>
            <a:spLocks noGrp="1" noChangeArrowheads="1"/>
          </p:cNvSpPr>
          <p:nvPr>
            <p:ph idx="1"/>
          </p:nvPr>
        </p:nvSpPr>
        <p:spPr/>
        <p:txBody>
          <a:bodyPr/>
          <a:lstStyle/>
          <a:p>
            <a:pPr marL="609600" indent="-609600"/>
            <a:r>
              <a:rPr lang="zh-CN" altLang="en-US" smtClean="0"/>
              <a:t>如何提高二叉搜索树的最坏情况？</a:t>
            </a:r>
            <a:endParaRPr lang="zh-CN" altLang="en-US" smtClean="0"/>
          </a:p>
          <a:p>
            <a:pPr marL="609600" indent="-609600"/>
            <a:r>
              <a:rPr lang="zh-CN" altLang="en-US" smtClean="0"/>
              <a:t>树高最坏情况保持在</a:t>
            </a:r>
            <a:r>
              <a:rPr lang="en-US" altLang="zh-CN" smtClean="0"/>
              <a:t>O(logn)</a:t>
            </a:r>
            <a:endParaRPr lang="en-US" altLang="zh-CN" smtClean="0"/>
          </a:p>
          <a:p>
            <a:pPr marL="609600" indent="-609600"/>
            <a:r>
              <a:rPr lang="en-US" altLang="zh-CN" smtClean="0"/>
              <a:t>AVL</a:t>
            </a:r>
            <a:r>
              <a:rPr lang="zh-CN" altLang="en-US" smtClean="0"/>
              <a:t>树</a:t>
            </a:r>
            <a:r>
              <a:rPr lang="en-US" altLang="zh-CN" smtClean="0"/>
              <a:t>——</a:t>
            </a:r>
            <a:r>
              <a:rPr lang="zh-CN" altLang="en-US" smtClean="0"/>
              <a:t>一种平衡树</a:t>
            </a:r>
            <a:endParaRPr lang="zh-CN" altLang="en-US" smtClean="0"/>
          </a:p>
          <a:p>
            <a:pPr marL="609600" indent="-609600"/>
            <a:r>
              <a:rPr lang="en-US" altLang="zh-CN" smtClean="0"/>
              <a:t>1962</a:t>
            </a:r>
            <a:r>
              <a:rPr lang="zh-CN" altLang="en-US" smtClean="0"/>
              <a:t>年，</a:t>
            </a:r>
            <a:r>
              <a:rPr lang="en-US" altLang="zh-CN" smtClean="0">
                <a:solidFill>
                  <a:schemeClr val="hlink"/>
                </a:solidFill>
              </a:rPr>
              <a:t>A</a:t>
            </a:r>
            <a:r>
              <a:rPr lang="en-US" altLang="zh-CN" smtClean="0"/>
              <a:t>delson-</a:t>
            </a:r>
            <a:r>
              <a:rPr lang="en-US" altLang="zh-CN" smtClean="0">
                <a:solidFill>
                  <a:schemeClr val="hlink"/>
                </a:solidFill>
              </a:rPr>
              <a:t>V</a:t>
            </a:r>
            <a:r>
              <a:rPr lang="en-US" altLang="zh-CN" smtClean="0"/>
              <a:t>elskii</a:t>
            </a:r>
            <a:r>
              <a:rPr lang="zh-CN" altLang="en-US" smtClean="0"/>
              <a:t>和</a:t>
            </a:r>
            <a:r>
              <a:rPr lang="en-US" altLang="zh-CN" smtClean="0">
                <a:solidFill>
                  <a:schemeClr val="hlink"/>
                </a:solidFill>
              </a:rPr>
              <a:t>L</a:t>
            </a:r>
            <a:r>
              <a:rPr lang="en-US" altLang="zh-CN" smtClean="0"/>
              <a:t>andis</a:t>
            </a:r>
            <a:endParaRPr lang="en-US" altLang="zh-CN" smtClean="0"/>
          </a:p>
        </p:txBody>
      </p:sp>
      <p:sp>
        <p:nvSpPr>
          <p:cNvPr id="604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E4C06E-ADA8-4D77-A100-2AF3046F176E}"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定义</a:t>
            </a:r>
            <a:endParaRPr lang="zh-CN" altLang="en-US" smtClean="0"/>
          </a:p>
        </p:txBody>
      </p:sp>
      <p:sp>
        <p:nvSpPr>
          <p:cNvPr id="61443" name="Rectangle 3"/>
          <p:cNvSpPr>
            <a:spLocks noGrp="1" noChangeArrowheads="1"/>
          </p:cNvSpPr>
          <p:nvPr>
            <p:ph idx="1"/>
          </p:nvPr>
        </p:nvSpPr>
        <p:spPr/>
        <p:txBody>
          <a:bodyPr/>
          <a:lstStyle/>
          <a:p>
            <a:pPr marL="609600" indent="-609600"/>
            <a:r>
              <a:rPr lang="zh-CN" altLang="en-US" smtClean="0"/>
              <a:t>空二叉树是</a:t>
            </a:r>
            <a:r>
              <a:rPr lang="en-US" altLang="zh-CN" smtClean="0">
                <a:solidFill>
                  <a:schemeClr val="accent2"/>
                </a:solidFill>
              </a:rPr>
              <a:t>AVL</a:t>
            </a:r>
            <a:r>
              <a:rPr lang="zh-CN" altLang="en-US" smtClean="0">
                <a:solidFill>
                  <a:schemeClr val="accent2"/>
                </a:solidFill>
              </a:rPr>
              <a:t>树</a:t>
            </a:r>
            <a:r>
              <a:rPr lang="zh-CN" altLang="en-US" smtClean="0"/>
              <a:t>；</a:t>
            </a:r>
            <a:br>
              <a:rPr lang="zh-CN" altLang="en-US" smtClean="0"/>
            </a:br>
            <a:r>
              <a:rPr lang="zh-CN" altLang="en-US" smtClean="0"/>
              <a:t>如果</a:t>
            </a:r>
            <a:r>
              <a:rPr lang="en-US" altLang="zh-CN" smtClean="0"/>
              <a:t>T</a:t>
            </a:r>
            <a:r>
              <a:rPr lang="zh-CN" altLang="en-US" smtClean="0"/>
              <a:t>是一棵非空的二叉树，</a:t>
            </a:r>
            <a:br>
              <a:rPr lang="zh-CN" altLang="en-US" smtClean="0"/>
            </a:b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分别是其左子树和右子树，</a:t>
            </a:r>
            <a:br>
              <a:rPr lang="zh-CN" altLang="en-US" smtClean="0"/>
            </a:br>
            <a:r>
              <a:rPr lang="zh-CN" altLang="en-US" smtClean="0"/>
              <a:t>那么满足以下条件，</a:t>
            </a:r>
            <a:r>
              <a:rPr lang="en-US" altLang="zh-CN" i="1" smtClean="0"/>
              <a:t>T</a:t>
            </a:r>
            <a:r>
              <a:rPr lang="zh-CN" altLang="en-US" smtClean="0"/>
              <a:t>是一棵</a:t>
            </a:r>
            <a:r>
              <a:rPr lang="en-US" altLang="zh-CN" smtClean="0"/>
              <a:t>AVL</a:t>
            </a:r>
            <a:r>
              <a:rPr lang="zh-CN" altLang="en-US" smtClean="0"/>
              <a:t>树：</a:t>
            </a:r>
            <a:endParaRPr lang="zh-CN" altLang="en-US" smtClean="0"/>
          </a:p>
          <a:p>
            <a:pPr marL="990600" lvl="1" indent="-533400">
              <a:buFont typeface="Wingdings" panose="05000000000000000000" pitchFamily="2" charset="2"/>
              <a:buAutoNum type="arabicParenR"/>
            </a:pP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是</a:t>
            </a:r>
            <a:r>
              <a:rPr lang="en-US" altLang="zh-CN" smtClean="0"/>
              <a:t>AVL</a:t>
            </a:r>
            <a:r>
              <a:rPr lang="zh-CN" altLang="en-US" smtClean="0"/>
              <a:t>树</a:t>
            </a:r>
            <a:endParaRPr lang="zh-CN" altLang="en-US" smtClean="0"/>
          </a:p>
          <a:p>
            <a:pPr marL="990600" lvl="1" indent="-533400">
              <a:buFont typeface="Wingdings" panose="05000000000000000000" pitchFamily="2" charset="2"/>
              <a:buAutoNum type="arabicParenR"/>
            </a:pPr>
            <a:r>
              <a:rPr lang="en-US" altLang="zh-CN"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en-US" altLang="zh-CN" i="1" smtClean="0">
                <a:solidFill>
                  <a:srgbClr val="FF0000"/>
                </a:solidFill>
              </a:rPr>
              <a:t>-h</a:t>
            </a:r>
            <a:r>
              <a:rPr lang="en-US" altLang="zh-CN" i="1" baseline="-25000" smtClean="0">
                <a:solidFill>
                  <a:srgbClr val="FF0000"/>
                </a:solidFill>
              </a:rPr>
              <a:t>R</a:t>
            </a:r>
            <a:r>
              <a:rPr lang="en-US" altLang="zh-CN" smtClean="0">
                <a:solidFill>
                  <a:srgbClr val="FF0000"/>
                </a:solidFill>
              </a:rPr>
              <a:t>|≤1</a:t>
            </a:r>
            <a:r>
              <a:rPr lang="zh-CN" altLang="en-US"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zh-CN" altLang="en-US" smtClean="0">
                <a:solidFill>
                  <a:srgbClr val="FF0000"/>
                </a:solidFill>
              </a:rPr>
              <a:t>和</a:t>
            </a:r>
            <a:r>
              <a:rPr lang="en-US" altLang="zh-CN" i="1" smtClean="0">
                <a:solidFill>
                  <a:srgbClr val="FF0000"/>
                </a:solidFill>
              </a:rPr>
              <a:t>h</a:t>
            </a:r>
            <a:r>
              <a:rPr lang="en-US" altLang="zh-CN" i="1" baseline="-25000" smtClean="0">
                <a:solidFill>
                  <a:srgbClr val="FF0000"/>
                </a:solidFill>
              </a:rPr>
              <a:t>R</a:t>
            </a:r>
            <a:r>
              <a:rPr lang="zh-CN" altLang="en-US" smtClean="0">
                <a:solidFill>
                  <a:srgbClr val="FF0000"/>
                </a:solidFill>
              </a:rPr>
              <a:t>分别是左子树和右子树的高度</a:t>
            </a:r>
            <a:endParaRPr lang="zh-CN" altLang="en-US" smtClean="0">
              <a:solidFill>
                <a:srgbClr val="FF0000"/>
              </a:solidFill>
            </a:endParaRPr>
          </a:p>
          <a:p>
            <a:pPr marL="609600" indent="-609600"/>
            <a:r>
              <a:rPr lang="en-US" altLang="zh-CN" smtClean="0"/>
              <a:t>AVL</a:t>
            </a:r>
            <a:r>
              <a:rPr lang="zh-CN" altLang="en-US" smtClean="0"/>
              <a:t>搜索树</a:t>
            </a:r>
            <a:endParaRPr lang="zh-CN" altLang="en-US" smtClean="0"/>
          </a:p>
        </p:txBody>
      </p:sp>
      <p:sp>
        <p:nvSpPr>
          <p:cNvPr id="614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6F6BFD-18A8-4E34-A234-4DEC6A46D641}"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AVL</a:t>
            </a:r>
            <a:r>
              <a:rPr lang="zh-CN" altLang="en-US" smtClean="0"/>
              <a:t>树的特性</a:t>
            </a:r>
            <a:endParaRPr lang="zh-CN" altLang="en-US" smtClean="0"/>
          </a:p>
        </p:txBody>
      </p:sp>
      <p:sp>
        <p:nvSpPr>
          <p:cNvPr id="63491" name="Rectangle 3"/>
          <p:cNvSpPr>
            <a:spLocks noGrp="1" noChangeArrowheads="1"/>
          </p:cNvSpPr>
          <p:nvPr>
            <p:ph idx="1"/>
          </p:nvPr>
        </p:nvSpPr>
        <p:spPr/>
        <p:txBody>
          <a:bodyPr>
            <a:normAutofit fontScale="92500" lnSpcReduction="10000"/>
          </a:bodyPr>
          <a:lstStyle/>
          <a:p>
            <a:pPr marL="533400" indent="-533400">
              <a:buFont typeface="Wingdings" panose="05000000000000000000" pitchFamily="2" charset="2"/>
              <a:buAutoNum type="arabicPeriod"/>
            </a:pPr>
            <a:r>
              <a:rPr lang="en-US" altLang="zh-CN" dirty="0" smtClean="0"/>
              <a:t>n</a:t>
            </a:r>
            <a:r>
              <a:rPr lang="zh-CN" altLang="en-US" dirty="0" smtClean="0"/>
              <a:t>个元素（节点）的</a:t>
            </a:r>
            <a:r>
              <a:rPr lang="en-US" altLang="zh-CN" dirty="0" smtClean="0"/>
              <a:t>AVL</a:t>
            </a:r>
            <a:r>
              <a:rPr lang="zh-CN" altLang="en-US" dirty="0" smtClean="0"/>
              <a:t>树的高度是</a:t>
            </a:r>
            <a:r>
              <a:rPr lang="en-US" altLang="zh-CN" dirty="0" smtClean="0"/>
              <a:t>O(</a:t>
            </a:r>
            <a:r>
              <a:rPr lang="en-US" altLang="zh-CN" dirty="0" err="1" smtClean="0"/>
              <a:t>logn</a:t>
            </a:r>
            <a:r>
              <a:rPr lang="en-US" altLang="zh-CN" dirty="0" smtClean="0"/>
              <a:t>)</a:t>
            </a:r>
            <a:endParaRPr lang="en-US" altLang="zh-CN" dirty="0" smtClean="0"/>
          </a:p>
          <a:p>
            <a:pPr marL="533400" indent="-533400">
              <a:buFont typeface="Wingdings" panose="05000000000000000000" pitchFamily="2" charset="2"/>
              <a:buAutoNum type="arabicPeriod"/>
            </a:pPr>
            <a:r>
              <a:rPr lang="zh-CN" altLang="en-US" dirty="0" smtClean="0"/>
              <a:t>对于每一个</a:t>
            </a:r>
            <a:r>
              <a:rPr lang="en-US" altLang="zh-CN" i="1" dirty="0" smtClean="0"/>
              <a:t>n</a:t>
            </a:r>
            <a:r>
              <a:rPr lang="zh-CN" altLang="en-US" dirty="0" smtClean="0"/>
              <a:t>（</a:t>
            </a:r>
            <a:r>
              <a:rPr lang="en-US" altLang="zh-CN" i="1" dirty="0" smtClean="0"/>
              <a:t>n</a:t>
            </a:r>
            <a:r>
              <a:rPr lang="en-US" altLang="zh-CN" dirty="0" smtClean="0"/>
              <a:t>≥0</a:t>
            </a:r>
            <a:r>
              <a:rPr lang="zh-CN" altLang="en-US" dirty="0" smtClean="0"/>
              <a:t>）值，都存在一棵</a:t>
            </a:r>
            <a:r>
              <a:rPr lang="en-US" altLang="zh-CN" dirty="0" smtClean="0"/>
              <a:t>AVL</a:t>
            </a:r>
            <a:r>
              <a:rPr lang="zh-CN" altLang="en-US" dirty="0" smtClean="0"/>
              <a:t>树（保证任何时刻，插入操作都是可完成的）</a:t>
            </a:r>
            <a:endParaRPr lang="zh-CN" altLang="en-US" dirty="0" smtClean="0"/>
          </a:p>
          <a:p>
            <a:pPr marL="533400" indent="-533400">
              <a:buFont typeface="Wingdings" panose="05000000000000000000" pitchFamily="2" charset="2"/>
              <a:buAutoNum type="arabicPeriod"/>
            </a:pPr>
            <a:r>
              <a:rPr lang="zh-CN" altLang="en-US" dirty="0" smtClean="0"/>
              <a:t>一棵</a:t>
            </a:r>
            <a:r>
              <a:rPr lang="en-US" altLang="zh-CN" i="1" dirty="0" smtClean="0"/>
              <a:t>n</a:t>
            </a:r>
            <a:r>
              <a:rPr lang="zh-CN" altLang="en-US" dirty="0" smtClean="0"/>
              <a:t>元素的</a:t>
            </a:r>
            <a:r>
              <a:rPr lang="en-US" altLang="zh-CN" dirty="0" smtClean="0"/>
              <a:t>AVL</a:t>
            </a:r>
            <a:r>
              <a:rPr lang="zh-CN" altLang="en-US" dirty="0" smtClean="0"/>
              <a:t>搜索树能在</a:t>
            </a:r>
            <a:r>
              <a:rPr lang="en-US" altLang="zh-CN" dirty="0" smtClean="0"/>
              <a:t>O(</a:t>
            </a:r>
            <a:r>
              <a:rPr lang="zh-CN" altLang="en-US" dirty="0" smtClean="0"/>
              <a:t>高度</a:t>
            </a:r>
            <a:r>
              <a:rPr lang="en-US" altLang="zh-CN" dirty="0" smtClean="0"/>
              <a:t>)=O(</a:t>
            </a:r>
            <a:r>
              <a:rPr lang="en-US" altLang="zh-CN" dirty="0" err="1" smtClean="0"/>
              <a:t>log</a:t>
            </a:r>
            <a:r>
              <a:rPr lang="en-US" altLang="zh-CN" i="1" dirty="0" err="1" smtClean="0"/>
              <a:t>n</a:t>
            </a:r>
            <a:r>
              <a:rPr lang="en-US" altLang="zh-CN" dirty="0" smtClean="0"/>
              <a:t>)</a:t>
            </a:r>
            <a:r>
              <a:rPr lang="zh-CN" altLang="en-US" dirty="0" smtClean="0"/>
              <a:t>的时间内完成搜索。</a:t>
            </a:r>
            <a:endParaRPr lang="en-US" altLang="zh-CN" dirty="0" smtClean="0"/>
          </a:p>
          <a:p>
            <a:pPr marL="609600" indent="-609600">
              <a:buFont typeface="Wingdings" panose="05000000000000000000" pitchFamily="2" charset="2"/>
              <a:buAutoNum type="arabicPeriod" startAt="4"/>
            </a:pPr>
            <a:r>
              <a:rPr lang="zh-CN" altLang="en-US" dirty="0"/>
              <a:t>将一个新元素插入到一棵</a:t>
            </a:r>
            <a:r>
              <a:rPr lang="en-US" altLang="zh-CN" i="1" dirty="0"/>
              <a:t>n</a:t>
            </a:r>
            <a:r>
              <a:rPr lang="zh-CN" altLang="en-US" dirty="0"/>
              <a:t>元素的</a:t>
            </a:r>
            <a:r>
              <a:rPr lang="en-US" altLang="zh-CN" dirty="0"/>
              <a:t>AVL</a:t>
            </a:r>
            <a:r>
              <a:rPr lang="zh-CN" altLang="en-US" dirty="0"/>
              <a:t>搜索树中，可得到一棵</a:t>
            </a:r>
            <a:r>
              <a:rPr lang="en-US" altLang="zh-CN" i="1" dirty="0"/>
              <a:t>n</a:t>
            </a:r>
            <a:r>
              <a:rPr lang="en-US" altLang="zh-CN" dirty="0"/>
              <a:t>+1</a:t>
            </a:r>
            <a:r>
              <a:rPr lang="zh-CN" altLang="en-US" dirty="0"/>
              <a:t>元素的</a:t>
            </a:r>
            <a:r>
              <a:rPr lang="en-US" altLang="zh-CN" dirty="0"/>
              <a:t>AVL</a:t>
            </a:r>
            <a:r>
              <a:rPr lang="zh-CN" altLang="en-US" dirty="0"/>
              <a:t>树，这种插入过程可以在</a:t>
            </a:r>
            <a:r>
              <a:rPr lang="en-US" altLang="zh-CN" dirty="0"/>
              <a:t>O(</a:t>
            </a:r>
            <a:r>
              <a:rPr lang="en-US" altLang="zh-CN" dirty="0" err="1"/>
              <a:t>log</a:t>
            </a:r>
            <a:r>
              <a:rPr lang="en-US" altLang="zh-CN" i="1" dirty="0" err="1"/>
              <a:t>n</a:t>
            </a:r>
            <a:r>
              <a:rPr lang="en-US" altLang="zh-CN" dirty="0"/>
              <a:t>)</a:t>
            </a:r>
            <a:r>
              <a:rPr lang="zh-CN" altLang="en-US" dirty="0"/>
              <a:t>时间内完成</a:t>
            </a:r>
            <a:endParaRPr lang="zh-CN" altLang="en-US" dirty="0"/>
          </a:p>
          <a:p>
            <a:pPr marL="609600" indent="-609600">
              <a:buFont typeface="Wingdings" panose="05000000000000000000" pitchFamily="2" charset="2"/>
              <a:buAutoNum type="arabicPeriod" startAt="4"/>
            </a:pPr>
            <a:r>
              <a:rPr lang="zh-CN" altLang="en-US" dirty="0"/>
              <a:t>从一棵</a:t>
            </a:r>
            <a:r>
              <a:rPr lang="en-US" altLang="zh-CN" i="1" dirty="0"/>
              <a:t>n</a:t>
            </a:r>
            <a:r>
              <a:rPr lang="zh-CN" altLang="en-US" dirty="0"/>
              <a:t>元素的</a:t>
            </a:r>
            <a:r>
              <a:rPr lang="en-US" altLang="zh-CN" dirty="0"/>
              <a:t>AVL</a:t>
            </a:r>
            <a:r>
              <a:rPr lang="zh-CN" altLang="en-US" dirty="0"/>
              <a:t>搜索树中删除一个元素，可得到一棵</a:t>
            </a:r>
            <a:r>
              <a:rPr lang="en-US" altLang="zh-CN" i="1" dirty="0"/>
              <a:t>n</a:t>
            </a:r>
            <a:r>
              <a:rPr lang="en-US" altLang="zh-CN" dirty="0"/>
              <a:t>-1</a:t>
            </a:r>
            <a:r>
              <a:rPr lang="zh-CN" altLang="en-US" dirty="0"/>
              <a:t>元素的</a:t>
            </a:r>
            <a:r>
              <a:rPr lang="en-US" altLang="zh-CN" dirty="0"/>
              <a:t>AVL</a:t>
            </a:r>
            <a:r>
              <a:rPr lang="zh-CN" altLang="en-US" dirty="0"/>
              <a:t>树，这种删除过程可以在</a:t>
            </a:r>
            <a:r>
              <a:rPr lang="en-US" altLang="zh-CN" dirty="0"/>
              <a:t>O(</a:t>
            </a:r>
            <a:r>
              <a:rPr lang="en-US" altLang="zh-CN" dirty="0" err="1"/>
              <a:t>log</a:t>
            </a:r>
            <a:r>
              <a:rPr lang="en-US" altLang="zh-CN" i="1" dirty="0" err="1"/>
              <a:t>n</a:t>
            </a:r>
            <a:r>
              <a:rPr lang="en-US" altLang="zh-CN" dirty="0"/>
              <a:t>)</a:t>
            </a:r>
            <a:r>
              <a:rPr lang="zh-CN" altLang="en-US" dirty="0"/>
              <a:t>时间内</a:t>
            </a:r>
            <a:r>
              <a:rPr lang="zh-CN" altLang="en-US" dirty="0" smtClean="0"/>
              <a:t>完成</a:t>
            </a:r>
            <a:endParaRPr lang="zh-CN" altLang="en-US" dirty="0"/>
          </a:p>
        </p:txBody>
      </p:sp>
      <p:sp>
        <p:nvSpPr>
          <p:cNvPr id="634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E676F4-CD0E-4C55-A240-5FF8AAF47BF3}"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t>AVL</a:t>
            </a:r>
            <a:r>
              <a:rPr lang="zh-CN" altLang="en-US" smtClean="0"/>
              <a:t>树的高度</a:t>
            </a:r>
            <a:endParaRPr lang="zh-CN" altLang="en-US" smtClean="0"/>
          </a:p>
        </p:txBody>
      </p:sp>
      <p:sp>
        <p:nvSpPr>
          <p:cNvPr id="65539" name="Rectangle 3"/>
          <p:cNvSpPr>
            <a:spLocks noGrp="1" noChangeArrowheads="1"/>
          </p:cNvSpPr>
          <p:nvPr>
            <p:ph idx="1"/>
          </p:nvPr>
        </p:nvSpPr>
        <p:spPr/>
        <p:txBody>
          <a:bodyPr/>
          <a:lstStyle/>
          <a:p>
            <a:r>
              <a:rPr lang="zh-CN" altLang="en-US" smtClean="0"/>
              <a:t>高度</a:t>
            </a:r>
            <a:r>
              <a:rPr lang="en-US" altLang="zh-CN" smtClean="0"/>
              <a:t>——</a:t>
            </a:r>
            <a:r>
              <a:rPr lang="zh-CN" altLang="en-US" smtClean="0"/>
              <a:t>复杂性</a:t>
            </a:r>
            <a:endParaRPr lang="zh-CN" altLang="en-US" smtClean="0"/>
          </a:p>
          <a:p>
            <a:r>
              <a:rPr lang="zh-CN" altLang="en-US" smtClean="0"/>
              <a:t>显然，平均情况不会低于随机二叉搜索树，</a:t>
            </a:r>
            <a:r>
              <a:rPr lang="en-US" altLang="zh-CN" smtClean="0"/>
              <a:t>O(logn)</a:t>
            </a:r>
            <a:endParaRPr lang="en-US" altLang="zh-CN" smtClean="0"/>
          </a:p>
          <a:p>
            <a:r>
              <a:rPr lang="zh-CN" altLang="en-US" smtClean="0"/>
              <a:t>最坏情况呢，如果也是</a:t>
            </a:r>
            <a:r>
              <a:rPr lang="en-US" altLang="zh-CN" smtClean="0"/>
              <a:t>O(n)</a:t>
            </a:r>
            <a:r>
              <a:rPr lang="zh-CN" altLang="en-US" smtClean="0"/>
              <a:t>，就失去改进的意义了</a:t>
            </a:r>
            <a:endParaRPr lang="zh-CN" altLang="en-US" smtClean="0"/>
          </a:p>
          <a:p>
            <a:r>
              <a:rPr lang="en-US" altLang="zh-CN" smtClean="0"/>
              <a:t>n</a:t>
            </a:r>
            <a:r>
              <a:rPr lang="zh-CN" altLang="en-US" smtClean="0"/>
              <a:t>个节点的</a:t>
            </a:r>
            <a:r>
              <a:rPr lang="en-US" altLang="zh-CN" smtClean="0"/>
              <a:t>AVL</a:t>
            </a:r>
            <a:r>
              <a:rPr lang="zh-CN" altLang="en-US" smtClean="0"/>
              <a:t>树的高度最高是多少？</a:t>
            </a:r>
            <a:endParaRPr lang="zh-CN" altLang="en-US" smtClean="0"/>
          </a:p>
        </p:txBody>
      </p:sp>
      <p:sp>
        <p:nvSpPr>
          <p:cNvPr id="655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1CA24C-5E90-4590-9743-B54FE62AF60B}"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smtClean="0"/>
              <a:t>AVL</a:t>
            </a:r>
            <a:r>
              <a:rPr lang="zh-CN" altLang="en-US" smtClean="0"/>
              <a:t>树的高度（续）</a:t>
            </a:r>
            <a:endParaRPr lang="zh-CN" altLang="en-US" smtClean="0"/>
          </a:p>
        </p:txBody>
      </p:sp>
      <p:sp>
        <p:nvSpPr>
          <p:cNvPr id="1028" name="Rectangle 3"/>
          <p:cNvSpPr>
            <a:spLocks noGrp="1" noChangeArrowheads="1"/>
          </p:cNvSpPr>
          <p:nvPr>
            <p:ph idx="1"/>
          </p:nvPr>
        </p:nvSpPr>
        <p:spPr/>
        <p:txBody>
          <a:bodyPr/>
          <a:lstStyle/>
          <a:p>
            <a:r>
              <a:rPr lang="en-US" altLang="zh-CN" dirty="0" smtClean="0">
                <a:sym typeface="Wingdings" panose="05000000000000000000" pitchFamily="2" charset="2"/>
              </a:rPr>
              <a:t>|</a:t>
            </a:r>
            <a:r>
              <a:rPr lang="en-US" altLang="zh-CN" dirty="0" err="1" smtClean="0">
                <a:sym typeface="Wingdings" panose="05000000000000000000" pitchFamily="2" charset="2"/>
              </a:rPr>
              <a:t>F</a:t>
            </a:r>
            <a:r>
              <a:rPr lang="en-US" altLang="zh-CN" baseline="-25000" dirty="0" err="1" smtClean="0">
                <a:sym typeface="Wingdings" panose="05000000000000000000" pitchFamily="2" charset="2"/>
              </a:rPr>
              <a:t>h</a:t>
            </a:r>
            <a:r>
              <a:rPr lang="en-US" altLang="zh-CN" dirty="0" smtClean="0">
                <a:sym typeface="Wingdings" panose="05000000000000000000" pitchFamily="2" charset="2"/>
              </a:rPr>
              <a:t>|+1=|F</a:t>
            </a:r>
            <a:r>
              <a:rPr lang="en-US" altLang="zh-CN" baseline="-25000" dirty="0" smtClean="0">
                <a:sym typeface="Wingdings" panose="05000000000000000000" pitchFamily="2" charset="2"/>
              </a:rPr>
              <a:t>h-1</a:t>
            </a:r>
            <a:r>
              <a:rPr lang="en-US" altLang="zh-CN" dirty="0" smtClean="0">
                <a:sym typeface="Wingdings" panose="05000000000000000000" pitchFamily="2" charset="2"/>
              </a:rPr>
              <a:t>|+1+|F</a:t>
            </a:r>
            <a:r>
              <a:rPr lang="en-US" altLang="zh-CN" baseline="-25000" dirty="0" smtClean="0">
                <a:sym typeface="Wingdings" panose="05000000000000000000" pitchFamily="2" charset="2"/>
              </a:rPr>
              <a:t>h-2</a:t>
            </a:r>
            <a:r>
              <a:rPr lang="en-US" altLang="zh-CN" dirty="0" smtClean="0">
                <a:sym typeface="Wingdings" panose="05000000000000000000" pitchFamily="2" charset="2"/>
              </a:rPr>
              <a:t>|+1</a:t>
            </a:r>
            <a:r>
              <a:rPr lang="zh-CN" altLang="en-US" dirty="0" smtClean="0">
                <a:sym typeface="Wingdings" panose="05000000000000000000" pitchFamily="2" charset="2"/>
              </a:rPr>
              <a:t>：菲波那契数列！</a:t>
            </a:r>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r>
              <a:rPr lang="en-US" altLang="zh-CN" dirty="0" smtClean="0">
                <a:sym typeface="Wingdings" panose="05000000000000000000" pitchFamily="2" charset="2"/>
              </a:rPr>
              <a:t>h</a:t>
            </a:r>
            <a:r>
              <a:rPr lang="en-US" altLang="zh-CN" dirty="0" smtClean="0">
                <a:latin typeface="宋体" panose="02010600030101010101" pitchFamily="2" charset="-122"/>
                <a:sym typeface="Wingdings" panose="05000000000000000000" pitchFamily="2" charset="2"/>
              </a:rPr>
              <a:t>≈</a:t>
            </a:r>
            <a:r>
              <a:rPr lang="en-US" altLang="zh-CN" dirty="0" smtClean="0">
                <a:sym typeface="Wingdings" panose="05000000000000000000" pitchFamily="2" charset="2"/>
              </a:rPr>
              <a:t>1.44log</a:t>
            </a:r>
            <a:r>
              <a:rPr lang="en-US" altLang="zh-CN" baseline="-25000" dirty="0" smtClean="0">
                <a:sym typeface="Wingdings" panose="05000000000000000000" pitchFamily="2" charset="2"/>
              </a:rPr>
              <a:t>2</a:t>
            </a:r>
            <a:r>
              <a:rPr lang="en-US" altLang="zh-CN" dirty="0" smtClean="0">
                <a:sym typeface="Wingdings" panose="05000000000000000000" pitchFamily="2" charset="2"/>
              </a:rPr>
              <a:t>|F</a:t>
            </a:r>
            <a:r>
              <a:rPr lang="en-US" altLang="zh-CN" baseline="-25000" dirty="0" smtClean="0">
                <a:sym typeface="Wingdings" panose="05000000000000000000" pitchFamily="2" charset="2"/>
              </a:rPr>
              <a:t>h</a:t>
            </a:r>
            <a:r>
              <a:rPr lang="en-US" altLang="zh-CN" dirty="0" smtClean="0">
                <a:sym typeface="Wingdings" panose="05000000000000000000" pitchFamily="2" charset="2"/>
              </a:rPr>
              <a:t>|=l.44log</a:t>
            </a:r>
            <a:r>
              <a:rPr lang="en-US" altLang="zh-CN" baseline="-25000" dirty="0" smtClean="0">
                <a:sym typeface="Wingdings" panose="05000000000000000000" pitchFamily="2" charset="2"/>
              </a:rPr>
              <a:t>2</a:t>
            </a:r>
            <a:r>
              <a:rPr lang="en-US" altLang="zh-CN" dirty="0" smtClean="0">
                <a:sym typeface="Wingdings" panose="05000000000000000000" pitchFamily="2" charset="2"/>
              </a:rPr>
              <a:t>n=O(</a:t>
            </a:r>
            <a:r>
              <a:rPr lang="en-US" altLang="zh-CN" dirty="0" err="1" smtClean="0">
                <a:sym typeface="Wingdings" panose="05000000000000000000" pitchFamily="2" charset="2"/>
              </a:rPr>
              <a:t>logn</a:t>
            </a:r>
            <a:r>
              <a:rPr lang="en-US" altLang="zh-CN" dirty="0" smtClean="0">
                <a:sym typeface="Wingdings" panose="05000000000000000000" pitchFamily="2" charset="2"/>
              </a:rPr>
              <a:t>)</a:t>
            </a:r>
            <a:endParaRPr lang="en-US" altLang="zh-CN" dirty="0" smtClean="0">
              <a:sym typeface="Wingdings" panose="05000000000000000000" pitchFamily="2" charset="2"/>
            </a:endParaRPr>
          </a:p>
        </p:txBody>
      </p:sp>
      <p:sp>
        <p:nvSpPr>
          <p:cNvPr id="102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6CDC26-B283-42D6-AD96-EBB35AA03AF8}" type="slidenum">
              <a:rPr lang="en-US" altLang="en-US">
                <a:solidFill>
                  <a:srgbClr val="4B4B4B"/>
                </a:solidFill>
              </a:rPr>
            </a:fld>
            <a:endParaRPr lang="en-US" altLang="en-US">
              <a:solidFill>
                <a:srgbClr val="4B4B4B"/>
              </a:solidFill>
            </a:endParaRPr>
          </a:p>
        </p:txBody>
      </p:sp>
      <p:graphicFrame>
        <p:nvGraphicFramePr>
          <p:cNvPr id="1026" name="Object 2"/>
          <p:cNvGraphicFramePr>
            <a:graphicFrameLocks noChangeAspect="1"/>
          </p:cNvGraphicFramePr>
          <p:nvPr/>
        </p:nvGraphicFramePr>
        <p:xfrm>
          <a:off x="1581807" y="2296510"/>
          <a:ext cx="4025900" cy="1431925"/>
        </p:xfrm>
        <a:graphic>
          <a:graphicData uri="http://schemas.openxmlformats.org/presentationml/2006/ole">
            <mc:AlternateContent xmlns:mc="http://schemas.openxmlformats.org/markup-compatibility/2006">
              <mc:Choice xmlns:v="urn:schemas-microsoft-com:vml" Requires="v">
                <p:oleObj spid="_x0000_s30725" name="Equation" r:id="rId1" imgW="1497965" imgH="533400" progId="Equation.3">
                  <p:embed/>
                </p:oleObj>
              </mc:Choice>
              <mc:Fallback>
                <p:oleObj name="Equation" r:id="rId1" imgW="1497965" imgH="533400" progId="Equation.3">
                  <p:embed/>
                  <p:pic>
                    <p:nvPicPr>
                      <p:cNvPr id="0" name="图片 307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807" y="2296510"/>
                        <a:ext cx="40259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t>AVL</a:t>
            </a:r>
            <a:r>
              <a:rPr lang="zh-CN" altLang="en-US" smtClean="0"/>
              <a:t>树插入算法</a:t>
            </a:r>
            <a:endParaRPr lang="zh-CN" altLang="en-US" smtClean="0"/>
          </a:p>
        </p:txBody>
      </p:sp>
      <p:sp>
        <p:nvSpPr>
          <p:cNvPr id="84995" name="Rectangle 3"/>
          <p:cNvSpPr>
            <a:spLocks noGrp="1" noChangeArrowheads="1"/>
          </p:cNvSpPr>
          <p:nvPr>
            <p:ph idx="1"/>
          </p:nvPr>
        </p:nvSpPr>
        <p:spPr/>
        <p:txBody>
          <a:bodyPr/>
          <a:lstStyle/>
          <a:p>
            <a:pPr marL="533400" indent="-533400">
              <a:buFont typeface="Wingdings" panose="05000000000000000000" pitchFamily="2" charset="2"/>
              <a:buAutoNum type="arabicParenR"/>
            </a:pPr>
            <a:r>
              <a:rPr lang="zh-CN" altLang="en-US" smtClean="0"/>
              <a:t>从根节点开始搜索，确定插入位置</a:t>
            </a:r>
            <a:endParaRPr lang="zh-CN" altLang="en-US" smtClean="0"/>
          </a:p>
          <a:p>
            <a:pPr marL="914400" lvl="1" indent="-457200"/>
            <a:r>
              <a:rPr lang="zh-CN" altLang="en-US" smtClean="0"/>
              <a:t>同时寻找最后的平衡因子为</a:t>
            </a:r>
            <a:r>
              <a:rPr lang="en-US" altLang="zh-CN" smtClean="0"/>
              <a:t>-1</a:t>
            </a:r>
            <a:r>
              <a:rPr lang="zh-CN" altLang="en-US" smtClean="0"/>
              <a:t>或</a:t>
            </a:r>
            <a:r>
              <a:rPr lang="en-US" altLang="zh-CN" smtClean="0"/>
              <a:t>1</a:t>
            </a:r>
            <a:r>
              <a:rPr lang="zh-CN" altLang="en-US" smtClean="0"/>
              <a:t>的节点，记为</a:t>
            </a:r>
            <a:r>
              <a:rPr lang="en-US" altLang="zh-CN" i="1" smtClean="0"/>
              <a:t>A </a:t>
            </a:r>
            <a:endParaRPr lang="en-US" altLang="zh-CN" smtClean="0"/>
          </a:p>
          <a:p>
            <a:pPr marL="914400" lvl="1" indent="-457200"/>
            <a:r>
              <a:rPr lang="zh-CN" altLang="en-US" smtClean="0"/>
              <a:t>若找到相同关键字的元素，插入失败</a:t>
            </a:r>
            <a:endParaRPr lang="zh-CN" altLang="en-US" smtClean="0"/>
          </a:p>
          <a:p>
            <a:pPr marL="533400" indent="-533400">
              <a:buFont typeface="Wingdings" panose="05000000000000000000" pitchFamily="2" charset="2"/>
              <a:buAutoNum type="arabicParenR"/>
            </a:pPr>
            <a:r>
              <a:rPr lang="zh-CN" altLang="en-US" smtClean="0"/>
              <a:t>若没有这样的节点</a:t>
            </a:r>
            <a:r>
              <a:rPr lang="en-US" altLang="zh-CN" i="1" smtClean="0"/>
              <a:t>A</a:t>
            </a:r>
            <a:r>
              <a:rPr lang="en-US" altLang="zh-CN" smtClean="0"/>
              <a:t>——</a:t>
            </a:r>
            <a:r>
              <a:rPr lang="zh-CN" altLang="en-US" smtClean="0"/>
              <a:t>插入后平衡</a:t>
            </a:r>
            <a:endParaRPr lang="zh-CN" altLang="en-US" smtClean="0"/>
          </a:p>
          <a:p>
            <a:pPr marL="914400" lvl="1" indent="-457200"/>
            <a:r>
              <a:rPr lang="zh-CN" altLang="en-US" smtClean="0"/>
              <a:t>从根节点重新遍历一次，修改平衡因子，然后终止</a:t>
            </a:r>
            <a:endParaRPr lang="zh-CN" altLang="en-US" smtClean="0"/>
          </a:p>
        </p:txBody>
      </p:sp>
      <p:sp>
        <p:nvSpPr>
          <p:cNvPr id="849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55E782-20DB-4384-BA16-57D498817C4F}"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mtClean="0"/>
              <a:t>AVL</a:t>
            </a:r>
            <a:r>
              <a:rPr lang="zh-CN" altLang="en-US" smtClean="0"/>
              <a:t>树插入算法</a:t>
            </a:r>
            <a:endParaRPr lang="zh-CN" altLang="en-US" smtClean="0"/>
          </a:p>
        </p:txBody>
      </p:sp>
      <p:sp>
        <p:nvSpPr>
          <p:cNvPr id="86019" name="Rectangle 3"/>
          <p:cNvSpPr>
            <a:spLocks noGrp="1" noChangeArrowheads="1"/>
          </p:cNvSpPr>
          <p:nvPr>
            <p:ph idx="1"/>
          </p:nvPr>
        </p:nvSpPr>
        <p:spPr/>
        <p:txBody>
          <a:bodyPr/>
          <a:lstStyle/>
          <a:p>
            <a:pPr marL="609600" indent="-609600">
              <a:buFont typeface="Wingdings" panose="05000000000000000000" pitchFamily="2" charset="2"/>
              <a:buAutoNum type="arabicParenR" startAt="3"/>
            </a:pPr>
            <a:r>
              <a:rPr lang="zh-CN" altLang="en-US" smtClean="0"/>
              <a:t>若</a:t>
            </a:r>
            <a:r>
              <a:rPr lang="en-US" altLang="zh-CN" i="1" smtClean="0"/>
              <a:t>bf</a:t>
            </a:r>
            <a:r>
              <a:rPr lang="en-US" altLang="zh-CN" smtClean="0"/>
              <a:t>(A)=1</a:t>
            </a:r>
            <a:r>
              <a:rPr lang="zh-CN" altLang="en-US" smtClean="0"/>
              <a:t>且新节点插入</a:t>
            </a:r>
            <a:r>
              <a:rPr lang="en-US" altLang="zh-CN" smtClean="0"/>
              <a:t>A</a:t>
            </a:r>
            <a:r>
              <a:rPr lang="zh-CN" altLang="en-US" smtClean="0"/>
              <a:t>的右子树，</a:t>
            </a:r>
            <a:br>
              <a:rPr lang="zh-CN" altLang="en-US" smtClean="0"/>
            </a:br>
            <a:r>
              <a:rPr lang="zh-CN" altLang="en-US" smtClean="0"/>
              <a:t>或</a:t>
            </a:r>
            <a:r>
              <a:rPr lang="en-US" altLang="zh-CN" i="1" smtClean="0"/>
              <a:t>bf</a:t>
            </a:r>
            <a:r>
              <a:rPr lang="en-US" altLang="zh-CN" smtClean="0"/>
              <a:t>(A)=-1</a:t>
            </a:r>
            <a:r>
              <a:rPr lang="zh-CN" altLang="en-US" smtClean="0"/>
              <a:t>且新节点插入</a:t>
            </a:r>
            <a:r>
              <a:rPr lang="en-US" altLang="zh-CN" smtClean="0"/>
              <a:t>A</a:t>
            </a:r>
            <a:r>
              <a:rPr lang="zh-CN" altLang="en-US" smtClean="0"/>
              <a:t>的左子树</a:t>
            </a:r>
            <a:br>
              <a:rPr lang="zh-CN" altLang="en-US" smtClean="0"/>
            </a:br>
            <a:r>
              <a:rPr lang="zh-CN" altLang="en-US" smtClean="0">
                <a:sym typeface="Wingdings" panose="05000000000000000000" pitchFamily="2" charset="2"/>
              </a:rPr>
              <a:t></a:t>
            </a:r>
            <a:r>
              <a:rPr lang="en-US" altLang="zh-CN" smtClean="0"/>
              <a:t>A</a:t>
            </a:r>
            <a:r>
              <a:rPr lang="en-US" altLang="zh-CN" i="1" smtClean="0"/>
              <a:t> </a:t>
            </a:r>
            <a:r>
              <a:rPr lang="zh-CN" altLang="en-US" smtClean="0"/>
              <a:t>的新平衡因子是</a:t>
            </a:r>
            <a:r>
              <a:rPr lang="en-US" altLang="zh-CN" smtClean="0"/>
              <a:t>0</a:t>
            </a:r>
            <a:endParaRPr lang="en-US" altLang="zh-CN" smtClean="0"/>
          </a:p>
          <a:p>
            <a:pPr marL="990600" lvl="1" indent="-533400"/>
            <a:r>
              <a:rPr lang="zh-CN" altLang="en-US" smtClean="0"/>
              <a:t>修改从</a:t>
            </a:r>
            <a:r>
              <a:rPr lang="en-US" altLang="zh-CN" smtClean="0"/>
              <a:t>A </a:t>
            </a:r>
            <a:r>
              <a:rPr lang="zh-CN" altLang="en-US" smtClean="0"/>
              <a:t>到新节点路径中节点的平衡因子，然后终止</a:t>
            </a:r>
            <a:endParaRPr lang="zh-CN" altLang="en-US" smtClean="0"/>
          </a:p>
          <a:p>
            <a:pPr marL="609600" indent="-609600">
              <a:buFont typeface="Wingdings" panose="05000000000000000000" pitchFamily="2" charset="2"/>
              <a:buAutoNum type="arabicParenR" startAt="3"/>
            </a:pPr>
            <a:r>
              <a:rPr lang="zh-CN" altLang="en-US" smtClean="0"/>
              <a:t>不平衡情况</a:t>
            </a:r>
            <a:endParaRPr lang="zh-CN" altLang="en-US" smtClean="0"/>
          </a:p>
          <a:p>
            <a:pPr marL="990600" lvl="1" indent="-533400"/>
            <a:r>
              <a:rPr lang="zh-CN" altLang="en-US" smtClean="0"/>
              <a:t>确定不平衡类型，并执行相应的旋转</a:t>
            </a:r>
            <a:endParaRPr lang="zh-CN" altLang="en-US" smtClean="0"/>
          </a:p>
          <a:p>
            <a:pPr marL="990600" lvl="1" indent="-533400"/>
            <a:r>
              <a:rPr lang="zh-CN" altLang="en-US" smtClean="0"/>
              <a:t>在从新子树根节点至新插入节点路径中，根据旋转需要修改相应的平衡因子</a:t>
            </a:r>
            <a:endParaRPr lang="zh-CN" altLang="en-US" smtClean="0"/>
          </a:p>
        </p:txBody>
      </p:sp>
      <p:sp>
        <p:nvSpPr>
          <p:cNvPr id="860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E5BB26-86A6-47FF-AC62-7B617F00984E}" type="slidenum">
              <a:rPr lang="en-US" altLang="en-US">
                <a:solidFill>
                  <a:srgbClr val="4B4B4B"/>
                </a:solidFill>
              </a:rPr>
            </a:fld>
            <a:endParaRPr lang="en-US" altLang="en-US">
              <a:solidFill>
                <a:srgbClr val="4B4B4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11.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12.xml><?xml version="1.0" encoding="utf-8"?>
<p:tagLst xmlns:p="http://schemas.openxmlformats.org/presentationml/2006/main">
  <p:tag name="KSO_WM_TAG_VERSION" val="1.0"/>
  <p:tag name="KSO_WM_BEAUTIFY_FLAG" val="#wm#"/>
  <p:tag name="KSO_WM_UNIT_TYPE" val="i"/>
  <p:tag name="KSO_WM_UNIT_ID" val="special20163155_1*i*11"/>
  <p:tag name="KSO_WM_TEMPLATE_CATEGORY" val="special"/>
  <p:tag name="KSO_WM_TEMPLATE_INDEX" val="20163155"/>
  <p:tag name="KSO_WM_UNIT_INDEX" val="11"/>
</p:tagLst>
</file>

<file path=ppt/tags/tag13.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14.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15.xml><?xml version="1.0" encoding="utf-8"?>
<p:tagLst xmlns:p="http://schemas.openxmlformats.org/presentationml/2006/main">
  <p:tag name="KSO_WM_TAG_VERSION" val="1.0"/>
  <p:tag name="KSO_WM_BEAUTIFY_FLAG" val="#wm#"/>
  <p:tag name="KSO_WM_UNIT_TYPE" val="i"/>
  <p:tag name="KSO_WM_UNIT_ID" val="special20163155_3*i*2"/>
  <p:tag name="KSO_WM_TEMPLATE_CATEGORY" val="special"/>
  <p:tag name="KSO_WM_TEMPLATE_INDEX" val="20163155"/>
  <p:tag name="KSO_WM_UNIT_INDEX" val="2"/>
</p:tagLst>
</file>

<file path=ppt/tags/tag16.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17.xml><?xml version="1.0" encoding="utf-8"?>
<p:tagLst xmlns:p="http://schemas.openxmlformats.org/presentationml/2006/main">
  <p:tag name="KSO_WM_TAG_VERSION" val="1.0"/>
  <p:tag name="KSO_WM_BEAUTIFY_FLAG" val="#wm#"/>
  <p:tag name="KSO_WM_UNIT_TYPE" val="i"/>
  <p:tag name="KSO_WM_UNIT_ID" val="special20163155_3*i*4"/>
  <p:tag name="KSO_WM_TEMPLATE_CATEGORY" val="special"/>
  <p:tag name="KSO_WM_TEMPLATE_INDEX" val="20163155"/>
  <p:tag name="KSO_WM_UNIT_INDEX" val="4"/>
</p:tagLst>
</file>

<file path=ppt/tags/tag18.xml><?xml version="1.0" encoding="utf-8"?>
<p:tagLst xmlns:p="http://schemas.openxmlformats.org/presentationml/2006/main">
  <p:tag name="KSO_WM_TAG_VERSION" val="1.0"/>
  <p:tag name="KSO_WM_BEAUTIFY_FLAG" val="#wm#"/>
  <p:tag name="KSO_WM_UNIT_TYPE" val="i"/>
  <p:tag name="KSO_WM_UNIT_ID" val="special20163155_3*i*5"/>
  <p:tag name="KSO_WM_TEMPLATE_CATEGORY" val="special"/>
  <p:tag name="KSO_WM_TEMPLATE_INDEX" val="20163155"/>
  <p:tag name="KSO_WM_UNIT_INDEX" val="5"/>
</p:tagLst>
</file>

<file path=ppt/tags/tag19.xml><?xml version="1.0" encoding="utf-8"?>
<p:tagLst xmlns:p="http://schemas.openxmlformats.org/presentationml/2006/main">
  <p:tag name="KSO_WM_TAG_VERSION" val="1.0"/>
  <p:tag name="KSO_WM_BEAUTIFY_FLAG" val="#wm#"/>
  <p:tag name="KSO_WM_UNIT_TYPE" val="i"/>
  <p:tag name="KSO_WM_UNIT_ID" val="special20163155_3*i*7"/>
  <p:tag name="KSO_WM_TEMPLATE_CATEGORY" val="special"/>
  <p:tag name="KSO_WM_TEMPLATE_INDEX" val="20163155"/>
  <p:tag name="KSO_WM_UNIT_INDEX" val="7"/>
</p:tagLst>
</file>

<file path=ppt/tags/tag2.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0.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1.xml><?xml version="1.0" encoding="utf-8"?>
<p:tagLst xmlns:p="http://schemas.openxmlformats.org/presentationml/2006/main">
  <p:tag name="KSO_WM_TAG_VERSION" val="1.0"/>
  <p:tag name="KSO_WM_BEAUTIFY_FLAG" val="#wm#"/>
  <p:tag name="KSO_WM_UNIT_TYPE" val="i"/>
  <p:tag name="KSO_WM_UNIT_ID" val="special20163155_3*i*10"/>
  <p:tag name="KSO_WM_TEMPLATE_CATEGORY" val="special"/>
  <p:tag name="KSO_WM_TEMPLATE_INDEX" val="20163155"/>
  <p:tag name="KSO_WM_UNIT_INDEX" val="10"/>
</p:tagLst>
</file>

<file path=ppt/tags/tag22.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3.xml><?xml version="1.0" encoding="utf-8"?>
<p:tagLst xmlns:p="http://schemas.openxmlformats.org/presentationml/2006/main">
  <p:tag name="KSO_WM_TAG_VERSION" val="1.0"/>
  <p:tag name="KSO_WM_BEAUTIFY_FLAG" val="#wm#"/>
  <p:tag name="KSO_WM_UNIT_TYPE" val="i"/>
  <p:tag name="KSO_WM_UNIT_ID" val="special20163155_3*i*13"/>
  <p:tag name="KSO_WM_TEMPLATE_CATEGORY" val="special"/>
  <p:tag name="KSO_WM_TEMPLATE_INDEX" val="20163155"/>
  <p:tag name="KSO_WM_UNIT_INDEX" val="13"/>
</p:tagLst>
</file>

<file path=ppt/tags/tag24.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5.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26.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7.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8.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9.xml><?xml version="1.0" encoding="utf-8"?>
<p:tagLst xmlns:p="http://schemas.openxmlformats.org/presentationml/2006/main">
  <p:tag name="KSO_WM_TAG_VERSION" val="1.0"/>
  <p:tag name="KSO_WM_BEAUTIFY_FLAG" val="#wm#"/>
  <p:tag name="KSO_WM_UNIT_TYPE" val="i"/>
  <p:tag name="KSO_WM_UNIT_ID" val="special20163155_3*i*0"/>
  <p:tag name="KSO_WM_TEMPLATE_CATEGORY" val="special"/>
  <p:tag name="KSO_WM_TEMPLATE_INDEX" val="20163155"/>
  <p:tag name="KSO_WM_UNIT_INDEX" val="0"/>
</p:tagLst>
</file>

<file path=ppt/tags/tag3.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0.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31.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32.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3.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34.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35.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36.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37.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38.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39.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4.xml><?xml version="1.0" encoding="utf-8"?>
<p:tagLst xmlns:p="http://schemas.openxmlformats.org/presentationml/2006/main">
  <p:tag name="KSO_WM_TAG_VERSION" val="1.0"/>
  <p:tag name="KSO_WM_BEAUTIFY_FLAG" val="#wm#"/>
  <p:tag name="KSO_WM_UNIT_TYPE" val="i"/>
  <p:tag name="KSO_WM_UNIT_ID" val="special20163155_1*i*3"/>
  <p:tag name="KSO_WM_TEMPLATE_CATEGORY" val="special"/>
  <p:tag name="KSO_WM_TEMPLATE_INDEX" val="20163155"/>
  <p:tag name="KSO_WM_UNIT_INDEX" val="3"/>
</p:tagLst>
</file>

<file path=ppt/tags/tag40.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41.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42.xml><?xml version="1.0" encoding="utf-8"?>
<p:tagLst xmlns:p="http://schemas.openxmlformats.org/presentationml/2006/main">
  <p:tag name="KSO_WM_TAG_VERSION" val="1.0"/>
  <p:tag name="KSO_WM_TEMPLATE_CATEGORY" val="basetag"/>
  <p:tag name="KSO_WM_TEMPLATE_INDEX" val="20164241"/>
</p:tagLst>
</file>

<file path=ppt/tags/tag43.xml><?xml version="1.0" encoding="utf-8"?>
<p:tagLst xmlns:p="http://schemas.openxmlformats.org/presentationml/2006/main">
  <p:tag name="KSO_WM_TAG_VERSION" val="1.0"/>
  <p:tag name="KSO_WM_TEMPLATE_CATEGORY" val="basetag"/>
  <p:tag name="KSO_WM_TEMPLATE_INDEX" val="20164241"/>
</p:tagLst>
</file>

<file path=ppt/tags/tag44.xml><?xml version="1.0" encoding="utf-8"?>
<p:tagLst xmlns:p="http://schemas.openxmlformats.org/presentationml/2006/main">
  <p:tag name="KSO_WM_TEMPLATE_CATEGORY" val="basetag"/>
  <p:tag name="KSO_WM_TEMPLATE_INDEX" val="20164241"/>
  <p:tag name="KSO_WM_TAG_VERSION" val="1.0"/>
  <p:tag name="KSO_WM_TEMPLATE_THUMBS_INDEX" val="1、6、7、8、11、18、19、21、22、23、28、30、31、32、34"/>
  <p:tag name="KSO_WM_BEAUTIFY_FLAG" val="#wm#"/>
</p:tagLst>
</file>

<file path=ppt/tags/tag45.xml><?xml version="1.0" encoding="utf-8"?>
<p:tagLst xmlns:p="http://schemas.openxmlformats.org/presentationml/2006/main">
  <p:tag name="KSO_WM_TAG_VERSION" val="1.0"/>
  <p:tag name="KSO_WM_TEMPLATE_CATEGORY" val="custom"/>
  <p:tag name="KSO_WM_TEMPLATE_INDEX" val="20186841"/>
</p:tagLst>
</file>

<file path=ppt/tags/tag46.xml><?xml version="1.0" encoding="utf-8"?>
<p:tagLst xmlns:p="http://schemas.openxmlformats.org/presentationml/2006/main">
  <p:tag name="KSO_WM_TAG_VERSION" val="1.0"/>
  <p:tag name="KSO_WM_TEMPLATE_CATEGORY" val="custom"/>
  <p:tag name="KSO_WM_TEMPLATE_INDEX" val="20186841"/>
</p:tagLst>
</file>

<file path=ppt/tags/tag47.xml><?xml version="1.0" encoding="utf-8"?>
<p:tagLst xmlns:p="http://schemas.openxmlformats.org/presentationml/2006/main">
  <p:tag name="KSO_WM_TEMPLATE_CATEGORY" val="custom"/>
  <p:tag name="KSO_WM_TEMPLATE_INDEX" val="20186841"/>
  <p:tag name="KSO_WM_TAG_VERSION" val="1.0"/>
  <p:tag name="KSO_WM_TEMPLATE_THUMBS_INDEX" val="1、6、10、16、19、20、23"/>
  <p:tag name="KSO_WM_BEAUTIFY_FLAG" val="#wm#"/>
</p:tagLst>
</file>

<file path=ppt/tags/tag48.xml><?xml version="1.0" encoding="utf-8"?>
<p:tagLst xmlns:p="http://schemas.openxmlformats.org/presentationml/2006/main">
  <p:tag name="KSO_WM_TEMPLATE_CATEGORY" val="basetag"/>
  <p:tag name="KSO_WM_TEMPLATE_INDEX" val="20164241"/>
</p:tagLst>
</file>

<file path=ppt/tags/tag49.xml><?xml version="1.0" encoding="utf-8"?>
<p:tagLst xmlns:p="http://schemas.openxmlformats.org/presentationml/2006/main">
  <p:tag name="KSO_WM_BEAUTIFY_FLAG" val="#wm#"/>
  <p:tag name="KSO_WM_TEMPLATE_CATEGORY" val="basetag"/>
  <p:tag name="KSO_WM_TEMPLATE_INDEX" val="20164241"/>
</p:tagLst>
</file>

<file path=ppt/tags/tag5.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50.xml><?xml version="1.0" encoding="utf-8"?>
<p:tagLst xmlns:p="http://schemas.openxmlformats.org/presentationml/2006/main">
  <p:tag name="KSO_WM_BEAUTIFY_FLAG" val="#wm#"/>
  <p:tag name="KSO_WM_TEMPLATE_CATEGORY" val="basetag"/>
  <p:tag name="KSO_WM_TEMPLATE_INDEX" val="20164241"/>
</p:tagLst>
</file>

<file path=ppt/tags/tag51.xml><?xml version="1.0" encoding="utf-8"?>
<p:tagLst xmlns:p="http://schemas.openxmlformats.org/presentationml/2006/main">
  <p:tag name="KSO_WM_TEMPLATE_CATEGORY" val="basetag"/>
  <p:tag name="KSO_WM_TEMPLATE_INDEX" val="20164241"/>
</p:tagLst>
</file>

<file path=ppt/tags/tag52.xml><?xml version="1.0" encoding="utf-8"?>
<p:tagLst xmlns:p="http://schemas.openxmlformats.org/presentationml/2006/main">
  <p:tag name="KSO_WM_BEAUTIFY_FLAG" val="#wm#"/>
  <p:tag name="KSO_WM_TEMPLATE_CATEGORY" val="basetag"/>
  <p:tag name="KSO_WM_TEMPLATE_INDEX" val="20164241"/>
</p:tagLst>
</file>

<file path=ppt/tags/tag53.xml><?xml version="1.0" encoding="utf-8"?>
<p:tagLst xmlns:p="http://schemas.openxmlformats.org/presentationml/2006/main">
  <p:tag name="KSO_WM_TEMPLATE_CATEGORY" val="basetag"/>
  <p:tag name="KSO_WM_TEMPLATE_INDEX" val="20164241"/>
</p:tagLst>
</file>

<file path=ppt/tags/tag54.xml><?xml version="1.0" encoding="utf-8"?>
<p:tagLst xmlns:p="http://schemas.openxmlformats.org/presentationml/2006/main">
  <p:tag name="KSO_WM_TEMPLATE_CATEGORY" val="basetag"/>
  <p:tag name="KSO_WM_TEMPLATE_INDEX" val="20164241"/>
</p:tagLst>
</file>

<file path=ppt/tags/tag55.xml><?xml version="1.0" encoding="utf-8"?>
<p:tagLst xmlns:p="http://schemas.openxmlformats.org/presentationml/2006/main">
  <p:tag name="KSO_WM_TEMPLATE_CATEGORY" val="basetag"/>
  <p:tag name="KSO_WM_TEMPLATE_INDEX" val="20164241"/>
</p:tagLst>
</file>

<file path=ppt/tags/tag56.xml><?xml version="1.0" encoding="utf-8"?>
<p:tagLst xmlns:p="http://schemas.openxmlformats.org/presentationml/2006/main">
  <p:tag name="KSO_WM_TEMPLATE_CATEGORY" val="basetag"/>
  <p:tag name="KSO_WM_TEMPLATE_INDEX" val="20164241"/>
</p:tagLst>
</file>

<file path=ppt/tags/tag57.xml><?xml version="1.0" encoding="utf-8"?>
<p:tagLst xmlns:p="http://schemas.openxmlformats.org/presentationml/2006/main">
  <p:tag name="KSO_WM_TEMPLATE_CATEGORY" val="basetag"/>
  <p:tag name="KSO_WM_TEMPLATE_INDEX" val="20164241"/>
</p:tagLst>
</file>

<file path=ppt/tags/tag58.xml><?xml version="1.0" encoding="utf-8"?>
<p:tagLst xmlns:p="http://schemas.openxmlformats.org/presentationml/2006/main">
  <p:tag name="KSO_WM_BEAUTIFY_FLAG" val="#wm#"/>
  <p:tag name="KSO_WM_TEMPLATE_CATEGORY" val="basetag"/>
  <p:tag name="KSO_WM_TEMPLATE_INDEX" val="20164241"/>
</p:tagLst>
</file>

<file path=ppt/tags/tag59.xml><?xml version="1.0" encoding="utf-8"?>
<p:tagLst xmlns:p="http://schemas.openxmlformats.org/presentationml/2006/main">
  <p:tag name="KSO_WM_TEMPLATE_CATEGORY" val="basetag"/>
  <p:tag name="KSO_WM_TEMPLATE_INDEX" val="20164241"/>
</p:tagLst>
</file>

<file path=ppt/tags/tag6.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60.xml><?xml version="1.0" encoding="utf-8"?>
<p:tagLst xmlns:p="http://schemas.openxmlformats.org/presentationml/2006/main">
  <p:tag name="KSO_WM_BEAUTIFY_FLAG" val="#wm#"/>
  <p:tag name="KSO_WM_TEMPLATE_CATEGORY" val="basetag"/>
  <p:tag name="KSO_WM_TEMPLATE_INDEX" val="20164241"/>
</p:tagLst>
</file>

<file path=ppt/tags/tag61.xml><?xml version="1.0" encoding="utf-8"?>
<p:tagLst xmlns:p="http://schemas.openxmlformats.org/presentationml/2006/main">
  <p:tag name="KSO_WM_BEAUTIFY_FLAG" val="#wm#"/>
  <p:tag name="KSO_WM_TEMPLATE_CATEGORY" val="basetag"/>
  <p:tag name="KSO_WM_TEMPLATE_INDEX" val="20164241"/>
</p:tagLst>
</file>

<file path=ppt/tags/tag62.xml><?xml version="1.0" encoding="utf-8"?>
<p:tagLst xmlns:p="http://schemas.openxmlformats.org/presentationml/2006/main">
  <p:tag name="KSO_WM_BEAUTIFY_FLAG" val="#wm#"/>
  <p:tag name="KSO_WM_TEMPLATE_CATEGORY" val="basetag"/>
  <p:tag name="KSO_WM_TEMPLATE_INDEX" val="20164241"/>
</p:tagLst>
</file>

<file path=ppt/tags/tag63.xml><?xml version="1.0" encoding="utf-8"?>
<p:tagLst xmlns:p="http://schemas.openxmlformats.org/presentationml/2006/main">
  <p:tag name="KSO_WM_BEAUTIFY_FLAG" val="#wm#"/>
  <p:tag name="KSO_WM_TEMPLATE_CATEGORY" val="basetag"/>
  <p:tag name="KSO_WM_TEMPLATE_INDEX" val="20164241"/>
</p:tagLst>
</file>

<file path=ppt/tags/tag64.xml><?xml version="1.0" encoding="utf-8"?>
<p:tagLst xmlns:p="http://schemas.openxmlformats.org/presentationml/2006/main">
  <p:tag name="KSO_WM_TEMPLATE_CATEGORY" val="basetag"/>
  <p:tag name="KSO_WM_TEMPLATE_INDEX" val="20164241"/>
</p:tagLst>
</file>

<file path=ppt/tags/tag65.xml><?xml version="1.0" encoding="utf-8"?>
<p:tagLst xmlns:p="http://schemas.openxmlformats.org/presentationml/2006/main">
  <p:tag name="KSO_WM_TEMPLATE_CATEGORY" val="basetag"/>
  <p:tag name="KSO_WM_TEMPLATE_INDEX" val="20164241"/>
</p:tagLst>
</file>

<file path=ppt/tags/tag66.xml><?xml version="1.0" encoding="utf-8"?>
<p:tagLst xmlns:p="http://schemas.openxmlformats.org/presentationml/2006/main">
  <p:tag name="KSO_WM_TEMPLATE_CATEGORY" val="basetag"/>
  <p:tag name="KSO_WM_TEMPLATE_INDEX" val="20164241"/>
</p:tagLst>
</file>

<file path=ppt/tags/tag67.xml><?xml version="1.0" encoding="utf-8"?>
<p:tagLst xmlns:p="http://schemas.openxmlformats.org/presentationml/2006/main">
  <p:tag name="KSO_WM_BEAUTIFY_FLAG" val="#wm#"/>
  <p:tag name="KSO_WM_TEMPLATE_CATEGORY" val="basetag"/>
  <p:tag name="KSO_WM_TEMPLATE_INDEX" val="20164241"/>
</p:tagLst>
</file>

<file path=ppt/tags/tag68.xml><?xml version="1.0" encoding="utf-8"?>
<p:tagLst xmlns:p="http://schemas.openxmlformats.org/presentationml/2006/main">
  <p:tag name="KSO_WM_TEMPLATE_CATEGORY" val="basetag"/>
  <p:tag name="KSO_WM_TEMPLATE_INDEX" val="20164241"/>
</p:tagLst>
</file>

<file path=ppt/tags/tag69.xml><?xml version="1.0" encoding="utf-8"?>
<p:tagLst xmlns:p="http://schemas.openxmlformats.org/presentationml/2006/main">
  <p:tag name="KSO_WPP_MARK_KEY" val="a8450ea6-e48d-490d-b59b-d62aacb73dec"/>
  <p:tag name="COMMONDATA" val="eyJoZGlkIjoiZmYwYjU2MzQxMWU3OWZjNzk4OWUyOWM0NDJmODEwZTYifQ=="/>
</p:tagLst>
</file>

<file path=ppt/tags/tag7.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8.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9.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heme/theme1.xml><?xml version="1.0" encoding="utf-8"?>
<a:theme xmlns:a="http://schemas.openxmlformats.org/drawingml/2006/main" name="basetag20163155_docer802382.通用教学课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31">
      <a:dk1>
        <a:srgbClr val="000000"/>
      </a:dk1>
      <a:lt1>
        <a:srgbClr val="FFFFFF"/>
      </a:lt1>
      <a:dk2>
        <a:srgbClr val="990000"/>
      </a:dk2>
      <a:lt2>
        <a:srgbClr val="FFFFFF"/>
      </a:lt2>
      <a:accent1>
        <a:srgbClr val="990000"/>
      </a:accent1>
      <a:accent2>
        <a:srgbClr val="990000"/>
      </a:accent2>
      <a:accent3>
        <a:srgbClr val="990000"/>
      </a:accent3>
      <a:accent4>
        <a:srgbClr val="990000"/>
      </a:accent4>
      <a:accent5>
        <a:srgbClr val="000000"/>
      </a:accent5>
      <a:accent6>
        <a:srgbClr val="FFFFFF"/>
      </a:accent6>
      <a:hlink>
        <a:srgbClr val="0563C1"/>
      </a:hlink>
      <a:folHlink>
        <a:srgbClr val="954F72"/>
      </a:folHlink>
    </a:clrScheme>
    <a:fontScheme name="25yhflpb">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17852</Words>
  <Application>WPS 演示</Application>
  <PresentationFormat>全屏显示(4:3)</PresentationFormat>
  <Paragraphs>2296</Paragraphs>
  <Slides>168</Slides>
  <Notes>84</Notes>
  <HiddenSlides>0</HiddenSlides>
  <MMClips>0</MMClips>
  <ScaleCrop>false</ScaleCrop>
  <HeadingPairs>
    <vt:vector size="8" baseType="variant">
      <vt:variant>
        <vt:lpstr>已用的字体</vt:lpstr>
      </vt:variant>
      <vt:variant>
        <vt:i4>25</vt:i4>
      </vt:variant>
      <vt:variant>
        <vt:lpstr>主题</vt:lpstr>
      </vt:variant>
      <vt:variant>
        <vt:i4>2</vt:i4>
      </vt:variant>
      <vt:variant>
        <vt:lpstr>嵌入 OLE 服务器</vt:lpstr>
      </vt:variant>
      <vt:variant>
        <vt:i4>16</vt:i4>
      </vt:variant>
      <vt:variant>
        <vt:lpstr>幻灯片标题</vt:lpstr>
      </vt:variant>
      <vt:variant>
        <vt:i4>168</vt:i4>
      </vt:variant>
    </vt:vector>
  </HeadingPairs>
  <TitlesOfParts>
    <vt:vector size="211" baseType="lpstr">
      <vt:lpstr>Arial</vt:lpstr>
      <vt:lpstr>宋体</vt:lpstr>
      <vt:lpstr>Wingdings</vt:lpstr>
      <vt:lpstr>Microsoft YaHei UI</vt:lpstr>
      <vt:lpstr>微软雅黑</vt:lpstr>
      <vt:lpstr>楷体</vt:lpstr>
      <vt:lpstr>Arial Unicode MS</vt:lpstr>
      <vt:lpstr>Calibri</vt:lpstr>
      <vt:lpstr>Times New Roman</vt:lpstr>
      <vt:lpstr>仿宋_GB2312</vt:lpstr>
      <vt:lpstr>仿宋</vt:lpstr>
      <vt:lpstr>Microsoft YaHei UI Light</vt:lpstr>
      <vt:lpstr>Arial Unicode MS</vt:lpstr>
      <vt:lpstr>黑体</vt:lpstr>
      <vt:lpstr>Times New Roman</vt:lpstr>
      <vt:lpstr>Arial</vt:lpstr>
      <vt:lpstr>华文行楷</vt:lpstr>
      <vt:lpstr>楷体_GB2312</vt:lpstr>
      <vt:lpstr>新宋体</vt:lpstr>
      <vt:lpstr>Meiryo</vt:lpstr>
      <vt:lpstr>Yu Gothic UI</vt:lpstr>
      <vt:lpstr>Symbol</vt:lpstr>
      <vt:lpstr>PingFang SC</vt:lpstr>
      <vt:lpstr>Gabriola</vt:lpstr>
      <vt:lpstr>ksdb</vt:lpstr>
      <vt:lpstr>basetag20163155_docer802382.通用教学课件</vt:lpstr>
      <vt:lpstr>1_Office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 复  习</vt:lpstr>
      <vt:lpstr>卷面结构</vt:lpstr>
      <vt:lpstr>成绩结构</vt:lpstr>
      <vt:lpstr>复习从哪儿入手？</vt:lpstr>
      <vt:lpstr>知识点总结</vt:lpstr>
      <vt:lpstr>第一部分：基本知识</vt:lpstr>
      <vt:lpstr>第二部分：表结构</vt:lpstr>
      <vt:lpstr>第二部分：表结构</vt:lpstr>
      <vt:lpstr>第二部分：表结构</vt:lpstr>
      <vt:lpstr>第二部分：表结构</vt:lpstr>
      <vt:lpstr>第二部分：表结构</vt:lpstr>
      <vt:lpstr>第三部分：树结构</vt:lpstr>
      <vt:lpstr>第三部分：树结构</vt:lpstr>
      <vt:lpstr>第三部分：树结构</vt:lpstr>
      <vt:lpstr>第三部分：树结构</vt:lpstr>
      <vt:lpstr>第四部分：图结构</vt:lpstr>
      <vt:lpstr>第四部分：图结构</vt:lpstr>
      <vt:lpstr>第五部分：排序和查找</vt:lpstr>
      <vt:lpstr>第五部分：排序和查找</vt:lpstr>
      <vt:lpstr>第五部分：排序和查找</vt:lpstr>
      <vt:lpstr>程序性能分析</vt:lpstr>
      <vt:lpstr>主要内容</vt:lpstr>
      <vt:lpstr>PowerPoint 演示文稿</vt:lpstr>
      <vt:lpstr>算法定义和特征</vt:lpstr>
      <vt:lpstr>时间复杂度分析</vt:lpstr>
      <vt:lpstr>大写Ο符号 Big-Oh</vt:lpstr>
      <vt:lpstr>Ω符号(Big-Omega)</vt:lpstr>
      <vt:lpstr>Θ符号(Big-Theta)</vt:lpstr>
      <vt:lpstr>小写o符号(little-Oh)</vt:lpstr>
      <vt:lpstr>常用做g的简单函数</vt:lpstr>
      <vt:lpstr>线性表</vt:lpstr>
      <vt:lpstr>本章内容</vt:lpstr>
      <vt:lpstr>线性表定义</vt:lpstr>
      <vt:lpstr>顺序存储实现</vt:lpstr>
      <vt:lpstr>顺序存储实现</vt:lpstr>
      <vt:lpstr>线性表顺序存储小结</vt:lpstr>
      <vt:lpstr>单链表</vt:lpstr>
      <vt:lpstr>其他链表</vt:lpstr>
      <vt:lpstr>顺序表  VS  单向链表</vt:lpstr>
      <vt:lpstr>知识点总结</vt:lpstr>
      <vt:lpstr>栈与队列</vt:lpstr>
      <vt:lpstr>学习目标</vt:lpstr>
      <vt:lpstr>本章内容</vt:lpstr>
      <vt:lpstr>算法分析</vt:lpstr>
      <vt:lpstr>小结</vt:lpstr>
      <vt:lpstr>小结</vt:lpstr>
      <vt:lpstr>串</vt:lpstr>
      <vt:lpstr>学习目标</vt:lpstr>
      <vt:lpstr>字符串的模式匹配 pattern matching</vt:lpstr>
      <vt:lpstr>KMP算法复杂度</vt:lpstr>
      <vt:lpstr>矩阵与散列</vt:lpstr>
      <vt:lpstr>学习目标</vt:lpstr>
      <vt:lpstr>本章内容</vt:lpstr>
      <vt:lpstr>多维数组的保存方式</vt:lpstr>
      <vt:lpstr>特殊矩阵</vt:lpstr>
      <vt:lpstr>稀疏（sparse）矩阵</vt:lpstr>
      <vt:lpstr>与简单二维数组的性能对比</vt:lpstr>
      <vt:lpstr>散列主要内容</vt:lpstr>
      <vt:lpstr>关键问题一：构造Hash函数</vt:lpstr>
      <vt:lpstr>关键问题二：处理冲突</vt:lpstr>
      <vt:lpstr>平均情况</vt:lpstr>
      <vt:lpstr>H1小结</vt:lpstr>
      <vt:lpstr>3-7章小结</vt:lpstr>
      <vt:lpstr>树</vt:lpstr>
      <vt:lpstr>主要内容</vt:lpstr>
      <vt:lpstr>PowerPoint 演示文稿</vt:lpstr>
      <vt:lpstr>PowerPoint 演示文稿</vt:lpstr>
      <vt:lpstr>森林和有序森林</vt:lpstr>
      <vt:lpstr>二叉树</vt:lpstr>
      <vt:lpstr>二叉树的特性</vt:lpstr>
      <vt:lpstr>满二叉树（full binary tree ）</vt:lpstr>
      <vt:lpstr>完全二叉树</vt:lpstr>
      <vt:lpstr>特性4</vt:lpstr>
      <vt:lpstr>特性5</vt:lpstr>
      <vt:lpstr>二叉树描述</vt:lpstr>
      <vt:lpstr>数组描述（顺序存储）</vt:lpstr>
      <vt:lpstr>链表描述</vt:lpstr>
      <vt:lpstr>PowerPoint 演示文稿</vt:lpstr>
      <vt:lpstr>二叉树遍历</vt:lpstr>
      <vt:lpstr>二叉树遍历</vt:lpstr>
      <vt:lpstr>标准遍历顺序</vt:lpstr>
      <vt:lpstr>二叉树遍历小结</vt:lpstr>
      <vt:lpstr>队列优先队列</vt:lpstr>
      <vt:lpstr>线性表描述最大优先队列</vt:lpstr>
      <vt:lpstr>H1小结</vt:lpstr>
      <vt:lpstr>H2.霍夫曼编码</vt:lpstr>
      <vt:lpstr>H2小结</vt:lpstr>
      <vt:lpstr>BST定义</vt:lpstr>
      <vt:lpstr>平均查找长度</vt:lpstr>
      <vt:lpstr>关于BST插入的结论</vt:lpstr>
      <vt:lpstr>删除算法</vt:lpstr>
      <vt:lpstr>复杂性分析</vt:lpstr>
      <vt:lpstr>AVL树</vt:lpstr>
      <vt:lpstr>定义</vt:lpstr>
      <vt:lpstr>AVL树的特性</vt:lpstr>
      <vt:lpstr>AVL树的高度</vt:lpstr>
      <vt:lpstr>AVL树的高度（续）</vt:lpstr>
      <vt:lpstr>AVL树插入算法</vt:lpstr>
      <vt:lpstr>AVL树插入算法</vt:lpstr>
      <vt:lpstr>AVL插入小结</vt:lpstr>
      <vt:lpstr>AVL删除</vt:lpstr>
      <vt:lpstr>AVL删除小结</vt:lpstr>
      <vt:lpstr>m叉搜索树</vt:lpstr>
      <vt:lpstr>m叉搜索树</vt:lpstr>
      <vt:lpstr>例</vt:lpstr>
      <vt:lpstr>例</vt:lpstr>
      <vt:lpstr>m叉搜索树的高度</vt:lpstr>
      <vt:lpstr>H1.m阶B-树</vt:lpstr>
      <vt:lpstr>7阶B-树例</vt:lpstr>
      <vt:lpstr>例</vt:lpstr>
      <vt:lpstr>重新整理m阶B树特征</vt:lpstr>
      <vt:lpstr>B-树的高度</vt:lpstr>
      <vt:lpstr>H1小结</vt:lpstr>
      <vt:lpstr>红－黑树定义</vt:lpstr>
      <vt:lpstr>红－黑树例</vt:lpstr>
      <vt:lpstr>红－黑树是怎么来的</vt:lpstr>
      <vt:lpstr>红－黑树特性1</vt:lpstr>
      <vt:lpstr>红－黑树特性1</vt:lpstr>
      <vt:lpstr>红－黑树特性2</vt:lpstr>
      <vt:lpstr>红－黑树的描述</vt:lpstr>
      <vt:lpstr>图</vt:lpstr>
      <vt:lpstr>图的定义</vt:lpstr>
      <vt:lpstr>基本概念</vt:lpstr>
      <vt:lpstr>图的特性</vt:lpstr>
      <vt:lpstr>特性2</vt:lpstr>
      <vt:lpstr>三种存储方式</vt:lpstr>
      <vt:lpstr>存储方式1：邻接矩阵</vt:lpstr>
      <vt:lpstr>邻接矩阵特性</vt:lpstr>
      <vt:lpstr>邻接矩阵特性</vt:lpstr>
      <vt:lpstr>存储方式3：邻接链表</vt:lpstr>
      <vt:lpstr>复杂性分析</vt:lpstr>
      <vt:lpstr>网络的描述</vt:lpstr>
      <vt:lpstr>图的遍历</vt:lpstr>
      <vt:lpstr>深度优先搜索</vt:lpstr>
      <vt:lpstr>生成树</vt:lpstr>
      <vt:lpstr>最小耗费生成树</vt:lpstr>
      <vt:lpstr>Prim算法</vt:lpstr>
      <vt:lpstr>最短路径问题</vt:lpstr>
      <vt:lpstr>单源最短路径</vt:lpstr>
      <vt:lpstr>Dijkstra算法</vt:lpstr>
      <vt:lpstr>Dijkstra算法伪代码</vt:lpstr>
      <vt:lpstr>每一对点的最短路径</vt:lpstr>
      <vt:lpstr>Floyd算法</vt:lpstr>
      <vt:lpstr>如何计算c(i, j, k)</vt:lpstr>
      <vt:lpstr>迭代计算伪代码</vt:lpstr>
      <vt:lpstr>拓扑排序</vt:lpstr>
      <vt:lpstr>AOV图</vt:lpstr>
      <vt:lpstr>利用贪心算法进行拓扑排序</vt:lpstr>
      <vt:lpstr>拓扑排序要点</vt:lpstr>
      <vt:lpstr>拓扑排序要点</vt:lpstr>
      <vt:lpstr>AOE网</vt:lpstr>
      <vt:lpstr>关键路径</vt:lpstr>
      <vt:lpstr>关键活动</vt:lpstr>
      <vt:lpstr>l(i)和e(i)的计算</vt:lpstr>
      <vt:lpstr>ve(i)的计算</vt:lpstr>
      <vt:lpstr>vl(i) 的计算</vt:lpstr>
      <vt:lpstr>关键路径要点</vt:lpstr>
      <vt:lpstr>排序和查找</vt:lpstr>
      <vt:lpstr>已经学过的排序算法</vt:lpstr>
      <vt:lpstr>已经学过的查找方法</vt:lpstr>
      <vt:lpstr>排序分类</vt:lpstr>
      <vt:lpstr>排序算法性能</vt:lpstr>
      <vt:lpstr>部分结论</vt:lpstr>
      <vt:lpstr>部分结论</vt:lpstr>
      <vt:lpstr>简单性</vt:lpstr>
      <vt:lpstr>记录本身信息量比较</vt:lpstr>
      <vt:lpstr>关键值分布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刘明铭</cp:lastModifiedBy>
  <cp:revision>138</cp:revision>
  <cp:lastPrinted>2017-09-11T08:45:00Z</cp:lastPrinted>
  <dcterms:created xsi:type="dcterms:W3CDTF">2017-09-04T08:16:00Z</dcterms:created>
  <dcterms:modified xsi:type="dcterms:W3CDTF">2022-12-13T07:23:08Z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2052-11.1.0.12763</vt:lpwstr>
  </property>
  <property fmtid="{D5CDD505-2E9C-101B-9397-08002B2CF9AE}" pid="13" name="ICV">
    <vt:lpwstr>6B0555E3ED0F475689AA5ADFC2E44ED2</vt:lpwstr>
  </property>
</Properties>
</file>