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24" r:id="rId4"/>
    <p:sldId id="421" r:id="rId6"/>
    <p:sldId id="420" r:id="rId7"/>
    <p:sldId id="4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98D"/>
    <a:srgbClr val="D4330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最短路径</a:t>
            </a:r>
            <a:r>
              <a:rPr lang="zh-CN" altLang="zh-CN"/>
              <a:t>算法</a:t>
            </a:r>
            <a:endParaRPr lang="zh-CN" altLang="zh-CN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3"/>
          <p:cNvSpPr/>
          <p:nvPr/>
        </p:nvSpPr>
        <p:spPr>
          <a:xfrm>
            <a:off x="185483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AutoShape 4"/>
          <p:cNvSpPr/>
          <p:nvPr/>
        </p:nvSpPr>
        <p:spPr>
          <a:xfrm>
            <a:off x="223329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AutoShape 5"/>
          <p:cNvSpPr/>
          <p:nvPr/>
        </p:nvSpPr>
        <p:spPr>
          <a:xfrm>
            <a:off x="261175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AutoShape 6"/>
          <p:cNvSpPr/>
          <p:nvPr/>
        </p:nvSpPr>
        <p:spPr>
          <a:xfrm>
            <a:off x="298958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AutoShape 7"/>
          <p:cNvSpPr/>
          <p:nvPr/>
        </p:nvSpPr>
        <p:spPr>
          <a:xfrm>
            <a:off x="336804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AutoShape 8"/>
          <p:cNvSpPr/>
          <p:nvPr/>
        </p:nvSpPr>
        <p:spPr>
          <a:xfrm>
            <a:off x="374650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0" name="AutoShape 9"/>
          <p:cNvSpPr/>
          <p:nvPr/>
        </p:nvSpPr>
        <p:spPr>
          <a:xfrm>
            <a:off x="412305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AutoShape 14"/>
          <p:cNvSpPr/>
          <p:nvPr/>
        </p:nvSpPr>
        <p:spPr>
          <a:xfrm>
            <a:off x="521335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AutoShape 9"/>
          <p:cNvSpPr/>
          <p:nvPr/>
        </p:nvSpPr>
        <p:spPr>
          <a:xfrm>
            <a:off x="449326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AutoShape 9"/>
          <p:cNvSpPr/>
          <p:nvPr/>
        </p:nvSpPr>
        <p:spPr>
          <a:xfrm>
            <a:off x="485521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考虑图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s=3</a:t>
            </a:r>
            <a:endParaRPr lang="en-US" altLang="zh-CN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5682298" y="1770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7107873" y="1770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5969635" y="191516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6401435" y="17700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7107238" y="11147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5927725" y="125984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6373495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8541068" y="11147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7402830" y="125984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7834630" y="111474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8541068" y="17706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7402830" y="191579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7834630" y="17706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9967278" y="176815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8829040" y="191325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9260840" y="17681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711485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5927725" y="201676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6408420" y="24044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7251065" y="205930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7106920" y="228346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854106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996727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11289348" y="112807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8828405" y="125984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10212705" y="127317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10212705" y="137477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8828405" y="283654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7402195" y="283654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7360285" y="201739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8786495" y="201485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9253855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10607040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10607040" y="191547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9336405" y="26933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9274810" y="22024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7943215" y="215868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7834630" y="27333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7353300" y="136144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7943215" y="144303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AutoShape 3"/>
          <p:cNvSpPr/>
          <p:nvPr>
            <p:custDataLst>
              <p:tags r:id="rId1"/>
            </p:custDataLst>
          </p:nvPr>
        </p:nvSpPr>
        <p:spPr>
          <a:xfrm>
            <a:off x="220662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4"/>
          <p:cNvSpPr/>
          <p:nvPr/>
        </p:nvSpPr>
        <p:spPr>
          <a:xfrm>
            <a:off x="258508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5"/>
          <p:cNvSpPr/>
          <p:nvPr/>
        </p:nvSpPr>
        <p:spPr>
          <a:xfrm>
            <a:off x="296354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AutoShape 6"/>
          <p:cNvSpPr/>
          <p:nvPr/>
        </p:nvSpPr>
        <p:spPr>
          <a:xfrm>
            <a:off x="334200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AutoShape 7"/>
          <p:cNvSpPr/>
          <p:nvPr/>
        </p:nvSpPr>
        <p:spPr>
          <a:xfrm>
            <a:off x="372046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AutoShape 8"/>
          <p:cNvSpPr/>
          <p:nvPr/>
        </p:nvSpPr>
        <p:spPr>
          <a:xfrm>
            <a:off x="409892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AutoShape 9"/>
          <p:cNvSpPr/>
          <p:nvPr/>
        </p:nvSpPr>
        <p:spPr>
          <a:xfrm>
            <a:off x="447738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AutoShape 14"/>
          <p:cNvSpPr/>
          <p:nvPr/>
        </p:nvSpPr>
        <p:spPr>
          <a:xfrm>
            <a:off x="1833801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485489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9"/>
          <p:cNvSpPr/>
          <p:nvPr/>
        </p:nvSpPr>
        <p:spPr>
          <a:xfrm>
            <a:off x="521303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AutoShape 7"/>
          <p:cNvSpPr/>
          <p:nvPr/>
        </p:nvSpPr>
        <p:spPr>
          <a:xfrm>
            <a:off x="3724275" y="31819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3560" y="3169920"/>
            <a:ext cx="88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path</a:t>
            </a:r>
            <a:r>
              <a:rPr lang="en-US">
                <a:sym typeface="+mn-ea"/>
              </a:rPr>
              <a:t>[n]</a:t>
            </a:r>
            <a:endParaRPr lang="en-US">
              <a:sym typeface="+mn-ea"/>
            </a:endParaRPr>
          </a:p>
        </p:txBody>
      </p:sp>
      <p:sp>
        <p:nvSpPr>
          <p:cNvPr id="51" name="AutoShape 3"/>
          <p:cNvSpPr/>
          <p:nvPr>
            <p:custDataLst>
              <p:tags r:id="rId2"/>
            </p:custDataLst>
          </p:nvPr>
        </p:nvSpPr>
        <p:spPr>
          <a:xfrm>
            <a:off x="220662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4"/>
          <p:cNvSpPr/>
          <p:nvPr/>
        </p:nvSpPr>
        <p:spPr>
          <a:xfrm>
            <a:off x="258508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AutoShape 5"/>
          <p:cNvSpPr/>
          <p:nvPr/>
        </p:nvSpPr>
        <p:spPr>
          <a:xfrm>
            <a:off x="296354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6"/>
          <p:cNvSpPr/>
          <p:nvPr/>
        </p:nvSpPr>
        <p:spPr>
          <a:xfrm>
            <a:off x="334200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5" name="AutoShape 7"/>
          <p:cNvSpPr/>
          <p:nvPr/>
        </p:nvSpPr>
        <p:spPr>
          <a:xfrm>
            <a:off x="372046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8"/>
          <p:cNvSpPr/>
          <p:nvPr/>
        </p:nvSpPr>
        <p:spPr>
          <a:xfrm>
            <a:off x="409892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AutoShape 9"/>
          <p:cNvSpPr/>
          <p:nvPr/>
        </p:nvSpPr>
        <p:spPr>
          <a:xfrm>
            <a:off x="447738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14"/>
          <p:cNvSpPr/>
          <p:nvPr/>
        </p:nvSpPr>
        <p:spPr>
          <a:xfrm>
            <a:off x="1833801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9"/>
          <p:cNvSpPr/>
          <p:nvPr/>
        </p:nvSpPr>
        <p:spPr>
          <a:xfrm>
            <a:off x="4854893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9"/>
          <p:cNvSpPr/>
          <p:nvPr/>
        </p:nvSpPr>
        <p:spPr>
          <a:xfrm>
            <a:off x="5213033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AutoShape 7"/>
          <p:cNvSpPr/>
          <p:nvPr/>
        </p:nvSpPr>
        <p:spPr>
          <a:xfrm>
            <a:off x="3724275" y="35280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08330" y="3538220"/>
            <a:ext cx="792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dist</a:t>
            </a:r>
            <a:r>
              <a:rPr lang="en-US">
                <a:sym typeface="+mn-ea"/>
              </a:rPr>
              <a:t>[n]</a:t>
            </a:r>
            <a:endParaRPr lang="en-US">
              <a:sym typeface="+mn-ea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445833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AutoShape 14"/>
          <p:cNvSpPr/>
          <p:nvPr/>
        </p:nvSpPr>
        <p:spPr>
          <a:xfrm>
            <a:off x="1833801" y="3530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AutoShape 3"/>
          <p:cNvSpPr/>
          <p:nvPr>
            <p:custDataLst>
              <p:tags r:id="rId3"/>
            </p:custDataLst>
          </p:nvPr>
        </p:nvSpPr>
        <p:spPr>
          <a:xfrm>
            <a:off x="220662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AutoShape 5"/>
          <p:cNvSpPr/>
          <p:nvPr/>
        </p:nvSpPr>
        <p:spPr>
          <a:xfrm>
            <a:off x="296354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AutoShape 3"/>
          <p:cNvSpPr/>
          <p:nvPr>
            <p:custDataLst>
              <p:tags r:id="rId4"/>
            </p:custDataLst>
          </p:nvPr>
        </p:nvSpPr>
        <p:spPr>
          <a:xfrm>
            <a:off x="2206625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AutoShape 5"/>
          <p:cNvSpPr/>
          <p:nvPr/>
        </p:nvSpPr>
        <p:spPr>
          <a:xfrm>
            <a:off x="2963545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AutoShape 14"/>
          <p:cNvSpPr/>
          <p:nvPr/>
        </p:nvSpPr>
        <p:spPr>
          <a:xfrm>
            <a:off x="1833801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AutoShape 6"/>
          <p:cNvSpPr/>
          <p:nvPr/>
        </p:nvSpPr>
        <p:spPr>
          <a:xfrm>
            <a:off x="3341370" y="35363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1" name="AutoShape 6"/>
          <p:cNvSpPr/>
          <p:nvPr/>
        </p:nvSpPr>
        <p:spPr>
          <a:xfrm>
            <a:off x="3342005" y="319278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AutoShape 9"/>
          <p:cNvSpPr/>
          <p:nvPr/>
        </p:nvSpPr>
        <p:spPr>
          <a:xfrm>
            <a:off x="4473575" y="31826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3" name="AutoShape 9"/>
          <p:cNvSpPr/>
          <p:nvPr/>
        </p:nvSpPr>
        <p:spPr>
          <a:xfrm>
            <a:off x="4473575" y="3528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AutoShape 7"/>
          <p:cNvSpPr/>
          <p:nvPr/>
        </p:nvSpPr>
        <p:spPr>
          <a:xfrm>
            <a:off x="372427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5" name="AutoShape 7"/>
          <p:cNvSpPr/>
          <p:nvPr/>
        </p:nvSpPr>
        <p:spPr>
          <a:xfrm>
            <a:off x="3724275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6" name="AutoShape 9"/>
          <p:cNvSpPr/>
          <p:nvPr/>
        </p:nvSpPr>
        <p:spPr>
          <a:xfrm>
            <a:off x="5220018" y="31889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7" name="AutoShape 9"/>
          <p:cNvSpPr/>
          <p:nvPr/>
        </p:nvSpPr>
        <p:spPr>
          <a:xfrm>
            <a:off x="5212398" y="35350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AutoShape 9"/>
          <p:cNvSpPr/>
          <p:nvPr/>
        </p:nvSpPr>
        <p:spPr>
          <a:xfrm>
            <a:off x="485489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9" name="AutoShape 9"/>
          <p:cNvSpPr/>
          <p:nvPr/>
        </p:nvSpPr>
        <p:spPr>
          <a:xfrm>
            <a:off x="4854893" y="35382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0" name="AutoShape 8"/>
          <p:cNvSpPr/>
          <p:nvPr/>
        </p:nvSpPr>
        <p:spPr>
          <a:xfrm>
            <a:off x="4083050" y="31953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1" name="AutoShape 8"/>
          <p:cNvSpPr/>
          <p:nvPr/>
        </p:nvSpPr>
        <p:spPr>
          <a:xfrm>
            <a:off x="4083050" y="35413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30e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30e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30e"/>
                                      </p:to>
                                    </p:animClr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6" grpId="0" bldLvl="0" animBg="1"/>
      <p:bldP spid="75" grpId="0" bldLvl="0" animBg="1"/>
      <p:bldP spid="78" grpId="0" bldLvl="0" animBg="1"/>
      <p:bldP spid="77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5" grpId="0" bldLvl="0" animBg="1"/>
      <p:bldP spid="84" grpId="0" bldLvl="0" animBg="1"/>
      <p:bldP spid="88" grpId="0" bldLvl="0" animBg="1"/>
      <p:bldP spid="89" grpId="0" bldLvl="0" animBg="1"/>
      <p:bldP spid="86" grpId="0" bldLvl="0" animBg="1"/>
      <p:bldP spid="87" grpId="0" bldLvl="0" animBg="1"/>
      <p:bldP spid="90" grpId="0" bldLvl="0" animBg="1"/>
      <p:bldP spid="9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3"/>
          <p:cNvSpPr/>
          <p:nvPr/>
        </p:nvSpPr>
        <p:spPr>
          <a:xfrm>
            <a:off x="185483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AutoShape 4"/>
          <p:cNvSpPr/>
          <p:nvPr/>
        </p:nvSpPr>
        <p:spPr>
          <a:xfrm>
            <a:off x="223329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AutoShape 5"/>
          <p:cNvSpPr/>
          <p:nvPr/>
        </p:nvSpPr>
        <p:spPr>
          <a:xfrm>
            <a:off x="261175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AutoShape 6"/>
          <p:cNvSpPr/>
          <p:nvPr/>
        </p:nvSpPr>
        <p:spPr>
          <a:xfrm>
            <a:off x="298958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AutoShape 7"/>
          <p:cNvSpPr/>
          <p:nvPr/>
        </p:nvSpPr>
        <p:spPr>
          <a:xfrm>
            <a:off x="336804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AutoShape 8"/>
          <p:cNvSpPr/>
          <p:nvPr/>
        </p:nvSpPr>
        <p:spPr>
          <a:xfrm>
            <a:off x="374650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0" name="AutoShape 9"/>
          <p:cNvSpPr/>
          <p:nvPr/>
        </p:nvSpPr>
        <p:spPr>
          <a:xfrm>
            <a:off x="4123055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AutoShape 14"/>
          <p:cNvSpPr/>
          <p:nvPr/>
        </p:nvSpPr>
        <p:spPr>
          <a:xfrm>
            <a:off x="521335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AutoShape 9"/>
          <p:cNvSpPr/>
          <p:nvPr/>
        </p:nvSpPr>
        <p:spPr>
          <a:xfrm>
            <a:off x="449326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AutoShape 9"/>
          <p:cNvSpPr/>
          <p:nvPr/>
        </p:nvSpPr>
        <p:spPr>
          <a:xfrm>
            <a:off x="4855210" y="2950845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算法求路径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5682298" y="1770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7107873" y="1770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5969635" y="191516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6401435" y="17700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7107238" y="11147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5927725" y="125984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6373495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8541068" y="11147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7402830" y="125984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7834630" y="111474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8541068" y="17706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7402830" y="191579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7834630" y="17706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9967278" y="176815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8829040" y="191325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9260840" y="17681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711485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5927725" y="201676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6408420" y="24044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7251065" y="205930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7106920" y="228346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854106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9967278" y="26914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11289348" y="112807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8828405" y="125984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10212705" y="127317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10212705" y="137477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8828405" y="283654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7402195" y="283654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7360285" y="201739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8786495" y="201485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9253855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10607040" y="14170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10607040" y="191547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9336405" y="26933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9274810" y="22024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7943215" y="215868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7834630" y="27333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7353300" y="136144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7943215" y="144303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AutoShape 3"/>
          <p:cNvSpPr/>
          <p:nvPr>
            <p:custDataLst>
              <p:tags r:id="rId1"/>
            </p:custDataLst>
          </p:nvPr>
        </p:nvSpPr>
        <p:spPr>
          <a:xfrm>
            <a:off x="220662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4"/>
          <p:cNvSpPr/>
          <p:nvPr/>
        </p:nvSpPr>
        <p:spPr>
          <a:xfrm>
            <a:off x="258508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5"/>
          <p:cNvSpPr/>
          <p:nvPr/>
        </p:nvSpPr>
        <p:spPr>
          <a:xfrm>
            <a:off x="296354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AutoShape 6"/>
          <p:cNvSpPr/>
          <p:nvPr/>
        </p:nvSpPr>
        <p:spPr>
          <a:xfrm>
            <a:off x="334200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AutoShape 7"/>
          <p:cNvSpPr/>
          <p:nvPr/>
        </p:nvSpPr>
        <p:spPr>
          <a:xfrm>
            <a:off x="372046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AutoShape 8"/>
          <p:cNvSpPr/>
          <p:nvPr/>
        </p:nvSpPr>
        <p:spPr>
          <a:xfrm>
            <a:off x="409892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AutoShape 9"/>
          <p:cNvSpPr/>
          <p:nvPr/>
        </p:nvSpPr>
        <p:spPr>
          <a:xfrm>
            <a:off x="447738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AutoShape 14"/>
          <p:cNvSpPr/>
          <p:nvPr/>
        </p:nvSpPr>
        <p:spPr>
          <a:xfrm>
            <a:off x="1833801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485489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9"/>
          <p:cNvSpPr/>
          <p:nvPr/>
        </p:nvSpPr>
        <p:spPr>
          <a:xfrm>
            <a:off x="521303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AutoShape 7"/>
          <p:cNvSpPr/>
          <p:nvPr/>
        </p:nvSpPr>
        <p:spPr>
          <a:xfrm>
            <a:off x="3724275" y="31819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3560" y="3169920"/>
            <a:ext cx="88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path</a:t>
            </a:r>
            <a:r>
              <a:rPr lang="en-US">
                <a:sym typeface="+mn-ea"/>
              </a:rPr>
              <a:t>[n]</a:t>
            </a:r>
            <a:endParaRPr lang="en-US">
              <a:sym typeface="+mn-ea"/>
            </a:endParaRPr>
          </a:p>
        </p:txBody>
      </p:sp>
      <p:sp>
        <p:nvSpPr>
          <p:cNvPr id="63" name="AutoShape 9"/>
          <p:cNvSpPr/>
          <p:nvPr/>
        </p:nvSpPr>
        <p:spPr>
          <a:xfrm>
            <a:off x="445833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-1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AutoShape 3"/>
          <p:cNvSpPr/>
          <p:nvPr>
            <p:custDataLst>
              <p:tags r:id="rId2"/>
            </p:custDataLst>
          </p:nvPr>
        </p:nvSpPr>
        <p:spPr>
          <a:xfrm>
            <a:off x="2206625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AutoShape 5"/>
          <p:cNvSpPr/>
          <p:nvPr/>
        </p:nvSpPr>
        <p:spPr>
          <a:xfrm>
            <a:off x="2963545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AutoShape 14"/>
          <p:cNvSpPr/>
          <p:nvPr/>
        </p:nvSpPr>
        <p:spPr>
          <a:xfrm>
            <a:off x="1833801" y="32016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AutoShape 6"/>
          <p:cNvSpPr/>
          <p:nvPr/>
        </p:nvSpPr>
        <p:spPr>
          <a:xfrm>
            <a:off x="3342005" y="319278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AutoShape 9"/>
          <p:cNvSpPr/>
          <p:nvPr/>
        </p:nvSpPr>
        <p:spPr>
          <a:xfrm>
            <a:off x="4473575" y="31826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AutoShape 7"/>
          <p:cNvSpPr/>
          <p:nvPr/>
        </p:nvSpPr>
        <p:spPr>
          <a:xfrm>
            <a:off x="3724275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6" name="AutoShape 9"/>
          <p:cNvSpPr/>
          <p:nvPr/>
        </p:nvSpPr>
        <p:spPr>
          <a:xfrm>
            <a:off x="5220018" y="31889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AutoShape 9"/>
          <p:cNvSpPr/>
          <p:nvPr/>
        </p:nvSpPr>
        <p:spPr>
          <a:xfrm>
            <a:off x="4854893" y="319214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0" name="AutoShape 8"/>
          <p:cNvSpPr/>
          <p:nvPr/>
        </p:nvSpPr>
        <p:spPr>
          <a:xfrm>
            <a:off x="4083050" y="31953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97560" y="4641215"/>
            <a:ext cx="1154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path 3-&gt;9</a:t>
            </a:r>
            <a:endParaRPr lang="en-US" altLang="zh-CN">
              <a:sym typeface="+mn-ea"/>
            </a:endParaRPr>
          </a:p>
        </p:txBody>
      </p:sp>
      <p:sp>
        <p:nvSpPr>
          <p:cNvPr id="915473" name="AutoShape 17"/>
          <p:cNvSpPr/>
          <p:nvPr/>
        </p:nvSpPr>
        <p:spPr>
          <a:xfrm>
            <a:off x="3723958" y="4298315"/>
            <a:ext cx="4318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15475" name="Oval 19"/>
          <p:cNvSpPr>
            <a:spLocks noChangeArrowheads="1"/>
          </p:cNvSpPr>
          <p:nvPr/>
        </p:nvSpPr>
        <p:spPr bwMode="auto">
          <a:xfrm flipH="1">
            <a:off x="3796983" y="55953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7" name="Oval 21"/>
          <p:cNvSpPr>
            <a:spLocks noChangeArrowheads="1"/>
          </p:cNvSpPr>
          <p:nvPr/>
        </p:nvSpPr>
        <p:spPr bwMode="auto">
          <a:xfrm flipH="1">
            <a:off x="3796983" y="501904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2" name="Oval 66"/>
          <p:cNvSpPr>
            <a:spLocks noChangeArrowheads="1"/>
          </p:cNvSpPr>
          <p:nvPr/>
        </p:nvSpPr>
        <p:spPr bwMode="auto">
          <a:xfrm flipH="1">
            <a:off x="3796983" y="530637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Oval 21"/>
          <p:cNvSpPr>
            <a:spLocks noChangeArrowheads="1"/>
          </p:cNvSpPr>
          <p:nvPr/>
        </p:nvSpPr>
        <p:spPr bwMode="auto">
          <a:xfrm flipH="1">
            <a:off x="3794443" y="47136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Oval 21"/>
          <p:cNvSpPr>
            <a:spLocks noChangeArrowheads="1"/>
          </p:cNvSpPr>
          <p:nvPr/>
        </p:nvSpPr>
        <p:spPr bwMode="auto">
          <a:xfrm flipH="1">
            <a:off x="3794443" y="442531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 flipH="1">
            <a:off x="3792538" y="59172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7083 -0.023704 " pathEditMode="relative" ptsTypes="">
                                      <p:cBhvr>
                                        <p:cTn id="6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5000 -0.066296 " pathEditMode="relative" ptsTypes="">
                                      <p:cBhvr>
                                        <p:cTn id="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92969 -0.113611 " pathEditMode="relative" ptsTypes="">
                                      <p:cBhvr>
                                        <p:cTn id="66" dur="2000" fill="hold"/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06 0.004167 L 0.338802 -0.156759 " pathEditMode="relative" rAng="0" ptsTypes="">
                                      <p:cBhvr>
                                        <p:cTn id="69" dur="2000" fill="hold"/>
                                        <p:tgtEl>
                                          <p:spTgt spid="915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0833 -0.198889 " pathEditMode="relative" ptsTypes="">
                                      <p:cBhvr>
                                        <p:cTn id="72" dur="2000" fill="hold"/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24375 -0.250556 " pathEditMode="relative" rAng="0" ptsTypes="">
                                      <p:cBhvr>
                                        <p:cTn id="7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75" grpId="0" animBg="1"/>
      <p:bldP spid="915522" grpId="0" animBg="1"/>
      <p:bldP spid="915477" grpId="0" animBg="1"/>
      <p:bldP spid="93" grpId="0" bldLvl="0" animBg="1"/>
      <p:bldP spid="40" grpId="0" animBg="1"/>
      <p:bldP spid="94" grpId="0" animBg="1"/>
      <p:bldP spid="94" grpId="1" animBg="1"/>
      <p:bldP spid="93" grpId="1" animBg="1"/>
      <p:bldP spid="915477" grpId="1" animBg="1"/>
      <p:bldP spid="915522" grpId="1" animBg="1"/>
      <p:bldP spid="915475" grpId="1" animBg="1"/>
      <p:bldP spid="102" grpId="0" bldLvl="0" animBg="1"/>
      <p:bldP spid="10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11575" y="1313870"/>
            <a:ext cx="10969200" cy="4759200"/>
          </a:xfrm>
        </p:spPr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初始化：</a:t>
            </a:r>
            <a:r>
              <a:rPr lang="en-US" altLang="zh-CN" smtClean="0">
                <a:sym typeface="Wingdings" panose="05000000000000000000" pitchFamily="2" charset="2"/>
              </a:rPr>
              <a:t>c(i,j,-1)</a:t>
            </a:r>
            <a:r>
              <a:rPr smtClean="0">
                <a:sym typeface="Wingdings" panose="05000000000000000000" pitchFamily="2" charset="2"/>
              </a:rPr>
              <a:t>为</a:t>
            </a:r>
            <a:r>
              <a:rPr lang="en-US" altLang="zh-CN" smtClean="0">
                <a:sym typeface="Wingdings" panose="05000000000000000000" pitchFamily="2" charset="2"/>
              </a:rPr>
              <a:t>+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∞</a:t>
            </a:r>
            <a:r>
              <a:rPr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，</a:t>
            </a:r>
            <a:r>
              <a:rPr smtClean="0">
                <a:sym typeface="Wingdings" panose="05000000000000000000" pitchFamily="2" charset="2"/>
              </a:rPr>
              <a:t>设置为具有的边长度</a:t>
            </a:r>
            <a:r>
              <a:rPr lang="en-US" altLang="zh-CN" smtClean="0">
                <a:sym typeface="Wingdings" panose="05000000000000000000" pitchFamily="2" charset="2"/>
              </a:rPr>
              <a:t>,path(i,j)=j</a:t>
            </a:r>
            <a:r>
              <a:rPr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。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k=0, 1, 2, 3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 +</a:t>
            </a:r>
            <a:r>
              <a:rPr lang="en-US" altLang="zh-CN" sz="2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∞,</a:t>
            </a:r>
            <a:r>
              <a:rPr lang="en-US" altLang="zh-CN" smtClean="0">
                <a:sym typeface="Wingdings" panose="05000000000000000000" pitchFamily="2" charset="2"/>
              </a:rPr>
              <a:t> </a:t>
            </a:r>
            <a:r>
              <a:rPr lang="en-US" altLang="zh-CN" smtClean="0">
                <a:sym typeface="Wingdings" panose="05000000000000000000" pitchFamily="2" charset="2"/>
              </a:rPr>
              <a:t>path(1,3)=3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  <a:r>
              <a:rPr lang="en-US" altLang="zh-CN" smtClean="0">
                <a:sym typeface="Wingdings" panose="05000000000000000000" pitchFamily="2" charset="2"/>
              </a:rPr>
              <a:t>c(1, 3, 4)=28,path(1,3)=4;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k=5, 6, 7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k)=10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  <a:r>
              <a:rPr lang="en-US" altLang="zh-CN" smtClean="0">
                <a:sym typeface="Wingdings" panose="05000000000000000000" pitchFamily="2" charset="2"/>
              </a:rPr>
              <a:t>path(1,3)=path(1,5)=2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k=8, 9, 10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k)=9——</a:t>
            </a:r>
            <a:r>
              <a:rPr lang="zh-CN" altLang="en-US" smtClean="0">
                <a:sym typeface="Wingdings" panose="05000000000000000000" pitchFamily="2" charset="2"/>
              </a:rPr>
              <a:t>最短路径</a:t>
            </a:r>
            <a:r>
              <a:rPr lang="en-US" altLang="zh-CN" smtClean="0">
                <a:sym typeface="Wingdings" panose="05000000000000000000" pitchFamily="2" charset="2"/>
              </a:rPr>
              <a:t>path(1,3)</a:t>
            </a:r>
            <a:endParaRPr lang="en-US" altLang="zh-CN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2995613" y="36839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4421188" y="36839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3282950" y="383984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3714750" y="3683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4420553" y="30286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3241040" y="3184525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3686810" y="33308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5854383" y="30286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4716145" y="318452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5147945" y="30286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5854383" y="36845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4716145" y="384048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5147945" y="36845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7280593" y="36820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6142355" y="383794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6574155" y="36820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4428173" y="46053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3241040" y="3941445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3721735" y="43183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4564380" y="3983990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4420235" y="419735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5854383" y="46053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7280593" y="46053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8602663" y="304196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6141720" y="3184525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7526020" y="3197860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7526020" y="3299460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6141720" y="476123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4715510" y="476123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4673600" y="3942080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6099810" y="3939540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6567170" y="33308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7920355" y="33308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7920355" y="382936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6649720" y="460724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6588125" y="41163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5256530" y="407257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5147945" y="46472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4666615" y="3286125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5256530" y="33569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015" y="5133340"/>
            <a:ext cx="10234930" cy="102044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76885" lvl="1" indent="-291465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</a:pPr>
            <a:r>
              <a:rPr lang="en-US" altLang="zh-CN" sz="1400" spc="15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路径不包含k，c(i, j, k)=c(i, j, k-1)                         -&gt;path(i,j)=path(i,j)</a:t>
            </a:r>
            <a:endParaRPr lang="en-US" altLang="zh-CN" sz="1400" spc="15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76885" lvl="1" indent="-291465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</a:pPr>
            <a:r>
              <a:rPr lang="en-US" altLang="zh-CN" sz="1400" spc="15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包含k，c(i, j, k)=c(i, k, k-1) + c(k, j, k-1)              -&gt;path(i,j)=path(i,k)</a:t>
            </a:r>
            <a:endParaRPr lang="en-US" altLang="zh-CN" sz="1400" spc="15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76885" lvl="1" indent="-291465" algn="l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</a:pPr>
            <a:r>
              <a:rPr lang="en-US" altLang="zh-CN" sz="1400" spc="15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c(i,j,k)=min{c(i,j,k-1), </a:t>
            </a:r>
            <a:r>
              <a:rPr lang="en-US" altLang="zh-CN" sz="1400" spc="15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c(i,k,k-1)+c(k,j,k-1)}</a:t>
            </a:r>
            <a:endParaRPr lang="en-US" altLang="zh-CN" sz="1400" spc="150" smtClean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06755" y="443230"/>
          <a:ext cx="5257800" cy="29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c()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162040" y="443230"/>
          <a:ext cx="5257800" cy="29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path()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2995613" y="462311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4421188" y="462311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3282950" y="477901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3714750" y="46231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 flipH="1">
            <a:off x="4420553" y="39677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AutoShape 59"/>
          <p:cNvCxnSpPr>
            <a:stCxn id="1054746" idx="1"/>
            <a:endCxn id="8" idx="6"/>
          </p:cNvCxnSpPr>
          <p:nvPr/>
        </p:nvCxnSpPr>
        <p:spPr>
          <a:xfrm flipV="1">
            <a:off x="3241040" y="412369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" name="Oval 60"/>
          <p:cNvSpPr/>
          <p:nvPr/>
        </p:nvSpPr>
        <p:spPr>
          <a:xfrm>
            <a:off x="3686810" y="42700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 flipH="1">
            <a:off x="5854383" y="39677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AutoShape 59"/>
          <p:cNvCxnSpPr>
            <a:endCxn id="11" idx="6"/>
          </p:cNvCxnSpPr>
          <p:nvPr/>
        </p:nvCxnSpPr>
        <p:spPr>
          <a:xfrm>
            <a:off x="4716145" y="412369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3" name="Oval 60"/>
          <p:cNvSpPr/>
          <p:nvPr/>
        </p:nvSpPr>
        <p:spPr>
          <a:xfrm>
            <a:off x="5147945" y="39677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 flipH="1">
            <a:off x="5854383" y="46237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AutoShape 59"/>
          <p:cNvCxnSpPr>
            <a:endCxn id="14" idx="6"/>
          </p:cNvCxnSpPr>
          <p:nvPr/>
        </p:nvCxnSpPr>
        <p:spPr>
          <a:xfrm>
            <a:off x="4716145" y="477964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6" name="Oval 60"/>
          <p:cNvSpPr/>
          <p:nvPr/>
        </p:nvSpPr>
        <p:spPr>
          <a:xfrm>
            <a:off x="5147945" y="46237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 flipH="1">
            <a:off x="7280593" y="46212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59"/>
          <p:cNvCxnSpPr>
            <a:endCxn id="17" idx="6"/>
          </p:cNvCxnSpPr>
          <p:nvPr/>
        </p:nvCxnSpPr>
        <p:spPr>
          <a:xfrm>
            <a:off x="6142355" y="477710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9" name="Oval 60"/>
          <p:cNvSpPr/>
          <p:nvPr/>
        </p:nvSpPr>
        <p:spPr>
          <a:xfrm>
            <a:off x="6574155" y="46212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 flipH="1">
            <a:off x="4428173" y="55445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AutoShape 59"/>
          <p:cNvCxnSpPr>
            <a:stCxn id="1054746" idx="3"/>
            <a:endCxn id="20" idx="6"/>
          </p:cNvCxnSpPr>
          <p:nvPr/>
        </p:nvCxnSpPr>
        <p:spPr>
          <a:xfrm>
            <a:off x="3241040" y="488061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2" name="Oval 60"/>
          <p:cNvSpPr/>
          <p:nvPr/>
        </p:nvSpPr>
        <p:spPr>
          <a:xfrm>
            <a:off x="3721735" y="525748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stCxn id="20" idx="0"/>
            <a:endCxn id="1054747" idx="4"/>
          </p:cNvCxnSpPr>
          <p:nvPr/>
        </p:nvCxnSpPr>
        <p:spPr>
          <a:xfrm flipH="1" flipV="1">
            <a:off x="4564380" y="492315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4" name="Oval 60"/>
          <p:cNvSpPr/>
          <p:nvPr/>
        </p:nvSpPr>
        <p:spPr>
          <a:xfrm>
            <a:off x="4420235" y="513651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 flipH="1">
            <a:off x="5854383" y="55445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 flipH="1">
            <a:off x="7280593" y="55445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flipH="1">
            <a:off x="8602663" y="39811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11" idx="2"/>
            <a:endCxn id="17" idx="7"/>
          </p:cNvCxnSpPr>
          <p:nvPr/>
        </p:nvCxnSpPr>
        <p:spPr>
          <a:xfrm>
            <a:off x="6141720" y="412369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7" idx="1"/>
            <a:endCxn id="27" idx="6"/>
          </p:cNvCxnSpPr>
          <p:nvPr/>
        </p:nvCxnSpPr>
        <p:spPr>
          <a:xfrm flipV="1">
            <a:off x="7526020" y="413702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7" idx="5"/>
            <a:endCxn id="26" idx="1"/>
          </p:cNvCxnSpPr>
          <p:nvPr/>
        </p:nvCxnSpPr>
        <p:spPr>
          <a:xfrm flipH="1">
            <a:off x="7526020" y="423862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1" name="直接箭头连接符 30"/>
          <p:cNvCxnSpPr>
            <a:stCxn id="26" idx="6"/>
            <a:endCxn id="25" idx="2"/>
          </p:cNvCxnSpPr>
          <p:nvPr/>
        </p:nvCxnSpPr>
        <p:spPr>
          <a:xfrm flipH="1">
            <a:off x="6141720" y="57003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" name="直接箭头连接符 31"/>
          <p:cNvCxnSpPr>
            <a:stCxn id="20" idx="2"/>
            <a:endCxn id="25" idx="6"/>
          </p:cNvCxnSpPr>
          <p:nvPr/>
        </p:nvCxnSpPr>
        <p:spPr>
          <a:xfrm>
            <a:off x="4715510" y="57003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" name="直接箭头连接符 32"/>
          <p:cNvCxnSpPr>
            <a:stCxn id="20" idx="1"/>
            <a:endCxn id="14" idx="5"/>
          </p:cNvCxnSpPr>
          <p:nvPr/>
        </p:nvCxnSpPr>
        <p:spPr>
          <a:xfrm flipV="1">
            <a:off x="4673600" y="488124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" name="直接箭头连接符 33"/>
          <p:cNvCxnSpPr>
            <a:stCxn id="25" idx="1"/>
            <a:endCxn id="17" idx="5"/>
          </p:cNvCxnSpPr>
          <p:nvPr/>
        </p:nvCxnSpPr>
        <p:spPr>
          <a:xfrm flipV="1">
            <a:off x="6099810" y="487870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5" name="Oval 60"/>
          <p:cNvSpPr/>
          <p:nvPr/>
        </p:nvSpPr>
        <p:spPr>
          <a:xfrm>
            <a:off x="6567170" y="42700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7920355" y="42700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7920355" y="47685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8" name="Oval 60"/>
          <p:cNvSpPr/>
          <p:nvPr/>
        </p:nvSpPr>
        <p:spPr>
          <a:xfrm>
            <a:off x="6649720" y="55464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9" name="Oval 60"/>
          <p:cNvSpPr/>
          <p:nvPr/>
        </p:nvSpPr>
        <p:spPr>
          <a:xfrm>
            <a:off x="6588125" y="50555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40" name="Oval 60"/>
          <p:cNvSpPr/>
          <p:nvPr/>
        </p:nvSpPr>
        <p:spPr>
          <a:xfrm>
            <a:off x="5256530" y="501173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41" name="Oval 60"/>
          <p:cNvSpPr/>
          <p:nvPr/>
        </p:nvSpPr>
        <p:spPr>
          <a:xfrm>
            <a:off x="5147945" y="55864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11" idx="5"/>
            <a:endCxn id="1054747" idx="1"/>
          </p:cNvCxnSpPr>
          <p:nvPr/>
        </p:nvCxnSpPr>
        <p:spPr>
          <a:xfrm flipH="1">
            <a:off x="4666615" y="422529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43" name="Oval 60"/>
          <p:cNvSpPr/>
          <p:nvPr/>
        </p:nvSpPr>
        <p:spPr>
          <a:xfrm>
            <a:off x="5256530" y="42960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UNIT_TABLE_BEAUTIFY" val="smartTable{ed04c75e-262a-477e-a22d-833c4327a253}"/>
</p:tagLst>
</file>

<file path=ppt/tags/tag74.xml><?xml version="1.0" encoding="utf-8"?>
<p:tagLst xmlns:p="http://schemas.openxmlformats.org/presentationml/2006/main">
  <p:tag name="KSO_WM_UNIT_TABLE_BEAUTIFY" val="smartTable{d4ee5347-a9a2-4d2d-8277-b9112a793246}"/>
</p:tagLst>
</file>

<file path=ppt/tags/tag75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894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Consolas</vt:lpstr>
      <vt:lpstr>楷体_GB2312</vt:lpstr>
      <vt:lpstr>新宋体</vt:lpstr>
      <vt:lpstr>Times New Roman</vt:lpstr>
      <vt:lpstr>黑体</vt:lpstr>
      <vt:lpstr>Arial Unicode MS</vt:lpstr>
      <vt:lpstr>Calibri</vt:lpstr>
      <vt:lpstr>Office 主题​​</vt:lpstr>
      <vt:lpstr>最短路径算法</vt:lpstr>
      <vt:lpstr>Dijkstra算法</vt:lpstr>
      <vt:lpstr>Dijkstra算法求路径</vt:lpstr>
      <vt:lpstr>Floyd算法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166</cp:revision>
  <dcterms:created xsi:type="dcterms:W3CDTF">2019-06-19T02:08:00Z</dcterms:created>
  <dcterms:modified xsi:type="dcterms:W3CDTF">2020-12-07T06:03:12Z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