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90"/>
  </p:handout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</p:sldIdLst>
  <p:sldSz cx="9144000" cy="6858000" type="screen4x3"/>
  <p:notesSz cx="7099300" cy="10234295"/>
  <p:custDataLst>
    <p:tags r:id="rId94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2F7FB"/>
    <a:srgbClr val="45B0C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92" autoAdjust="0"/>
  </p:normalViewPr>
  <p:slideViewPr>
    <p:cSldViewPr snapToGrid="0" showGuides="1">
      <p:cViewPr varScale="1">
        <p:scale>
          <a:sx n="91" d="100"/>
          <a:sy n="91" d="100"/>
        </p:scale>
        <p:origin x="2082" y="90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gs" Target="tags/tag136.xml"/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handoutMaster" Target="handoutMasters/handoutMaster1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3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9634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9635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9636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7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1049628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04962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p>
            <a:pPr rtl="0"/>
            <a:endParaRPr lang="zh-CN" altLang="en-US" noProof="0" dirty="0"/>
          </a:p>
        </p:txBody>
      </p:sp>
      <p:sp>
        <p:nvSpPr>
          <p:cNvPr id="104963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1049631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1049632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66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7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2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804545" indent="-309245"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238250" indent="-247650"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733550" indent="-247650"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228850" indent="-247650"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723515" indent="-247650" eaLnBrk="0" fontAlgn="base" hangingPunct="0">
              <a:spcBef>
                <a:spcPct val="2000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3218815" indent="-247650" eaLnBrk="0" fontAlgn="base" hangingPunct="0">
              <a:spcBef>
                <a:spcPct val="2000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714115" indent="-247650" eaLnBrk="0" fontAlgn="base" hangingPunct="0">
              <a:spcBef>
                <a:spcPct val="2000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4209415" indent="-247650" eaLnBrk="0" fontAlgn="base" hangingPunct="0">
              <a:spcBef>
                <a:spcPct val="2000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A4F1A5C5-6BA8-4DED-B458-776C51DB0844}" type="slidenum">
              <a:rPr lang="en-US" altLang="zh-CN" sz="1300"/>
            </a:fld>
            <a:endParaRPr lang="en-US" altLang="zh-CN" sz="1300"/>
          </a:p>
        </p:txBody>
      </p:sp>
      <p:sp>
        <p:nvSpPr>
          <p:cNvPr id="1048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  <a:solidFill>
            <a:srgbClr val="FFFFFF"/>
          </a:solidFill>
        </p:spPr>
      </p:sp>
      <p:sp>
        <p:nvSpPr>
          <p:cNvPr id="1048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7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4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75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76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6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77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7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77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7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7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85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5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9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94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 smtClean="0"/>
              <a:t>数据的逻辑结构属于用户视图，是面向问题的，反映了数据 内部的构成方式；数据的存储结构属于具体实现的视图，是 面向计算机的。</a:t>
            </a:r>
            <a:endParaRPr lang="zh-CN" altLang="en-US" dirty="0" smtClean="0"/>
          </a:p>
          <a:p>
            <a:r>
              <a:rPr lang="zh-CN" altLang="en-US" dirty="0" smtClean="0"/>
              <a:t>一种数据的逻辑结构可以用多种存储结构来存储，而采用不 同的存储结构，其数据处理的效率往往是不同的。</a:t>
            </a:r>
            <a:endParaRPr lang="zh-CN" altLang="en-US" dirty="0" smtClean="0"/>
          </a:p>
          <a:p>
            <a:r>
              <a:rPr lang="zh-CN" altLang="en-US" dirty="0" smtClean="0"/>
              <a:t>数据结构与算法的学习内容 数据对象的结构形式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各种数据结构的性质</a:t>
            </a:r>
            <a:r>
              <a:rPr lang="en-US" altLang="zh-CN" dirty="0" smtClean="0"/>
              <a:t>(</a:t>
            </a:r>
            <a:r>
              <a:rPr lang="zh-CN" altLang="en-US" dirty="0" smtClean="0"/>
              <a:t>逻辑结构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数据对象和“关系”在计算机中的表示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物理结构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存储结构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数据结构上定义的基本操作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及其实现</a:t>
            </a:r>
            <a:r>
              <a:rPr lang="en-US" altLang="zh-CN" dirty="0" smtClean="0"/>
              <a:t>; </a:t>
            </a:r>
            <a:r>
              <a:rPr lang="zh-CN" altLang="en-US" dirty="0" smtClean="0"/>
              <a:t>算法的效率（时间和空间）</a:t>
            </a:r>
            <a:r>
              <a:rPr lang="en-US" altLang="zh-CN" dirty="0" smtClean="0"/>
              <a:t>; </a:t>
            </a:r>
            <a:r>
              <a:rPr lang="zh-CN" altLang="en-US" dirty="0" smtClean="0"/>
              <a:t>数据结构的应用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如数据分类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检索等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10489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95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9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6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96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6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overrideClrMapping bg1="dk1" tx1="dk1" bg2="dk1" tx2="dk1" accent1="dk1" accent2="dk1" accent3="dk1" accent4="dk1" accent5="dk1" accent6="dk1" hlink="dk1" folHlink="dk1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97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7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98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8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9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0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03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0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67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04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05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5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06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6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06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6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07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7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08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0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0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68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2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3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3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5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5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5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6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虽然</a:t>
            </a:r>
            <a:r>
              <a:rPr lang="en-US" altLang="zh-CN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2n+2&lt;2n+3</a:t>
            </a:r>
            <a:r>
              <a:rPr lang="zh-CN" altLang="en-US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，但是</a:t>
            </a:r>
            <a:r>
              <a:rPr lang="en-US" altLang="zh-CN" sz="1300" cap="all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Rsum</a:t>
            </a:r>
            <a:r>
              <a:rPr lang="zh-CN" altLang="en-US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不一定比</a:t>
            </a:r>
            <a:r>
              <a:rPr lang="en-US" altLang="zh-CN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Sum</a:t>
            </a:r>
            <a:r>
              <a:rPr lang="zh-CN" altLang="en-US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快</a:t>
            </a:r>
            <a:endParaRPr lang="en-US" altLang="zh-CN" sz="1300" cap="all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zh-CN" altLang="en-US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因为：执行步数并不代表确切的执行时间</a:t>
            </a:r>
            <a:endParaRPr lang="zh-CN" altLang="en-US" sz="1300" cap="all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zh-CN" altLang="en-US" dirty="0"/>
          </a:p>
        </p:txBody>
      </p:sp>
      <p:sp>
        <p:nvSpPr>
          <p:cNvPr id="10491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7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7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8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8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overrideClrMapping bg1="dk1" tx1="dk1" bg2="dk1" tx2="dk1" accent1="dk1" accent2="dk1" accent3="dk1" accent4="dk1" accent5="dk1" accent6="dk1" hlink="dk1" folHlink="dk1"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68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9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9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1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24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25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26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6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26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27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7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28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8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63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6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00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6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60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62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6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2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3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30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30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3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3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3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3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3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3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3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7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33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33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overrideClrMapping bg1="dk1" tx1="dk1" bg2="dk1" tx2="dk1" accent1="dk1" accent2="dk1" accent3="dk1" accent4="dk1" accent5="dk1" accent6="dk1" hlink="dk1" folHlink="dk1"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3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34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34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3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3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35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4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 smtClean="0"/>
              <a:t>如果一个算法用常数时间将问题的大小消减为其一部分（通常为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那么该算法就是</a:t>
            </a:r>
            <a:r>
              <a:rPr lang="en-US" altLang="zh-CN" dirty="0" smtClean="0"/>
              <a:t>O(log(n))</a:t>
            </a:r>
            <a:r>
              <a:rPr lang="zh-CN" altLang="en-US" dirty="0" smtClean="0"/>
              <a:t>，如果使用常数时间只是把问题消减为一个常数，那么算法为</a:t>
            </a:r>
            <a:r>
              <a:rPr lang="en-US" altLang="zh-CN" dirty="0" smtClean="0"/>
              <a:t>O(n)</a:t>
            </a:r>
            <a:endParaRPr lang="en-US" altLang="zh-CN" dirty="0" smtClean="0"/>
          </a:p>
          <a:p>
            <a:r>
              <a:rPr lang="zh-CN" altLang="en-US" dirty="0" smtClean="0"/>
              <a:t>对数算法例子：排序数列的对分查找。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940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4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4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8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4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overrideClrMapping bg1="dk1" tx1="dk1" bg2="dk1" tx2="dk1" accent1="dk1" accent2="dk1" accent3="dk1" accent4="dk1" accent5="dk1" accent6="dk1" hlink="dk1" folHlink="dk1"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4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4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87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5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5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50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5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51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5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52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5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10495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5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3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66" name="矩形 6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67" name="矩形 7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68" name="任意多边形 8"/>
          <p:cNvSpPr/>
          <p:nvPr>
            <p:custDataLst>
              <p:tags r:id="rId4"/>
            </p:custDataLst>
          </p:nvPr>
        </p:nvSpPr>
        <p:spPr>
          <a:xfrm>
            <a:off x="6061311" y="3186522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3145749" name="直接连接符 9"/>
          <p:cNvCxnSpPr/>
          <p:nvPr>
            <p:custDataLst>
              <p:tags r:id="rId5"/>
            </p:custDataLst>
          </p:nvPr>
        </p:nvCxnSpPr>
        <p:spPr>
          <a:xfrm>
            <a:off x="6024907" y="5184742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569" name="任意多边形 10"/>
          <p:cNvSpPr/>
          <p:nvPr>
            <p:custDataLst>
              <p:tags r:id="rId6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70" name="任意多边形 11"/>
          <p:cNvSpPr/>
          <p:nvPr>
            <p:custDataLst>
              <p:tags r:id="rId7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71" name="任意多边形 12"/>
          <p:cNvSpPr/>
          <p:nvPr>
            <p:custDataLst>
              <p:tags r:id="rId8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72" name="任意多边形 13"/>
          <p:cNvSpPr/>
          <p:nvPr>
            <p:custDataLst>
              <p:tags r:id="rId9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73" name="任意多边形 14"/>
          <p:cNvSpPr/>
          <p:nvPr>
            <p:custDataLst>
              <p:tags r:id="rId10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74" name="任意多边形 15"/>
          <p:cNvSpPr/>
          <p:nvPr>
            <p:custDataLst>
              <p:tags r:id="rId11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75" name="任意多边形 16"/>
          <p:cNvSpPr/>
          <p:nvPr>
            <p:custDataLst>
              <p:tags r:id="rId12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3145750" name="直接连接符 17"/>
          <p:cNvCxnSpPr/>
          <p:nvPr>
            <p:custDataLst>
              <p:tags r:id="rId13"/>
            </p:custDataLst>
          </p:nvPr>
        </p:nvCxnSpPr>
        <p:spPr>
          <a:xfrm>
            <a:off x="233314" y="518474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1" name="直接连接符 18"/>
          <p:cNvCxnSpPr/>
          <p:nvPr>
            <p:custDataLst>
              <p:tags r:id="rId14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2" name="直接连接符 19"/>
          <p:cNvCxnSpPr/>
          <p:nvPr>
            <p:custDataLst>
              <p:tags r:id="rId15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576" name="标题 1"/>
          <p:cNvSpPr>
            <a:spLocks noGrp="1"/>
          </p:cNvSpPr>
          <p:nvPr>
            <p:ph type="ctrTitle" hasCustomPrompt="1"/>
          </p:nvPr>
        </p:nvSpPr>
        <p:spPr>
          <a:xfrm>
            <a:off x="252745" y="2658358"/>
            <a:ext cx="5526575" cy="1716988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49577" name="副标题 2"/>
          <p:cNvSpPr>
            <a:spLocks noGrp="1"/>
          </p:cNvSpPr>
          <p:nvPr>
            <p:ph type="subTitle" idx="1"/>
          </p:nvPr>
        </p:nvSpPr>
        <p:spPr>
          <a:xfrm>
            <a:off x="252745" y="4518222"/>
            <a:ext cx="5526575" cy="66652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049578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79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95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4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4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4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45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45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4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4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45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45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66" grpId="0" animBg="1"/>
      <p:bldP spid="1049566" grpId="1" bldLvl="0" animBg="1"/>
      <p:bldP spid="1049567" grpId="0" bldLvl="0" animBg="1"/>
      <p:bldP spid="1049568" grpId="0" bldLvl="0" animBg="1"/>
      <p:bldP spid="1049569" grpId="0" bldLvl="0" animBg="1"/>
      <p:bldP spid="1049570" grpId="0" bldLvl="0" animBg="1"/>
      <p:bldP spid="1049571" grpId="0" bldLvl="0" animBg="1"/>
      <p:bldP spid="1049572" grpId="0" bldLvl="0" animBg="1"/>
      <p:bldP spid="1049573" grpId="0" bldLvl="0" animBg="1"/>
      <p:bldP spid="1049574" grpId="0" bldLvl="0" animBg="1"/>
      <p:bldP spid="1049575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3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603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960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1049605" name="内容占位符 6"/>
          <p:cNvSpPr>
            <a:spLocks noGrp="1"/>
          </p:cNvSpPr>
          <p:nvPr>
            <p:ph sz="quarter" idx="13"/>
          </p:nvPr>
        </p:nvSpPr>
        <p:spPr>
          <a:xfrm>
            <a:off x="628651" y="465139"/>
            <a:ext cx="7886700" cy="5699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1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7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7FB"/>
        </a:solidFill>
        <a:effectLst/>
      </p:bgPr>
    </p:bg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8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1048657" name="矩形 7"/>
          <p:cNvSpPr/>
          <p:nvPr/>
        </p:nvSpPr>
        <p:spPr>
          <a:xfrm>
            <a:off x="0" y="1467487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1048658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9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86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61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086099"/>
            <a:ext cx="6858000" cy="1104902"/>
          </a:xfrm>
        </p:spPr>
        <p:txBody>
          <a:bodyPr anchor="ctr">
            <a:normAutofit/>
          </a:bodyPr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62" name="副标题 2"/>
          <p:cNvSpPr>
            <a:spLocks noGrp="1"/>
          </p:cNvSpPr>
          <p:nvPr>
            <p:ph type="subTitle" idx="1"/>
          </p:nvPr>
        </p:nvSpPr>
        <p:spPr>
          <a:xfrm>
            <a:off x="1143000" y="4292600"/>
            <a:ext cx="6858000" cy="96519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53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53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3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95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7FB"/>
        </a:solidFill>
        <a:effectLst/>
      </p:bgPr>
    </p:bg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6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1048754" name="矩形 7"/>
          <p:cNvSpPr/>
          <p:nvPr/>
        </p:nvSpPr>
        <p:spPr>
          <a:xfrm>
            <a:off x="485776" y="1947672"/>
            <a:ext cx="8172449" cy="29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rmAutofit/>
          </a:bodyPr>
          <a:p>
            <a:pPr algn="ctr"/>
            <a:endParaRPr lang="zh-CN" altLang="en-US" sz="1350"/>
          </a:p>
        </p:txBody>
      </p:sp>
      <p:sp>
        <p:nvSpPr>
          <p:cNvPr id="1048755" name="矩形 8"/>
          <p:cNvSpPr/>
          <p:nvPr/>
        </p:nvSpPr>
        <p:spPr>
          <a:xfrm>
            <a:off x="623889" y="1673353"/>
            <a:ext cx="7886700" cy="155447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756" name="矩形 9"/>
          <p:cNvSpPr/>
          <p:nvPr/>
        </p:nvSpPr>
        <p:spPr>
          <a:xfrm>
            <a:off x="623889" y="5029199"/>
            <a:ext cx="7896224" cy="154800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757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8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87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60" name="标题 1"/>
          <p:cNvSpPr>
            <a:spLocks noGrp="1"/>
          </p:cNvSpPr>
          <p:nvPr>
            <p:ph type="title" hasCustomPrompt="1"/>
          </p:nvPr>
        </p:nvSpPr>
        <p:spPr>
          <a:xfrm>
            <a:off x="3314159" y="2286920"/>
            <a:ext cx="5196430" cy="1325564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rgbClr val="45B0C5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61" name="文本占位符 2"/>
          <p:cNvSpPr>
            <a:spLocks noGrp="1"/>
          </p:cNvSpPr>
          <p:nvPr>
            <p:ph type="body" idx="1"/>
          </p:nvPr>
        </p:nvSpPr>
        <p:spPr>
          <a:xfrm>
            <a:off x="3314158" y="3663282"/>
            <a:ext cx="5205953" cy="9891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547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548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549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50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955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58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559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560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56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562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563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64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956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2F7FB"/>
        </a:solidFill>
        <a:effectLst/>
      </p:bgPr>
    </p:bg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5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1048690" name="矩形 6"/>
          <p:cNvSpPr/>
          <p:nvPr/>
        </p:nvSpPr>
        <p:spPr>
          <a:xfrm>
            <a:off x="0" y="1466852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1048691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2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869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94" name="标题 1"/>
          <p:cNvSpPr>
            <a:spLocks noGrp="1"/>
          </p:cNvSpPr>
          <p:nvPr>
            <p:ph type="title" hasCustomPrompt="1"/>
          </p:nvPr>
        </p:nvSpPr>
        <p:spPr>
          <a:xfrm>
            <a:off x="2428874" y="1997612"/>
            <a:ext cx="4286251" cy="1614178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48695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28875" y="3790950"/>
            <a:ext cx="428625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</a:lvl2pPr>
            <a:lvl3pPr marL="685800" indent="0">
              <a:buNone/>
            </a:lvl3pPr>
            <a:lvl4pPr marL="1028700" indent="0">
              <a:buNone/>
            </a:lvl4pPr>
            <a:lvl5pPr marL="1371600" indent="0">
              <a:buNone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9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30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95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3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5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104955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104955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55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55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104955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0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601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2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86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cxnSp>
        <p:nvCxnSpPr>
          <p:cNvPr id="3145728" name="直接连接符 6"/>
          <p:cNvCxnSpPr/>
          <p:nvPr/>
        </p:nvCxnSpPr>
        <p:spPr>
          <a:xfrm flipV="1">
            <a:off x="7620" y="1330325"/>
            <a:ext cx="9127490" cy="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3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7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53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539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40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95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3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2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43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954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545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4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6" name="矩形 7"/>
          <p:cNvSpPr/>
          <p:nvPr>
            <p:custDataLst>
              <p:tags r:id="rId2"/>
            </p:custDataLst>
          </p:nvPr>
        </p:nvSpPr>
        <p:spPr>
          <a:xfrm>
            <a:off x="5175316" y="0"/>
            <a:ext cx="396868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607" name="椭圆 8"/>
          <p:cNvSpPr/>
          <p:nvPr>
            <p:custDataLst>
              <p:tags r:id="rId3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3145755" name="直接连接符 9"/>
          <p:cNvCxnSpPr/>
          <p:nvPr>
            <p:custDataLst>
              <p:tags r:id="rId4"/>
            </p:custDataLst>
          </p:nvPr>
        </p:nvCxnSpPr>
        <p:spPr>
          <a:xfrm flipH="1">
            <a:off x="5107626" y="-246669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6" name="直接连接符 10"/>
          <p:cNvCxnSpPr/>
          <p:nvPr>
            <p:custDataLst>
              <p:tags r:id="rId5"/>
            </p:custDataLst>
          </p:nvPr>
        </p:nvCxnSpPr>
        <p:spPr>
          <a:xfrm flipH="1">
            <a:off x="7590410" y="5516253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直接连接符 11"/>
          <p:cNvCxnSpPr/>
          <p:nvPr>
            <p:custDataLst>
              <p:tags r:id="rId6"/>
            </p:custDataLst>
          </p:nvPr>
        </p:nvCxnSpPr>
        <p:spPr>
          <a:xfrm>
            <a:off x="6456811" y="206583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08" name="椭圆 12"/>
          <p:cNvSpPr/>
          <p:nvPr>
            <p:custDataLst>
              <p:tags r:id="rId7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3145758" name="直接连接符 13"/>
          <p:cNvCxnSpPr/>
          <p:nvPr>
            <p:custDataLst>
              <p:tags r:id="rId8"/>
            </p:custDataLst>
          </p:nvPr>
        </p:nvCxnSpPr>
        <p:spPr>
          <a:xfrm>
            <a:off x="6456811" y="3045781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09" name="椭圆 14"/>
          <p:cNvSpPr/>
          <p:nvPr>
            <p:custDataLst>
              <p:tags r:id="rId9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3145759" name="直接连接符 15"/>
          <p:cNvCxnSpPr/>
          <p:nvPr>
            <p:custDataLst>
              <p:tags r:id="rId10"/>
            </p:custDataLst>
          </p:nvPr>
        </p:nvCxnSpPr>
        <p:spPr>
          <a:xfrm>
            <a:off x="6456811" y="4001249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10" name="椭圆 16"/>
          <p:cNvSpPr/>
          <p:nvPr>
            <p:custDataLst>
              <p:tags r:id="rId11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611" name="标题 1"/>
          <p:cNvSpPr>
            <a:spLocks noGrp="1"/>
          </p:cNvSpPr>
          <p:nvPr>
            <p:ph type="title" hasCustomPrompt="1"/>
          </p:nvPr>
        </p:nvSpPr>
        <p:spPr>
          <a:xfrm>
            <a:off x="2162175" y="2527300"/>
            <a:ext cx="2809875" cy="917030"/>
          </a:xfrm>
        </p:spPr>
        <p:txBody>
          <a:bodyPr anchor="b">
            <a:normAutofit/>
          </a:bodyPr>
          <a:lstStyle>
            <a:lvl1pPr>
              <a:defRPr sz="30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49612" name="文本占位符 2"/>
          <p:cNvSpPr>
            <a:spLocks noGrp="1"/>
          </p:cNvSpPr>
          <p:nvPr>
            <p:ph type="body" idx="1"/>
          </p:nvPr>
        </p:nvSpPr>
        <p:spPr>
          <a:xfrm>
            <a:off x="2162175" y="3471319"/>
            <a:ext cx="2809875" cy="56803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F4E79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49613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614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96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1049616" name="椭圆 19"/>
          <p:cNvSpPr/>
          <p:nvPr>
            <p:custDataLst>
              <p:tags r:id="rId12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617" name="椭圆 23"/>
          <p:cNvSpPr/>
          <p:nvPr>
            <p:custDataLst>
              <p:tags r:id="rId13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618" name="椭圆 25"/>
          <p:cNvSpPr/>
          <p:nvPr>
            <p:custDataLst>
              <p:tags r:id="rId14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619" name="椭圆 27"/>
          <p:cNvSpPr/>
          <p:nvPr>
            <p:custDataLst>
              <p:tags r:id="rId15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620" name="椭圆 28"/>
          <p:cNvSpPr/>
          <p:nvPr>
            <p:custDataLst>
              <p:tags r:id="rId16"/>
            </p:custDataLst>
          </p:nvPr>
        </p:nvSpPr>
        <p:spPr>
          <a:xfrm>
            <a:off x="980542" y="2846059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4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9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4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9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9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4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9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9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9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9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9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9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9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9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49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4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4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7" grpId="0" animBg="1"/>
      <p:bldP spid="1049607" grpId="1" bldLvl="0" animBg="1"/>
      <p:bldP spid="1049608" grpId="0" bldLvl="0" animBg="1"/>
      <p:bldP spid="1049609" grpId="0" bldLvl="0" animBg="1"/>
      <p:bldP spid="1049610" grpId="0" bldLvl="0" animBg="1"/>
      <p:bldP spid="1049616" grpId="0" animBg="1"/>
      <p:bldP spid="1049616" grpId="1" bldLvl="0" animBg="1"/>
      <p:bldP spid="1049617" grpId="0" bldLvl="0" animBg="1"/>
      <p:bldP spid="1049618" grpId="0" bldLvl="0" animBg="1"/>
      <p:bldP spid="1049619" grpId="0" bldLvl="0" animBg="1"/>
      <p:bldP spid="1049620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34" name="内容占位符 2"/>
          <p:cNvSpPr>
            <a:spLocks noGrp="1"/>
          </p:cNvSpPr>
          <p:nvPr>
            <p:ph sz="half" idx="1"/>
          </p:nvPr>
        </p:nvSpPr>
        <p:spPr>
          <a:xfrm>
            <a:off x="628650" y="1515533"/>
            <a:ext cx="3886200" cy="4661430"/>
          </a:xfrm>
        </p:spPr>
        <p:txBody>
          <a:bodyPr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48735" name="内容占位符 3"/>
          <p:cNvSpPr>
            <a:spLocks noGrp="1"/>
          </p:cNvSpPr>
          <p:nvPr>
            <p:ph sz="half" idx="2"/>
          </p:nvPr>
        </p:nvSpPr>
        <p:spPr>
          <a:xfrm>
            <a:off x="4629150" y="1515533"/>
            <a:ext cx="3886200" cy="4661430"/>
          </a:xfrm>
        </p:spPr>
        <p:txBody>
          <a:bodyPr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36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7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87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3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4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043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48975" name="内容占位符 3"/>
          <p:cNvSpPr>
            <a:spLocks noGrp="1"/>
          </p:cNvSpPr>
          <p:nvPr>
            <p:ph sz="half" idx="2"/>
          </p:nvPr>
        </p:nvSpPr>
        <p:spPr>
          <a:xfrm>
            <a:off x="629842" y="2616200"/>
            <a:ext cx="3868340" cy="3573463"/>
          </a:xfrm>
        </p:spPr>
        <p:txBody>
          <a:bodyPr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4897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043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48977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6200"/>
            <a:ext cx="3887391" cy="3573463"/>
          </a:xfrm>
        </p:spPr>
        <p:txBody>
          <a:bodyPr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78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79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898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3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1" name="矩形 5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82" name="矩形 6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83" name="任意多边形 7"/>
          <p:cNvSpPr/>
          <p:nvPr>
            <p:custDataLst>
              <p:tags r:id="rId4"/>
            </p:custDataLst>
          </p:nvPr>
        </p:nvSpPr>
        <p:spPr>
          <a:xfrm>
            <a:off x="6046706" y="3185887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84" name="任意多边形 8"/>
          <p:cNvSpPr/>
          <p:nvPr>
            <p:custDataLst>
              <p:tags r:id="rId5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85" name="任意多边形 9"/>
          <p:cNvSpPr/>
          <p:nvPr>
            <p:custDataLst>
              <p:tags r:id="rId6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86" name="任意多边形 10"/>
          <p:cNvSpPr/>
          <p:nvPr>
            <p:custDataLst>
              <p:tags r:id="rId7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87" name="任意多边形 11"/>
          <p:cNvSpPr/>
          <p:nvPr>
            <p:custDataLst>
              <p:tags r:id="rId8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88" name="任意多边形 12"/>
          <p:cNvSpPr/>
          <p:nvPr>
            <p:custDataLst>
              <p:tags r:id="rId9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89" name="任意多边形 13"/>
          <p:cNvSpPr/>
          <p:nvPr>
            <p:custDataLst>
              <p:tags r:id="rId10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9590" name="任意多边形 14"/>
          <p:cNvSpPr/>
          <p:nvPr>
            <p:custDataLst>
              <p:tags r:id="rId11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3145753" name="直接连接符 15"/>
          <p:cNvCxnSpPr/>
          <p:nvPr>
            <p:custDataLst>
              <p:tags r:id="rId12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直接连接符 16"/>
          <p:cNvCxnSpPr/>
          <p:nvPr>
            <p:custDataLst>
              <p:tags r:id="rId13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5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5163" y="4518222"/>
            <a:ext cx="2562448" cy="66652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1049592" name="标题 1"/>
          <p:cNvSpPr>
            <a:spLocks noGrp="1"/>
          </p:cNvSpPr>
          <p:nvPr>
            <p:ph type="title" hasCustomPrompt="1"/>
          </p:nvPr>
        </p:nvSpPr>
        <p:spPr>
          <a:xfrm>
            <a:off x="260385" y="2639504"/>
            <a:ext cx="5531207" cy="1744085"/>
          </a:xfrm>
        </p:spPr>
        <p:txBody>
          <a:bodyPr>
            <a:normAutofit/>
          </a:bodyPr>
          <a:lstStyle>
            <a:lvl1pPr algn="ctr">
              <a:defRPr sz="54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4959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59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959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104959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2856989" y="4518222"/>
            <a:ext cx="2934603" cy="666521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9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4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4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45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45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45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45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81" grpId="0" animBg="1"/>
      <p:bldP spid="1049581" grpId="1" bldLvl="0" animBg="1"/>
      <p:bldP spid="1049582" grpId="0" bldLvl="0" animBg="1"/>
      <p:bldP spid="1049583" grpId="0" bldLvl="0" animBg="1"/>
      <p:bldP spid="1049584" grpId="0" bldLvl="0" animBg="1"/>
      <p:bldP spid="1049585" grpId="0" bldLvl="0" animBg="1"/>
      <p:bldP spid="1049586" grpId="0" bldLvl="0" animBg="1"/>
      <p:bldP spid="1049587" grpId="0" bldLvl="0" animBg="1"/>
      <p:bldP spid="1049588" grpId="0" bldLvl="0" animBg="1"/>
      <p:bldP spid="1049589" grpId="0" bldLvl="0" animBg="1"/>
      <p:bldP spid="1049590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85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4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1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104962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图片</a:t>
            </a:r>
            <a:endParaRPr lang="zh-CN" altLang="en-US"/>
          </a:p>
        </p:txBody>
      </p:sp>
      <p:sp>
        <p:nvSpPr>
          <p:cNvPr id="1049623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49624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625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96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3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7" name="竖排标题 1"/>
          <p:cNvSpPr>
            <a:spLocks noGrp="1"/>
          </p:cNvSpPr>
          <p:nvPr>
            <p:ph type="title" orient="vert"/>
          </p:nvPr>
        </p:nvSpPr>
        <p:spPr>
          <a:xfrm>
            <a:off x="7537450" y="365125"/>
            <a:ext cx="977900" cy="5811838"/>
          </a:xfrm>
        </p:spPr>
        <p:txBody>
          <a:bodyPr vert="eaVert">
            <a:normAutofit/>
          </a:bodyPr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59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80085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9599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600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49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98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490133"/>
            <a:ext cx="7886700" cy="468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1048581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52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53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65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56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slide" Target="slide50.xml"/><Relationship Id="rId1" Type="http://schemas.openxmlformats.org/officeDocument/2006/relationships/slide" Target="slide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4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7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4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9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14.xml"/><Relationship Id="rId2" Type="http://schemas.openxmlformats.org/officeDocument/2006/relationships/themeOverride" Target="../theme/themeOverride3.xml"/><Relationship Id="rId1" Type="http://schemas.openxmlformats.org/officeDocument/2006/relationships/tags" Target="../tags/tag12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3.xml"/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4.xml"/><Relationship Id="rId1" Type="http://schemas.openxmlformats.org/officeDocument/2006/relationships/image" Target="../media/image11.jpe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5.xml"/><Relationship Id="rId1" Type="http://schemas.openxmlformats.org/officeDocument/2006/relationships/image" Target="../media/image11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6.xml"/><Relationship Id="rId1" Type="http://schemas.openxmlformats.org/officeDocument/2006/relationships/image" Target="../media/image11.jpeg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7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14.xml"/><Relationship Id="rId2" Type="http://schemas.openxmlformats.org/officeDocument/2006/relationships/themeOverride" Target="../theme/themeOverride4.xml"/><Relationship Id="rId1" Type="http://schemas.openxmlformats.org/officeDocument/2006/relationships/tags" Target="../tags/tag12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image" Target="../media/image14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image" Target="../media/image1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58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标题 10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2609849"/>
            <a:ext cx="6858000" cy="1104902"/>
          </a:xfrm>
        </p:spPr>
        <p:txBody>
          <a:bodyPr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/>
              <a:t>数 据 结 构</a:t>
            </a:r>
            <a:endParaRPr lang="zh-CN" altLang="en-US" dirty="0" smtClean="0"/>
          </a:p>
        </p:txBody>
      </p:sp>
      <p:sp>
        <p:nvSpPr>
          <p:cNvPr id="1048664" name="副标题 1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ym typeface="+mn-lt"/>
              </a:rPr>
              <a:t>软件学院  刘明铭</a:t>
            </a:r>
            <a:endParaRPr lang="zh-CN" altLang="en-US" smtClean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计算机程序的发展</a:t>
            </a:r>
            <a:endParaRPr lang="zh-CN" altLang="en-US" dirty="0"/>
          </a:p>
        </p:txBody>
      </p:sp>
      <p:sp>
        <p:nvSpPr>
          <p:cNvPr id="1048722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/>
              <a:t>程序设计的实质是什么</a:t>
            </a:r>
            <a:r>
              <a:rPr lang="en-US" altLang="zh-CN" b="1" dirty="0"/>
              <a:t>?</a:t>
            </a:r>
            <a:endParaRPr lang="en-US" altLang="zh-CN" b="1" dirty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/>
              <a:t>数据表示：将数据存储在计算机中</a:t>
            </a:r>
            <a:endParaRPr lang="zh-CN" altLang="en-US" dirty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/>
              <a:t>数据处理：处理数据，求解问题</a:t>
            </a:r>
            <a:endParaRPr lang="zh-CN" altLang="en-US" dirty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/>
              <a:t>数据结构问题起源于程序设计</a:t>
            </a:r>
            <a:endParaRPr lang="zh-CN" altLang="en-US" dirty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/>
              <a:t>数据结构随着程序设计的发展而发展</a:t>
            </a:r>
            <a:endParaRPr lang="zh-CN" altLang="en-US" dirty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en-US" altLang="zh-CN" b="1" dirty="0"/>
              <a:t>1. </a:t>
            </a:r>
            <a:r>
              <a:rPr lang="zh-CN" altLang="en-US" dirty="0"/>
              <a:t>无结构阶段：在简单数据上作复杂运算</a:t>
            </a:r>
            <a:endParaRPr lang="zh-CN" altLang="en-US" dirty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en-US" altLang="zh-CN" b="1" dirty="0"/>
              <a:t>2. </a:t>
            </a:r>
            <a:r>
              <a:rPr lang="zh-CN" altLang="en-US" dirty="0"/>
              <a:t>结构化阶段：数据结构＋算法＝程序</a:t>
            </a:r>
            <a:endParaRPr lang="zh-CN" altLang="en-US" dirty="0"/>
          </a:p>
          <a:p>
            <a:pPr lvl="1">
              <a:spcBef>
                <a:spcPts val="375"/>
              </a:spcBef>
            </a:pPr>
            <a:r>
              <a:rPr lang="en-US" altLang="zh-CN" b="1" dirty="0"/>
              <a:t>3. </a:t>
            </a:r>
            <a:r>
              <a:rPr lang="zh-CN" altLang="en-US" dirty="0"/>
              <a:t>面向对象阶段： （对象＋行为）＝程序</a:t>
            </a:r>
            <a:endParaRPr lang="zh-CN" altLang="en-US" dirty="0"/>
          </a:p>
        </p:txBody>
      </p:sp>
      <p:sp>
        <p:nvSpPr>
          <p:cNvPr id="104872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/>
              <a:t>数据结构 研究</a:t>
            </a:r>
            <a:r>
              <a:rPr lang="zh-CN" altLang="en-US" dirty="0" smtClean="0"/>
              <a:t>内容</a:t>
            </a:r>
            <a:r>
              <a:rPr lang="zh-CN" altLang="en-US" dirty="0"/>
              <a:t>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048728" name="Rectangle 102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p>
            <a:pPr>
              <a:spcAft>
                <a:spcPts val="0"/>
              </a:spcAft>
            </a:pPr>
            <a:r>
              <a:rPr lang="zh-CN" altLang="en-US" dirty="0"/>
              <a:t>求解非数值计算的问题：</a:t>
            </a:r>
            <a:endParaRPr lang="zh-CN" altLang="en-US" dirty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设计</a:t>
            </a:r>
            <a:r>
              <a:rPr lang="zh-CN" altLang="en-US" dirty="0"/>
              <a:t>出合适的数据结构及相应的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zh-CN" altLang="en-US" dirty="0" smtClean="0"/>
              <a:t>首先</a:t>
            </a:r>
            <a:r>
              <a:rPr lang="zh-CN" altLang="en-US" dirty="0"/>
              <a:t>要考虑对相关的各种信息如何表示、组织和存储？</a:t>
            </a:r>
            <a:endParaRPr lang="zh-CN" altLang="en-US" dirty="0"/>
          </a:p>
          <a:p>
            <a:pPr>
              <a:buFontTx/>
              <a:buChar char=" "/>
            </a:pPr>
            <a:endParaRPr lang="zh-CN" altLang="en-US" b="1" u="sng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750"/>
              </a:spcBef>
              <a:spcAft>
                <a:spcPts val="0"/>
              </a:spcAft>
              <a:buFontTx/>
              <a:buChar char=" "/>
            </a:pPr>
            <a:r>
              <a:rPr lang="zh-CN" altLang="en-US" dirty="0" smtClean="0">
                <a:solidFill>
                  <a:srgbClr val="FF0000"/>
                </a:solidFill>
              </a:rPr>
              <a:t>数据结构的研究内容为：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spcBef>
                <a:spcPts val="375"/>
              </a:spcBef>
              <a:buFontTx/>
              <a:buChar char=" "/>
            </a:pPr>
            <a:r>
              <a:rPr lang="zh-CN" altLang="en-US" dirty="0" smtClean="0"/>
              <a:t>研究非数值计算的程序设计问题中计算机的</a:t>
            </a:r>
            <a:r>
              <a:rPr lang="zh-CN" altLang="en-US" dirty="0">
                <a:solidFill>
                  <a:srgbClr val="CC00CC"/>
                </a:solidFill>
              </a:rPr>
              <a:t>操作对象</a:t>
            </a:r>
            <a:r>
              <a:rPr lang="zh-CN" altLang="en-US" dirty="0" smtClean="0"/>
              <a:t>以及它们之间的</a:t>
            </a:r>
            <a:r>
              <a:rPr lang="zh-CN" altLang="en-US" dirty="0" smtClean="0">
                <a:solidFill>
                  <a:srgbClr val="CC00CC"/>
                </a:solidFill>
              </a:rPr>
              <a:t>关系和操作</a:t>
            </a:r>
            <a:r>
              <a:rPr lang="zh-CN" altLang="en-US" dirty="0" smtClean="0">
                <a:solidFill>
                  <a:srgbClr val="000066"/>
                </a:solidFill>
              </a:rPr>
              <a:t>。</a:t>
            </a:r>
            <a:endParaRPr lang="zh-CN" altLang="en-US" dirty="0" smtClean="0">
              <a:solidFill>
                <a:srgbClr val="000066"/>
              </a:solidFill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&amp;"/>
            </a:pPr>
            <a:endParaRPr lang="zh-CN" altLang="en-US" b="1" u="sng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&amp;"/>
            </a:pPr>
            <a:endParaRPr lang="zh-CN" altLang="en-US" sz="4200" b="1" u="sng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Char char=" "/>
            </a:pPr>
            <a:endParaRPr lang="en-US" altLang="zh-CN" sz="4200" b="1" u="sng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487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48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48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48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8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数据结构 研究内容</a:t>
            </a:r>
            <a:endParaRPr lang="zh-CN" altLang="en-US" dirty="0"/>
          </a:p>
        </p:txBody>
      </p:sp>
      <p:sp>
        <p:nvSpPr>
          <p:cNvPr id="1048740" name="内容占位符 2"/>
          <p:cNvSpPr>
            <a:spLocks noGrp="1"/>
          </p:cNvSpPr>
          <p:nvPr>
            <p:ph sz="half" idx="1"/>
          </p:nvPr>
        </p:nvSpPr>
        <p:spPr>
          <a:xfrm>
            <a:off x="856603" y="1588775"/>
            <a:ext cx="5601567" cy="4351339"/>
          </a:xfrm>
        </p:spPr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信息管理</a:t>
            </a:r>
            <a:endParaRPr lang="en-US" altLang="zh-CN" dirty="0" smtClean="0"/>
          </a:p>
          <a:p>
            <a:pPr lvl="1">
              <a:spcAft>
                <a:spcPts val="0"/>
              </a:spcAft>
            </a:pPr>
            <a:r>
              <a:rPr lang="zh-CN" altLang="en-US" dirty="0" smtClean="0"/>
              <a:t>数据检索、信息统计等</a:t>
            </a: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zh-CN" altLang="en-US" dirty="0" smtClean="0"/>
              <a:t>人机对弈</a:t>
            </a:r>
            <a:endParaRPr lang="en-US" altLang="zh-CN" dirty="0" smtClean="0"/>
          </a:p>
          <a:p>
            <a:pPr lvl="1">
              <a:spcAft>
                <a:spcPts val="0"/>
              </a:spcAft>
            </a:pPr>
            <a:r>
              <a:rPr lang="zh-CN" altLang="en-US" dirty="0" smtClean="0"/>
              <a:t>从不同选项中，选择前景最好的</a:t>
            </a: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zh-CN" altLang="en-US" dirty="0" smtClean="0"/>
              <a:t>最短路径</a:t>
            </a:r>
            <a:endParaRPr lang="en-US" altLang="zh-CN" dirty="0" smtClean="0"/>
          </a:p>
          <a:p>
            <a:pPr lvl="1">
              <a:spcAft>
                <a:spcPts val="0"/>
              </a:spcAft>
            </a:pPr>
            <a:r>
              <a:rPr lang="zh-CN" altLang="en-US" dirty="0" smtClean="0"/>
              <a:t>选择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最低的路径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……</a:t>
            </a:r>
            <a:endParaRPr lang="zh-CN" altLang="en-US" dirty="0"/>
          </a:p>
        </p:txBody>
      </p:sp>
      <p:sp>
        <p:nvSpPr>
          <p:cNvPr id="1048741" name="内容占位符 6"/>
          <p:cNvSpPr>
            <a:spLocks noGrp="1"/>
          </p:cNvSpPr>
          <p:nvPr>
            <p:ph sz="half" idx="2"/>
          </p:nvPr>
        </p:nvSpPr>
        <p:spPr>
          <a:xfrm>
            <a:off x="6499225" y="1354455"/>
            <a:ext cx="2117090" cy="4351655"/>
          </a:xfrm>
        </p:spPr>
        <p:txBody>
          <a:bodyPr/>
          <a:p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zh-CN" altLang="en-US" dirty="0" smtClean="0"/>
              <a:t>链表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zh-CN" altLang="en-US" dirty="0" smtClean="0"/>
              <a:t>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10487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  <p:sp>
        <p:nvSpPr>
          <p:cNvPr id="1048743" name="右箭头 3"/>
          <p:cNvSpPr/>
          <p:nvPr/>
        </p:nvSpPr>
        <p:spPr>
          <a:xfrm>
            <a:off x="5562607" y="2054362"/>
            <a:ext cx="914399" cy="313267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744" name="右箭头 7"/>
          <p:cNvSpPr/>
          <p:nvPr/>
        </p:nvSpPr>
        <p:spPr>
          <a:xfrm>
            <a:off x="5562607" y="2988606"/>
            <a:ext cx="914399" cy="313267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745" name="右箭头 8"/>
          <p:cNvSpPr/>
          <p:nvPr/>
        </p:nvSpPr>
        <p:spPr>
          <a:xfrm>
            <a:off x="5584806" y="4034215"/>
            <a:ext cx="914399" cy="313267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8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8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3" grpId="0" bldLvl="0" animBg="1"/>
      <p:bldP spid="1048744" grpId="0" bldLvl="0" animBg="1"/>
      <p:bldP spid="104874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6"/>
          <p:cNvGraphicFramePr>
            <a:graphicFrameLocks noChangeAspect="1"/>
          </p:cNvGraphicFramePr>
          <p:nvPr/>
        </p:nvGraphicFramePr>
        <p:xfrm>
          <a:off x="533400" y="1778008"/>
          <a:ext cx="8077200" cy="393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Visio" showAsIcon="1" r:id="rId1" imgW="7239000" imgH="3454400" progId="Visio.Drawing.11">
                  <p:embed/>
                </p:oleObj>
              </mc:Choice>
              <mc:Fallback>
                <p:oleObj name="Visio" showAsIcon="1" r:id="rId1" imgW="7239000" imgH="3454400" progId="Visio.Drawing.11">
                  <p:embed/>
                  <p:pic>
                    <p:nvPicPr>
                      <p:cNvPr id="0" name="图片 10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78008"/>
                        <a:ext cx="8077200" cy="393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4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数据结构与计算学科</a:t>
            </a:r>
            <a:endParaRPr lang="zh-CN" altLang="en-US" dirty="0"/>
          </a:p>
        </p:txBody>
      </p:sp>
      <p:sp>
        <p:nvSpPr>
          <p:cNvPr id="10487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数据结构定义</a:t>
            </a:r>
            <a:endParaRPr lang="zh-CN" altLang="en-US" dirty="0"/>
          </a:p>
        </p:txBody>
      </p:sp>
      <p:sp>
        <p:nvSpPr>
          <p:cNvPr id="1048763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基本概念及术语</a:t>
            </a:r>
            <a:endParaRPr lang="zh-CN" altLang="en-US" dirty="0"/>
          </a:p>
        </p:txBody>
      </p:sp>
      <p:sp>
        <p:nvSpPr>
          <p:cNvPr id="104876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基本概念和术语</a:t>
            </a:r>
            <a:endParaRPr lang="zh-CN" altLang="en-US" dirty="0"/>
          </a:p>
        </p:txBody>
      </p:sp>
      <p:sp>
        <p:nvSpPr>
          <p:cNvPr id="1048769" name="内容占位符 5"/>
          <p:cNvSpPr>
            <a:spLocks noGrp="1"/>
          </p:cNvSpPr>
          <p:nvPr>
            <p:ph idx="1"/>
          </p:nvPr>
        </p:nvSpPr>
        <p:spPr>
          <a:xfrm>
            <a:off x="38108" y="1825630"/>
            <a:ext cx="10104967" cy="4351339"/>
          </a:xfrm>
        </p:spPr>
        <p:txBody>
          <a:bodyPr>
            <a:normAutofit fontScale="80000" lnSpcReduction="20000"/>
          </a:bodyPr>
          <a:p>
            <a:pPr marL="412115" marR="5080">
              <a:lnSpc>
                <a:spcPct val="145000"/>
              </a:lnSpc>
              <a:spcBef>
                <a:spcPts val="1045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数据（</a:t>
            </a:r>
            <a:r>
              <a:rPr lang="en-US" altLang="zh-CN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r>
              <a:rPr lang="zh-CN" altLang="en-US" dirty="0" smtClean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br>
              <a:rPr lang="en-US" altLang="zh-CN" dirty="0" smtClean="0">
                <a:latin typeface="Microsoft JhengHei" panose="020B0604030504040204" charset="-120"/>
                <a:cs typeface="Microsoft JhengHei" panose="020B0604030504040204" charset="-120"/>
              </a:rPr>
            </a:br>
            <a:r>
              <a:rPr lang="zh-CN" altLang="en-US" dirty="0" smtClean="0">
                <a:latin typeface="Microsoft JhengHei" panose="020B0604030504040204" charset="-120"/>
                <a:cs typeface="Microsoft JhengHei" panose="020B0604030504040204" charset="-120"/>
              </a:rPr>
              <a:t>一切</a:t>
            </a: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lang="zh-CN" altLang="en-US" spc="-2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到计算机中并能被计算机程序</a:t>
            </a:r>
            <a:r>
              <a:rPr lang="zh-CN" altLang="en-US" spc="-2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识别和</a:t>
            </a:r>
            <a:r>
              <a:rPr lang="zh-CN" altLang="en-US" spc="-2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处理</a:t>
            </a: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的符号集合。</a:t>
            </a:r>
            <a:endParaRPr lang="zh-CN" altLang="en-US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015" marR="149161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数值数据：整数、实数等</a:t>
            </a:r>
            <a:endParaRPr lang="en-US" altLang="zh-CN" spc="-2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015" marR="149161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非数值数据：图形、图象、声音、文字等</a:t>
            </a:r>
            <a:endParaRPr lang="zh-CN" altLang="en-US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12115" marR="5080">
              <a:lnSpc>
                <a:spcPct val="135000"/>
              </a:lnSpc>
              <a:spcBef>
                <a:spcPts val="805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</a:t>
            </a:r>
            <a:r>
              <a:rPr lang="zh-CN" altLang="en-US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元素</a:t>
            </a:r>
            <a:r>
              <a:rPr lang="en-US" altLang="zh-CN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(Data Element)</a:t>
            </a:r>
            <a:r>
              <a:rPr lang="zh-CN" altLang="en-US" dirty="0" smtClean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br>
              <a:rPr lang="en-US" altLang="zh-CN" dirty="0" smtClean="0">
                <a:latin typeface="Microsoft JhengHei" panose="020B0604030504040204" charset="-120"/>
                <a:cs typeface="Microsoft JhengHei" panose="020B0604030504040204" charset="-120"/>
              </a:rPr>
            </a:b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数据的</a:t>
            </a:r>
            <a:r>
              <a:rPr lang="zh-CN" altLang="en-US" spc="-2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基本</a:t>
            </a: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单位，在程序中通常作为</a:t>
            </a:r>
            <a:r>
              <a:rPr lang="zh-CN" altLang="en-US" spc="-20" dirty="0"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zh-CN" altLang="en-US" spc="-2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整体</a:t>
            </a: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进行考虑和处理</a:t>
            </a:r>
            <a:r>
              <a:rPr lang="zh-CN" altLang="en-US" sz="2900" dirty="0"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lang="en-US" altLang="zh-CN" sz="2900" dirty="0">
                <a:latin typeface="Microsoft JhengHei" panose="020B0604030504040204" charset="-120"/>
                <a:cs typeface="Microsoft JhengHei" panose="020B0604030504040204" charset="-120"/>
              </a:rPr>
              <a:t>Node, Record</a:t>
            </a:r>
            <a:r>
              <a:rPr lang="zh-CN" altLang="en-US" sz="2900" dirty="0"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12115" marR="920115">
              <a:lnSpc>
                <a:spcPct val="145000"/>
              </a:lnSpc>
              <a:spcBef>
                <a:spcPts val="3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数据项</a:t>
            </a:r>
            <a:r>
              <a:rPr lang="en-US" altLang="zh-CN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(Data Item)</a:t>
            </a:r>
            <a:r>
              <a:rPr lang="zh-CN" altLang="en-US" dirty="0" smtClean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br>
              <a:rPr lang="en-US" altLang="zh-CN" dirty="0" smtClean="0">
                <a:latin typeface="Microsoft JhengHei" panose="020B0604030504040204" charset="-120"/>
                <a:cs typeface="Microsoft JhengHei" panose="020B0604030504040204" charset="-120"/>
              </a:rPr>
            </a:b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构成数据元素的不可分割的最小单位</a:t>
            </a:r>
            <a:r>
              <a:rPr lang="en-US" altLang="zh-CN" sz="2900" dirty="0">
                <a:latin typeface="Microsoft JhengHei" panose="020B0604030504040204" charset="-120"/>
                <a:cs typeface="Microsoft JhengHei" panose="020B0604030504040204" charset="-120"/>
              </a:rPr>
              <a:t>(Field)</a:t>
            </a: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pc="-2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12115" marR="920115">
              <a:lnSpc>
                <a:spcPct val="145000"/>
              </a:lnSpc>
              <a:spcBef>
                <a:spcPts val="30"/>
              </a:spcBef>
            </a:pPr>
            <a:r>
              <a:rPr lang="zh-CN" altLang="en-US" spc="-2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数据对象</a:t>
            </a:r>
            <a:r>
              <a:rPr lang="en-US" altLang="zh-CN" spc="-2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(Data Object)</a:t>
            </a:r>
            <a:r>
              <a:rPr lang="zh-CN" altLang="en-US" dirty="0" smtClean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br>
              <a:rPr lang="en-US" altLang="zh-CN" dirty="0" smtClean="0">
                <a:latin typeface="Microsoft JhengHei" panose="020B0604030504040204" charset="-120"/>
                <a:cs typeface="Microsoft JhengHei" panose="020B0604030504040204" charset="-120"/>
              </a:rPr>
            </a:b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具有相同</a:t>
            </a:r>
            <a:r>
              <a:rPr lang="zh-CN" altLang="en-US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性质</a:t>
            </a: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的数据元素的集合，是数据的子集。</a:t>
            </a:r>
            <a:endParaRPr lang="zh-CN" altLang="en-US" dirty="0"/>
          </a:p>
        </p:txBody>
      </p:sp>
      <p:sp>
        <p:nvSpPr>
          <p:cNvPr id="104877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数据结构概念</a:t>
            </a:r>
            <a:endParaRPr lang="zh-CN" altLang="en-US" dirty="0"/>
          </a:p>
        </p:txBody>
      </p:sp>
      <p:sp>
        <p:nvSpPr>
          <p:cNvPr id="10487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数据结构：</a:t>
            </a: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数据元素及其相互间的关系的</a:t>
            </a:r>
            <a:r>
              <a:rPr lang="zh-CN" altLang="en-US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数学描述</a:t>
            </a: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。数据结构是带“结构”的数据元素的集合，“结构”就是指数据元素之间存在的关系。</a:t>
            </a:r>
            <a:endParaRPr lang="en-US" altLang="zh-CN" spc="-2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dirty="0">
                <a:latin typeface="Microsoft JhengHei" panose="020B0604030504040204" charset="-120"/>
                <a:cs typeface="Microsoft JhengHei" panose="020B0604030504040204" charset="-120"/>
              </a:rPr>
              <a:t>数据结构的两个层次：</a:t>
            </a:r>
            <a:endParaRPr lang="zh-CN" altLang="en-US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85800" lvl="2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  <a:hlinkClick r:id="rId1" action="ppaction://hlinksldjump"/>
              </a:rPr>
              <a:t>逻辑结构</a:t>
            </a:r>
            <a:r>
              <a:rPr lang="en-US" altLang="zh-CN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  <a:hlinkClick r:id="rId1" action="ppaction://hlinksldjump"/>
              </a:rPr>
              <a:t>---</a:t>
            </a:r>
            <a:br>
              <a:rPr lang="en-US" altLang="zh-CN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</a:b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数据元素间抽象化的相互关系，与数据的存储无关，独立于计算机，它是从具体问题抽象出来的数学模型。</a:t>
            </a:r>
            <a:endParaRPr lang="zh-CN" altLang="en-US" spc="-2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85800" lvl="2">
              <a:lnSpc>
                <a:spcPct val="100000"/>
              </a:lnSpc>
              <a:spcBef>
                <a:spcPts val="375"/>
              </a:spcBef>
            </a:pPr>
            <a:r>
              <a:rPr lang="zh-CN" altLang="en-US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  <a:hlinkClick r:id="rId2" action="ppaction://hlinksldjump"/>
              </a:rPr>
              <a:t>存储结构（物理结构）</a:t>
            </a:r>
            <a:r>
              <a:rPr lang="en-US" altLang="zh-CN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  <a:hlinkClick r:id="rId2" action="ppaction://hlinksldjump"/>
              </a:rPr>
              <a:t>----</a:t>
            </a:r>
            <a:br>
              <a:rPr lang="en-US" altLang="zh-CN" dirty="0" smtClean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</a:br>
            <a:r>
              <a:rPr lang="zh-CN" altLang="en-US" spc="-25" dirty="0">
                <a:latin typeface="宋体" panose="02010600030101010101" pitchFamily="2" charset="-122"/>
                <a:cs typeface="宋体" panose="02010600030101010101" pitchFamily="2" charset="-122"/>
              </a:rPr>
              <a:t>数据元素及其关系在计算机存储器中的存储方式。</a:t>
            </a:r>
            <a:endParaRPr lang="zh-CN" altLang="en-US" spc="-2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pc="-2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endParaRPr lang="zh-CN" altLang="en-US" dirty="0"/>
          </a:p>
        </p:txBody>
      </p:sp>
      <p:sp>
        <p:nvSpPr>
          <p:cNvPr id="104877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Rectangle 2"/>
          <p:cNvSpPr>
            <a:spLocks noChangeArrowheads="1"/>
          </p:cNvSpPr>
          <p:nvPr/>
        </p:nvSpPr>
        <p:spPr bwMode="auto">
          <a:xfrm>
            <a:off x="284174" y="776290"/>
            <a:ext cx="7947025" cy="4686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Char char=" "/>
            </a:pPr>
            <a:endParaRPr lang="en-US" altLang="zh-CN" b="1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48781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逻辑结构（</a:t>
            </a:r>
            <a:r>
              <a:rPr lang="en-US" altLang="zh-CN" dirty="0" smtClean="0"/>
              <a:t>Cont.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48782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/>
              <a:t>划分方法一</a:t>
            </a:r>
            <a:endParaRPr lang="zh-CN" altLang="en-US" dirty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）线性结构</a:t>
            </a:r>
            <a:r>
              <a:rPr lang="en-US" altLang="zh-CN" dirty="0"/>
              <a:t>----</a:t>
            </a:r>
            <a:endParaRPr lang="en-US" altLang="zh-CN" dirty="0"/>
          </a:p>
          <a:p>
            <a:pPr lvl="2">
              <a:spcBef>
                <a:spcPts val="375"/>
              </a:spcBef>
              <a:spcAft>
                <a:spcPts val="0"/>
              </a:spcAft>
            </a:pPr>
            <a:r>
              <a:rPr lang="zh-CN" altLang="en-US" dirty="0"/>
              <a:t>有且仅有一个开始和一个终端结点，并且所有结点都最多只有一个直接前趋和一个后继。</a:t>
            </a:r>
            <a:endParaRPr lang="zh-CN" altLang="en-US" dirty="0"/>
          </a:p>
          <a:p>
            <a:pPr lvl="2">
              <a:spcBef>
                <a:spcPts val="375"/>
              </a:spcBef>
              <a:spcAft>
                <a:spcPts val="0"/>
              </a:spcAft>
            </a:pPr>
            <a:r>
              <a:rPr lang="zh-CN" altLang="en-US" dirty="0"/>
              <a:t>例如：线性表、栈、队列、串</a:t>
            </a:r>
            <a:endParaRPr lang="zh-CN" altLang="en-US" dirty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）非线性结构</a:t>
            </a:r>
            <a:r>
              <a:rPr lang="en-US" altLang="zh-CN" dirty="0"/>
              <a:t>----</a:t>
            </a:r>
            <a:endParaRPr lang="en-US" altLang="zh-CN" dirty="0"/>
          </a:p>
          <a:p>
            <a:pPr lvl="2">
              <a:spcBef>
                <a:spcPts val="375"/>
              </a:spcBef>
              <a:spcAft>
                <a:spcPts val="0"/>
              </a:spcAft>
            </a:pPr>
            <a:r>
              <a:rPr lang="zh-CN" altLang="en-US" dirty="0"/>
              <a:t>一个结点可能有多个直接前趋和直接后继。</a:t>
            </a:r>
            <a:endParaRPr lang="zh-CN" altLang="en-US" dirty="0"/>
          </a:p>
          <a:p>
            <a:pPr lvl="2">
              <a:spcBef>
                <a:spcPts val="375"/>
              </a:spcBef>
            </a:pPr>
            <a:r>
              <a:rPr lang="zh-CN" altLang="en-US" dirty="0"/>
              <a:t>例如：树、图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4878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0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Rectangle 2"/>
          <p:cNvSpPr>
            <a:spLocks noChangeArrowheads="1"/>
          </p:cNvSpPr>
          <p:nvPr/>
        </p:nvSpPr>
        <p:spPr bwMode="auto">
          <a:xfrm>
            <a:off x="284174" y="776290"/>
            <a:ext cx="7947025" cy="4686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Char char=" "/>
            </a:pPr>
            <a:endParaRPr lang="en-US" altLang="zh-CN" b="1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48788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逻辑结构</a:t>
            </a:r>
            <a:endParaRPr lang="zh-CN" altLang="en-US" dirty="0"/>
          </a:p>
        </p:txBody>
      </p:sp>
      <p:sp>
        <p:nvSpPr>
          <p:cNvPr id="1048789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>
              <a:spcAft>
                <a:spcPts val="0"/>
              </a:spcAft>
            </a:pPr>
            <a:r>
              <a:rPr lang="zh-CN" altLang="en-US" dirty="0"/>
              <a:t>划分</a:t>
            </a:r>
            <a:r>
              <a:rPr lang="zh-CN" altLang="en-US" dirty="0" smtClean="0"/>
              <a:t>方法二</a:t>
            </a:r>
            <a:endParaRPr lang="zh-CN" altLang="en-US" dirty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集合</a:t>
            </a:r>
            <a:r>
              <a:rPr lang="zh-CN" altLang="en-US" dirty="0"/>
              <a:t>：数据元素之间就是 “属 于同一个集合” ；</a:t>
            </a:r>
            <a:endParaRPr lang="zh-CN" altLang="en-US" dirty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数据线性结构</a:t>
            </a:r>
            <a:r>
              <a:rPr lang="zh-CN" altLang="en-US" dirty="0"/>
              <a:t>：数据元素之间 存在着一对一的线性关系；</a:t>
            </a:r>
            <a:endParaRPr lang="zh-CN" altLang="en-US" dirty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树型结构</a:t>
            </a:r>
            <a:r>
              <a:rPr lang="zh-CN" altLang="en-US" dirty="0"/>
              <a:t>：数据元素之间存在 着一对多的层次关系；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图结构</a:t>
            </a:r>
            <a:r>
              <a:rPr lang="zh-CN" altLang="en-US" dirty="0"/>
              <a:t>：数据元素之间存在着 多对多的任意关系。</a:t>
            </a:r>
            <a:endParaRPr lang="zh-CN" altLang="en-US" dirty="0"/>
          </a:p>
        </p:txBody>
      </p:sp>
      <p:sp>
        <p:nvSpPr>
          <p:cNvPr id="10487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  <p:grpSp>
        <p:nvGrpSpPr>
          <p:cNvPr id="193" name="组合 15"/>
          <p:cNvGrpSpPr/>
          <p:nvPr/>
        </p:nvGrpSpPr>
        <p:grpSpPr>
          <a:xfrm>
            <a:off x="5528470" y="2344215"/>
            <a:ext cx="1592007" cy="1262588"/>
            <a:chOff x="6291707" y="2103120"/>
            <a:chExt cx="3360438" cy="3333750"/>
          </a:xfrm>
        </p:grpSpPr>
        <p:sp>
          <p:nvSpPr>
            <p:cNvPr id="1048791" name="object 12"/>
            <p:cNvSpPr/>
            <p:nvPr/>
          </p:nvSpPr>
          <p:spPr>
            <a:xfrm>
              <a:off x="6291707" y="2103120"/>
              <a:ext cx="3105150" cy="2089785"/>
            </a:xfrm>
            <a:custGeom>
              <a:avLst/>
              <a:gdLst/>
              <a:ahLst/>
              <a:cxnLst/>
              <a:rect l="l" t="t" r="r" b="b"/>
              <a:pathLst>
                <a:path w="3105150" h="2089785">
                  <a:moveTo>
                    <a:pt x="1552194" y="0"/>
                  </a:moveTo>
                  <a:lnTo>
                    <a:pt x="1424890" y="3464"/>
                  </a:lnTo>
                  <a:lnTo>
                    <a:pt x="1300420" y="13677"/>
                  </a:lnTo>
                  <a:lnTo>
                    <a:pt x="1179184" y="30369"/>
                  </a:lnTo>
                  <a:lnTo>
                    <a:pt x="1061581" y="53272"/>
                  </a:lnTo>
                  <a:lnTo>
                    <a:pt x="948011" y="82117"/>
                  </a:lnTo>
                  <a:lnTo>
                    <a:pt x="838872" y="116634"/>
                  </a:lnTo>
                  <a:lnTo>
                    <a:pt x="734565" y="156553"/>
                  </a:lnTo>
                  <a:lnTo>
                    <a:pt x="635489" y="201606"/>
                  </a:lnTo>
                  <a:lnTo>
                    <a:pt x="542044" y="251524"/>
                  </a:lnTo>
                  <a:lnTo>
                    <a:pt x="454628" y="306038"/>
                  </a:lnTo>
                  <a:lnTo>
                    <a:pt x="373641" y="364877"/>
                  </a:lnTo>
                  <a:lnTo>
                    <a:pt x="299484" y="427774"/>
                  </a:lnTo>
                  <a:lnTo>
                    <a:pt x="232555" y="494459"/>
                  </a:lnTo>
                  <a:lnTo>
                    <a:pt x="173253" y="564662"/>
                  </a:lnTo>
                  <a:lnTo>
                    <a:pt x="121979" y="638115"/>
                  </a:lnTo>
                  <a:lnTo>
                    <a:pt x="79132" y="714548"/>
                  </a:lnTo>
                  <a:lnTo>
                    <a:pt x="45111" y="793693"/>
                  </a:lnTo>
                  <a:lnTo>
                    <a:pt x="20315" y="875279"/>
                  </a:lnTo>
                  <a:lnTo>
                    <a:pt x="5145" y="959039"/>
                  </a:lnTo>
                  <a:lnTo>
                    <a:pt x="0" y="1044702"/>
                  </a:lnTo>
                  <a:lnTo>
                    <a:pt x="5145" y="1130364"/>
                  </a:lnTo>
                  <a:lnTo>
                    <a:pt x="20315" y="1214124"/>
                  </a:lnTo>
                  <a:lnTo>
                    <a:pt x="45111" y="1295710"/>
                  </a:lnTo>
                  <a:lnTo>
                    <a:pt x="79132" y="1374855"/>
                  </a:lnTo>
                  <a:lnTo>
                    <a:pt x="121979" y="1451288"/>
                  </a:lnTo>
                  <a:lnTo>
                    <a:pt x="173253" y="1524741"/>
                  </a:lnTo>
                  <a:lnTo>
                    <a:pt x="232555" y="1594944"/>
                  </a:lnTo>
                  <a:lnTo>
                    <a:pt x="299484" y="1661629"/>
                  </a:lnTo>
                  <a:lnTo>
                    <a:pt x="373641" y="1724526"/>
                  </a:lnTo>
                  <a:lnTo>
                    <a:pt x="454628" y="1783365"/>
                  </a:lnTo>
                  <a:lnTo>
                    <a:pt x="542044" y="1837879"/>
                  </a:lnTo>
                  <a:lnTo>
                    <a:pt x="635489" y="1887797"/>
                  </a:lnTo>
                  <a:lnTo>
                    <a:pt x="734565" y="1932850"/>
                  </a:lnTo>
                  <a:lnTo>
                    <a:pt x="838872" y="1972769"/>
                  </a:lnTo>
                  <a:lnTo>
                    <a:pt x="948011" y="2007286"/>
                  </a:lnTo>
                  <a:lnTo>
                    <a:pt x="1061581" y="2036131"/>
                  </a:lnTo>
                  <a:lnTo>
                    <a:pt x="1179184" y="2059034"/>
                  </a:lnTo>
                  <a:lnTo>
                    <a:pt x="1300420" y="2075726"/>
                  </a:lnTo>
                  <a:lnTo>
                    <a:pt x="1424890" y="2085939"/>
                  </a:lnTo>
                  <a:lnTo>
                    <a:pt x="1552194" y="2089404"/>
                  </a:lnTo>
                  <a:lnTo>
                    <a:pt x="1679503" y="2085939"/>
                  </a:lnTo>
                  <a:lnTo>
                    <a:pt x="1803988" y="2075726"/>
                  </a:lnTo>
                  <a:lnTo>
                    <a:pt x="1925249" y="2059034"/>
                  </a:lnTo>
                  <a:lnTo>
                    <a:pt x="2042885" y="2036131"/>
                  </a:lnTo>
                  <a:lnTo>
                    <a:pt x="2156495" y="2007286"/>
                  </a:lnTo>
                  <a:lnTo>
                    <a:pt x="2265679" y="1972769"/>
                  </a:lnTo>
                  <a:lnTo>
                    <a:pt x="2370036" y="1932850"/>
                  </a:lnTo>
                  <a:lnTo>
                    <a:pt x="2469166" y="1887797"/>
                  </a:lnTo>
                  <a:lnTo>
                    <a:pt x="2562668" y="1837879"/>
                  </a:lnTo>
                  <a:lnTo>
                    <a:pt x="2650140" y="1783365"/>
                  </a:lnTo>
                  <a:lnTo>
                    <a:pt x="2731184" y="1724526"/>
                  </a:lnTo>
                  <a:lnTo>
                    <a:pt x="2805397" y="1661629"/>
                  </a:lnTo>
                  <a:lnTo>
                    <a:pt x="2872380" y="1594944"/>
                  </a:lnTo>
                  <a:lnTo>
                    <a:pt x="2931731" y="1524741"/>
                  </a:lnTo>
                  <a:lnTo>
                    <a:pt x="2983051" y="1451288"/>
                  </a:lnTo>
                  <a:lnTo>
                    <a:pt x="3025938" y="1374855"/>
                  </a:lnTo>
                  <a:lnTo>
                    <a:pt x="3059992" y="1295710"/>
                  </a:lnTo>
                  <a:lnTo>
                    <a:pt x="3084812" y="1214124"/>
                  </a:lnTo>
                  <a:lnTo>
                    <a:pt x="3099998" y="1130364"/>
                  </a:lnTo>
                  <a:lnTo>
                    <a:pt x="3105150" y="1044701"/>
                  </a:lnTo>
                  <a:lnTo>
                    <a:pt x="3099998" y="959039"/>
                  </a:lnTo>
                  <a:lnTo>
                    <a:pt x="3084812" y="875279"/>
                  </a:lnTo>
                  <a:lnTo>
                    <a:pt x="3059992" y="793693"/>
                  </a:lnTo>
                  <a:lnTo>
                    <a:pt x="3025938" y="714548"/>
                  </a:lnTo>
                  <a:lnTo>
                    <a:pt x="2983051" y="638115"/>
                  </a:lnTo>
                  <a:lnTo>
                    <a:pt x="2931731" y="564662"/>
                  </a:lnTo>
                  <a:lnTo>
                    <a:pt x="2872380" y="494459"/>
                  </a:lnTo>
                  <a:lnTo>
                    <a:pt x="2805397" y="427774"/>
                  </a:lnTo>
                  <a:lnTo>
                    <a:pt x="2731184" y="364877"/>
                  </a:lnTo>
                  <a:lnTo>
                    <a:pt x="2650140" y="306038"/>
                  </a:lnTo>
                  <a:lnTo>
                    <a:pt x="2562668" y="251524"/>
                  </a:lnTo>
                  <a:lnTo>
                    <a:pt x="2469166" y="201606"/>
                  </a:lnTo>
                  <a:lnTo>
                    <a:pt x="2370036" y="156553"/>
                  </a:lnTo>
                  <a:lnTo>
                    <a:pt x="2265679" y="116634"/>
                  </a:lnTo>
                  <a:lnTo>
                    <a:pt x="2156495" y="82117"/>
                  </a:lnTo>
                  <a:lnTo>
                    <a:pt x="2042885" y="53272"/>
                  </a:lnTo>
                  <a:lnTo>
                    <a:pt x="1925249" y="30369"/>
                  </a:lnTo>
                  <a:lnTo>
                    <a:pt x="1803988" y="13677"/>
                  </a:lnTo>
                  <a:lnTo>
                    <a:pt x="1679503" y="3464"/>
                  </a:lnTo>
                  <a:lnTo>
                    <a:pt x="1552194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792" name="object 13"/>
            <p:cNvSpPr/>
            <p:nvPr/>
          </p:nvSpPr>
          <p:spPr>
            <a:xfrm>
              <a:off x="7222889" y="269976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144740" y="74658"/>
                  </a:moveTo>
                  <a:lnTo>
                    <a:pt x="133044" y="33459"/>
                  </a:lnTo>
                  <a:lnTo>
                    <a:pt x="102533" y="6577"/>
                  </a:lnTo>
                  <a:lnTo>
                    <a:pt x="72384" y="0"/>
                  </a:lnTo>
                  <a:lnTo>
                    <a:pt x="58003" y="1463"/>
                  </a:lnTo>
                  <a:lnTo>
                    <a:pt x="21629" y="21038"/>
                  </a:lnTo>
                  <a:lnTo>
                    <a:pt x="1638" y="57159"/>
                  </a:lnTo>
                  <a:lnTo>
                    <a:pt x="0" y="71491"/>
                  </a:lnTo>
                  <a:lnTo>
                    <a:pt x="1443" y="86294"/>
                  </a:lnTo>
                  <a:lnTo>
                    <a:pt x="20791" y="123071"/>
                  </a:lnTo>
                  <a:lnTo>
                    <a:pt x="56548" y="143035"/>
                  </a:lnTo>
                  <a:lnTo>
                    <a:pt x="70754" y="144761"/>
                  </a:lnTo>
                  <a:lnTo>
                    <a:pt x="85721" y="143367"/>
                  </a:lnTo>
                  <a:lnTo>
                    <a:pt x="122767" y="124457"/>
                  </a:lnTo>
                  <a:lnTo>
                    <a:pt x="142915" y="88957"/>
                  </a:lnTo>
                  <a:lnTo>
                    <a:pt x="144740" y="7465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793" name="object 16"/>
            <p:cNvSpPr/>
            <p:nvPr/>
          </p:nvSpPr>
          <p:spPr>
            <a:xfrm>
              <a:off x="8102994" y="2585466"/>
              <a:ext cx="144145" cy="144780"/>
            </a:xfrm>
            <a:custGeom>
              <a:avLst/>
              <a:gdLst/>
              <a:ahLst/>
              <a:cxnLst/>
              <a:rect l="l" t="t" r="r" b="b"/>
              <a:pathLst>
                <a:path w="144145" h="144780">
                  <a:moveTo>
                    <a:pt x="71627" y="0"/>
                  </a:moveTo>
                  <a:lnTo>
                    <a:pt x="31631" y="12402"/>
                  </a:lnTo>
                  <a:lnTo>
                    <a:pt x="5695" y="44181"/>
                  </a:lnTo>
                  <a:lnTo>
                    <a:pt x="0" y="72112"/>
                  </a:lnTo>
                  <a:lnTo>
                    <a:pt x="1440" y="86849"/>
                  </a:lnTo>
                  <a:lnTo>
                    <a:pt x="20789" y="123527"/>
                  </a:lnTo>
                  <a:lnTo>
                    <a:pt x="56755" y="143238"/>
                  </a:lnTo>
                  <a:lnTo>
                    <a:pt x="71121" y="144778"/>
                  </a:lnTo>
                  <a:lnTo>
                    <a:pt x="85835" y="143356"/>
                  </a:lnTo>
                  <a:lnTo>
                    <a:pt x="122467" y="124160"/>
                  </a:lnTo>
                  <a:lnTo>
                    <a:pt x="142332" y="88192"/>
                  </a:lnTo>
                  <a:lnTo>
                    <a:pt x="144005" y="73725"/>
                  </a:lnTo>
                  <a:lnTo>
                    <a:pt x="142603" y="59039"/>
                  </a:lnTo>
                  <a:lnTo>
                    <a:pt x="123617" y="22176"/>
                  </a:lnTo>
                  <a:lnTo>
                    <a:pt x="87993" y="1850"/>
                  </a:lnTo>
                  <a:lnTo>
                    <a:pt x="716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794" name="object 17"/>
            <p:cNvSpPr/>
            <p:nvPr/>
          </p:nvSpPr>
          <p:spPr>
            <a:xfrm>
              <a:off x="7015619" y="3595143"/>
              <a:ext cx="144145" cy="144780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144005" y="73697"/>
                  </a:moveTo>
                  <a:lnTo>
                    <a:pt x="132145" y="32964"/>
                  </a:lnTo>
                  <a:lnTo>
                    <a:pt x="101278" y="6304"/>
                  </a:lnTo>
                  <a:lnTo>
                    <a:pt x="73650" y="0"/>
                  </a:lnTo>
                  <a:lnTo>
                    <a:pt x="71121" y="24"/>
                  </a:lnTo>
                  <a:lnTo>
                    <a:pt x="31631" y="12374"/>
                  </a:lnTo>
                  <a:lnTo>
                    <a:pt x="5695" y="44153"/>
                  </a:lnTo>
                  <a:lnTo>
                    <a:pt x="0" y="72085"/>
                  </a:lnTo>
                  <a:lnTo>
                    <a:pt x="1440" y="86821"/>
                  </a:lnTo>
                  <a:lnTo>
                    <a:pt x="20789" y="123499"/>
                  </a:lnTo>
                  <a:lnTo>
                    <a:pt x="56755" y="143211"/>
                  </a:lnTo>
                  <a:lnTo>
                    <a:pt x="71121" y="144750"/>
                  </a:lnTo>
                  <a:lnTo>
                    <a:pt x="85835" y="143328"/>
                  </a:lnTo>
                  <a:lnTo>
                    <a:pt x="122467" y="124132"/>
                  </a:lnTo>
                  <a:lnTo>
                    <a:pt x="142332" y="88164"/>
                  </a:lnTo>
                  <a:lnTo>
                    <a:pt x="144005" y="73697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795" name="object 19"/>
            <p:cNvSpPr/>
            <p:nvPr/>
          </p:nvSpPr>
          <p:spPr>
            <a:xfrm>
              <a:off x="8102994" y="3595143"/>
              <a:ext cx="144145" cy="144780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144005" y="73697"/>
                  </a:moveTo>
                  <a:lnTo>
                    <a:pt x="132145" y="32964"/>
                  </a:lnTo>
                  <a:lnTo>
                    <a:pt x="101278" y="6304"/>
                  </a:lnTo>
                  <a:lnTo>
                    <a:pt x="73650" y="0"/>
                  </a:lnTo>
                  <a:lnTo>
                    <a:pt x="71121" y="24"/>
                  </a:lnTo>
                  <a:lnTo>
                    <a:pt x="31631" y="12374"/>
                  </a:lnTo>
                  <a:lnTo>
                    <a:pt x="5695" y="44153"/>
                  </a:lnTo>
                  <a:lnTo>
                    <a:pt x="0" y="72085"/>
                  </a:lnTo>
                  <a:lnTo>
                    <a:pt x="1440" y="86821"/>
                  </a:lnTo>
                  <a:lnTo>
                    <a:pt x="20789" y="123499"/>
                  </a:lnTo>
                  <a:lnTo>
                    <a:pt x="56755" y="143211"/>
                  </a:lnTo>
                  <a:lnTo>
                    <a:pt x="71121" y="144750"/>
                  </a:lnTo>
                  <a:lnTo>
                    <a:pt x="85835" y="143328"/>
                  </a:lnTo>
                  <a:lnTo>
                    <a:pt x="122467" y="124132"/>
                  </a:lnTo>
                  <a:lnTo>
                    <a:pt x="142332" y="88164"/>
                  </a:lnTo>
                  <a:lnTo>
                    <a:pt x="144005" y="73697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796" name="object 21"/>
            <p:cNvSpPr/>
            <p:nvPr/>
          </p:nvSpPr>
          <p:spPr>
            <a:xfrm>
              <a:off x="7653418" y="3240046"/>
              <a:ext cx="144780" cy="144145"/>
            </a:xfrm>
            <a:custGeom>
              <a:avLst/>
              <a:gdLst/>
              <a:ahLst/>
              <a:cxnLst/>
              <a:rect l="l" t="t" r="r" b="b"/>
              <a:pathLst>
                <a:path w="144779" h="144145">
                  <a:moveTo>
                    <a:pt x="144765" y="73511"/>
                  </a:moveTo>
                  <a:lnTo>
                    <a:pt x="132676" y="32538"/>
                  </a:lnTo>
                  <a:lnTo>
                    <a:pt x="101607" y="6144"/>
                  </a:lnTo>
                  <a:lnTo>
                    <a:pt x="74215" y="0"/>
                  </a:lnTo>
                  <a:lnTo>
                    <a:pt x="71337" y="79"/>
                  </a:lnTo>
                  <a:lnTo>
                    <a:pt x="31994" y="12057"/>
                  </a:lnTo>
                  <a:lnTo>
                    <a:pt x="5876" y="43428"/>
                  </a:lnTo>
                  <a:lnTo>
                    <a:pt x="0" y="71451"/>
                  </a:lnTo>
                  <a:lnTo>
                    <a:pt x="1427" y="86084"/>
                  </a:lnTo>
                  <a:lnTo>
                    <a:pt x="20707" y="122585"/>
                  </a:lnTo>
                  <a:lnTo>
                    <a:pt x="56818" y="142362"/>
                  </a:lnTo>
                  <a:lnTo>
                    <a:pt x="71337" y="143987"/>
                  </a:lnTo>
                  <a:lnTo>
                    <a:pt x="86031" y="142565"/>
                  </a:lnTo>
                  <a:lnTo>
                    <a:pt x="122921" y="123412"/>
                  </a:lnTo>
                  <a:lnTo>
                    <a:pt x="143083" y="87764"/>
                  </a:lnTo>
                  <a:lnTo>
                    <a:pt x="144765" y="73511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797" name="object 24"/>
            <p:cNvSpPr/>
            <p:nvPr/>
          </p:nvSpPr>
          <p:spPr>
            <a:xfrm>
              <a:off x="8672969" y="3297173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71627" y="0"/>
                  </a:moveTo>
                  <a:lnTo>
                    <a:pt x="31631" y="12201"/>
                  </a:lnTo>
                  <a:lnTo>
                    <a:pt x="5695" y="43859"/>
                  </a:lnTo>
                  <a:lnTo>
                    <a:pt x="0" y="72107"/>
                  </a:lnTo>
                  <a:lnTo>
                    <a:pt x="1455" y="86669"/>
                  </a:lnTo>
                  <a:lnTo>
                    <a:pt x="20993" y="123066"/>
                  </a:lnTo>
                  <a:lnTo>
                    <a:pt x="57272" y="142585"/>
                  </a:lnTo>
                  <a:lnTo>
                    <a:pt x="74793" y="141844"/>
                  </a:lnTo>
                  <a:lnTo>
                    <a:pt x="116312" y="126705"/>
                  </a:lnTo>
                  <a:lnTo>
                    <a:pt x="142986" y="84494"/>
                  </a:lnTo>
                  <a:lnTo>
                    <a:pt x="142097" y="67436"/>
                  </a:lnTo>
                  <a:lnTo>
                    <a:pt x="126283" y="26764"/>
                  </a:lnTo>
                  <a:lnTo>
                    <a:pt x="95282" y="3966"/>
                  </a:lnTo>
                  <a:lnTo>
                    <a:pt x="716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798" name="object 25"/>
            <p:cNvSpPr/>
            <p:nvPr/>
          </p:nvSpPr>
          <p:spPr>
            <a:xfrm>
              <a:off x="6337445" y="529209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39" y="74683"/>
                  </a:moveTo>
                  <a:lnTo>
                    <a:pt x="132854" y="33471"/>
                  </a:lnTo>
                  <a:lnTo>
                    <a:pt x="102218" y="6584"/>
                  </a:lnTo>
                  <a:lnTo>
                    <a:pt x="72384" y="0"/>
                  </a:lnTo>
                  <a:lnTo>
                    <a:pt x="57786" y="1463"/>
                  </a:lnTo>
                  <a:lnTo>
                    <a:pt x="21341" y="21038"/>
                  </a:lnTo>
                  <a:lnTo>
                    <a:pt x="1604" y="57159"/>
                  </a:lnTo>
                  <a:lnTo>
                    <a:pt x="0" y="71491"/>
                  </a:lnTo>
                  <a:lnTo>
                    <a:pt x="1413" y="86294"/>
                  </a:lnTo>
                  <a:lnTo>
                    <a:pt x="20510" y="123071"/>
                  </a:lnTo>
                  <a:lnTo>
                    <a:pt x="56315" y="143035"/>
                  </a:lnTo>
                  <a:lnTo>
                    <a:pt x="70723" y="144761"/>
                  </a:lnTo>
                  <a:lnTo>
                    <a:pt x="85482" y="143367"/>
                  </a:lnTo>
                  <a:lnTo>
                    <a:pt x="122463" y="124465"/>
                  </a:lnTo>
                  <a:lnTo>
                    <a:pt x="142871" y="88978"/>
                  </a:lnTo>
                  <a:lnTo>
                    <a:pt x="144739" y="74683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799" name="object 26"/>
            <p:cNvSpPr/>
            <p:nvPr/>
          </p:nvSpPr>
          <p:spPr>
            <a:xfrm>
              <a:off x="7990223" y="5292090"/>
              <a:ext cx="144145" cy="144780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143994" y="74061"/>
                  </a:moveTo>
                  <a:lnTo>
                    <a:pt x="132114" y="32978"/>
                  </a:lnTo>
                  <a:lnTo>
                    <a:pt x="101369" y="6242"/>
                  </a:lnTo>
                  <a:lnTo>
                    <a:pt x="72384" y="0"/>
                  </a:lnTo>
                  <a:lnTo>
                    <a:pt x="57786" y="1463"/>
                  </a:lnTo>
                  <a:lnTo>
                    <a:pt x="21341" y="21038"/>
                  </a:lnTo>
                  <a:lnTo>
                    <a:pt x="1604" y="57159"/>
                  </a:lnTo>
                  <a:lnTo>
                    <a:pt x="0" y="71491"/>
                  </a:lnTo>
                  <a:lnTo>
                    <a:pt x="1413" y="86294"/>
                  </a:lnTo>
                  <a:lnTo>
                    <a:pt x="20510" y="123071"/>
                  </a:lnTo>
                  <a:lnTo>
                    <a:pt x="56315" y="143035"/>
                  </a:lnTo>
                  <a:lnTo>
                    <a:pt x="70723" y="144761"/>
                  </a:lnTo>
                  <a:lnTo>
                    <a:pt x="85525" y="143353"/>
                  </a:lnTo>
                  <a:lnTo>
                    <a:pt x="122300" y="124265"/>
                  </a:lnTo>
                  <a:lnTo>
                    <a:pt x="142266" y="88467"/>
                  </a:lnTo>
                  <a:lnTo>
                    <a:pt x="143994" y="74061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00" name="object 27"/>
            <p:cNvSpPr/>
            <p:nvPr/>
          </p:nvSpPr>
          <p:spPr>
            <a:xfrm>
              <a:off x="8764415" y="529209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40" y="74658"/>
                  </a:moveTo>
                  <a:lnTo>
                    <a:pt x="133044" y="33459"/>
                  </a:lnTo>
                  <a:lnTo>
                    <a:pt x="102533" y="6577"/>
                  </a:lnTo>
                  <a:lnTo>
                    <a:pt x="72384" y="0"/>
                  </a:lnTo>
                  <a:lnTo>
                    <a:pt x="58003" y="1463"/>
                  </a:lnTo>
                  <a:lnTo>
                    <a:pt x="21629" y="21038"/>
                  </a:lnTo>
                  <a:lnTo>
                    <a:pt x="1638" y="57159"/>
                  </a:lnTo>
                  <a:lnTo>
                    <a:pt x="0" y="71491"/>
                  </a:lnTo>
                  <a:lnTo>
                    <a:pt x="1443" y="86294"/>
                  </a:lnTo>
                  <a:lnTo>
                    <a:pt x="20791" y="123071"/>
                  </a:lnTo>
                  <a:lnTo>
                    <a:pt x="56548" y="143035"/>
                  </a:lnTo>
                  <a:lnTo>
                    <a:pt x="70754" y="144761"/>
                  </a:lnTo>
                  <a:lnTo>
                    <a:pt x="85721" y="143367"/>
                  </a:lnTo>
                  <a:lnTo>
                    <a:pt x="122767" y="124457"/>
                  </a:lnTo>
                  <a:lnTo>
                    <a:pt x="142915" y="88957"/>
                  </a:lnTo>
                  <a:lnTo>
                    <a:pt x="144740" y="7465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01" name="object 28"/>
            <p:cNvSpPr/>
            <p:nvPr/>
          </p:nvSpPr>
          <p:spPr>
            <a:xfrm>
              <a:off x="7158118" y="529209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39" y="74683"/>
                  </a:moveTo>
                  <a:lnTo>
                    <a:pt x="132854" y="33471"/>
                  </a:lnTo>
                  <a:lnTo>
                    <a:pt x="102218" y="6584"/>
                  </a:lnTo>
                  <a:lnTo>
                    <a:pt x="72384" y="0"/>
                  </a:lnTo>
                  <a:lnTo>
                    <a:pt x="57786" y="1463"/>
                  </a:lnTo>
                  <a:lnTo>
                    <a:pt x="21341" y="21038"/>
                  </a:lnTo>
                  <a:lnTo>
                    <a:pt x="1604" y="57159"/>
                  </a:lnTo>
                  <a:lnTo>
                    <a:pt x="0" y="71491"/>
                  </a:lnTo>
                  <a:lnTo>
                    <a:pt x="1413" y="86294"/>
                  </a:lnTo>
                  <a:lnTo>
                    <a:pt x="20510" y="123071"/>
                  </a:lnTo>
                  <a:lnTo>
                    <a:pt x="56315" y="143035"/>
                  </a:lnTo>
                  <a:lnTo>
                    <a:pt x="70723" y="144761"/>
                  </a:lnTo>
                  <a:lnTo>
                    <a:pt x="85482" y="143367"/>
                  </a:lnTo>
                  <a:lnTo>
                    <a:pt x="122463" y="124465"/>
                  </a:lnTo>
                  <a:lnTo>
                    <a:pt x="142871" y="88978"/>
                  </a:lnTo>
                  <a:lnTo>
                    <a:pt x="144739" y="74683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02" name="object 29"/>
            <p:cNvSpPr/>
            <p:nvPr/>
          </p:nvSpPr>
          <p:spPr>
            <a:xfrm>
              <a:off x="9507365" y="529209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40" y="74658"/>
                  </a:moveTo>
                  <a:lnTo>
                    <a:pt x="133044" y="33459"/>
                  </a:lnTo>
                  <a:lnTo>
                    <a:pt x="102533" y="6577"/>
                  </a:lnTo>
                  <a:lnTo>
                    <a:pt x="72384" y="0"/>
                  </a:lnTo>
                  <a:lnTo>
                    <a:pt x="58003" y="1463"/>
                  </a:lnTo>
                  <a:lnTo>
                    <a:pt x="21629" y="21038"/>
                  </a:lnTo>
                  <a:lnTo>
                    <a:pt x="1638" y="57159"/>
                  </a:lnTo>
                  <a:lnTo>
                    <a:pt x="0" y="71491"/>
                  </a:lnTo>
                  <a:lnTo>
                    <a:pt x="1443" y="86294"/>
                  </a:lnTo>
                  <a:lnTo>
                    <a:pt x="20791" y="123071"/>
                  </a:lnTo>
                  <a:lnTo>
                    <a:pt x="56548" y="143035"/>
                  </a:lnTo>
                  <a:lnTo>
                    <a:pt x="70754" y="144761"/>
                  </a:lnTo>
                  <a:lnTo>
                    <a:pt x="85721" y="143367"/>
                  </a:lnTo>
                  <a:lnTo>
                    <a:pt x="122767" y="124457"/>
                  </a:lnTo>
                  <a:lnTo>
                    <a:pt x="142915" y="88957"/>
                  </a:lnTo>
                  <a:lnTo>
                    <a:pt x="144740" y="7465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03" name="object 30"/>
            <p:cNvSpPr/>
            <p:nvPr/>
          </p:nvSpPr>
          <p:spPr>
            <a:xfrm>
              <a:off x="6479921" y="5376671"/>
              <a:ext cx="678180" cy="0"/>
            </a:xfrm>
            <a:custGeom>
              <a:avLst/>
              <a:gdLst/>
              <a:ahLst/>
              <a:cxnLst/>
              <a:rect l="l" t="t" r="r" b="b"/>
              <a:pathLst>
                <a:path w="678179">
                  <a:moveTo>
                    <a:pt x="0" y="0"/>
                  </a:moveTo>
                  <a:lnTo>
                    <a:pt x="678180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04" name="object 31"/>
            <p:cNvSpPr/>
            <p:nvPr/>
          </p:nvSpPr>
          <p:spPr>
            <a:xfrm>
              <a:off x="7312025" y="5376671"/>
              <a:ext cx="678180" cy="0"/>
            </a:xfrm>
            <a:custGeom>
              <a:avLst/>
              <a:gdLst/>
              <a:ahLst/>
              <a:cxnLst/>
              <a:rect l="l" t="t" r="r" b="b"/>
              <a:pathLst>
                <a:path w="678179">
                  <a:moveTo>
                    <a:pt x="0" y="0"/>
                  </a:moveTo>
                  <a:lnTo>
                    <a:pt x="678180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05" name="object 32"/>
            <p:cNvSpPr/>
            <p:nvPr/>
          </p:nvSpPr>
          <p:spPr>
            <a:xfrm>
              <a:off x="8145653" y="5376671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172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06" name="object 33"/>
            <p:cNvSpPr/>
            <p:nvPr/>
          </p:nvSpPr>
          <p:spPr>
            <a:xfrm>
              <a:off x="8899270" y="5376671"/>
              <a:ext cx="615315" cy="0"/>
            </a:xfrm>
            <a:custGeom>
              <a:avLst/>
              <a:gdLst/>
              <a:ahLst/>
              <a:cxnLst/>
              <a:rect l="l" t="t" r="r" b="b"/>
              <a:pathLst>
                <a:path w="615315">
                  <a:moveTo>
                    <a:pt x="0" y="0"/>
                  </a:moveTo>
                  <a:lnTo>
                    <a:pt x="614934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194" name="组合 2"/>
          <p:cNvGrpSpPr/>
          <p:nvPr/>
        </p:nvGrpSpPr>
        <p:grpSpPr>
          <a:xfrm>
            <a:off x="5744521" y="3907991"/>
            <a:ext cx="1038957" cy="1707740"/>
            <a:chOff x="7268513" y="3907990"/>
            <a:chExt cx="1038957" cy="1707740"/>
          </a:xfrm>
        </p:grpSpPr>
        <p:sp>
          <p:nvSpPr>
            <p:cNvPr id="1048807" name="object 14"/>
            <p:cNvSpPr/>
            <p:nvPr/>
          </p:nvSpPr>
          <p:spPr>
            <a:xfrm>
              <a:off x="7815026" y="3907990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80">
                  <a:moveTo>
                    <a:pt x="143993" y="74042"/>
                  </a:moveTo>
                  <a:lnTo>
                    <a:pt x="132111" y="32633"/>
                  </a:lnTo>
                  <a:lnTo>
                    <a:pt x="101359" y="6123"/>
                  </a:lnTo>
                  <a:lnTo>
                    <a:pt x="72384" y="0"/>
                  </a:lnTo>
                  <a:lnTo>
                    <a:pt x="57786" y="1432"/>
                  </a:lnTo>
                  <a:lnTo>
                    <a:pt x="21341" y="20754"/>
                  </a:lnTo>
                  <a:lnTo>
                    <a:pt x="1604" y="56932"/>
                  </a:lnTo>
                  <a:lnTo>
                    <a:pt x="0" y="71474"/>
                  </a:lnTo>
                  <a:lnTo>
                    <a:pt x="1412" y="86064"/>
                  </a:lnTo>
                  <a:lnTo>
                    <a:pt x="20505" y="122775"/>
                  </a:lnTo>
                  <a:lnTo>
                    <a:pt x="56303" y="142995"/>
                  </a:lnTo>
                  <a:lnTo>
                    <a:pt x="70709" y="144761"/>
                  </a:lnTo>
                  <a:lnTo>
                    <a:pt x="85514" y="143322"/>
                  </a:lnTo>
                  <a:lnTo>
                    <a:pt x="122294" y="123988"/>
                  </a:lnTo>
                  <a:lnTo>
                    <a:pt x="142264" y="88243"/>
                  </a:lnTo>
                  <a:lnTo>
                    <a:pt x="143993" y="74042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08" name="object 15"/>
            <p:cNvSpPr/>
            <p:nvPr/>
          </p:nvSpPr>
          <p:spPr>
            <a:xfrm>
              <a:off x="7815026" y="3907990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80">
                  <a:moveTo>
                    <a:pt x="72384" y="0"/>
                  </a:moveTo>
                  <a:lnTo>
                    <a:pt x="31994" y="12080"/>
                  </a:lnTo>
                  <a:lnTo>
                    <a:pt x="5876" y="43451"/>
                  </a:lnTo>
                  <a:lnTo>
                    <a:pt x="0" y="71474"/>
                  </a:lnTo>
                  <a:lnTo>
                    <a:pt x="1412" y="86064"/>
                  </a:lnTo>
                  <a:lnTo>
                    <a:pt x="20505" y="122775"/>
                  </a:lnTo>
                  <a:lnTo>
                    <a:pt x="56303" y="142995"/>
                  </a:lnTo>
                  <a:lnTo>
                    <a:pt x="70709" y="144761"/>
                  </a:lnTo>
                  <a:lnTo>
                    <a:pt x="85514" y="143322"/>
                  </a:lnTo>
                  <a:lnTo>
                    <a:pt x="122294" y="123988"/>
                  </a:lnTo>
                  <a:lnTo>
                    <a:pt x="142264" y="88243"/>
                  </a:lnTo>
                  <a:lnTo>
                    <a:pt x="143993" y="74042"/>
                  </a:lnTo>
                  <a:lnTo>
                    <a:pt x="142586" y="58995"/>
                  </a:lnTo>
                  <a:lnTo>
                    <a:pt x="123592" y="21812"/>
                  </a:lnTo>
                  <a:lnTo>
                    <a:pt x="88195" y="1749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09" name="object 16"/>
            <p:cNvSpPr/>
            <p:nvPr/>
          </p:nvSpPr>
          <p:spPr>
            <a:xfrm>
              <a:off x="7383474" y="418040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39" y="74628"/>
                  </a:moveTo>
                  <a:lnTo>
                    <a:pt x="132845" y="33108"/>
                  </a:lnTo>
                  <a:lnTo>
                    <a:pt x="102190" y="6450"/>
                  </a:lnTo>
                  <a:lnTo>
                    <a:pt x="72384" y="0"/>
                  </a:lnTo>
                  <a:lnTo>
                    <a:pt x="58003" y="1432"/>
                  </a:lnTo>
                  <a:lnTo>
                    <a:pt x="21629" y="20754"/>
                  </a:lnTo>
                  <a:lnTo>
                    <a:pt x="1638" y="56932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495" y="143336"/>
                  </a:lnTo>
                  <a:lnTo>
                    <a:pt x="122470" y="124181"/>
                  </a:lnTo>
                  <a:lnTo>
                    <a:pt x="142874" y="88729"/>
                  </a:lnTo>
                  <a:lnTo>
                    <a:pt x="144739" y="7462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10" name="object 17"/>
            <p:cNvSpPr/>
            <p:nvPr/>
          </p:nvSpPr>
          <p:spPr>
            <a:xfrm>
              <a:off x="7383474" y="418040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4" y="0"/>
                  </a:moveTo>
                  <a:lnTo>
                    <a:pt x="32329" y="12080"/>
                  </a:lnTo>
                  <a:lnTo>
                    <a:pt x="5987" y="43451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495" y="143336"/>
                  </a:lnTo>
                  <a:lnTo>
                    <a:pt x="122470" y="124181"/>
                  </a:lnTo>
                  <a:lnTo>
                    <a:pt x="142874" y="88729"/>
                  </a:lnTo>
                  <a:lnTo>
                    <a:pt x="144739" y="74628"/>
                  </a:lnTo>
                  <a:lnTo>
                    <a:pt x="143331" y="59526"/>
                  </a:lnTo>
                  <a:lnTo>
                    <a:pt x="124333" y="22259"/>
                  </a:lnTo>
                  <a:lnTo>
                    <a:pt x="89125" y="1957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11" name="object 18"/>
            <p:cNvSpPr/>
            <p:nvPr/>
          </p:nvSpPr>
          <p:spPr>
            <a:xfrm>
              <a:off x="7949082" y="418040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39" y="74628"/>
                  </a:moveTo>
                  <a:lnTo>
                    <a:pt x="132845" y="33108"/>
                  </a:lnTo>
                  <a:lnTo>
                    <a:pt x="102190" y="6450"/>
                  </a:lnTo>
                  <a:lnTo>
                    <a:pt x="72384" y="0"/>
                  </a:lnTo>
                  <a:lnTo>
                    <a:pt x="58003" y="1432"/>
                  </a:lnTo>
                  <a:lnTo>
                    <a:pt x="21629" y="20754"/>
                  </a:lnTo>
                  <a:lnTo>
                    <a:pt x="1638" y="56932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495" y="143336"/>
                  </a:lnTo>
                  <a:lnTo>
                    <a:pt x="122470" y="124181"/>
                  </a:lnTo>
                  <a:lnTo>
                    <a:pt x="142874" y="88729"/>
                  </a:lnTo>
                  <a:lnTo>
                    <a:pt x="144739" y="7462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12" name="object 19"/>
            <p:cNvSpPr/>
            <p:nvPr/>
          </p:nvSpPr>
          <p:spPr>
            <a:xfrm>
              <a:off x="7949082" y="418040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4" y="0"/>
                  </a:moveTo>
                  <a:lnTo>
                    <a:pt x="32329" y="12080"/>
                  </a:lnTo>
                  <a:lnTo>
                    <a:pt x="5987" y="43451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495" y="143336"/>
                  </a:lnTo>
                  <a:lnTo>
                    <a:pt x="122470" y="124181"/>
                  </a:lnTo>
                  <a:lnTo>
                    <a:pt x="142874" y="88729"/>
                  </a:lnTo>
                  <a:lnTo>
                    <a:pt x="144739" y="74628"/>
                  </a:lnTo>
                  <a:lnTo>
                    <a:pt x="143331" y="59526"/>
                  </a:lnTo>
                  <a:lnTo>
                    <a:pt x="124333" y="22259"/>
                  </a:lnTo>
                  <a:lnTo>
                    <a:pt x="89125" y="1957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13" name="object 20"/>
            <p:cNvSpPr/>
            <p:nvPr/>
          </p:nvSpPr>
          <p:spPr>
            <a:xfrm>
              <a:off x="7680651" y="418040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39" y="74628"/>
                  </a:moveTo>
                  <a:lnTo>
                    <a:pt x="132845" y="33108"/>
                  </a:lnTo>
                  <a:lnTo>
                    <a:pt x="102190" y="6450"/>
                  </a:lnTo>
                  <a:lnTo>
                    <a:pt x="72384" y="0"/>
                  </a:lnTo>
                  <a:lnTo>
                    <a:pt x="58003" y="1432"/>
                  </a:lnTo>
                  <a:lnTo>
                    <a:pt x="21629" y="20754"/>
                  </a:lnTo>
                  <a:lnTo>
                    <a:pt x="1638" y="56932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495" y="143336"/>
                  </a:lnTo>
                  <a:lnTo>
                    <a:pt x="122470" y="124181"/>
                  </a:lnTo>
                  <a:lnTo>
                    <a:pt x="142874" y="88729"/>
                  </a:lnTo>
                  <a:lnTo>
                    <a:pt x="144739" y="7462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14" name="object 21"/>
            <p:cNvSpPr/>
            <p:nvPr/>
          </p:nvSpPr>
          <p:spPr>
            <a:xfrm>
              <a:off x="7680651" y="418040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4" y="0"/>
                  </a:moveTo>
                  <a:lnTo>
                    <a:pt x="32329" y="12080"/>
                  </a:lnTo>
                  <a:lnTo>
                    <a:pt x="5987" y="43451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495" y="143336"/>
                  </a:lnTo>
                  <a:lnTo>
                    <a:pt x="122470" y="124181"/>
                  </a:lnTo>
                  <a:lnTo>
                    <a:pt x="142874" y="88729"/>
                  </a:lnTo>
                  <a:lnTo>
                    <a:pt x="144739" y="74628"/>
                  </a:lnTo>
                  <a:lnTo>
                    <a:pt x="143331" y="59526"/>
                  </a:lnTo>
                  <a:lnTo>
                    <a:pt x="124333" y="22259"/>
                  </a:lnTo>
                  <a:lnTo>
                    <a:pt x="89125" y="1957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15" name="object 22"/>
            <p:cNvSpPr/>
            <p:nvPr/>
          </p:nvSpPr>
          <p:spPr>
            <a:xfrm>
              <a:off x="7268513" y="4583901"/>
              <a:ext cx="60299" cy="58376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142986" y="84494"/>
                  </a:moveTo>
                  <a:lnTo>
                    <a:pt x="133529" y="38470"/>
                  </a:lnTo>
                  <a:lnTo>
                    <a:pt x="106943" y="9411"/>
                  </a:lnTo>
                  <a:lnTo>
                    <a:pt x="71627" y="0"/>
                  </a:lnTo>
                  <a:lnTo>
                    <a:pt x="57205" y="1447"/>
                  </a:lnTo>
                  <a:lnTo>
                    <a:pt x="21045" y="20959"/>
                  </a:lnTo>
                  <a:lnTo>
                    <a:pt x="1499" y="57452"/>
                  </a:lnTo>
                  <a:lnTo>
                    <a:pt x="0" y="72107"/>
                  </a:lnTo>
                  <a:lnTo>
                    <a:pt x="1455" y="86669"/>
                  </a:lnTo>
                  <a:lnTo>
                    <a:pt x="21045" y="123109"/>
                  </a:lnTo>
                  <a:lnTo>
                    <a:pt x="57272" y="142585"/>
                  </a:lnTo>
                  <a:lnTo>
                    <a:pt x="74793" y="141844"/>
                  </a:lnTo>
                  <a:lnTo>
                    <a:pt x="116312" y="126705"/>
                  </a:lnTo>
                  <a:lnTo>
                    <a:pt x="142986" y="84494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16" name="object 23"/>
            <p:cNvSpPr/>
            <p:nvPr/>
          </p:nvSpPr>
          <p:spPr>
            <a:xfrm>
              <a:off x="7268513" y="4583901"/>
              <a:ext cx="60299" cy="58376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71627" y="0"/>
                  </a:moveTo>
                  <a:lnTo>
                    <a:pt x="31631" y="12201"/>
                  </a:lnTo>
                  <a:lnTo>
                    <a:pt x="5695" y="43859"/>
                  </a:lnTo>
                  <a:lnTo>
                    <a:pt x="0" y="72107"/>
                  </a:lnTo>
                  <a:lnTo>
                    <a:pt x="1455" y="86669"/>
                  </a:lnTo>
                  <a:lnTo>
                    <a:pt x="20993" y="123066"/>
                  </a:lnTo>
                  <a:lnTo>
                    <a:pt x="57272" y="142585"/>
                  </a:lnTo>
                  <a:lnTo>
                    <a:pt x="74793" y="141844"/>
                  </a:lnTo>
                  <a:lnTo>
                    <a:pt x="116312" y="126705"/>
                  </a:lnTo>
                  <a:lnTo>
                    <a:pt x="142986" y="84494"/>
                  </a:lnTo>
                  <a:lnTo>
                    <a:pt x="142097" y="67436"/>
                  </a:lnTo>
                  <a:lnTo>
                    <a:pt x="126283" y="26764"/>
                  </a:lnTo>
                  <a:lnTo>
                    <a:pt x="95282" y="3966"/>
                  </a:lnTo>
                  <a:lnTo>
                    <a:pt x="716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17" name="object 24"/>
            <p:cNvSpPr/>
            <p:nvPr/>
          </p:nvSpPr>
          <p:spPr>
            <a:xfrm>
              <a:off x="8218061" y="4173871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144739" y="74642"/>
                  </a:moveTo>
                  <a:lnTo>
                    <a:pt x="132847" y="33451"/>
                  </a:lnTo>
                  <a:lnTo>
                    <a:pt x="102197" y="6573"/>
                  </a:lnTo>
                  <a:lnTo>
                    <a:pt x="72384" y="0"/>
                  </a:lnTo>
                  <a:lnTo>
                    <a:pt x="57786" y="1463"/>
                  </a:lnTo>
                  <a:lnTo>
                    <a:pt x="21341" y="21038"/>
                  </a:lnTo>
                  <a:lnTo>
                    <a:pt x="1604" y="57159"/>
                  </a:lnTo>
                  <a:lnTo>
                    <a:pt x="0" y="71491"/>
                  </a:lnTo>
                  <a:lnTo>
                    <a:pt x="1413" y="86077"/>
                  </a:lnTo>
                  <a:lnTo>
                    <a:pt x="20510" y="122782"/>
                  </a:lnTo>
                  <a:lnTo>
                    <a:pt x="56315" y="142998"/>
                  </a:lnTo>
                  <a:lnTo>
                    <a:pt x="70723" y="144761"/>
                  </a:lnTo>
                  <a:lnTo>
                    <a:pt x="85482" y="143337"/>
                  </a:lnTo>
                  <a:lnTo>
                    <a:pt x="122463" y="124185"/>
                  </a:lnTo>
                  <a:lnTo>
                    <a:pt x="142871" y="88739"/>
                  </a:lnTo>
                  <a:lnTo>
                    <a:pt x="144739" y="74642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18" name="object 25"/>
            <p:cNvSpPr/>
            <p:nvPr/>
          </p:nvSpPr>
          <p:spPr>
            <a:xfrm>
              <a:off x="8218061" y="4173871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72384" y="0"/>
                  </a:moveTo>
                  <a:lnTo>
                    <a:pt x="31994" y="12279"/>
                  </a:lnTo>
                  <a:lnTo>
                    <a:pt x="5876" y="43775"/>
                  </a:lnTo>
                  <a:lnTo>
                    <a:pt x="0" y="71491"/>
                  </a:lnTo>
                  <a:lnTo>
                    <a:pt x="1413" y="86077"/>
                  </a:lnTo>
                  <a:lnTo>
                    <a:pt x="20510" y="122782"/>
                  </a:lnTo>
                  <a:lnTo>
                    <a:pt x="56315" y="142998"/>
                  </a:lnTo>
                  <a:lnTo>
                    <a:pt x="70723" y="144761"/>
                  </a:lnTo>
                  <a:lnTo>
                    <a:pt x="85482" y="143337"/>
                  </a:lnTo>
                  <a:lnTo>
                    <a:pt x="122463" y="124185"/>
                  </a:lnTo>
                  <a:lnTo>
                    <a:pt x="142871" y="88739"/>
                  </a:lnTo>
                  <a:lnTo>
                    <a:pt x="144739" y="74642"/>
                  </a:lnTo>
                  <a:lnTo>
                    <a:pt x="143332" y="59752"/>
                  </a:lnTo>
                  <a:lnTo>
                    <a:pt x="124337" y="22556"/>
                  </a:lnTo>
                  <a:lnTo>
                    <a:pt x="89134" y="2000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19" name="object 26"/>
            <p:cNvSpPr/>
            <p:nvPr/>
          </p:nvSpPr>
          <p:spPr>
            <a:xfrm>
              <a:off x="7490205" y="4583902"/>
              <a:ext cx="60566" cy="58894"/>
            </a:xfrm>
            <a:custGeom>
              <a:avLst/>
              <a:gdLst/>
              <a:ahLst/>
              <a:cxnLst/>
              <a:rect l="l" t="t" r="r" b="b"/>
              <a:pathLst>
                <a:path w="144145" h="144145">
                  <a:moveTo>
                    <a:pt x="144010" y="72905"/>
                  </a:moveTo>
                  <a:lnTo>
                    <a:pt x="131933" y="32068"/>
                  </a:lnTo>
                  <a:lnTo>
                    <a:pt x="100750" y="5832"/>
                  </a:lnTo>
                  <a:lnTo>
                    <a:pt x="73090" y="0"/>
                  </a:lnTo>
                  <a:lnTo>
                    <a:pt x="71337" y="99"/>
                  </a:lnTo>
                  <a:lnTo>
                    <a:pt x="31994" y="12077"/>
                  </a:lnTo>
                  <a:lnTo>
                    <a:pt x="5876" y="43447"/>
                  </a:lnTo>
                  <a:lnTo>
                    <a:pt x="0" y="71470"/>
                  </a:lnTo>
                  <a:lnTo>
                    <a:pt x="1427" y="86103"/>
                  </a:lnTo>
                  <a:lnTo>
                    <a:pt x="20707" y="122604"/>
                  </a:lnTo>
                  <a:lnTo>
                    <a:pt x="56818" y="142381"/>
                  </a:lnTo>
                  <a:lnTo>
                    <a:pt x="71337" y="144007"/>
                  </a:lnTo>
                  <a:lnTo>
                    <a:pt x="86074" y="142569"/>
                  </a:lnTo>
                  <a:lnTo>
                    <a:pt x="122754" y="123228"/>
                  </a:lnTo>
                  <a:lnTo>
                    <a:pt x="142469" y="87268"/>
                  </a:lnTo>
                  <a:lnTo>
                    <a:pt x="144010" y="72905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20" name="object 27"/>
            <p:cNvSpPr/>
            <p:nvPr/>
          </p:nvSpPr>
          <p:spPr>
            <a:xfrm>
              <a:off x="7490205" y="4583901"/>
              <a:ext cx="60566" cy="58894"/>
            </a:xfrm>
            <a:custGeom>
              <a:avLst/>
              <a:gdLst/>
              <a:ahLst/>
              <a:cxnLst/>
              <a:rect l="l" t="t" r="r" b="b"/>
              <a:pathLst>
                <a:path w="144145" h="144145">
                  <a:moveTo>
                    <a:pt x="72384" y="0"/>
                  </a:moveTo>
                  <a:lnTo>
                    <a:pt x="31994" y="12080"/>
                  </a:lnTo>
                  <a:lnTo>
                    <a:pt x="5876" y="43451"/>
                  </a:lnTo>
                  <a:lnTo>
                    <a:pt x="0" y="71474"/>
                  </a:lnTo>
                  <a:lnTo>
                    <a:pt x="1427" y="86107"/>
                  </a:lnTo>
                  <a:lnTo>
                    <a:pt x="20707" y="122607"/>
                  </a:lnTo>
                  <a:lnTo>
                    <a:pt x="56818" y="142385"/>
                  </a:lnTo>
                  <a:lnTo>
                    <a:pt x="71337" y="144010"/>
                  </a:lnTo>
                  <a:lnTo>
                    <a:pt x="86074" y="142573"/>
                  </a:lnTo>
                  <a:lnTo>
                    <a:pt x="122754" y="123231"/>
                  </a:lnTo>
                  <a:lnTo>
                    <a:pt x="142469" y="87271"/>
                  </a:lnTo>
                  <a:lnTo>
                    <a:pt x="144010" y="72908"/>
                  </a:lnTo>
                  <a:lnTo>
                    <a:pt x="142575" y="58117"/>
                  </a:lnTo>
                  <a:lnTo>
                    <a:pt x="123287" y="21349"/>
                  </a:lnTo>
                  <a:lnTo>
                    <a:pt x="87420" y="1576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21" name="object 30"/>
            <p:cNvSpPr/>
            <p:nvPr/>
          </p:nvSpPr>
          <p:spPr>
            <a:xfrm>
              <a:off x="7952139" y="4602592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144005" y="73673"/>
                  </a:moveTo>
                  <a:lnTo>
                    <a:pt x="132141" y="32952"/>
                  </a:lnTo>
                  <a:lnTo>
                    <a:pt x="101265" y="6298"/>
                  </a:lnTo>
                  <a:lnTo>
                    <a:pt x="73630" y="0"/>
                  </a:lnTo>
                  <a:lnTo>
                    <a:pt x="71121" y="24"/>
                  </a:lnTo>
                  <a:lnTo>
                    <a:pt x="31631" y="12375"/>
                  </a:lnTo>
                  <a:lnTo>
                    <a:pt x="5695" y="44154"/>
                  </a:lnTo>
                  <a:lnTo>
                    <a:pt x="0" y="72085"/>
                  </a:lnTo>
                  <a:lnTo>
                    <a:pt x="1440" y="86603"/>
                  </a:lnTo>
                  <a:lnTo>
                    <a:pt x="20789" y="123213"/>
                  </a:lnTo>
                  <a:lnTo>
                    <a:pt x="56755" y="143178"/>
                  </a:lnTo>
                  <a:lnTo>
                    <a:pt x="71121" y="144751"/>
                  </a:lnTo>
                  <a:lnTo>
                    <a:pt x="85835" y="143298"/>
                  </a:lnTo>
                  <a:lnTo>
                    <a:pt x="122467" y="123850"/>
                  </a:lnTo>
                  <a:lnTo>
                    <a:pt x="142332" y="87934"/>
                  </a:lnTo>
                  <a:lnTo>
                    <a:pt x="144005" y="73673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22" name="object 31"/>
            <p:cNvSpPr/>
            <p:nvPr/>
          </p:nvSpPr>
          <p:spPr>
            <a:xfrm>
              <a:off x="7952139" y="4602581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71627" y="0"/>
                  </a:moveTo>
                  <a:lnTo>
                    <a:pt x="31631" y="12402"/>
                  </a:lnTo>
                  <a:lnTo>
                    <a:pt x="5695" y="44181"/>
                  </a:lnTo>
                  <a:lnTo>
                    <a:pt x="0" y="72112"/>
                  </a:lnTo>
                  <a:lnTo>
                    <a:pt x="1440" y="86630"/>
                  </a:lnTo>
                  <a:lnTo>
                    <a:pt x="20789" y="123240"/>
                  </a:lnTo>
                  <a:lnTo>
                    <a:pt x="56755" y="143205"/>
                  </a:lnTo>
                  <a:lnTo>
                    <a:pt x="71121" y="144778"/>
                  </a:lnTo>
                  <a:lnTo>
                    <a:pt x="85835" y="143325"/>
                  </a:lnTo>
                  <a:lnTo>
                    <a:pt x="122467" y="123877"/>
                  </a:lnTo>
                  <a:lnTo>
                    <a:pt x="142332" y="87961"/>
                  </a:lnTo>
                  <a:lnTo>
                    <a:pt x="144005" y="73700"/>
                  </a:lnTo>
                  <a:lnTo>
                    <a:pt x="142602" y="59020"/>
                  </a:lnTo>
                  <a:lnTo>
                    <a:pt x="123610" y="22166"/>
                  </a:lnTo>
                  <a:lnTo>
                    <a:pt x="87977" y="1846"/>
                  </a:lnTo>
                  <a:lnTo>
                    <a:pt x="716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23" name="object 32"/>
            <p:cNvSpPr/>
            <p:nvPr/>
          </p:nvSpPr>
          <p:spPr>
            <a:xfrm>
              <a:off x="8154222" y="4602581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143994" y="74030"/>
                  </a:moveTo>
                  <a:lnTo>
                    <a:pt x="132109" y="32963"/>
                  </a:lnTo>
                  <a:lnTo>
                    <a:pt x="101353" y="6235"/>
                  </a:lnTo>
                  <a:lnTo>
                    <a:pt x="72384" y="0"/>
                  </a:lnTo>
                  <a:lnTo>
                    <a:pt x="57786" y="1463"/>
                  </a:lnTo>
                  <a:lnTo>
                    <a:pt x="21341" y="21038"/>
                  </a:lnTo>
                  <a:lnTo>
                    <a:pt x="1604" y="57159"/>
                  </a:lnTo>
                  <a:lnTo>
                    <a:pt x="0" y="71491"/>
                  </a:lnTo>
                  <a:lnTo>
                    <a:pt x="1413" y="86077"/>
                  </a:lnTo>
                  <a:lnTo>
                    <a:pt x="20510" y="122782"/>
                  </a:lnTo>
                  <a:lnTo>
                    <a:pt x="56315" y="142998"/>
                  </a:lnTo>
                  <a:lnTo>
                    <a:pt x="70723" y="144761"/>
                  </a:lnTo>
                  <a:lnTo>
                    <a:pt x="85525" y="143322"/>
                  </a:lnTo>
                  <a:lnTo>
                    <a:pt x="122300" y="123984"/>
                  </a:lnTo>
                  <a:lnTo>
                    <a:pt x="142266" y="88234"/>
                  </a:lnTo>
                  <a:lnTo>
                    <a:pt x="143994" y="7403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24" name="object 33"/>
            <p:cNvSpPr/>
            <p:nvPr/>
          </p:nvSpPr>
          <p:spPr>
            <a:xfrm>
              <a:off x="8154222" y="4602581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72384" y="0"/>
                  </a:moveTo>
                  <a:lnTo>
                    <a:pt x="31994" y="12279"/>
                  </a:lnTo>
                  <a:lnTo>
                    <a:pt x="5876" y="43775"/>
                  </a:lnTo>
                  <a:lnTo>
                    <a:pt x="0" y="71491"/>
                  </a:lnTo>
                  <a:lnTo>
                    <a:pt x="1413" y="86077"/>
                  </a:lnTo>
                  <a:lnTo>
                    <a:pt x="20510" y="122782"/>
                  </a:lnTo>
                  <a:lnTo>
                    <a:pt x="56315" y="142998"/>
                  </a:lnTo>
                  <a:lnTo>
                    <a:pt x="70723" y="144761"/>
                  </a:lnTo>
                  <a:lnTo>
                    <a:pt x="85525" y="143322"/>
                  </a:lnTo>
                  <a:lnTo>
                    <a:pt x="122300" y="123984"/>
                  </a:lnTo>
                  <a:lnTo>
                    <a:pt x="142266" y="88234"/>
                  </a:lnTo>
                  <a:lnTo>
                    <a:pt x="143994" y="74030"/>
                  </a:lnTo>
                  <a:lnTo>
                    <a:pt x="142586" y="59203"/>
                  </a:lnTo>
                  <a:lnTo>
                    <a:pt x="123589" y="22097"/>
                  </a:lnTo>
                  <a:lnTo>
                    <a:pt x="88187" y="1784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25" name="object 34"/>
            <p:cNvSpPr/>
            <p:nvPr/>
          </p:nvSpPr>
          <p:spPr>
            <a:xfrm>
              <a:off x="7408609" y="3945039"/>
              <a:ext cx="437572" cy="240248"/>
            </a:xfrm>
            <a:custGeom>
              <a:avLst/>
              <a:gdLst/>
              <a:ahLst/>
              <a:cxnLst/>
              <a:rect l="l" t="t" r="r" b="b"/>
              <a:pathLst>
                <a:path w="1041400" h="588010">
                  <a:moveTo>
                    <a:pt x="1040892" y="0"/>
                  </a:moveTo>
                  <a:lnTo>
                    <a:pt x="0" y="587502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26" name="object 35"/>
            <p:cNvSpPr/>
            <p:nvPr/>
          </p:nvSpPr>
          <p:spPr>
            <a:xfrm>
              <a:off x="7709215" y="3963097"/>
              <a:ext cx="132339" cy="220530"/>
            </a:xfrm>
            <a:custGeom>
              <a:avLst/>
              <a:gdLst/>
              <a:ahLst/>
              <a:cxnLst/>
              <a:rect l="l" t="t" r="r" b="b"/>
              <a:pathLst>
                <a:path w="314959" h="539750">
                  <a:moveTo>
                    <a:pt x="314705" y="0"/>
                  </a:moveTo>
                  <a:lnTo>
                    <a:pt x="0" y="539496"/>
                  </a:lnTo>
                </a:path>
              </a:pathLst>
            </a:custGeom>
            <a:ln w="28574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27" name="object 36"/>
            <p:cNvSpPr/>
            <p:nvPr/>
          </p:nvSpPr>
          <p:spPr>
            <a:xfrm>
              <a:off x="7847430" y="3960606"/>
              <a:ext cx="124335" cy="223124"/>
            </a:xfrm>
            <a:custGeom>
              <a:avLst/>
              <a:gdLst/>
              <a:ahLst/>
              <a:cxnLst/>
              <a:rect l="l" t="t" r="r" b="b"/>
              <a:pathLst>
                <a:path w="295909" h="546100">
                  <a:moveTo>
                    <a:pt x="0" y="0"/>
                  </a:moveTo>
                  <a:lnTo>
                    <a:pt x="295656" y="545592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28" name="object 37"/>
            <p:cNvSpPr/>
            <p:nvPr/>
          </p:nvSpPr>
          <p:spPr>
            <a:xfrm>
              <a:off x="7839800" y="3942237"/>
              <a:ext cx="430368" cy="241286"/>
            </a:xfrm>
            <a:custGeom>
              <a:avLst/>
              <a:gdLst/>
              <a:ahLst/>
              <a:cxnLst/>
              <a:rect l="l" t="t" r="r" b="b"/>
              <a:pathLst>
                <a:path w="1024254" h="590550">
                  <a:moveTo>
                    <a:pt x="0" y="0"/>
                  </a:moveTo>
                  <a:lnTo>
                    <a:pt x="1024128" y="590549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29" name="object 38"/>
            <p:cNvSpPr/>
            <p:nvPr/>
          </p:nvSpPr>
          <p:spPr>
            <a:xfrm>
              <a:off x="7285239" y="4235516"/>
              <a:ext cx="127003" cy="352848"/>
            </a:xfrm>
            <a:custGeom>
              <a:avLst/>
              <a:gdLst/>
              <a:ahLst/>
              <a:cxnLst/>
              <a:rect l="l" t="t" r="r" b="b"/>
              <a:pathLst>
                <a:path w="302259" h="863600">
                  <a:moveTo>
                    <a:pt x="301751" y="0"/>
                  </a:moveTo>
                  <a:lnTo>
                    <a:pt x="0" y="863346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30" name="object 40"/>
            <p:cNvSpPr/>
            <p:nvPr/>
          </p:nvSpPr>
          <p:spPr>
            <a:xfrm>
              <a:off x="7972305" y="4241431"/>
              <a:ext cx="16587" cy="365301"/>
            </a:xfrm>
            <a:custGeom>
              <a:avLst/>
              <a:gdLst/>
              <a:ahLst/>
              <a:cxnLst/>
              <a:rect l="l" t="t" r="r" b="b"/>
              <a:pathLst>
                <a:path w="7620" h="894079">
                  <a:moveTo>
                    <a:pt x="7620" y="0"/>
                  </a:moveTo>
                  <a:lnTo>
                    <a:pt x="0" y="893826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31" name="object 41"/>
            <p:cNvSpPr/>
            <p:nvPr/>
          </p:nvSpPr>
          <p:spPr>
            <a:xfrm>
              <a:off x="7980393" y="4230223"/>
              <a:ext cx="209448" cy="376457"/>
            </a:xfrm>
            <a:custGeom>
              <a:avLst/>
              <a:gdLst/>
              <a:ahLst/>
              <a:cxnLst/>
              <a:rect l="l" t="t" r="r" b="b"/>
              <a:pathLst>
                <a:path w="498475" h="921385">
                  <a:moveTo>
                    <a:pt x="0" y="0"/>
                  </a:moveTo>
                  <a:lnTo>
                    <a:pt x="498348" y="921258"/>
                  </a:lnTo>
                </a:path>
              </a:pathLst>
            </a:custGeom>
            <a:ln w="28574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32" name="object 42"/>
            <p:cNvSpPr/>
            <p:nvPr/>
          </p:nvSpPr>
          <p:spPr>
            <a:xfrm>
              <a:off x="7422284" y="4235516"/>
              <a:ext cx="107792" cy="352848"/>
            </a:xfrm>
            <a:custGeom>
              <a:avLst/>
              <a:gdLst/>
              <a:ahLst/>
              <a:cxnLst/>
              <a:rect l="l" t="t" r="r" b="b"/>
              <a:pathLst>
                <a:path w="256540" h="863600">
                  <a:moveTo>
                    <a:pt x="0" y="0"/>
                  </a:moveTo>
                  <a:lnTo>
                    <a:pt x="256032" y="863346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33" name="object 43"/>
            <p:cNvSpPr/>
            <p:nvPr/>
          </p:nvSpPr>
          <p:spPr>
            <a:xfrm>
              <a:off x="7731538" y="4930741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144005" y="73697"/>
                  </a:moveTo>
                  <a:lnTo>
                    <a:pt x="132145" y="32964"/>
                  </a:lnTo>
                  <a:lnTo>
                    <a:pt x="101278" y="6304"/>
                  </a:lnTo>
                  <a:lnTo>
                    <a:pt x="73650" y="0"/>
                  </a:lnTo>
                  <a:lnTo>
                    <a:pt x="71121" y="24"/>
                  </a:lnTo>
                  <a:lnTo>
                    <a:pt x="31631" y="12374"/>
                  </a:lnTo>
                  <a:lnTo>
                    <a:pt x="5695" y="44153"/>
                  </a:lnTo>
                  <a:lnTo>
                    <a:pt x="0" y="72085"/>
                  </a:lnTo>
                  <a:lnTo>
                    <a:pt x="1440" y="86821"/>
                  </a:lnTo>
                  <a:lnTo>
                    <a:pt x="20789" y="123499"/>
                  </a:lnTo>
                  <a:lnTo>
                    <a:pt x="56755" y="143211"/>
                  </a:lnTo>
                  <a:lnTo>
                    <a:pt x="71121" y="144750"/>
                  </a:lnTo>
                  <a:lnTo>
                    <a:pt x="85835" y="143328"/>
                  </a:lnTo>
                  <a:lnTo>
                    <a:pt x="122467" y="124132"/>
                  </a:lnTo>
                  <a:lnTo>
                    <a:pt x="142332" y="88164"/>
                  </a:lnTo>
                  <a:lnTo>
                    <a:pt x="144005" y="73697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34" name="object 44"/>
            <p:cNvSpPr/>
            <p:nvPr/>
          </p:nvSpPr>
          <p:spPr>
            <a:xfrm>
              <a:off x="7731538" y="4930729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71627" y="0"/>
                  </a:moveTo>
                  <a:lnTo>
                    <a:pt x="31631" y="12402"/>
                  </a:lnTo>
                  <a:lnTo>
                    <a:pt x="5695" y="44181"/>
                  </a:lnTo>
                  <a:lnTo>
                    <a:pt x="0" y="72112"/>
                  </a:lnTo>
                  <a:lnTo>
                    <a:pt x="1440" y="86849"/>
                  </a:lnTo>
                  <a:lnTo>
                    <a:pt x="20789" y="123527"/>
                  </a:lnTo>
                  <a:lnTo>
                    <a:pt x="56755" y="143238"/>
                  </a:lnTo>
                  <a:lnTo>
                    <a:pt x="71121" y="144778"/>
                  </a:lnTo>
                  <a:lnTo>
                    <a:pt x="85835" y="143356"/>
                  </a:lnTo>
                  <a:lnTo>
                    <a:pt x="122467" y="124160"/>
                  </a:lnTo>
                  <a:lnTo>
                    <a:pt x="142332" y="88192"/>
                  </a:lnTo>
                  <a:lnTo>
                    <a:pt x="144005" y="73725"/>
                  </a:lnTo>
                  <a:lnTo>
                    <a:pt x="142603" y="59039"/>
                  </a:lnTo>
                  <a:lnTo>
                    <a:pt x="123617" y="22176"/>
                  </a:lnTo>
                  <a:lnTo>
                    <a:pt x="87993" y="1850"/>
                  </a:lnTo>
                  <a:lnTo>
                    <a:pt x="716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35" name="object 45"/>
            <p:cNvSpPr/>
            <p:nvPr/>
          </p:nvSpPr>
          <p:spPr>
            <a:xfrm>
              <a:off x="7301094" y="5171392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40" y="74617"/>
                  </a:moveTo>
                  <a:lnTo>
                    <a:pt x="133038" y="33438"/>
                  </a:lnTo>
                  <a:lnTo>
                    <a:pt x="102511" y="6566"/>
                  </a:lnTo>
                  <a:lnTo>
                    <a:pt x="72384" y="0"/>
                  </a:lnTo>
                  <a:lnTo>
                    <a:pt x="58003" y="1463"/>
                  </a:lnTo>
                  <a:lnTo>
                    <a:pt x="21629" y="21038"/>
                  </a:lnTo>
                  <a:lnTo>
                    <a:pt x="1638" y="57159"/>
                  </a:lnTo>
                  <a:lnTo>
                    <a:pt x="0" y="71491"/>
                  </a:lnTo>
                  <a:lnTo>
                    <a:pt x="1443" y="86077"/>
                  </a:lnTo>
                  <a:lnTo>
                    <a:pt x="20791" y="122782"/>
                  </a:lnTo>
                  <a:lnTo>
                    <a:pt x="56548" y="142998"/>
                  </a:lnTo>
                  <a:lnTo>
                    <a:pt x="70754" y="144761"/>
                  </a:lnTo>
                  <a:lnTo>
                    <a:pt x="85721" y="143336"/>
                  </a:lnTo>
                  <a:lnTo>
                    <a:pt x="122767" y="124177"/>
                  </a:lnTo>
                  <a:lnTo>
                    <a:pt x="142915" y="88719"/>
                  </a:lnTo>
                  <a:lnTo>
                    <a:pt x="144740" y="74617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36" name="object 46"/>
            <p:cNvSpPr/>
            <p:nvPr/>
          </p:nvSpPr>
          <p:spPr>
            <a:xfrm>
              <a:off x="7301094" y="5171392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4" y="0"/>
                  </a:moveTo>
                  <a:lnTo>
                    <a:pt x="32329" y="12279"/>
                  </a:lnTo>
                  <a:lnTo>
                    <a:pt x="5987" y="43775"/>
                  </a:lnTo>
                  <a:lnTo>
                    <a:pt x="0" y="71491"/>
                  </a:lnTo>
                  <a:lnTo>
                    <a:pt x="1443" y="86077"/>
                  </a:lnTo>
                  <a:lnTo>
                    <a:pt x="20791" y="122782"/>
                  </a:lnTo>
                  <a:lnTo>
                    <a:pt x="56548" y="142998"/>
                  </a:lnTo>
                  <a:lnTo>
                    <a:pt x="70754" y="144761"/>
                  </a:lnTo>
                  <a:lnTo>
                    <a:pt x="85721" y="143336"/>
                  </a:lnTo>
                  <a:lnTo>
                    <a:pt x="122767" y="124177"/>
                  </a:lnTo>
                  <a:lnTo>
                    <a:pt x="142915" y="88719"/>
                  </a:lnTo>
                  <a:lnTo>
                    <a:pt x="144740" y="74617"/>
                  </a:lnTo>
                  <a:lnTo>
                    <a:pt x="143362" y="59733"/>
                  </a:lnTo>
                  <a:lnTo>
                    <a:pt x="124609" y="22546"/>
                  </a:lnTo>
                  <a:lnTo>
                    <a:pt x="89359" y="1996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37" name="object 47"/>
            <p:cNvSpPr/>
            <p:nvPr/>
          </p:nvSpPr>
          <p:spPr>
            <a:xfrm>
              <a:off x="7301647" y="5556836"/>
              <a:ext cx="60834" cy="58894"/>
            </a:xfrm>
            <a:custGeom>
              <a:avLst/>
              <a:gdLst/>
              <a:ahLst/>
              <a:cxnLst/>
              <a:rect l="l" t="t" r="r" b="b"/>
              <a:pathLst>
                <a:path w="144779" h="144145">
                  <a:moveTo>
                    <a:pt x="144765" y="73496"/>
                  </a:moveTo>
                  <a:lnTo>
                    <a:pt x="132870" y="32530"/>
                  </a:lnTo>
                  <a:lnTo>
                    <a:pt x="101925" y="6140"/>
                  </a:lnTo>
                  <a:lnTo>
                    <a:pt x="74236" y="0"/>
                  </a:lnTo>
                  <a:lnTo>
                    <a:pt x="71356" y="79"/>
                  </a:lnTo>
                  <a:lnTo>
                    <a:pt x="32329" y="12057"/>
                  </a:lnTo>
                  <a:lnTo>
                    <a:pt x="5987" y="43428"/>
                  </a:lnTo>
                  <a:lnTo>
                    <a:pt x="0" y="71451"/>
                  </a:lnTo>
                  <a:lnTo>
                    <a:pt x="1458" y="86084"/>
                  </a:lnTo>
                  <a:lnTo>
                    <a:pt x="20990" y="122585"/>
                  </a:lnTo>
                  <a:lnTo>
                    <a:pt x="57046" y="142362"/>
                  </a:lnTo>
                  <a:lnTo>
                    <a:pt x="71356" y="143988"/>
                  </a:lnTo>
                  <a:lnTo>
                    <a:pt x="86263" y="142565"/>
                  </a:lnTo>
                  <a:lnTo>
                    <a:pt x="123218" y="123407"/>
                  </a:lnTo>
                  <a:lnTo>
                    <a:pt x="143121" y="87751"/>
                  </a:lnTo>
                  <a:lnTo>
                    <a:pt x="144765" y="73496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38" name="object 48"/>
            <p:cNvSpPr/>
            <p:nvPr/>
          </p:nvSpPr>
          <p:spPr>
            <a:xfrm>
              <a:off x="7301647" y="5556826"/>
              <a:ext cx="60834" cy="58894"/>
            </a:xfrm>
            <a:custGeom>
              <a:avLst/>
              <a:gdLst/>
              <a:ahLst/>
              <a:cxnLst/>
              <a:rect l="l" t="t" r="r" b="b"/>
              <a:pathLst>
                <a:path w="144779" h="144145">
                  <a:moveTo>
                    <a:pt x="72384" y="0"/>
                  </a:moveTo>
                  <a:lnTo>
                    <a:pt x="32329" y="12080"/>
                  </a:lnTo>
                  <a:lnTo>
                    <a:pt x="5987" y="43451"/>
                  </a:lnTo>
                  <a:lnTo>
                    <a:pt x="0" y="71474"/>
                  </a:lnTo>
                  <a:lnTo>
                    <a:pt x="1458" y="86107"/>
                  </a:lnTo>
                  <a:lnTo>
                    <a:pt x="20990" y="122607"/>
                  </a:lnTo>
                  <a:lnTo>
                    <a:pt x="57046" y="142385"/>
                  </a:lnTo>
                  <a:lnTo>
                    <a:pt x="71356" y="144010"/>
                  </a:lnTo>
                  <a:lnTo>
                    <a:pt x="86263" y="142587"/>
                  </a:lnTo>
                  <a:lnTo>
                    <a:pt x="123218" y="123430"/>
                  </a:lnTo>
                  <a:lnTo>
                    <a:pt x="143121" y="87774"/>
                  </a:lnTo>
                  <a:lnTo>
                    <a:pt x="144765" y="73518"/>
                  </a:lnTo>
                  <a:lnTo>
                    <a:pt x="143358" y="58663"/>
                  </a:lnTo>
                  <a:lnTo>
                    <a:pt x="124319" y="21801"/>
                  </a:lnTo>
                  <a:lnTo>
                    <a:pt x="88610" y="1779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39" name="object 49"/>
            <p:cNvSpPr/>
            <p:nvPr/>
          </p:nvSpPr>
          <p:spPr>
            <a:xfrm>
              <a:off x="8220826" y="5146174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40" y="74628"/>
                  </a:moveTo>
                  <a:lnTo>
                    <a:pt x="133040" y="33108"/>
                  </a:lnTo>
                  <a:lnTo>
                    <a:pt x="102517" y="6449"/>
                  </a:lnTo>
                  <a:lnTo>
                    <a:pt x="72384" y="0"/>
                  </a:lnTo>
                  <a:lnTo>
                    <a:pt x="58003" y="1432"/>
                  </a:lnTo>
                  <a:lnTo>
                    <a:pt x="21629" y="20754"/>
                  </a:lnTo>
                  <a:lnTo>
                    <a:pt x="1638" y="56932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710" y="143336"/>
                  </a:lnTo>
                  <a:lnTo>
                    <a:pt x="122761" y="124181"/>
                  </a:lnTo>
                  <a:lnTo>
                    <a:pt x="142913" y="88729"/>
                  </a:lnTo>
                  <a:lnTo>
                    <a:pt x="144740" y="7462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40" name="object 50"/>
            <p:cNvSpPr/>
            <p:nvPr/>
          </p:nvSpPr>
          <p:spPr>
            <a:xfrm>
              <a:off x="8220826" y="5146174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4" y="0"/>
                  </a:moveTo>
                  <a:lnTo>
                    <a:pt x="32329" y="12080"/>
                  </a:lnTo>
                  <a:lnTo>
                    <a:pt x="5987" y="43451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710" y="143336"/>
                  </a:lnTo>
                  <a:lnTo>
                    <a:pt x="122761" y="124181"/>
                  </a:lnTo>
                  <a:lnTo>
                    <a:pt x="142913" y="88729"/>
                  </a:lnTo>
                  <a:lnTo>
                    <a:pt x="144740" y="74628"/>
                  </a:lnTo>
                  <a:lnTo>
                    <a:pt x="143362" y="59526"/>
                  </a:lnTo>
                  <a:lnTo>
                    <a:pt x="124612" y="22259"/>
                  </a:lnTo>
                  <a:lnTo>
                    <a:pt x="89367" y="1957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41" name="object 51"/>
            <p:cNvSpPr/>
            <p:nvPr/>
          </p:nvSpPr>
          <p:spPr>
            <a:xfrm>
              <a:off x="7734285" y="555277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39" y="74642"/>
                  </a:moveTo>
                  <a:lnTo>
                    <a:pt x="132847" y="33451"/>
                  </a:lnTo>
                  <a:lnTo>
                    <a:pt x="102197" y="6573"/>
                  </a:lnTo>
                  <a:lnTo>
                    <a:pt x="72384" y="0"/>
                  </a:lnTo>
                  <a:lnTo>
                    <a:pt x="57786" y="1463"/>
                  </a:lnTo>
                  <a:lnTo>
                    <a:pt x="21341" y="21038"/>
                  </a:lnTo>
                  <a:lnTo>
                    <a:pt x="1604" y="57159"/>
                  </a:lnTo>
                  <a:lnTo>
                    <a:pt x="0" y="71491"/>
                  </a:lnTo>
                  <a:lnTo>
                    <a:pt x="1413" y="86077"/>
                  </a:lnTo>
                  <a:lnTo>
                    <a:pt x="20510" y="122782"/>
                  </a:lnTo>
                  <a:lnTo>
                    <a:pt x="56315" y="142998"/>
                  </a:lnTo>
                  <a:lnTo>
                    <a:pt x="70723" y="144761"/>
                  </a:lnTo>
                  <a:lnTo>
                    <a:pt x="85482" y="143337"/>
                  </a:lnTo>
                  <a:lnTo>
                    <a:pt x="122463" y="124185"/>
                  </a:lnTo>
                  <a:lnTo>
                    <a:pt x="142871" y="88739"/>
                  </a:lnTo>
                  <a:lnTo>
                    <a:pt x="144739" y="74642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42" name="object 52"/>
            <p:cNvSpPr/>
            <p:nvPr/>
          </p:nvSpPr>
          <p:spPr>
            <a:xfrm>
              <a:off x="7734285" y="555277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4" y="0"/>
                  </a:moveTo>
                  <a:lnTo>
                    <a:pt x="31994" y="12279"/>
                  </a:lnTo>
                  <a:lnTo>
                    <a:pt x="5876" y="43775"/>
                  </a:lnTo>
                  <a:lnTo>
                    <a:pt x="0" y="71491"/>
                  </a:lnTo>
                  <a:lnTo>
                    <a:pt x="1413" y="86077"/>
                  </a:lnTo>
                  <a:lnTo>
                    <a:pt x="20510" y="122782"/>
                  </a:lnTo>
                  <a:lnTo>
                    <a:pt x="56315" y="142998"/>
                  </a:lnTo>
                  <a:lnTo>
                    <a:pt x="70723" y="144761"/>
                  </a:lnTo>
                  <a:lnTo>
                    <a:pt x="85482" y="143337"/>
                  </a:lnTo>
                  <a:lnTo>
                    <a:pt x="122463" y="124185"/>
                  </a:lnTo>
                  <a:lnTo>
                    <a:pt x="142871" y="88739"/>
                  </a:lnTo>
                  <a:lnTo>
                    <a:pt x="144739" y="74642"/>
                  </a:lnTo>
                  <a:lnTo>
                    <a:pt x="143332" y="59752"/>
                  </a:lnTo>
                  <a:lnTo>
                    <a:pt x="124337" y="22556"/>
                  </a:lnTo>
                  <a:lnTo>
                    <a:pt x="89134" y="2000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43" name="object 53"/>
            <p:cNvSpPr/>
            <p:nvPr/>
          </p:nvSpPr>
          <p:spPr>
            <a:xfrm>
              <a:off x="8220823" y="5547184"/>
              <a:ext cx="60834" cy="58894"/>
            </a:xfrm>
            <a:custGeom>
              <a:avLst/>
              <a:gdLst/>
              <a:ahLst/>
              <a:cxnLst/>
              <a:rect l="l" t="t" r="r" b="b"/>
              <a:pathLst>
                <a:path w="144779" h="144145">
                  <a:moveTo>
                    <a:pt x="144757" y="73453"/>
                  </a:moveTo>
                  <a:lnTo>
                    <a:pt x="132867" y="32513"/>
                  </a:lnTo>
                  <a:lnTo>
                    <a:pt x="101914" y="6133"/>
                  </a:lnTo>
                  <a:lnTo>
                    <a:pt x="74217" y="0"/>
                  </a:lnTo>
                  <a:lnTo>
                    <a:pt x="71265" y="90"/>
                  </a:lnTo>
                  <a:lnTo>
                    <a:pt x="32152" y="12139"/>
                  </a:lnTo>
                  <a:lnTo>
                    <a:pt x="5815" y="43518"/>
                  </a:lnTo>
                  <a:lnTo>
                    <a:pt x="0" y="71328"/>
                  </a:lnTo>
                  <a:lnTo>
                    <a:pt x="1457" y="85990"/>
                  </a:lnTo>
                  <a:lnTo>
                    <a:pt x="20963" y="122538"/>
                  </a:lnTo>
                  <a:lnTo>
                    <a:pt x="56972" y="142345"/>
                  </a:lnTo>
                  <a:lnTo>
                    <a:pt x="71265" y="143987"/>
                  </a:lnTo>
                  <a:lnTo>
                    <a:pt x="86119" y="142579"/>
                  </a:lnTo>
                  <a:lnTo>
                    <a:pt x="122979" y="123540"/>
                  </a:lnTo>
                  <a:lnTo>
                    <a:pt x="143000" y="87828"/>
                  </a:lnTo>
                  <a:lnTo>
                    <a:pt x="144757" y="73453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p/>
          </p:txBody>
        </p:sp>
        <p:sp>
          <p:nvSpPr>
            <p:cNvPr id="1048844" name="object 54"/>
            <p:cNvSpPr/>
            <p:nvPr/>
          </p:nvSpPr>
          <p:spPr>
            <a:xfrm>
              <a:off x="8220823" y="5547175"/>
              <a:ext cx="60834" cy="58894"/>
            </a:xfrm>
            <a:custGeom>
              <a:avLst/>
              <a:gdLst/>
              <a:ahLst/>
              <a:cxnLst/>
              <a:rect l="l" t="t" r="r" b="b"/>
              <a:pathLst>
                <a:path w="144779" h="144145">
                  <a:moveTo>
                    <a:pt x="72389" y="0"/>
                  </a:moveTo>
                  <a:lnTo>
                    <a:pt x="32152" y="12161"/>
                  </a:lnTo>
                  <a:lnTo>
                    <a:pt x="5815" y="43539"/>
                  </a:lnTo>
                  <a:lnTo>
                    <a:pt x="0" y="71350"/>
                  </a:lnTo>
                  <a:lnTo>
                    <a:pt x="1457" y="86012"/>
                  </a:lnTo>
                  <a:lnTo>
                    <a:pt x="20963" y="122559"/>
                  </a:lnTo>
                  <a:lnTo>
                    <a:pt x="56972" y="142367"/>
                  </a:lnTo>
                  <a:lnTo>
                    <a:pt x="71265" y="144009"/>
                  </a:lnTo>
                  <a:lnTo>
                    <a:pt x="86119" y="142601"/>
                  </a:lnTo>
                  <a:lnTo>
                    <a:pt x="122979" y="123562"/>
                  </a:lnTo>
                  <a:lnTo>
                    <a:pt x="143000" y="87850"/>
                  </a:lnTo>
                  <a:lnTo>
                    <a:pt x="144757" y="73475"/>
                  </a:lnTo>
                  <a:lnTo>
                    <a:pt x="143353" y="58631"/>
                  </a:lnTo>
                  <a:lnTo>
                    <a:pt x="124315" y="21788"/>
                  </a:lnTo>
                  <a:lnTo>
                    <a:pt x="88595" y="1775"/>
                  </a:lnTo>
                  <a:lnTo>
                    <a:pt x="7238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45" name="object 55"/>
            <p:cNvSpPr/>
            <p:nvPr/>
          </p:nvSpPr>
          <p:spPr>
            <a:xfrm>
              <a:off x="7321201" y="4971203"/>
              <a:ext cx="442375" cy="206260"/>
            </a:xfrm>
            <a:custGeom>
              <a:avLst/>
              <a:gdLst/>
              <a:ahLst/>
              <a:cxnLst/>
              <a:rect l="l" t="t" r="r" b="b"/>
              <a:pathLst>
                <a:path w="1052829" h="504825">
                  <a:moveTo>
                    <a:pt x="1052322" y="0"/>
                  </a:moveTo>
                  <a:lnTo>
                    <a:pt x="0" y="504444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46" name="object 56"/>
            <p:cNvSpPr/>
            <p:nvPr/>
          </p:nvSpPr>
          <p:spPr>
            <a:xfrm>
              <a:off x="7745413" y="4971203"/>
              <a:ext cx="513080" cy="197180"/>
            </a:xfrm>
            <a:custGeom>
              <a:avLst/>
              <a:gdLst/>
              <a:ahLst/>
              <a:cxnLst/>
              <a:rect l="l" t="t" r="r" b="b"/>
              <a:pathLst>
                <a:path w="1221104" h="482600">
                  <a:moveTo>
                    <a:pt x="0" y="0"/>
                  </a:moveTo>
                  <a:lnTo>
                    <a:pt x="1220724" y="482345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47" name="object 57"/>
            <p:cNvSpPr/>
            <p:nvPr/>
          </p:nvSpPr>
          <p:spPr>
            <a:xfrm>
              <a:off x="7320751" y="5233659"/>
              <a:ext cx="16587" cy="323790"/>
            </a:xfrm>
            <a:custGeom>
              <a:avLst/>
              <a:gdLst/>
              <a:ahLst/>
              <a:cxnLst/>
              <a:rect l="l" t="t" r="r" b="b"/>
              <a:pathLst>
                <a:path w="3175" h="792479">
                  <a:moveTo>
                    <a:pt x="0" y="0"/>
                  </a:moveTo>
                  <a:lnTo>
                    <a:pt x="3048" y="79248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48" name="object 58"/>
            <p:cNvSpPr/>
            <p:nvPr/>
          </p:nvSpPr>
          <p:spPr>
            <a:xfrm>
              <a:off x="7333104" y="5587960"/>
              <a:ext cx="438105" cy="778"/>
            </a:xfrm>
            <a:custGeom>
              <a:avLst/>
              <a:gdLst/>
              <a:ahLst/>
              <a:cxnLst/>
              <a:rect l="l" t="t" r="r" b="b"/>
              <a:pathLst>
                <a:path w="1042670" h="1904">
                  <a:moveTo>
                    <a:pt x="0" y="0"/>
                  </a:moveTo>
                  <a:lnTo>
                    <a:pt x="1042416" y="1523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49" name="object 59"/>
            <p:cNvSpPr/>
            <p:nvPr/>
          </p:nvSpPr>
          <p:spPr>
            <a:xfrm>
              <a:off x="7753430" y="4989260"/>
              <a:ext cx="16587" cy="561702"/>
            </a:xfrm>
            <a:custGeom>
              <a:avLst/>
              <a:gdLst/>
              <a:ahLst/>
              <a:cxnLst/>
              <a:rect l="l" t="t" r="r" b="b"/>
              <a:pathLst>
                <a:path w="1904" h="1374775">
                  <a:moveTo>
                    <a:pt x="0" y="1374648"/>
                  </a:moveTo>
                  <a:lnTo>
                    <a:pt x="1523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50" name="object 60"/>
            <p:cNvSpPr/>
            <p:nvPr/>
          </p:nvSpPr>
          <p:spPr>
            <a:xfrm>
              <a:off x="7759095" y="5585158"/>
              <a:ext cx="498940" cy="1038"/>
            </a:xfrm>
            <a:custGeom>
              <a:avLst/>
              <a:gdLst/>
              <a:ahLst/>
              <a:cxnLst/>
              <a:rect l="l" t="t" r="r" b="b"/>
              <a:pathLst>
                <a:path w="1187450" h="2540">
                  <a:moveTo>
                    <a:pt x="0" y="2286"/>
                  </a:moveTo>
                  <a:lnTo>
                    <a:pt x="1187196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51" name="object 61"/>
            <p:cNvSpPr/>
            <p:nvPr/>
          </p:nvSpPr>
          <p:spPr>
            <a:xfrm>
              <a:off x="7286379" y="5196922"/>
              <a:ext cx="1021091" cy="385797"/>
            </a:xfrm>
            <a:custGeom>
              <a:avLst/>
              <a:gdLst/>
              <a:ahLst/>
              <a:cxnLst/>
              <a:rect l="l" t="t" r="r" b="b"/>
              <a:pathLst>
                <a:path w="2430145" h="944245">
                  <a:moveTo>
                    <a:pt x="2430018" y="0"/>
                  </a:moveTo>
                  <a:lnTo>
                    <a:pt x="0" y="944118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852" name="object 62"/>
            <p:cNvSpPr/>
            <p:nvPr/>
          </p:nvSpPr>
          <p:spPr>
            <a:xfrm>
              <a:off x="8242459" y="5201903"/>
              <a:ext cx="16587" cy="350253"/>
            </a:xfrm>
            <a:custGeom>
              <a:avLst/>
              <a:gdLst/>
              <a:ahLst/>
              <a:cxnLst/>
              <a:rect l="l" t="t" r="r" b="b"/>
              <a:pathLst>
                <a:path w="1904" h="857250">
                  <a:moveTo>
                    <a:pt x="0" y="0"/>
                  </a:moveTo>
                  <a:lnTo>
                    <a:pt x="1524" y="857250"/>
                  </a:lnTo>
                </a:path>
              </a:pathLst>
            </a:custGeom>
            <a:ln w="28574">
              <a:solidFill>
                <a:srgbClr val="003366"/>
              </a:solidFill>
            </a:ln>
          </p:spPr>
          <p:txBody>
            <a:bodyPr wrap="square" lIns="0" tIns="0" rIns="0" bIns="0" rtlCol="0"/>
            <a:p/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7" grpId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存储结构</a:t>
            </a:r>
            <a:endParaRPr lang="zh-CN" altLang="en-US" dirty="0"/>
          </a:p>
        </p:txBody>
      </p:sp>
      <p:sp>
        <p:nvSpPr>
          <p:cNvPr id="1048857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/>
              <a:t>顺序存储结构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借助</a:t>
            </a:r>
            <a:r>
              <a:rPr lang="zh-CN" altLang="en-US" dirty="0"/>
              <a:t>元素在存储器中的相对位置来</a:t>
            </a:r>
            <a:r>
              <a:rPr lang="zh-CN" altLang="en-US" dirty="0" smtClean="0"/>
              <a:t>表示数据</a:t>
            </a:r>
            <a:r>
              <a:rPr lang="zh-CN" altLang="en-US" dirty="0"/>
              <a:t>元素间的逻辑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链式存储结构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借助</a:t>
            </a:r>
            <a:r>
              <a:rPr lang="zh-CN" altLang="en-US" dirty="0"/>
              <a:t>指示元素存储地址的指针表示</a:t>
            </a:r>
            <a:r>
              <a:rPr lang="zh-CN" altLang="en-US" dirty="0" smtClean="0"/>
              <a:t>数据元素</a:t>
            </a:r>
            <a:r>
              <a:rPr lang="zh-CN" altLang="en-US" dirty="0"/>
              <a:t>间的逻辑关系</a:t>
            </a:r>
            <a:endParaRPr lang="zh-CN" altLang="en-US" dirty="0"/>
          </a:p>
        </p:txBody>
      </p:sp>
      <p:sp>
        <p:nvSpPr>
          <p:cNvPr id="10488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  <p:grpSp>
        <p:nvGrpSpPr>
          <p:cNvPr id="198" name="Group 2"/>
          <p:cNvGrpSpPr/>
          <p:nvPr/>
        </p:nvGrpSpPr>
        <p:grpSpPr bwMode="auto">
          <a:xfrm>
            <a:off x="5851242" y="632661"/>
            <a:ext cx="2954867" cy="3048781"/>
            <a:chOff x="1152" y="336"/>
            <a:chExt cx="2640" cy="3536"/>
          </a:xfrm>
        </p:grpSpPr>
        <p:sp>
          <p:nvSpPr>
            <p:cNvPr id="1048859" name="Rectangle 3"/>
            <p:cNvSpPr>
              <a:spLocks noChangeArrowheads="1"/>
            </p:cNvSpPr>
            <p:nvPr/>
          </p:nvSpPr>
          <p:spPr bwMode="auto">
            <a:xfrm>
              <a:off x="2952" y="2757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zh-CN" altLang="en-US" sz="1400" b="1" dirty="0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400" b="1" dirty="0">
                  <a:latin typeface="楷体_GB2312" pitchFamily="49" charset="-122"/>
                  <a:ea typeface="楷体_GB2312" pitchFamily="49" charset="-122"/>
                </a:rPr>
                <a:t>n</a:t>
              </a:r>
              <a:endParaRPr lang="en-US" altLang="zh-CN" sz="1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48860" name="Rectangle 4"/>
            <p:cNvSpPr>
              <a:spLocks noChangeArrowheads="1"/>
            </p:cNvSpPr>
            <p:nvPr/>
          </p:nvSpPr>
          <p:spPr bwMode="auto">
            <a:xfrm>
              <a:off x="2952" y="2331"/>
              <a:ext cx="816" cy="426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en-US" altLang="zh-CN" sz="1400" b="1"/>
                <a:t>……..</a:t>
              </a:r>
              <a:endParaRPr lang="en-US" altLang="zh-CN" sz="1400" b="1"/>
            </a:p>
          </p:txBody>
        </p:sp>
        <p:sp>
          <p:nvSpPr>
            <p:cNvPr id="1048861" name="Rectangle 5"/>
            <p:cNvSpPr>
              <a:spLocks noChangeArrowheads="1"/>
            </p:cNvSpPr>
            <p:nvPr/>
          </p:nvSpPr>
          <p:spPr bwMode="auto">
            <a:xfrm>
              <a:off x="2952" y="1904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zh-CN" altLang="en-US" sz="1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400" b="1">
                  <a:latin typeface="楷体_GB2312" pitchFamily="49" charset="-122"/>
                  <a:ea typeface="楷体_GB2312" pitchFamily="49" charset="-122"/>
                </a:rPr>
                <a:t>i</a:t>
              </a:r>
              <a:endParaRPr lang="en-US" altLang="zh-CN" sz="1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48862" name="Rectangle 6"/>
            <p:cNvSpPr>
              <a:spLocks noChangeArrowheads="1"/>
            </p:cNvSpPr>
            <p:nvPr/>
          </p:nvSpPr>
          <p:spPr bwMode="auto">
            <a:xfrm>
              <a:off x="2952" y="1477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en-US" altLang="zh-CN" sz="1400" b="1"/>
                <a:t>……..</a:t>
              </a:r>
              <a:endParaRPr lang="en-US" altLang="zh-CN" sz="1400" b="1"/>
            </a:p>
          </p:txBody>
        </p:sp>
        <p:sp>
          <p:nvSpPr>
            <p:cNvPr id="1048863" name="Rectangle 7"/>
            <p:cNvSpPr>
              <a:spLocks noChangeArrowheads="1"/>
            </p:cNvSpPr>
            <p:nvPr/>
          </p:nvSpPr>
          <p:spPr bwMode="auto">
            <a:xfrm>
              <a:off x="2952" y="1051"/>
              <a:ext cx="816" cy="426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zh-CN" altLang="en-US" sz="1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400" b="1">
                  <a:latin typeface="楷体_GB2312" pitchFamily="49" charset="-122"/>
                  <a:ea typeface="楷体_GB2312" pitchFamily="49" charset="-122"/>
                </a:rPr>
                <a:t>2</a:t>
              </a:r>
              <a:endParaRPr lang="en-US" altLang="zh-CN" sz="1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48864" name="Rectangle 8"/>
            <p:cNvSpPr>
              <a:spLocks noChangeArrowheads="1"/>
            </p:cNvSpPr>
            <p:nvPr/>
          </p:nvSpPr>
          <p:spPr bwMode="auto">
            <a:xfrm>
              <a:off x="2952" y="624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zh-CN" altLang="en-US" sz="1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400" b="1"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sz="1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48865" name="Line 9"/>
            <p:cNvSpPr>
              <a:spLocks noChangeShapeType="1"/>
            </p:cNvSpPr>
            <p:nvPr/>
          </p:nvSpPr>
          <p:spPr bwMode="auto">
            <a:xfrm>
              <a:off x="2952" y="62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66" name="Line 10"/>
            <p:cNvSpPr>
              <a:spLocks noChangeShapeType="1"/>
            </p:cNvSpPr>
            <p:nvPr/>
          </p:nvSpPr>
          <p:spPr bwMode="auto">
            <a:xfrm>
              <a:off x="2952" y="105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67" name="Line 11"/>
            <p:cNvSpPr>
              <a:spLocks noChangeShapeType="1"/>
            </p:cNvSpPr>
            <p:nvPr/>
          </p:nvSpPr>
          <p:spPr bwMode="auto">
            <a:xfrm>
              <a:off x="2952" y="1477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68" name="Line 12"/>
            <p:cNvSpPr>
              <a:spLocks noChangeShapeType="1"/>
            </p:cNvSpPr>
            <p:nvPr/>
          </p:nvSpPr>
          <p:spPr bwMode="auto">
            <a:xfrm>
              <a:off x="2952" y="190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69" name="Line 13"/>
            <p:cNvSpPr>
              <a:spLocks noChangeShapeType="1"/>
            </p:cNvSpPr>
            <p:nvPr/>
          </p:nvSpPr>
          <p:spPr bwMode="auto">
            <a:xfrm>
              <a:off x="2952" y="233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70" name="Line 14"/>
            <p:cNvSpPr>
              <a:spLocks noChangeShapeType="1"/>
            </p:cNvSpPr>
            <p:nvPr/>
          </p:nvSpPr>
          <p:spPr bwMode="auto">
            <a:xfrm>
              <a:off x="2952" y="2757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71" name="Line 15"/>
            <p:cNvSpPr>
              <a:spLocks noChangeShapeType="1"/>
            </p:cNvSpPr>
            <p:nvPr/>
          </p:nvSpPr>
          <p:spPr bwMode="auto">
            <a:xfrm>
              <a:off x="2952" y="318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72" name="Line 16"/>
            <p:cNvSpPr>
              <a:spLocks noChangeShapeType="1"/>
            </p:cNvSpPr>
            <p:nvPr/>
          </p:nvSpPr>
          <p:spPr bwMode="auto">
            <a:xfrm>
              <a:off x="2952" y="624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73" name="Line 17"/>
            <p:cNvSpPr>
              <a:spLocks noChangeShapeType="1"/>
            </p:cNvSpPr>
            <p:nvPr/>
          </p:nvSpPr>
          <p:spPr bwMode="auto">
            <a:xfrm>
              <a:off x="3768" y="624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74" name="Text Box 18"/>
            <p:cNvSpPr txBox="1">
              <a:spLocks noChangeArrowheads="1"/>
            </p:cNvSpPr>
            <p:nvPr/>
          </p:nvSpPr>
          <p:spPr bwMode="auto">
            <a:xfrm>
              <a:off x="2424" y="720"/>
              <a:ext cx="480" cy="35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a typeface="宋体" panose="02010600030101010101" pitchFamily="2" charset="-122"/>
                </a:rPr>
                <a:t>L</a:t>
              </a:r>
              <a:r>
                <a:rPr lang="en-US" altLang="zh-CN" sz="1400" b="1" baseline="-25000">
                  <a:ea typeface="宋体" panose="02010600030101010101" pitchFamily="2" charset="-122"/>
                </a:rPr>
                <a:t>o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1048875" name="Text Box 19"/>
            <p:cNvSpPr txBox="1">
              <a:spLocks noChangeArrowheads="1"/>
            </p:cNvSpPr>
            <p:nvPr/>
          </p:nvSpPr>
          <p:spPr bwMode="auto">
            <a:xfrm>
              <a:off x="2256" y="1152"/>
              <a:ext cx="672" cy="35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 err="1">
                  <a:ea typeface="宋体" panose="02010600030101010101" pitchFamily="2" charset="-122"/>
                </a:rPr>
                <a:t>L</a:t>
              </a:r>
              <a:r>
                <a:rPr lang="en-US" altLang="zh-CN" sz="1050" b="1" dirty="0" err="1">
                  <a:ea typeface="宋体" panose="02010600030101010101" pitchFamily="2" charset="-122"/>
                </a:rPr>
                <a:t>o</a:t>
              </a:r>
              <a:r>
                <a:rPr lang="en-US" altLang="zh-CN" sz="1400" b="1" dirty="0" err="1">
                  <a:ea typeface="宋体" panose="02010600030101010101" pitchFamily="2" charset="-122"/>
                </a:rPr>
                <a:t>+m</a:t>
              </a:r>
              <a:endParaRPr lang="en-US" altLang="zh-CN" sz="1400" b="1" dirty="0">
                <a:ea typeface="宋体" panose="02010600030101010101" pitchFamily="2" charset="-122"/>
              </a:endParaRPr>
            </a:p>
          </p:txBody>
        </p:sp>
        <p:sp>
          <p:nvSpPr>
            <p:cNvPr id="1048876" name="Text Box 20"/>
            <p:cNvSpPr txBox="1">
              <a:spLocks noChangeArrowheads="1"/>
            </p:cNvSpPr>
            <p:nvPr/>
          </p:nvSpPr>
          <p:spPr bwMode="auto">
            <a:xfrm>
              <a:off x="1800" y="2011"/>
              <a:ext cx="1224" cy="35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ea typeface="宋体" panose="02010600030101010101" pitchFamily="2" charset="-122"/>
                </a:rPr>
                <a:t>L</a:t>
              </a:r>
              <a:r>
                <a:rPr lang="en-US" altLang="zh-CN" sz="1050" b="1" dirty="0">
                  <a:ea typeface="宋体" panose="02010600030101010101" pitchFamily="2" charset="-122"/>
                </a:rPr>
                <a:t>o</a:t>
              </a:r>
              <a:r>
                <a:rPr lang="en-US" altLang="zh-CN" sz="1400" b="1" dirty="0">
                  <a:ea typeface="宋体" panose="02010600030101010101" pitchFamily="2" charset="-122"/>
                </a:rPr>
                <a:t>+(i-1)*m</a:t>
              </a:r>
              <a:endParaRPr lang="en-US" altLang="zh-CN" sz="1400" b="1" dirty="0">
                <a:ea typeface="宋体" panose="02010600030101010101" pitchFamily="2" charset="-122"/>
              </a:endParaRPr>
            </a:p>
          </p:txBody>
        </p:sp>
        <p:sp>
          <p:nvSpPr>
            <p:cNvPr id="1048877" name="Text Box 21"/>
            <p:cNvSpPr txBox="1">
              <a:spLocks noChangeArrowheads="1"/>
            </p:cNvSpPr>
            <p:nvPr/>
          </p:nvSpPr>
          <p:spPr bwMode="auto">
            <a:xfrm>
              <a:off x="1719" y="2878"/>
              <a:ext cx="1200" cy="35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ea typeface="宋体" panose="02010600030101010101" pitchFamily="2" charset="-122"/>
                </a:rPr>
                <a:t>L</a:t>
              </a:r>
              <a:r>
                <a:rPr lang="en-US" altLang="zh-CN" sz="1050" b="1" dirty="0">
                  <a:ea typeface="宋体" panose="02010600030101010101" pitchFamily="2" charset="-122"/>
                </a:rPr>
                <a:t>o</a:t>
              </a:r>
              <a:r>
                <a:rPr lang="en-US" altLang="zh-CN" sz="1400" b="1" dirty="0">
                  <a:ea typeface="宋体" panose="02010600030101010101" pitchFamily="2" charset="-122"/>
                </a:rPr>
                <a:t>+</a:t>
              </a:r>
              <a:r>
                <a:rPr lang="zh-CN" altLang="en-US" sz="1400" b="1" dirty="0">
                  <a:ea typeface="宋体" panose="02010600030101010101" pitchFamily="2" charset="-122"/>
                </a:rPr>
                <a:t>（</a:t>
              </a:r>
              <a:r>
                <a:rPr lang="en-US" altLang="zh-CN" sz="1400" b="1" dirty="0">
                  <a:ea typeface="宋体" panose="02010600030101010101" pitchFamily="2" charset="-122"/>
                </a:rPr>
                <a:t>n-1)*m</a:t>
              </a:r>
              <a:endParaRPr lang="en-US" altLang="zh-CN" sz="1400" b="1" dirty="0">
                <a:ea typeface="宋体" panose="02010600030101010101" pitchFamily="2" charset="-122"/>
              </a:endParaRPr>
            </a:p>
          </p:txBody>
        </p:sp>
        <p:sp>
          <p:nvSpPr>
            <p:cNvPr id="1048878" name="Text Box 22"/>
            <p:cNvSpPr txBox="1">
              <a:spLocks noChangeArrowheads="1"/>
            </p:cNvSpPr>
            <p:nvPr/>
          </p:nvSpPr>
          <p:spPr bwMode="auto">
            <a:xfrm>
              <a:off x="1920" y="336"/>
              <a:ext cx="984" cy="35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b="1">
                  <a:ea typeface="宋体" panose="02010600030101010101" pitchFamily="2" charset="-122"/>
                </a:rPr>
                <a:t>存储地址</a:t>
              </a:r>
              <a:endParaRPr lang="zh-CN" altLang="en-US" sz="1400" b="1">
                <a:ea typeface="宋体" panose="02010600030101010101" pitchFamily="2" charset="-122"/>
              </a:endParaRPr>
            </a:p>
          </p:txBody>
        </p:sp>
        <p:sp>
          <p:nvSpPr>
            <p:cNvPr id="1048879" name="Text Box 23"/>
            <p:cNvSpPr txBox="1">
              <a:spLocks noChangeArrowheads="1"/>
            </p:cNvSpPr>
            <p:nvPr/>
          </p:nvSpPr>
          <p:spPr bwMode="auto">
            <a:xfrm>
              <a:off x="2880" y="336"/>
              <a:ext cx="912" cy="35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b="1" dirty="0">
                  <a:ea typeface="宋体" panose="02010600030101010101" pitchFamily="2" charset="-122"/>
                </a:rPr>
                <a:t>存储内容</a:t>
              </a:r>
              <a:endParaRPr lang="zh-CN" altLang="en-US" sz="1400" b="1" dirty="0">
                <a:ea typeface="宋体" panose="02010600030101010101" pitchFamily="2" charset="-122"/>
              </a:endParaRPr>
            </a:p>
          </p:txBody>
        </p:sp>
        <p:sp>
          <p:nvSpPr>
            <p:cNvPr id="1048880" name="Line 24"/>
            <p:cNvSpPr>
              <a:spLocks noChangeShapeType="1"/>
            </p:cNvSpPr>
            <p:nvPr/>
          </p:nvSpPr>
          <p:spPr bwMode="auto">
            <a:xfrm flipH="1">
              <a:off x="1896" y="1056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81" name="Line 25"/>
            <p:cNvSpPr>
              <a:spLocks noChangeShapeType="1"/>
            </p:cNvSpPr>
            <p:nvPr/>
          </p:nvSpPr>
          <p:spPr bwMode="auto">
            <a:xfrm flipH="1">
              <a:off x="1896" y="1488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82" name="Line 26"/>
            <p:cNvSpPr>
              <a:spLocks noChangeShapeType="1"/>
            </p:cNvSpPr>
            <p:nvPr/>
          </p:nvSpPr>
          <p:spPr bwMode="auto">
            <a:xfrm flipH="1">
              <a:off x="1896" y="2352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83" name="Line 27"/>
            <p:cNvSpPr>
              <a:spLocks noChangeShapeType="1"/>
            </p:cNvSpPr>
            <p:nvPr/>
          </p:nvSpPr>
          <p:spPr bwMode="auto">
            <a:xfrm flipH="1">
              <a:off x="1896" y="3168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</a:ln>
          </p:spPr>
          <p:txBody>
            <a:bodyPr/>
            <a:p>
              <a:pPr algn="ctr"/>
              <a:endParaRPr lang="zh-CN" altLang="en-US" sz="1100"/>
            </a:p>
          </p:txBody>
        </p:sp>
        <p:sp>
          <p:nvSpPr>
            <p:cNvPr id="1048884" name="Text Box 28"/>
            <p:cNvSpPr txBox="1">
              <a:spLocks noChangeArrowheads="1"/>
            </p:cNvSpPr>
            <p:nvPr/>
          </p:nvSpPr>
          <p:spPr bwMode="auto">
            <a:xfrm>
              <a:off x="1152" y="3515"/>
              <a:ext cx="2640" cy="3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 err="1">
                  <a:ea typeface="宋体" panose="02010600030101010101" pitchFamily="2" charset="-122"/>
                </a:rPr>
                <a:t>Loc</a:t>
              </a:r>
              <a:r>
                <a:rPr lang="en-US" altLang="zh-CN" sz="1400" b="1" dirty="0">
                  <a:ea typeface="宋体" panose="02010600030101010101" pitchFamily="2" charset="-122"/>
                </a:rPr>
                <a:t>(</a:t>
              </a:r>
              <a:r>
                <a:rPr lang="zh-CN" altLang="zh-CN" sz="1400" b="1" dirty="0">
                  <a:ea typeface="宋体" panose="02010600030101010101" pitchFamily="2" charset="-122"/>
                </a:rPr>
                <a:t>元素</a:t>
              </a:r>
              <a:r>
                <a:rPr lang="en-US" altLang="zh-CN" sz="1400" b="1" dirty="0" err="1">
                  <a:ea typeface="宋体" panose="02010600030101010101" pitchFamily="2" charset="-122"/>
                </a:rPr>
                <a:t>i</a:t>
              </a:r>
              <a:r>
                <a:rPr lang="en-US" altLang="zh-CN" sz="1400" b="1" dirty="0">
                  <a:ea typeface="宋体" panose="02010600030101010101" pitchFamily="2" charset="-122"/>
                </a:rPr>
                <a:t>)=Lo+</a:t>
              </a:r>
              <a:r>
                <a:rPr lang="zh-CN" altLang="en-US" sz="1400" b="1" dirty="0">
                  <a:ea typeface="宋体" panose="02010600030101010101" pitchFamily="2" charset="-122"/>
                </a:rPr>
                <a:t>（</a:t>
              </a:r>
              <a:r>
                <a:rPr lang="en-US" altLang="zh-CN" sz="1400" b="1" dirty="0">
                  <a:ea typeface="宋体" panose="02010600030101010101" pitchFamily="2" charset="-122"/>
                </a:rPr>
                <a:t>i-1)*m</a:t>
              </a:r>
              <a:endParaRPr lang="en-US" altLang="zh-CN" sz="14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99" name="组合 4"/>
          <p:cNvGrpSpPr/>
          <p:nvPr/>
        </p:nvGrpSpPr>
        <p:grpSpPr>
          <a:xfrm>
            <a:off x="4414048" y="3847660"/>
            <a:ext cx="4605868" cy="1365208"/>
            <a:chOff x="6426363" y="3943352"/>
            <a:chExt cx="4605868" cy="1365208"/>
          </a:xfrm>
        </p:grpSpPr>
        <p:sp>
          <p:nvSpPr>
            <p:cNvPr id="1048885" name="Rectangle 2"/>
            <p:cNvSpPr>
              <a:spLocks noChangeArrowheads="1"/>
            </p:cNvSpPr>
            <p:nvPr/>
          </p:nvSpPr>
          <p:spPr bwMode="auto">
            <a:xfrm>
              <a:off x="8194687" y="4264765"/>
              <a:ext cx="452362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en-US" altLang="zh-CN" sz="1100" b="1"/>
                <a:t>1536</a:t>
              </a:r>
              <a:endParaRPr lang="en-US" altLang="zh-CN" sz="1100" b="1"/>
            </a:p>
          </p:txBody>
        </p:sp>
        <p:sp>
          <p:nvSpPr>
            <p:cNvPr id="1048886" name="Rectangle 3"/>
            <p:cNvSpPr>
              <a:spLocks noChangeArrowheads="1"/>
            </p:cNvSpPr>
            <p:nvPr/>
          </p:nvSpPr>
          <p:spPr bwMode="auto">
            <a:xfrm>
              <a:off x="7660077" y="4264765"/>
              <a:ext cx="534610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zh-CN" altLang="en-US" sz="11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100" b="1">
                  <a:latin typeface="楷体_GB2312" pitchFamily="49" charset="-122"/>
                  <a:ea typeface="楷体_GB2312" pitchFamily="49" charset="-122"/>
                </a:rPr>
                <a:t>2</a:t>
              </a:r>
              <a:endParaRPr lang="en-US" altLang="zh-CN" sz="11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48887" name="Line 4"/>
            <p:cNvSpPr>
              <a:spLocks noChangeShapeType="1"/>
            </p:cNvSpPr>
            <p:nvPr/>
          </p:nvSpPr>
          <p:spPr bwMode="auto">
            <a:xfrm>
              <a:off x="7660077" y="4264765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888" name="Line 5"/>
            <p:cNvSpPr>
              <a:spLocks noChangeShapeType="1"/>
            </p:cNvSpPr>
            <p:nvPr/>
          </p:nvSpPr>
          <p:spPr bwMode="auto">
            <a:xfrm>
              <a:off x="7660077" y="4504988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889" name="Line 6"/>
            <p:cNvSpPr>
              <a:spLocks noChangeShapeType="1"/>
            </p:cNvSpPr>
            <p:nvPr/>
          </p:nvSpPr>
          <p:spPr bwMode="auto">
            <a:xfrm>
              <a:off x="7660077" y="4264765"/>
              <a:ext cx="0" cy="2402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890" name="Line 7"/>
            <p:cNvSpPr>
              <a:spLocks noChangeShapeType="1"/>
            </p:cNvSpPr>
            <p:nvPr/>
          </p:nvSpPr>
          <p:spPr bwMode="auto">
            <a:xfrm>
              <a:off x="8194687" y="4264765"/>
              <a:ext cx="0" cy="240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891" name="Line 8"/>
            <p:cNvSpPr>
              <a:spLocks noChangeShapeType="1"/>
            </p:cNvSpPr>
            <p:nvPr/>
          </p:nvSpPr>
          <p:spPr bwMode="auto">
            <a:xfrm>
              <a:off x="8647049" y="4264765"/>
              <a:ext cx="0" cy="2402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892" name="Rectangle 9"/>
            <p:cNvSpPr>
              <a:spLocks noChangeArrowheads="1"/>
            </p:cNvSpPr>
            <p:nvPr/>
          </p:nvSpPr>
          <p:spPr bwMode="auto">
            <a:xfrm>
              <a:off x="6960973" y="4265602"/>
              <a:ext cx="452362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en-US" altLang="zh-CN" sz="1100" b="1"/>
                <a:t>1400</a:t>
              </a:r>
              <a:endParaRPr lang="en-US" altLang="zh-CN" sz="1100" b="1"/>
            </a:p>
          </p:txBody>
        </p:sp>
        <p:sp>
          <p:nvSpPr>
            <p:cNvPr id="1048893" name="Rectangle 10"/>
            <p:cNvSpPr>
              <a:spLocks noChangeArrowheads="1"/>
            </p:cNvSpPr>
            <p:nvPr/>
          </p:nvSpPr>
          <p:spPr bwMode="auto">
            <a:xfrm>
              <a:off x="6426363" y="4265602"/>
              <a:ext cx="534610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zh-CN" altLang="en-US" sz="11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100" b="1"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sz="11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48894" name="Line 11"/>
            <p:cNvSpPr>
              <a:spLocks noChangeShapeType="1"/>
            </p:cNvSpPr>
            <p:nvPr/>
          </p:nvSpPr>
          <p:spPr bwMode="auto">
            <a:xfrm>
              <a:off x="6426363" y="4265602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895" name="Line 12"/>
            <p:cNvSpPr>
              <a:spLocks noChangeShapeType="1"/>
            </p:cNvSpPr>
            <p:nvPr/>
          </p:nvSpPr>
          <p:spPr bwMode="auto">
            <a:xfrm>
              <a:off x="6426363" y="4505825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896" name="Line 13"/>
            <p:cNvSpPr>
              <a:spLocks noChangeShapeType="1"/>
            </p:cNvSpPr>
            <p:nvPr/>
          </p:nvSpPr>
          <p:spPr bwMode="auto">
            <a:xfrm>
              <a:off x="6426363" y="4265602"/>
              <a:ext cx="0" cy="2402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897" name="Line 14"/>
            <p:cNvSpPr>
              <a:spLocks noChangeShapeType="1"/>
            </p:cNvSpPr>
            <p:nvPr/>
          </p:nvSpPr>
          <p:spPr bwMode="auto">
            <a:xfrm>
              <a:off x="6960973" y="4265602"/>
              <a:ext cx="0" cy="240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898" name="Line 15"/>
            <p:cNvSpPr>
              <a:spLocks noChangeShapeType="1"/>
            </p:cNvSpPr>
            <p:nvPr/>
          </p:nvSpPr>
          <p:spPr bwMode="auto">
            <a:xfrm>
              <a:off x="7413335" y="4265602"/>
              <a:ext cx="0" cy="2402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899" name="Rectangle 16"/>
            <p:cNvSpPr>
              <a:spLocks noChangeArrowheads="1"/>
            </p:cNvSpPr>
            <p:nvPr/>
          </p:nvSpPr>
          <p:spPr bwMode="auto">
            <a:xfrm>
              <a:off x="9387278" y="4264765"/>
              <a:ext cx="452362" cy="24106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en-US" altLang="zh-CN" sz="1100" b="1" dirty="0"/>
                <a:t>1346</a:t>
              </a:r>
              <a:endParaRPr lang="en-US" altLang="zh-CN" sz="1100" b="1" dirty="0"/>
            </a:p>
          </p:txBody>
        </p:sp>
        <p:sp>
          <p:nvSpPr>
            <p:cNvPr id="1048900" name="Rectangle 17"/>
            <p:cNvSpPr>
              <a:spLocks noChangeArrowheads="1"/>
            </p:cNvSpPr>
            <p:nvPr/>
          </p:nvSpPr>
          <p:spPr bwMode="auto">
            <a:xfrm>
              <a:off x="8852668" y="4264765"/>
              <a:ext cx="534610" cy="24106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zh-CN" altLang="en-US" sz="11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100" b="1"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sz="11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48901" name="Line 18"/>
            <p:cNvSpPr>
              <a:spLocks noChangeShapeType="1"/>
            </p:cNvSpPr>
            <p:nvPr/>
          </p:nvSpPr>
          <p:spPr bwMode="auto">
            <a:xfrm>
              <a:off x="8852668" y="4264765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902" name="Line 19"/>
            <p:cNvSpPr>
              <a:spLocks noChangeShapeType="1"/>
            </p:cNvSpPr>
            <p:nvPr/>
          </p:nvSpPr>
          <p:spPr bwMode="auto">
            <a:xfrm>
              <a:off x="8852668" y="4505825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903" name="Line 20"/>
            <p:cNvSpPr>
              <a:spLocks noChangeShapeType="1"/>
            </p:cNvSpPr>
            <p:nvPr/>
          </p:nvSpPr>
          <p:spPr bwMode="auto">
            <a:xfrm>
              <a:off x="8852668" y="4264765"/>
              <a:ext cx="0" cy="2410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904" name="Line 21"/>
            <p:cNvSpPr>
              <a:spLocks noChangeShapeType="1"/>
            </p:cNvSpPr>
            <p:nvPr/>
          </p:nvSpPr>
          <p:spPr bwMode="auto">
            <a:xfrm>
              <a:off x="9387278" y="4264765"/>
              <a:ext cx="0" cy="2410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905" name="Line 22"/>
            <p:cNvSpPr>
              <a:spLocks noChangeShapeType="1"/>
            </p:cNvSpPr>
            <p:nvPr/>
          </p:nvSpPr>
          <p:spPr bwMode="auto">
            <a:xfrm>
              <a:off x="9839639" y="4264765"/>
              <a:ext cx="0" cy="2410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906" name="Rectangle 23"/>
            <p:cNvSpPr>
              <a:spLocks noChangeArrowheads="1"/>
            </p:cNvSpPr>
            <p:nvPr/>
          </p:nvSpPr>
          <p:spPr bwMode="auto">
            <a:xfrm>
              <a:off x="10579868" y="4264765"/>
              <a:ext cx="452362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en-US" altLang="zh-CN" sz="1200" b="1"/>
                <a:t> ∧</a:t>
              </a:r>
              <a:endParaRPr lang="en-US" altLang="zh-CN" sz="1200" b="1"/>
            </a:p>
          </p:txBody>
        </p:sp>
        <p:sp>
          <p:nvSpPr>
            <p:cNvPr id="1048907" name="Rectangle 24"/>
            <p:cNvSpPr>
              <a:spLocks noChangeArrowheads="1"/>
            </p:cNvSpPr>
            <p:nvPr/>
          </p:nvSpPr>
          <p:spPr bwMode="auto">
            <a:xfrm>
              <a:off x="10045259" y="4264765"/>
              <a:ext cx="534610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zh-CN" altLang="en-US" sz="1100" b="1" dirty="0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100" b="1" dirty="0">
                  <a:latin typeface="楷体_GB2312" pitchFamily="49" charset="-122"/>
                  <a:ea typeface="楷体_GB2312" pitchFamily="49" charset="-122"/>
                </a:rPr>
                <a:t>4</a:t>
              </a:r>
              <a:endParaRPr lang="en-US" altLang="zh-CN" sz="11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48908" name="Line 25"/>
            <p:cNvSpPr>
              <a:spLocks noChangeShapeType="1"/>
            </p:cNvSpPr>
            <p:nvPr/>
          </p:nvSpPr>
          <p:spPr bwMode="auto">
            <a:xfrm>
              <a:off x="10045259" y="4264765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909" name="Line 26"/>
            <p:cNvSpPr>
              <a:spLocks noChangeShapeType="1"/>
            </p:cNvSpPr>
            <p:nvPr/>
          </p:nvSpPr>
          <p:spPr bwMode="auto">
            <a:xfrm>
              <a:off x="10045259" y="4504988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910" name="Line 27"/>
            <p:cNvSpPr>
              <a:spLocks noChangeShapeType="1"/>
            </p:cNvSpPr>
            <p:nvPr/>
          </p:nvSpPr>
          <p:spPr bwMode="auto">
            <a:xfrm>
              <a:off x="10045259" y="4264765"/>
              <a:ext cx="0" cy="2402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911" name="Line 28"/>
            <p:cNvSpPr>
              <a:spLocks noChangeShapeType="1"/>
            </p:cNvSpPr>
            <p:nvPr/>
          </p:nvSpPr>
          <p:spPr bwMode="auto">
            <a:xfrm>
              <a:off x="10579868" y="4264765"/>
              <a:ext cx="0" cy="240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912" name="Line 29"/>
            <p:cNvSpPr>
              <a:spLocks noChangeShapeType="1"/>
            </p:cNvSpPr>
            <p:nvPr/>
          </p:nvSpPr>
          <p:spPr bwMode="auto">
            <a:xfrm>
              <a:off x="11032230" y="4264765"/>
              <a:ext cx="0" cy="2402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/>
            <a:p>
              <a:endParaRPr lang="zh-CN" altLang="en-US" sz="1000"/>
            </a:p>
          </p:txBody>
        </p:sp>
        <p:sp>
          <p:nvSpPr>
            <p:cNvPr id="1048913" name="Rectangle 30"/>
            <p:cNvSpPr>
              <a:spLocks noChangeArrowheads="1"/>
            </p:cNvSpPr>
            <p:nvPr/>
          </p:nvSpPr>
          <p:spPr bwMode="auto">
            <a:xfrm>
              <a:off x="6960973" y="4746047"/>
              <a:ext cx="534610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en-US" altLang="zh-CN" sz="1100" b="1"/>
                <a:t>1345</a:t>
              </a:r>
              <a:endParaRPr lang="en-US" altLang="zh-CN" sz="1100" b="1"/>
            </a:p>
          </p:txBody>
        </p:sp>
        <p:sp>
          <p:nvSpPr>
            <p:cNvPr id="1048914" name="Text Box 31" descr="蓝色砂纸"/>
            <p:cNvSpPr txBox="1">
              <a:spLocks noChangeArrowheads="1"/>
            </p:cNvSpPr>
            <p:nvPr/>
          </p:nvSpPr>
          <p:spPr bwMode="auto">
            <a:xfrm>
              <a:off x="6467486" y="3943352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>
                  <a:ea typeface="宋体" panose="02010600030101010101" pitchFamily="2" charset="-122"/>
                </a:rPr>
                <a:t>h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cxnSp>
          <p:nvCxnSpPr>
            <p:cNvPr id="3145729" name="AutoShape 32"/>
            <p:cNvCxnSpPr>
              <a:cxnSpLocks noChangeShapeType="1"/>
              <a:stCxn id="1048892" idx="3"/>
              <a:endCxn id="1048886" idx="1"/>
            </p:cNvCxnSpPr>
            <p:nvPr/>
          </p:nvCxnSpPr>
          <p:spPr bwMode="auto">
            <a:xfrm flipV="1">
              <a:off x="7413335" y="4385295"/>
              <a:ext cx="246743" cy="837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</p:spPr>
        </p:cxnSp>
        <p:cxnSp>
          <p:nvCxnSpPr>
            <p:cNvPr id="3145730" name="AutoShape 33"/>
            <p:cNvCxnSpPr>
              <a:cxnSpLocks noChangeShapeType="1"/>
              <a:stCxn id="1048885" idx="3"/>
              <a:endCxn id="1048900" idx="1"/>
            </p:cNvCxnSpPr>
            <p:nvPr/>
          </p:nvCxnSpPr>
          <p:spPr bwMode="auto">
            <a:xfrm>
              <a:off x="8647049" y="4385295"/>
              <a:ext cx="205619" cy="0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</p:spPr>
        </p:cxnSp>
        <p:cxnSp>
          <p:nvCxnSpPr>
            <p:cNvPr id="3145731" name="AutoShape 34"/>
            <p:cNvCxnSpPr>
              <a:cxnSpLocks noChangeShapeType="1"/>
              <a:stCxn id="1048899" idx="3"/>
              <a:endCxn id="1048907" idx="1"/>
            </p:cNvCxnSpPr>
            <p:nvPr/>
          </p:nvCxnSpPr>
          <p:spPr bwMode="auto">
            <a:xfrm>
              <a:off x="9839639" y="4385295"/>
              <a:ext cx="205619" cy="0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tailEnd type="triangle" w="med" len="med"/>
            </a:ln>
          </p:spPr>
        </p:cxnSp>
        <p:sp>
          <p:nvSpPr>
            <p:cNvPr id="1048915" name="Line 71"/>
            <p:cNvSpPr>
              <a:spLocks noChangeShapeType="1"/>
            </p:cNvSpPr>
            <p:nvPr/>
          </p:nvSpPr>
          <p:spPr bwMode="auto">
            <a:xfrm>
              <a:off x="6796477" y="3983528"/>
              <a:ext cx="0" cy="2812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p>
              <a:endParaRPr lang="zh-CN" altLang="en-US" sz="1000"/>
            </a:p>
          </p:txBody>
        </p:sp>
        <p:sp>
          <p:nvSpPr>
            <p:cNvPr id="1048916" name="Text Box 72" descr="蓝色砂纸"/>
            <p:cNvSpPr txBox="1">
              <a:spLocks noChangeArrowheads="1"/>
            </p:cNvSpPr>
            <p:nvPr/>
          </p:nvSpPr>
          <p:spPr bwMode="auto">
            <a:xfrm>
              <a:off x="7060988" y="5031561"/>
              <a:ext cx="205619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dirty="0">
                  <a:ea typeface="宋体" panose="02010600030101010101" pitchFamily="2" charset="-122"/>
                </a:rPr>
                <a:t>h</a:t>
              </a:r>
              <a:endParaRPr lang="en-US" altLang="zh-CN" sz="1200" b="1" dirty="0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194306" name="Group 35"/>
          <p:cNvGraphicFramePr>
            <a:graphicFrameLocks noGrp="1"/>
          </p:cNvGraphicFramePr>
          <p:nvPr/>
        </p:nvGraphicFramePr>
        <p:xfrm>
          <a:off x="6576475" y="4650036"/>
          <a:ext cx="2362200" cy="1920296"/>
        </p:xfrm>
        <a:graphic>
          <a:graphicData uri="http://schemas.openxmlformats.org/drawingml/2006/table">
            <a:tbl>
              <a:tblPr/>
              <a:tblGrid>
                <a:gridCol w="821267"/>
                <a:gridCol w="883105"/>
                <a:gridCol w="657828"/>
              </a:tblGrid>
              <a:tr h="274328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存储地址</a:t>
                      </a:r>
                      <a:endParaRPr kumimoji="1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存储内容</a:t>
                      </a:r>
                      <a:endParaRPr kumimoji="1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指针</a:t>
                      </a:r>
                      <a:endParaRPr kumimoji="1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</a:tr>
              <a:tr h="274328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1345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元素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1400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</a:tr>
              <a:tr h="274328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1346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元素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∧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</a:tr>
              <a:tr h="274328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..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</a:tr>
              <a:tr h="274328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1400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元素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1536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</a:tr>
              <a:tr h="274328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..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</a:tr>
              <a:tr h="274328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1536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元素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1346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矩形 3"/>
          <p:cNvSpPr>
            <a:spLocks noChangeArrowheads="1"/>
          </p:cNvSpPr>
          <p:nvPr/>
        </p:nvSpPr>
        <p:spPr bwMode="auto">
          <a:xfrm>
            <a:off x="654135" y="2985711"/>
            <a:ext cx="2951480" cy="1148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>
              <a:spcAft>
                <a:spcPts val="0"/>
              </a:spcAft>
            </a:pPr>
            <a:r>
              <a:rPr lang="zh-CN" altLang="en-US" sz="5145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课程说明</a:t>
            </a:r>
            <a:endParaRPr lang="zh-CN" altLang="en-US" sz="5145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171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课程安排及学时分配</a:t>
            </a:r>
            <a:endParaRPr lang="zh-CN" altLang="en-US" sz="171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Text Box 3"/>
          <p:cNvSpPr txBox="1">
            <a:spLocks noChangeArrowheads="1"/>
          </p:cNvSpPr>
          <p:nvPr/>
        </p:nvSpPr>
        <p:spPr bwMode="auto">
          <a:xfrm>
            <a:off x="1545167" y="2678914"/>
            <a:ext cx="34290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 b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21" name="AutoShape 4"/>
          <p:cNvSpPr/>
          <p:nvPr/>
        </p:nvSpPr>
        <p:spPr bwMode="auto">
          <a:xfrm>
            <a:off x="1730818" y="2338712"/>
            <a:ext cx="427603" cy="3274688"/>
          </a:xfrm>
          <a:prstGeom prst="leftBrace">
            <a:avLst>
              <a:gd name="adj1" fmla="val 53795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22" name="Text Box 5" descr="花岗岩"/>
          <p:cNvSpPr txBox="1">
            <a:spLocks noChangeArrowheads="1"/>
          </p:cNvSpPr>
          <p:nvPr/>
        </p:nvSpPr>
        <p:spPr bwMode="auto">
          <a:xfrm>
            <a:off x="2005073" y="2055019"/>
            <a:ext cx="288861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zh-CN" altLang="en-US" b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数据的逻辑结构 </a:t>
            </a:r>
            <a:endParaRPr lang="zh-CN" altLang="en-US" b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23" name="Text Box 6" descr="花岗岩"/>
          <p:cNvSpPr txBox="1">
            <a:spLocks noChangeArrowheads="1"/>
          </p:cNvSpPr>
          <p:nvPr/>
        </p:nvSpPr>
        <p:spPr bwMode="auto">
          <a:xfrm>
            <a:off x="2005073" y="3765175"/>
            <a:ext cx="288861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zh-CN" alt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数据的存储结构 </a:t>
            </a:r>
            <a:endParaRPr lang="zh-CN" altLang="en-US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24" name="Text Box 7" descr="花岗岩"/>
          <p:cNvSpPr txBox="1">
            <a:spLocks noChangeArrowheads="1"/>
          </p:cNvSpPr>
          <p:nvPr/>
        </p:nvSpPr>
        <p:spPr bwMode="auto">
          <a:xfrm>
            <a:off x="2191727" y="5343696"/>
            <a:ext cx="668718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数据的运算：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插入、删除、修改、查找、排序 </a:t>
            </a:r>
            <a:endParaRPr lang="zh-CN" altLang="en-US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25" name="AutoShape 8"/>
          <p:cNvSpPr/>
          <p:nvPr/>
        </p:nvSpPr>
        <p:spPr bwMode="auto">
          <a:xfrm>
            <a:off x="4894286" y="3580746"/>
            <a:ext cx="201591" cy="1540603"/>
          </a:xfrm>
          <a:prstGeom prst="leftBrace">
            <a:avLst>
              <a:gd name="adj1" fmla="val 68866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26" name="AutoShape 10"/>
          <p:cNvSpPr/>
          <p:nvPr/>
        </p:nvSpPr>
        <p:spPr bwMode="auto">
          <a:xfrm>
            <a:off x="6480851" y="861000"/>
            <a:ext cx="152400" cy="1360488"/>
          </a:xfrm>
          <a:prstGeom prst="leftBrace">
            <a:avLst>
              <a:gd name="adj1" fmla="val 74392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 sz="20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27" name="AutoShape 11"/>
          <p:cNvSpPr/>
          <p:nvPr/>
        </p:nvSpPr>
        <p:spPr bwMode="auto">
          <a:xfrm>
            <a:off x="6518951" y="2341041"/>
            <a:ext cx="114300" cy="944563"/>
          </a:xfrm>
          <a:prstGeom prst="leftBrace">
            <a:avLst>
              <a:gd name="adj1" fmla="val 68866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 sz="20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28" name="Text Box 12" descr="花岗岩"/>
          <p:cNvSpPr txBox="1">
            <a:spLocks noChangeArrowheads="1"/>
          </p:cNvSpPr>
          <p:nvPr/>
        </p:nvSpPr>
        <p:spPr bwMode="auto">
          <a:xfrm>
            <a:off x="5128622" y="1372336"/>
            <a:ext cx="135255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线性结构 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29" name="Text Box 13" descr="花岗岩"/>
          <p:cNvSpPr txBox="1">
            <a:spLocks noChangeArrowheads="1"/>
          </p:cNvSpPr>
          <p:nvPr/>
        </p:nvSpPr>
        <p:spPr bwMode="auto">
          <a:xfrm>
            <a:off x="5039088" y="2468208"/>
            <a:ext cx="153162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非线性结构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30" name="Text Box 14" descr="花岗岩"/>
          <p:cNvSpPr txBox="1">
            <a:spLocks noChangeArrowheads="1"/>
          </p:cNvSpPr>
          <p:nvPr/>
        </p:nvSpPr>
        <p:spPr bwMode="auto">
          <a:xfrm>
            <a:off x="5125191" y="3337648"/>
            <a:ext cx="1276985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顺序存储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31" name="Text Box 15" descr="花岗岩"/>
          <p:cNvSpPr txBox="1">
            <a:spLocks noChangeArrowheads="1"/>
          </p:cNvSpPr>
          <p:nvPr/>
        </p:nvSpPr>
        <p:spPr bwMode="auto">
          <a:xfrm>
            <a:off x="5208723" y="4360868"/>
            <a:ext cx="1276985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索引存储 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32" name="Text Box 16" descr="花岗岩"/>
          <p:cNvSpPr txBox="1">
            <a:spLocks noChangeArrowheads="1"/>
          </p:cNvSpPr>
          <p:nvPr/>
        </p:nvSpPr>
        <p:spPr bwMode="auto">
          <a:xfrm>
            <a:off x="6702500" y="781344"/>
            <a:ext cx="946785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线性表</a:t>
            </a:r>
            <a:endParaRPr lang="zh-CN" altLang="en-US" sz="2000" b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33" name="Text Box 17" descr="花岗岩"/>
          <p:cNvSpPr txBox="1">
            <a:spLocks noChangeArrowheads="1"/>
          </p:cNvSpPr>
          <p:nvPr/>
        </p:nvSpPr>
        <p:spPr bwMode="auto">
          <a:xfrm>
            <a:off x="6702494" y="1300456"/>
            <a:ext cx="120142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栈、队列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34" name="Text Box 18" descr="花岗岩"/>
          <p:cNvSpPr txBox="1">
            <a:spLocks noChangeArrowheads="1"/>
          </p:cNvSpPr>
          <p:nvPr/>
        </p:nvSpPr>
        <p:spPr bwMode="auto">
          <a:xfrm>
            <a:off x="6702494" y="1819568"/>
            <a:ext cx="120142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串、数组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35" name="Text Box 19" descr="花岗岩"/>
          <p:cNvSpPr txBox="1">
            <a:spLocks noChangeArrowheads="1"/>
          </p:cNvSpPr>
          <p:nvPr/>
        </p:nvSpPr>
        <p:spPr bwMode="auto">
          <a:xfrm>
            <a:off x="6665075" y="2338712"/>
            <a:ext cx="120142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树形结构</a:t>
            </a:r>
            <a:endParaRPr lang="zh-CN" altLang="en-US" sz="2000" b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36" name="Text Box 20" descr="花岗岩"/>
          <p:cNvSpPr txBox="1">
            <a:spLocks noChangeArrowheads="1"/>
          </p:cNvSpPr>
          <p:nvPr/>
        </p:nvSpPr>
        <p:spPr bwMode="auto">
          <a:xfrm>
            <a:off x="6665075" y="2872112"/>
            <a:ext cx="120142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图形结构</a:t>
            </a:r>
            <a:endParaRPr lang="zh-CN" altLang="en-US" sz="2000" b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37" name="Text Box 24"/>
          <p:cNvSpPr txBox="1">
            <a:spLocks noChangeArrowheads="1"/>
          </p:cNvSpPr>
          <p:nvPr/>
        </p:nvSpPr>
        <p:spPr bwMode="auto">
          <a:xfrm>
            <a:off x="61531" y="2259630"/>
            <a:ext cx="1662060" cy="32124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逻辑结构唯一</a:t>
            </a:r>
            <a:endParaRPr lang="zh-CN" altLang="en-US" sz="1600" b="1" dirty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2000" b="1" dirty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1600" b="1" dirty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1600" b="1" dirty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ts val="5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存储结构不唯一</a:t>
            </a:r>
            <a:endParaRPr lang="zh-CN" altLang="en-US" sz="1600" b="1" dirty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 sz="1600" b="1" dirty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2400" b="1" dirty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ts val="50"/>
              </a:spcBef>
            </a:pPr>
            <a:r>
              <a:rPr lang="zh-CN" altLang="en-US" sz="1600" b="1" dirty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运算的实现依赖于存储结构</a:t>
            </a:r>
            <a:endParaRPr lang="zh-CN" altLang="en-US" sz="1600" b="1" dirty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38" name="AutoShape 25"/>
          <p:cNvSpPr>
            <a:spLocks noChangeArrowheads="1"/>
          </p:cNvSpPr>
          <p:nvPr/>
        </p:nvSpPr>
        <p:spPr bwMode="auto">
          <a:xfrm>
            <a:off x="797845" y="4353391"/>
            <a:ext cx="189443" cy="442649"/>
          </a:xfrm>
          <a:prstGeom prst="upArrow">
            <a:avLst>
              <a:gd name="adj1" fmla="val 50000"/>
              <a:gd name="adj2" fmla="val 1860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39" name="AutoShape 8"/>
          <p:cNvSpPr/>
          <p:nvPr/>
        </p:nvSpPr>
        <p:spPr bwMode="auto">
          <a:xfrm>
            <a:off x="4894283" y="1532473"/>
            <a:ext cx="244215" cy="1135795"/>
          </a:xfrm>
          <a:prstGeom prst="leftBrace">
            <a:avLst>
              <a:gd name="adj1" fmla="val 68866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 sz="20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40" name="Text Box 14" descr="花岗岩"/>
          <p:cNvSpPr txBox="1">
            <a:spLocks noChangeArrowheads="1"/>
          </p:cNvSpPr>
          <p:nvPr/>
        </p:nvSpPr>
        <p:spPr bwMode="auto">
          <a:xfrm>
            <a:off x="5208827" y="3832232"/>
            <a:ext cx="120142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链式存储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41" name="Text Box 15" descr="花岗岩"/>
          <p:cNvSpPr txBox="1">
            <a:spLocks noChangeArrowheads="1"/>
          </p:cNvSpPr>
          <p:nvPr/>
        </p:nvSpPr>
        <p:spPr bwMode="auto">
          <a:xfrm>
            <a:off x="5003602" y="4899381"/>
            <a:ext cx="1428115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散列存储 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4894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9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9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7" grpId="0" advAuto="3000" autoUpdateAnimBg="0" build="p"/>
      <p:bldP spid="10489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6" name="标题 1"/>
          <p:cNvSpPr>
            <a:spLocks noGrp="1"/>
          </p:cNvSpPr>
          <p:nvPr>
            <p:ph type="title"/>
          </p:nvPr>
        </p:nvSpPr>
        <p:spPr>
          <a:xfrm>
            <a:off x="628650" y="258407"/>
            <a:ext cx="7886700" cy="1325563"/>
          </a:xfrm>
        </p:spPr>
        <p:txBody>
          <a:bodyPr>
            <a:normAutofit/>
          </a:bodyPr>
          <a:p>
            <a:pPr>
              <a:spcAft>
                <a:spcPts val="0"/>
              </a:spcAft>
            </a:pPr>
            <a:r>
              <a:rPr lang="zh-CN" altLang="en-US" dirty="0"/>
              <a:t>抽象数据类型 </a:t>
            </a:r>
            <a:br>
              <a:rPr lang="zh-CN" altLang="en-US" dirty="0"/>
            </a:br>
            <a:r>
              <a:rPr lang="en-US" altLang="zh-CN" sz="2400" dirty="0"/>
              <a:t>(ADTs: Abstract  Data Types)</a:t>
            </a:r>
            <a:endParaRPr lang="en-US" altLang="zh-CN" sz="2400" dirty="0"/>
          </a:p>
        </p:txBody>
      </p:sp>
      <p:sp>
        <p:nvSpPr>
          <p:cNvPr id="1048947" name="内容占位符 2"/>
          <p:cNvSpPr>
            <a:spLocks noGrp="1"/>
          </p:cNvSpPr>
          <p:nvPr>
            <p:ph sz="half" idx="1"/>
          </p:nvPr>
        </p:nvSpPr>
        <p:spPr>
          <a:xfrm>
            <a:off x="275608" y="1523032"/>
            <a:ext cx="5791199" cy="4351339"/>
          </a:xfrm>
        </p:spPr>
        <p:txBody>
          <a:bodyPr>
            <a:normAutofit/>
          </a:bodyPr>
          <a:p>
            <a:pPr>
              <a:spcAft>
                <a:spcPts val="0"/>
              </a:spcAft>
            </a:pPr>
            <a:r>
              <a:rPr lang="zh-CN" altLang="en-US" sz="2000" dirty="0"/>
              <a:t>更高层次的数据抽象</a:t>
            </a:r>
            <a:endParaRPr lang="en-US" altLang="zh-CN" sz="2000" dirty="0"/>
          </a:p>
          <a:p>
            <a:pPr>
              <a:spcAft>
                <a:spcPts val="0"/>
              </a:spcAft>
            </a:pPr>
            <a:r>
              <a:rPr lang="zh-CN" altLang="en-US" sz="2000" dirty="0"/>
              <a:t>由用户定义用以表示应用问题的数据模型</a:t>
            </a:r>
            <a:endParaRPr lang="en-US" altLang="zh-CN" sz="2000" dirty="0"/>
          </a:p>
          <a:p>
            <a:pPr>
              <a:spcAft>
                <a:spcPts val="0"/>
              </a:spcAft>
            </a:pPr>
            <a:r>
              <a:rPr lang="zh-CN" altLang="en-US" sz="2000" dirty="0"/>
              <a:t>由基本的数据类型组成</a:t>
            </a:r>
            <a:r>
              <a:rPr lang="en-US" altLang="zh-CN" sz="2000" dirty="0"/>
              <a:t>, </a:t>
            </a:r>
            <a:r>
              <a:rPr lang="zh-CN" altLang="en-US" sz="2000" dirty="0"/>
              <a:t>并包括一组相关的操作</a:t>
            </a:r>
            <a:endParaRPr lang="en-US" altLang="zh-CN" sz="2000" dirty="0"/>
          </a:p>
          <a:p>
            <a:pPr>
              <a:spcAft>
                <a:spcPts val="0"/>
              </a:spcAft>
            </a:pPr>
            <a:r>
              <a:rPr lang="zh-CN" altLang="en-US" sz="2000" dirty="0"/>
              <a:t>抽象数据类型可以用以下的三元组来表示：</a:t>
            </a:r>
            <a:endParaRPr lang="zh-CN" altLang="en-US" sz="2000" dirty="0"/>
          </a:p>
          <a:p>
            <a:pPr>
              <a:spcAft>
                <a:spcPts val="0"/>
              </a:spcAft>
            </a:pPr>
            <a:r>
              <a:rPr lang="en-US" altLang="zh-CN" sz="2000" dirty="0"/>
              <a:t>           ADT = </a:t>
            </a:r>
            <a:r>
              <a:rPr lang="zh-CN" altLang="en-US" sz="2000" dirty="0"/>
              <a:t>（</a:t>
            </a:r>
            <a:r>
              <a:rPr lang="en-US" altLang="zh-CN" sz="2000" dirty="0"/>
              <a:t>D</a:t>
            </a:r>
            <a:r>
              <a:rPr lang="zh-CN" altLang="en-US" sz="2000" dirty="0"/>
              <a:t>，</a:t>
            </a:r>
            <a:r>
              <a:rPr lang="en-US" altLang="zh-CN" sz="2000" dirty="0"/>
              <a:t>S</a:t>
            </a:r>
            <a:r>
              <a:rPr lang="zh-CN" altLang="en-US" sz="2000" dirty="0"/>
              <a:t>，</a:t>
            </a:r>
            <a:r>
              <a:rPr lang="en-US" altLang="zh-CN" sz="2000" dirty="0"/>
              <a:t>P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endParaRPr lang="zh-CN" altLang="en-US" sz="1600" dirty="0"/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lang="zh-CN" altLang="en-US" sz="1800" dirty="0"/>
              <a:t>数据对象   </a:t>
            </a:r>
            <a:r>
              <a:rPr lang="en-US" altLang="zh-CN" sz="1800" dirty="0"/>
              <a:t>D</a:t>
            </a:r>
            <a:r>
              <a:rPr lang="zh-CN" altLang="en-US" sz="1800" dirty="0"/>
              <a:t>上的关系集    </a:t>
            </a:r>
            <a:r>
              <a:rPr lang="en-US" altLang="zh-CN" sz="1800" dirty="0"/>
              <a:t>D</a:t>
            </a:r>
            <a:r>
              <a:rPr lang="zh-CN" altLang="en-US" sz="1800" dirty="0"/>
              <a:t>上的操作集 </a:t>
            </a:r>
            <a:endParaRPr lang="zh-CN" altLang="en-US" sz="18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0489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  <p:sp>
        <p:nvSpPr>
          <p:cNvPr id="1048949" name="Rectangle 6"/>
          <p:cNvSpPr>
            <a:spLocks noChangeArrowheads="1"/>
          </p:cNvSpPr>
          <p:nvPr/>
        </p:nvSpPr>
        <p:spPr bwMode="auto">
          <a:xfrm>
            <a:off x="4758267" y="4380895"/>
            <a:ext cx="4394201" cy="165544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</a:ln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抽象数据类型名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 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50"/>
              </a:spcBef>
              <a:spcAft>
                <a:spcPts val="0"/>
              </a:spcAft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数据对象的定义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50"/>
              </a:spcBef>
              <a:spcAft>
                <a:spcPts val="0"/>
              </a:spcAft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数据关系的定义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50"/>
              </a:spcBef>
              <a:spcAft>
                <a:spcPts val="0"/>
              </a:spcAft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</a:t>
            </a:r>
            <a:r>
              <a:rPr lang="zh-CN" altLang="en-US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基本操作的定义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50"/>
              </a:spcBef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 ADT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抽象数据类型名</a:t>
            </a:r>
            <a:endParaRPr lang="zh-CN" altLang="en-US" sz="2000" dirty="0">
              <a:solidFill>
                <a:srgbClr val="FF33C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8950" name="Rectangle 7"/>
          <p:cNvSpPr>
            <a:spLocks noChangeArrowheads="1"/>
          </p:cNvSpPr>
          <p:nvPr/>
        </p:nvSpPr>
        <p:spPr bwMode="auto">
          <a:xfrm>
            <a:off x="5935142" y="3859955"/>
            <a:ext cx="2406651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常用定义格式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45732" name="直接箭头连接符 9"/>
          <p:cNvCxnSpPr/>
          <p:nvPr/>
        </p:nvCxnSpPr>
        <p:spPr>
          <a:xfrm flipV="1">
            <a:off x="923290" y="3785870"/>
            <a:ext cx="1394460" cy="57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45733" name="直接箭头连接符 11"/>
          <p:cNvCxnSpPr/>
          <p:nvPr/>
        </p:nvCxnSpPr>
        <p:spPr>
          <a:xfrm flipV="1">
            <a:off x="2588683" y="3811279"/>
            <a:ext cx="279400" cy="42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45734" name="直接箭头连接符 13"/>
          <p:cNvCxnSpPr/>
          <p:nvPr/>
        </p:nvCxnSpPr>
        <p:spPr>
          <a:xfrm flipH="1" flipV="1">
            <a:off x="3486150" y="3785879"/>
            <a:ext cx="584200" cy="4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89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4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4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4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048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4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9" grpId="0" animBg="1" advAuto="1000" autoUpdateAnimBg="0" build="p"/>
      <p:bldP spid="10489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标题 4"/>
          <p:cNvSpPr>
            <a:spLocks noGrp="1"/>
          </p:cNvSpPr>
          <p:nvPr>
            <p:ph type="title"/>
          </p:nvPr>
        </p:nvSpPr>
        <p:spPr>
          <a:xfrm>
            <a:off x="197726" y="307005"/>
            <a:ext cx="7886700" cy="1325563"/>
          </a:xfrm>
        </p:spPr>
        <p:txBody>
          <a:bodyPr/>
          <a:p>
            <a:pPr>
              <a:spcAft>
                <a:spcPts val="0"/>
              </a:spcAft>
            </a:pPr>
            <a:r>
              <a:rPr lang="en-US" altLang="zh-CN" dirty="0" smtClean="0"/>
              <a:t>Example: ATD Complex</a:t>
            </a:r>
            <a:endParaRPr lang="zh-CN" altLang="en-US" dirty="0"/>
          </a:p>
        </p:txBody>
      </p:sp>
      <p:sp>
        <p:nvSpPr>
          <p:cNvPr id="1048955" name="内容占位符 5"/>
          <p:cNvSpPr>
            <a:spLocks noGrp="1"/>
          </p:cNvSpPr>
          <p:nvPr>
            <p:ph sz="half" idx="1"/>
          </p:nvPr>
        </p:nvSpPr>
        <p:spPr>
          <a:xfrm>
            <a:off x="94615" y="1811655"/>
            <a:ext cx="4602480" cy="4351655"/>
          </a:xfrm>
        </p:spPr>
        <p:txBody>
          <a:bodyPr>
            <a:normAutofit fontScale="92500"/>
          </a:bodyPr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altLang="en-US" dirty="0" smtClean="0"/>
              <a:t>数据对象：</a:t>
            </a:r>
            <a:br>
              <a:rPr lang="en-US" altLang="zh-CN" dirty="0" smtClean="0"/>
            </a:br>
            <a:r>
              <a:rPr lang="en-US" altLang="zh-CN" sz="2400" dirty="0"/>
              <a:t>D={e1,e2|e1,e2 ∈R,R</a:t>
            </a:r>
            <a:r>
              <a:rPr lang="zh-CN" altLang="en-US" sz="2400" dirty="0"/>
              <a:t>为实数集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altLang="en-US" dirty="0" smtClean="0"/>
              <a:t>数据关系：</a:t>
            </a:r>
            <a:br>
              <a:rPr lang="en-US" altLang="zh-CN" dirty="0" smtClean="0"/>
            </a:br>
            <a:r>
              <a:rPr lang="en-US" altLang="zh-CN" sz="2400" dirty="0"/>
              <a:t>S={&lt;e1,e2&gt;|e1</a:t>
            </a:r>
            <a:r>
              <a:rPr lang="zh-CN" altLang="en-US" sz="2400" dirty="0"/>
              <a:t>为实部</a:t>
            </a:r>
            <a:r>
              <a:rPr lang="en-US" altLang="zh-CN" sz="2400" dirty="0"/>
              <a:t>,e2</a:t>
            </a:r>
            <a:r>
              <a:rPr lang="zh-CN" altLang="en-US" sz="2400" dirty="0"/>
              <a:t>为虚部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altLang="en-US" dirty="0" smtClean="0"/>
              <a:t>基本操作：</a:t>
            </a:r>
            <a:br>
              <a:rPr lang="en-US" altLang="zh-CN" dirty="0" smtClean="0"/>
            </a:br>
            <a:r>
              <a:rPr lang="en-US" altLang="zh-CN" dirty="0" smtClean="0"/>
              <a:t>              </a:t>
            </a:r>
            <a:r>
              <a:rPr lang="en-US" altLang="zh-CN" sz="2400" dirty="0"/>
              <a:t>Create(&amp;</a:t>
            </a:r>
            <a:r>
              <a:rPr lang="en-US" altLang="zh-CN" sz="2400" dirty="0" err="1"/>
              <a:t>C,x,y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altLang="zh-CN" sz="2400" dirty="0"/>
              <a:t>                   </a:t>
            </a:r>
            <a:r>
              <a:rPr lang="en-US" altLang="zh-CN" sz="2400" dirty="0" err="1"/>
              <a:t>GetReal</a:t>
            </a:r>
            <a:r>
              <a:rPr lang="en-US" altLang="zh-CN" sz="2400" dirty="0"/>
              <a:t>(C)</a:t>
            </a:r>
            <a:endParaRPr lang="en-US" altLang="zh-CN" sz="24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altLang="zh-CN" sz="2400" dirty="0"/>
              <a:t>                   Add(C1</a:t>
            </a:r>
            <a:r>
              <a:rPr lang="zh-CN" altLang="en-US" sz="2400" dirty="0"/>
              <a:t>，</a:t>
            </a:r>
            <a:r>
              <a:rPr lang="en-US" altLang="zh-CN" sz="2400" dirty="0"/>
              <a:t>C2)</a:t>
            </a:r>
            <a:endParaRPr lang="en-US" altLang="zh-CN" sz="2400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z="2400" dirty="0"/>
              <a:t>                   ……</a:t>
            </a:r>
            <a:endParaRPr lang="zh-CN" altLang="en-US" sz="2400" dirty="0"/>
          </a:p>
        </p:txBody>
      </p:sp>
      <p:sp>
        <p:nvSpPr>
          <p:cNvPr id="1048956" name="内容占位符 6"/>
          <p:cNvSpPr>
            <a:spLocks noGrp="1"/>
          </p:cNvSpPr>
          <p:nvPr>
            <p:ph sz="half" idx="2"/>
          </p:nvPr>
        </p:nvSpPr>
        <p:spPr>
          <a:xfrm>
            <a:off x="4697095" y="1701165"/>
            <a:ext cx="4184650" cy="4351655"/>
          </a:xfrm>
        </p:spPr>
        <p:txBody>
          <a:bodyPr>
            <a:normAutofit fontScale="92500"/>
          </a:bodyPr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Calibri" panose="020F0502020204030204" charset="0"/>
                <a:cs typeface="Calibri" panose="020F0502020204030204" charset="0"/>
              </a:rPr>
              <a:t>表示部分：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>
                <a:latin typeface="Calibri" panose="020F0502020204030204" charset="0"/>
                <a:cs typeface="Calibri" panose="020F0502020204030204" charset="0"/>
              </a:rPr>
              <a:t>typedef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000" dirty="0" err="1">
                <a:latin typeface="Calibri" panose="020F0502020204030204" charset="0"/>
                <a:cs typeface="Calibri" panose="020F0502020204030204" charset="0"/>
              </a:rPr>
              <a:t>struct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{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   float </a:t>
            </a:r>
            <a:r>
              <a:rPr lang="en-US" altLang="zh-CN" sz="2000" dirty="0" err="1">
                <a:latin typeface="Calibri" panose="020F0502020204030204" charset="0"/>
                <a:cs typeface="Calibri" panose="020F0502020204030204" charset="0"/>
              </a:rPr>
              <a:t>Realpart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;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   float </a:t>
            </a:r>
            <a:r>
              <a:rPr lang="en-US" altLang="zh-CN" sz="2000" dirty="0" err="1">
                <a:latin typeface="Calibri" panose="020F0502020204030204" charset="0"/>
                <a:cs typeface="Calibri" panose="020F0502020204030204" charset="0"/>
              </a:rPr>
              <a:t>Imagepart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;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}  Complex;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Calibri" panose="020F0502020204030204" charset="0"/>
                <a:cs typeface="Calibri" panose="020F0502020204030204" charset="0"/>
              </a:rPr>
              <a:t>实现部分：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void Create(&amp;Complex </a:t>
            </a:r>
            <a:r>
              <a:rPr lang="en-US" altLang="zh-CN" sz="2000" dirty="0" err="1">
                <a:latin typeface="Calibri" panose="020F0502020204030204" charset="0"/>
                <a:cs typeface="Calibri" panose="020F0502020204030204" charset="0"/>
              </a:rPr>
              <a:t>c,float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000" dirty="0" err="1">
                <a:latin typeface="Calibri" panose="020F0502020204030204" charset="0"/>
                <a:cs typeface="Calibri" panose="020F0502020204030204" charset="0"/>
              </a:rPr>
              <a:t>x,float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 y){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altLang="zh-CN" sz="2000" dirty="0" err="1">
                <a:latin typeface="Calibri" panose="020F0502020204030204" charset="0"/>
                <a:cs typeface="Calibri" panose="020F0502020204030204" charset="0"/>
              </a:rPr>
              <a:t>c.Realpart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=x;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altLang="zh-CN" sz="2000" dirty="0" err="1">
                <a:latin typeface="Calibri" panose="020F0502020204030204" charset="0"/>
                <a:cs typeface="Calibri" panose="020F0502020204030204" charset="0"/>
              </a:rPr>
              <a:t>c.Imagepart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=y;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}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float </a:t>
            </a:r>
            <a:r>
              <a:rPr lang="en-US" altLang="zh-CN" sz="2000" dirty="0" err="1">
                <a:latin typeface="Calibri" panose="020F0502020204030204" charset="0"/>
                <a:cs typeface="Calibri" panose="020F0502020204030204" charset="0"/>
              </a:rPr>
              <a:t>GetReal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(Complex c){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   return </a:t>
            </a:r>
            <a:r>
              <a:rPr lang="en-US" altLang="zh-CN" sz="2000" dirty="0" err="1">
                <a:latin typeface="Calibri" panose="020F0502020204030204" charset="0"/>
                <a:cs typeface="Calibri" panose="020F0502020204030204" charset="0"/>
              </a:rPr>
              <a:t>c.Realpart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;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}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……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4895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标题 4"/>
          <p:cNvSpPr>
            <a:spLocks noGrp="1"/>
          </p:cNvSpPr>
          <p:nvPr>
            <p:ph type="title"/>
          </p:nvPr>
        </p:nvSpPr>
        <p:spPr>
          <a:xfrm>
            <a:off x="2162175" y="2527300"/>
            <a:ext cx="3502660" cy="916940"/>
          </a:xfrm>
        </p:spPr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算法及算法分析</a:t>
            </a:r>
            <a:endParaRPr lang="zh-CN" altLang="en-US" dirty="0"/>
          </a:p>
        </p:txBody>
      </p:sp>
      <p:sp>
        <p:nvSpPr>
          <p:cNvPr id="1048962" name="文本占位符 5"/>
          <p:cNvSpPr>
            <a:spLocks noGrp="1"/>
          </p:cNvSpPr>
          <p:nvPr>
            <p:ph type="body" idx="1"/>
          </p:nvPr>
        </p:nvSpPr>
        <p:spPr>
          <a:xfrm>
            <a:off x="2162175" y="3471545"/>
            <a:ext cx="2957830" cy="568325"/>
          </a:xfrm>
        </p:spPr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算法定义及特性，算法时间复杂度，空间复杂度分析</a:t>
            </a:r>
            <a:endParaRPr lang="zh-CN" altLang="en-US" dirty="0"/>
          </a:p>
        </p:txBody>
      </p:sp>
      <p:sp>
        <p:nvSpPr>
          <p:cNvPr id="104896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算法定义和特征</a:t>
            </a:r>
            <a:endParaRPr lang="zh-CN" altLang="en-US" dirty="0"/>
          </a:p>
        </p:txBody>
      </p:sp>
      <p:sp>
        <p:nvSpPr>
          <p:cNvPr id="1048968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有穷</a:t>
            </a:r>
            <a:r>
              <a:rPr lang="zh-CN" altLang="en-US" dirty="0"/>
              <a:t>的指令集，这些指令为解决某一特定任务规定了一个运算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/>
              <a:t>特性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输入</a:t>
            </a:r>
            <a:r>
              <a:rPr lang="zh-CN" altLang="en-US" dirty="0"/>
              <a:t>  </a:t>
            </a:r>
            <a:r>
              <a:rPr lang="zh-CN" altLang="en-US" dirty="0" smtClean="0"/>
              <a:t>   有</a:t>
            </a:r>
            <a:r>
              <a:rPr lang="en-US" altLang="zh-CN" dirty="0"/>
              <a:t>0</a:t>
            </a:r>
            <a:r>
              <a:rPr lang="zh-CN" altLang="en-US" dirty="0"/>
              <a:t>个或多个输入</a:t>
            </a:r>
            <a:endParaRPr lang="zh-CN" altLang="en-US" dirty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输出</a:t>
            </a:r>
            <a:r>
              <a:rPr lang="zh-CN" altLang="en-US" dirty="0"/>
              <a:t>  </a:t>
            </a:r>
            <a:r>
              <a:rPr lang="zh-CN" altLang="en-US" dirty="0" smtClean="0"/>
              <a:t>   有</a:t>
            </a:r>
            <a:r>
              <a:rPr lang="zh-CN" altLang="en-US" dirty="0"/>
              <a:t>一个或多个输出</a:t>
            </a:r>
            <a:r>
              <a:rPr lang="en-US" altLang="zh-CN" dirty="0"/>
              <a:t>(</a:t>
            </a:r>
            <a:r>
              <a:rPr lang="zh-CN" altLang="en-US" dirty="0"/>
              <a:t>处理结果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确定性</a:t>
            </a:r>
            <a:r>
              <a:rPr lang="zh-CN" altLang="en-US" dirty="0"/>
              <a:t>  每步定义都是确切、无歧义的</a:t>
            </a:r>
            <a:endParaRPr lang="zh-CN" altLang="en-US" dirty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有穷性</a:t>
            </a:r>
            <a:r>
              <a:rPr lang="zh-CN" altLang="en-US" dirty="0"/>
              <a:t>  算法应在执行有穷步后结束</a:t>
            </a:r>
            <a:endParaRPr lang="zh-CN" altLang="en-US" dirty="0"/>
          </a:p>
          <a:p>
            <a:pPr lvl="1">
              <a:spcBef>
                <a:spcPts val="375"/>
              </a:spcBef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有效性</a:t>
            </a:r>
            <a:r>
              <a:rPr lang="zh-CN" altLang="en-US" dirty="0"/>
              <a:t>  每一条运算应足够基本</a:t>
            </a:r>
            <a:endParaRPr lang="zh-CN" altLang="en-US" dirty="0"/>
          </a:p>
        </p:txBody>
      </p:sp>
      <p:sp>
        <p:nvSpPr>
          <p:cNvPr id="104896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算法描述</a:t>
            </a:r>
            <a:r>
              <a:rPr lang="en-US" altLang="zh-CN" dirty="0" smtClean="0"/>
              <a:t>-</a:t>
            </a:r>
            <a:r>
              <a:rPr lang="zh-CN" altLang="en-US" spc="-25" dirty="0"/>
              <a:t>欧几里德算法</a:t>
            </a:r>
            <a:endParaRPr lang="zh-CN" altLang="en-US" dirty="0"/>
          </a:p>
        </p:txBody>
      </p:sp>
      <p:sp>
        <p:nvSpPr>
          <p:cNvPr id="1048982" name="文本占位符 3"/>
          <p:cNvSpPr>
            <a:spLocks noGrp="1"/>
          </p:cNvSpPr>
          <p:nvPr>
            <p:ph type="body" idx="1"/>
          </p:nvPr>
        </p:nvSpPr>
        <p:spPr>
          <a:xfrm>
            <a:off x="289482" y="1766467"/>
            <a:ext cx="3868340" cy="823912"/>
          </a:xfrm>
        </p:spPr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自然语言</a:t>
            </a:r>
            <a:endParaRPr lang="zh-CN" altLang="en-US" dirty="0"/>
          </a:p>
        </p:txBody>
      </p:sp>
      <p:sp>
        <p:nvSpPr>
          <p:cNvPr id="1048983" name="内容占位符 4"/>
          <p:cNvSpPr>
            <a:spLocks noGrp="1"/>
          </p:cNvSpPr>
          <p:nvPr>
            <p:ph sz="half" idx="2"/>
          </p:nvPr>
        </p:nvSpPr>
        <p:spPr>
          <a:xfrm>
            <a:off x="289482" y="2642235"/>
            <a:ext cx="3868340" cy="3573463"/>
          </a:xfrm>
        </p:spPr>
        <p:txBody>
          <a:bodyPr>
            <a:normAutofit fontScale="95000" lnSpcReduction="20000"/>
          </a:bodyPr>
          <a:p>
            <a:pPr marL="179705" indent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None/>
            </a:pPr>
            <a:r>
              <a:rPr lang="zh-CN" altLang="en-US" sz="2000" spc="-25" dirty="0"/>
              <a:t>①输</a:t>
            </a:r>
            <a:r>
              <a:rPr lang="zh-CN" altLang="en-US" sz="2000" spc="-20" dirty="0"/>
              <a:t>入</a:t>
            </a:r>
            <a:r>
              <a:rPr lang="en-US" altLang="zh-CN" sz="2000" i="1" dirty="0">
                <a:latin typeface="Arial" panose="020B0604020202020204"/>
                <a:cs typeface="Arial" panose="020B0604020202020204"/>
              </a:rPr>
              <a:t>m</a:t>
            </a:r>
            <a:r>
              <a:rPr lang="zh-CN" altLang="en-US" sz="2000" i="1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2000" spc="-20" dirty="0"/>
              <a:t>和</a:t>
            </a:r>
            <a:r>
              <a:rPr lang="en-US" altLang="zh-CN" sz="2000" i="1" spc="-11" dirty="0">
                <a:latin typeface="Arial" panose="020B0604020202020204"/>
                <a:cs typeface="Arial" panose="020B0604020202020204"/>
              </a:rPr>
              <a:t>n</a:t>
            </a:r>
            <a:r>
              <a:rPr lang="zh-CN" altLang="en-US" sz="2000" spc="-25" dirty="0"/>
              <a:t>；</a:t>
            </a:r>
            <a:endParaRPr lang="zh-CN" altLang="en-US" sz="2000" spc="-25" dirty="0"/>
          </a:p>
          <a:p>
            <a:pPr marL="179705" indent="0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lang="zh-CN" altLang="en-US" sz="2000" spc="-25" dirty="0"/>
              <a:t>②</a:t>
            </a:r>
            <a:r>
              <a:rPr lang="zh-CN" altLang="en-US" sz="2000" spc="-551" dirty="0"/>
              <a:t> </a:t>
            </a:r>
            <a:r>
              <a:rPr lang="zh-CN" altLang="en-US" sz="2000" spc="-25" dirty="0"/>
              <a:t>求</a:t>
            </a:r>
            <a:r>
              <a:rPr lang="en-US" altLang="zh-CN" sz="2000" i="1" dirty="0">
                <a:latin typeface="Arial" panose="020B0604020202020204"/>
                <a:cs typeface="Arial" panose="020B0604020202020204"/>
              </a:rPr>
              <a:t>m</a:t>
            </a:r>
            <a:r>
              <a:rPr lang="zh-CN" altLang="en-US" sz="2000" spc="-25" dirty="0"/>
              <a:t>除</a:t>
            </a:r>
            <a:r>
              <a:rPr lang="zh-CN" altLang="en-US" sz="2000" spc="-20" dirty="0"/>
              <a:t>以</a:t>
            </a:r>
            <a:r>
              <a:rPr lang="en-US" altLang="zh-CN" sz="2000" i="1" spc="-11" dirty="0">
                <a:latin typeface="Arial" panose="020B0604020202020204"/>
                <a:cs typeface="Arial" panose="020B0604020202020204"/>
              </a:rPr>
              <a:t>n</a:t>
            </a:r>
            <a:r>
              <a:rPr lang="zh-CN" altLang="en-US" sz="2000" spc="-25" dirty="0"/>
              <a:t>的余</a:t>
            </a:r>
            <a:r>
              <a:rPr lang="zh-CN" altLang="en-US" sz="2000" spc="-20" dirty="0"/>
              <a:t>数</a:t>
            </a:r>
            <a:r>
              <a:rPr lang="en-US" altLang="zh-CN" sz="2000" i="1" spc="-5" dirty="0">
                <a:latin typeface="Arial" panose="020B0604020202020204"/>
                <a:cs typeface="Arial" panose="020B0604020202020204"/>
              </a:rPr>
              <a:t>r</a:t>
            </a:r>
            <a:r>
              <a:rPr lang="zh-CN" altLang="en-US" sz="2000" spc="-25" dirty="0"/>
              <a:t>；</a:t>
            </a:r>
            <a:endParaRPr lang="zh-CN" altLang="en-US" sz="2000" spc="-25" dirty="0"/>
          </a:p>
          <a:p>
            <a:pPr marL="179705" marR="5080" indent="0">
              <a:lnSpc>
                <a:spcPct val="105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zh-CN" altLang="en-US" sz="2000" spc="-25" dirty="0"/>
              <a:t>③</a:t>
            </a:r>
            <a:r>
              <a:rPr lang="zh-CN" altLang="en-US" sz="2000" spc="-551" dirty="0"/>
              <a:t> </a:t>
            </a:r>
            <a:r>
              <a:rPr lang="zh-CN" altLang="en-US" sz="2000" spc="-25" dirty="0"/>
              <a:t>若</a:t>
            </a:r>
            <a:r>
              <a:rPr lang="en-US" altLang="zh-CN" sz="2000" i="1" dirty="0">
                <a:latin typeface="Arial" panose="020B0604020202020204"/>
                <a:cs typeface="Arial" panose="020B0604020202020204"/>
              </a:rPr>
              <a:t>r</a:t>
            </a:r>
            <a:r>
              <a:rPr lang="zh-CN" altLang="en-US" sz="2000" spc="-25" dirty="0"/>
              <a:t>等于</a:t>
            </a:r>
            <a:r>
              <a:rPr lang="en-US" altLang="zh-CN" sz="2000" spc="-5" dirty="0">
                <a:latin typeface="Arial" panose="020B0604020202020204"/>
                <a:cs typeface="Arial" panose="020B0604020202020204"/>
              </a:rPr>
              <a:t>0</a:t>
            </a:r>
            <a:r>
              <a:rPr lang="zh-CN" altLang="en-US" sz="2000" spc="-20" dirty="0"/>
              <a:t>，</a:t>
            </a:r>
            <a:r>
              <a:rPr lang="zh-CN" altLang="en-US" sz="2000" spc="-25" dirty="0"/>
              <a:t>则</a:t>
            </a:r>
            <a:r>
              <a:rPr lang="en-US" altLang="zh-CN" sz="20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lang="zh-CN" altLang="en-US" sz="2000" spc="-25" dirty="0"/>
              <a:t>为最大公约数，算法结束；否则执行 第④步；</a:t>
            </a:r>
            <a:endParaRPr lang="zh-CN" altLang="en-US" sz="2000" spc="-25" dirty="0"/>
          </a:p>
          <a:p>
            <a:pPr marL="179705" indent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None/>
            </a:pPr>
            <a:r>
              <a:rPr lang="zh-CN" altLang="en-US" sz="2000" spc="-25" dirty="0"/>
              <a:t>④</a:t>
            </a:r>
            <a:r>
              <a:rPr lang="zh-CN" altLang="en-US" sz="2000" spc="-551" dirty="0"/>
              <a:t> </a:t>
            </a:r>
            <a:r>
              <a:rPr lang="zh-CN" altLang="en-US" sz="2000" spc="-25" dirty="0"/>
              <a:t>将</a:t>
            </a:r>
            <a:r>
              <a:rPr lang="en-US" altLang="zh-CN" sz="20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lang="zh-CN" altLang="en-US" sz="2000" spc="-25" dirty="0"/>
              <a:t>的值放</a:t>
            </a:r>
            <a:r>
              <a:rPr lang="zh-CN" altLang="en-US" sz="2000" spc="-20" dirty="0"/>
              <a:t>在</a:t>
            </a:r>
            <a:r>
              <a:rPr lang="en-US" altLang="zh-CN" sz="2000" i="1" spc="-5" dirty="0">
                <a:latin typeface="Arial" panose="020B0604020202020204"/>
                <a:cs typeface="Arial" panose="020B0604020202020204"/>
              </a:rPr>
              <a:t>m</a:t>
            </a:r>
            <a:r>
              <a:rPr lang="zh-CN" altLang="en-US" sz="2000" spc="-25" dirty="0"/>
              <a:t>中，</a:t>
            </a:r>
            <a:r>
              <a:rPr lang="zh-CN" altLang="en-US" sz="2000" spc="-20" dirty="0"/>
              <a:t>将</a:t>
            </a:r>
            <a:r>
              <a:rPr lang="en-US" altLang="zh-CN" sz="2000" i="1" spc="-5" dirty="0">
                <a:latin typeface="Arial" panose="020B0604020202020204"/>
                <a:cs typeface="Arial" panose="020B0604020202020204"/>
              </a:rPr>
              <a:t>r</a:t>
            </a:r>
            <a:r>
              <a:rPr lang="zh-CN" altLang="en-US" sz="2000" spc="-25" dirty="0"/>
              <a:t>的值放</a:t>
            </a:r>
            <a:r>
              <a:rPr lang="zh-CN" altLang="en-US" sz="2000" spc="-20" dirty="0"/>
              <a:t>在</a:t>
            </a:r>
            <a:r>
              <a:rPr lang="en-US" altLang="zh-CN" sz="2000" i="1" spc="-11" dirty="0">
                <a:latin typeface="Arial" panose="020B0604020202020204"/>
                <a:cs typeface="Arial" panose="020B0604020202020204"/>
              </a:rPr>
              <a:t>n</a:t>
            </a:r>
            <a:r>
              <a:rPr lang="zh-CN" altLang="en-US" sz="2000" spc="-25" dirty="0"/>
              <a:t>中；</a:t>
            </a:r>
            <a:endParaRPr lang="zh-CN" altLang="en-US" sz="2000" spc="-25" dirty="0"/>
          </a:p>
          <a:p>
            <a:pPr marL="179705" indent="0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lang="zh-CN" altLang="en-US" sz="2000" spc="-25" dirty="0"/>
              <a:t>⑤</a:t>
            </a:r>
            <a:r>
              <a:rPr lang="zh-CN" altLang="en-US" sz="2000" spc="-551" dirty="0"/>
              <a:t> </a:t>
            </a:r>
            <a:r>
              <a:rPr lang="zh-CN" altLang="en-US" sz="2000" spc="-25" dirty="0"/>
              <a:t>重新执行第②步。</a:t>
            </a:r>
            <a:endParaRPr lang="en-US" altLang="zh-CN" sz="2000" spc="-25" dirty="0"/>
          </a:p>
          <a:p>
            <a:pPr marL="179705" indent="0">
              <a:lnSpc>
                <a:spcPct val="100000"/>
              </a:lnSpc>
              <a:spcBef>
                <a:spcPts val="1005"/>
              </a:spcBef>
              <a:buNone/>
            </a:pPr>
            <a:endParaRPr lang="en-US" altLang="zh-CN" sz="2000" spc="-25" dirty="0"/>
          </a:p>
          <a:p>
            <a:pPr marL="179705" indent="0">
              <a:lnSpc>
                <a:spcPct val="100000"/>
              </a:lnSpc>
              <a:spcBef>
                <a:spcPts val="1005"/>
              </a:spcBef>
              <a:buNone/>
            </a:pPr>
            <a:endParaRPr lang="en-US" altLang="zh-CN" sz="2000" spc="-25" dirty="0"/>
          </a:p>
          <a:p>
            <a:pPr marL="179705" indent="0">
              <a:lnSpc>
                <a:spcPct val="100000"/>
              </a:lnSpc>
              <a:spcBef>
                <a:spcPts val="1005"/>
              </a:spcBef>
              <a:buNone/>
            </a:pPr>
            <a:r>
              <a:rPr lang="zh-CN" altLang="en-US" sz="2000" spc="-25" dirty="0"/>
              <a:t>优点：容易理解 缺点：冗长、二义性</a:t>
            </a:r>
            <a:endParaRPr lang="zh-CN" altLang="en-US" sz="2000" spc="-25" dirty="0"/>
          </a:p>
          <a:p>
            <a:endParaRPr lang="zh-CN" altLang="en-US" dirty="0"/>
          </a:p>
        </p:txBody>
      </p:sp>
      <p:sp>
        <p:nvSpPr>
          <p:cNvPr id="1048984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288790" y="1766467"/>
            <a:ext cx="3887391" cy="823912"/>
          </a:xfrm>
        </p:spPr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程序语言或伪代码</a:t>
            </a:r>
            <a:endParaRPr lang="zh-CN" altLang="en-US" dirty="0"/>
          </a:p>
        </p:txBody>
      </p:sp>
      <p:sp>
        <p:nvSpPr>
          <p:cNvPr id="1048985" name="内容占位符 6"/>
          <p:cNvSpPr>
            <a:spLocks noGrp="1"/>
          </p:cNvSpPr>
          <p:nvPr>
            <p:ph sz="quarter" idx="4"/>
          </p:nvPr>
        </p:nvSpPr>
        <p:spPr>
          <a:xfrm>
            <a:off x="4394835" y="2642235"/>
            <a:ext cx="4215130" cy="3608070"/>
          </a:xfrm>
        </p:spPr>
        <p:txBody>
          <a:bodyPr>
            <a:normAutofit/>
          </a:bodyPr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1. r = m % n;</a:t>
            </a:r>
            <a:endParaRPr lang="en-US" altLang="zh-CN" sz="20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2. </a:t>
            </a:r>
            <a:r>
              <a:rPr lang="en-US" sz="2000" dirty="0"/>
              <a:t>while(n!=0){</a:t>
            </a:r>
            <a:endParaRPr lang="en-US" altLang="zh-CN" sz="2000" dirty="0"/>
          </a:p>
          <a:p>
            <a:pPr marL="0" indent="561340">
              <a:spcAft>
                <a:spcPts val="0"/>
              </a:spcAft>
              <a:buNone/>
            </a:pPr>
            <a:r>
              <a:rPr lang="en-US" altLang="zh-CN" sz="2000" dirty="0"/>
              <a:t>m = n;</a:t>
            </a:r>
            <a:endParaRPr lang="en-US" altLang="zh-CN" sz="2000" dirty="0"/>
          </a:p>
          <a:p>
            <a:pPr marL="0" indent="561340">
              <a:spcAft>
                <a:spcPts val="0"/>
              </a:spcAft>
              <a:buNone/>
            </a:pPr>
            <a:r>
              <a:rPr lang="en-US" altLang="zh-CN" sz="2000" dirty="0"/>
              <a:t>n = r;</a:t>
            </a:r>
            <a:endParaRPr lang="en-US" altLang="zh-CN" sz="2000" dirty="0"/>
          </a:p>
          <a:p>
            <a:pPr marL="0" indent="561340">
              <a:spcAft>
                <a:spcPts val="0"/>
              </a:spcAft>
              <a:buNone/>
            </a:pPr>
            <a:r>
              <a:rPr lang="en-US" altLang="zh-CN" sz="2000" dirty="0"/>
              <a:t>r = m % n;} </a:t>
            </a:r>
            <a:endParaRPr lang="en-US" altLang="zh-CN" sz="20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3. output</a:t>
            </a:r>
            <a:r>
              <a:rPr lang="zh-CN" altLang="en-US" sz="2000" dirty="0"/>
              <a:t> </a:t>
            </a:r>
            <a:r>
              <a:rPr lang="en-US" altLang="zh-CN" sz="2000" dirty="0"/>
              <a:t>n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spc="-25" dirty="0"/>
              <a:t>表达能力强，抽象性强，容易理解</a:t>
            </a:r>
            <a:r>
              <a:rPr lang="en-US" altLang="zh-CN" sz="2000" spc="-25" dirty="0"/>
              <a:t> ;</a:t>
            </a:r>
            <a:endParaRPr lang="zh-CN" altLang="en-US" sz="2000" spc="-25" dirty="0"/>
          </a:p>
        </p:txBody>
      </p:sp>
      <p:sp>
        <p:nvSpPr>
          <p:cNvPr id="104898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提出问题：如何评价算法？</a:t>
            </a:r>
            <a:endParaRPr lang="zh-CN" altLang="en-US" smtClean="0"/>
          </a:p>
        </p:txBody>
      </p:sp>
      <p:sp>
        <p:nvSpPr>
          <p:cNvPr id="104899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假设有</a:t>
            </a:r>
            <a:r>
              <a:rPr lang="en-US" altLang="zh-CN" smtClean="0"/>
              <a:t>4</a:t>
            </a:r>
            <a:r>
              <a:rPr lang="zh-CN" altLang="en-US" smtClean="0"/>
              <a:t>间寝室（</a:t>
            </a:r>
            <a:r>
              <a:rPr lang="en-US" altLang="zh-CN" smtClean="0"/>
              <a:t>A/B/C/D</a:t>
            </a:r>
            <a:r>
              <a:rPr lang="zh-CN" altLang="en-US" smtClean="0"/>
              <a:t>），如果要将</a:t>
            </a:r>
            <a:r>
              <a:rPr lang="en-US" altLang="zh-CN" smtClean="0"/>
              <a:t>A</a:t>
            </a:r>
            <a:r>
              <a:rPr lang="zh-CN" altLang="en-US" smtClean="0"/>
              <a:t>寝室的物品搬到</a:t>
            </a:r>
            <a:r>
              <a:rPr lang="en-US" altLang="zh-CN" smtClean="0"/>
              <a:t>B</a:t>
            </a:r>
            <a:r>
              <a:rPr lang="zh-CN" altLang="en-US" smtClean="0"/>
              <a:t>寝室，</a:t>
            </a:r>
            <a:r>
              <a:rPr lang="en-US" altLang="zh-CN" smtClean="0"/>
              <a:t>B</a:t>
            </a:r>
            <a:r>
              <a:rPr lang="zh-CN" altLang="en-US" smtClean="0"/>
              <a:t>寝室的物品搬到</a:t>
            </a:r>
            <a:r>
              <a:rPr lang="en-US" altLang="zh-CN" smtClean="0"/>
              <a:t>C</a:t>
            </a:r>
            <a:r>
              <a:rPr lang="zh-CN" altLang="en-US" smtClean="0"/>
              <a:t>寝室，</a:t>
            </a:r>
            <a:r>
              <a:rPr lang="en-US" altLang="zh-CN" smtClean="0"/>
              <a:t>C</a:t>
            </a:r>
            <a:r>
              <a:rPr lang="zh-CN" altLang="en-US" smtClean="0"/>
              <a:t>寝室的物品搬到</a:t>
            </a:r>
            <a:r>
              <a:rPr lang="en-US" altLang="zh-CN" smtClean="0"/>
              <a:t>D</a:t>
            </a:r>
            <a:r>
              <a:rPr lang="zh-CN" altLang="en-US" smtClean="0"/>
              <a:t>寝室，</a:t>
            </a:r>
            <a:r>
              <a:rPr lang="en-US" altLang="zh-CN" smtClean="0"/>
              <a:t>D</a:t>
            </a:r>
            <a:r>
              <a:rPr lang="zh-CN" altLang="en-US" smtClean="0"/>
              <a:t>寝室的物品搬到</a:t>
            </a:r>
            <a:r>
              <a:rPr lang="en-US" altLang="zh-CN" smtClean="0"/>
              <a:t>A</a:t>
            </a:r>
            <a:r>
              <a:rPr lang="zh-CN" altLang="en-US" smtClean="0"/>
              <a:t>寝室，且规定只有当某间寝室为空时才能往进搬东西，物品从一间寝室搬到另一间寝室的时间为</a:t>
            </a:r>
            <a:r>
              <a:rPr lang="en-US" altLang="zh-CN" smtClean="0"/>
              <a:t>T</a:t>
            </a:r>
            <a:r>
              <a:rPr lang="zh-CN" altLang="en-US" smtClean="0"/>
              <a:t>。请描述完成上述任务的算法，并评价其算法优劣。</a:t>
            </a:r>
            <a:endParaRPr lang="zh-CN" altLang="en-US" smtClean="0"/>
          </a:p>
        </p:txBody>
      </p:sp>
      <p:sp>
        <p:nvSpPr>
          <p:cNvPr id="104899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48993" name="圆角矩形 4"/>
          <p:cNvSpPr/>
          <p:nvPr/>
        </p:nvSpPr>
        <p:spPr bwMode="auto">
          <a:xfrm>
            <a:off x="1701806" y="4864106"/>
            <a:ext cx="896939" cy="896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8994" name="圆角矩形 5"/>
          <p:cNvSpPr/>
          <p:nvPr/>
        </p:nvSpPr>
        <p:spPr bwMode="auto">
          <a:xfrm>
            <a:off x="2598749" y="4864106"/>
            <a:ext cx="896937" cy="896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8995" name="圆角矩形 6"/>
          <p:cNvSpPr/>
          <p:nvPr/>
        </p:nvSpPr>
        <p:spPr bwMode="auto">
          <a:xfrm>
            <a:off x="3495681" y="4864106"/>
            <a:ext cx="896939" cy="896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8996" name="圆角矩形 7"/>
          <p:cNvSpPr/>
          <p:nvPr/>
        </p:nvSpPr>
        <p:spPr bwMode="auto">
          <a:xfrm>
            <a:off x="4392623" y="4864106"/>
            <a:ext cx="896937" cy="896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方案一：占用尽量少的额外空间</a:t>
            </a:r>
            <a:endParaRPr lang="zh-CN" altLang="en-US" smtClean="0"/>
          </a:p>
        </p:txBody>
      </p:sp>
      <p:sp>
        <p:nvSpPr>
          <p:cNvPr id="1049001" name="内容占位符 2"/>
          <p:cNvSpPr>
            <a:spLocks noGrp="1"/>
          </p:cNvSpPr>
          <p:nvPr>
            <p:ph idx="1"/>
          </p:nvPr>
        </p:nvSpPr>
        <p:spPr>
          <a:xfrm>
            <a:off x="917586" y="4146554"/>
            <a:ext cx="7369175" cy="1949451"/>
          </a:xfrm>
        </p:spPr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占用额外空间</a:t>
            </a:r>
            <a:r>
              <a:rPr lang="en-US" altLang="zh-CN" smtClean="0"/>
              <a:t>1</a:t>
            </a:r>
            <a:endParaRPr lang="en-US" altLang="zh-CN" smtClean="0"/>
          </a:p>
          <a:p>
            <a:pPr>
              <a:spcBef>
                <a:spcPts val="750"/>
              </a:spcBef>
            </a:pPr>
            <a:r>
              <a:rPr lang="zh-CN" altLang="en-US" smtClean="0"/>
              <a:t>消耗时间</a:t>
            </a:r>
            <a:r>
              <a:rPr lang="en-US" altLang="zh-CN" smtClean="0"/>
              <a:t>5T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04900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49003" name="圆角矩形 4"/>
          <p:cNvSpPr/>
          <p:nvPr/>
        </p:nvSpPr>
        <p:spPr bwMode="auto">
          <a:xfrm>
            <a:off x="1343030" y="2173299"/>
            <a:ext cx="896939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9004" name="圆角矩形 5"/>
          <p:cNvSpPr/>
          <p:nvPr/>
        </p:nvSpPr>
        <p:spPr bwMode="auto">
          <a:xfrm>
            <a:off x="2239974" y="2173299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9005" name="圆角矩形 6"/>
          <p:cNvSpPr/>
          <p:nvPr/>
        </p:nvSpPr>
        <p:spPr bwMode="auto">
          <a:xfrm>
            <a:off x="3136906" y="2173299"/>
            <a:ext cx="896939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9006" name="圆角矩形 7"/>
          <p:cNvSpPr/>
          <p:nvPr/>
        </p:nvSpPr>
        <p:spPr bwMode="auto">
          <a:xfrm>
            <a:off x="4033849" y="2173299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9007" name="圆角矩形 8"/>
          <p:cNvSpPr/>
          <p:nvPr/>
        </p:nvSpPr>
        <p:spPr bwMode="auto">
          <a:xfrm>
            <a:off x="6007106" y="2173299"/>
            <a:ext cx="896939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145735" name="曲线连接符 10"/>
          <p:cNvCxnSpPr>
            <a:cxnSpLocks noChangeShapeType="1"/>
            <a:stCxn id="1049006" idx="0"/>
            <a:endCxn id="1049007" idx="0"/>
          </p:cNvCxnSpPr>
          <p:nvPr/>
        </p:nvCxnSpPr>
        <p:spPr bwMode="auto">
          <a:xfrm rot="5400000" flipH="1" flipV="1">
            <a:off x="5468939" y="1185872"/>
            <a:ext cx="1588" cy="1973263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  <p:cxnSp>
        <p:nvCxnSpPr>
          <p:cNvPr id="3145736" name="曲线连接符 12"/>
          <p:cNvCxnSpPr>
            <a:cxnSpLocks noChangeShapeType="1"/>
            <a:stCxn id="1049005" idx="2"/>
            <a:endCxn id="1049006" idx="2"/>
          </p:cNvCxnSpPr>
          <p:nvPr/>
        </p:nvCxnSpPr>
        <p:spPr bwMode="auto">
          <a:xfrm rot="16200000" flipH="1">
            <a:off x="4033846" y="2620974"/>
            <a:ext cx="1587" cy="89693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  <p:cxnSp>
        <p:nvCxnSpPr>
          <p:cNvPr id="3145737" name="曲线连接符 15"/>
          <p:cNvCxnSpPr>
            <a:cxnSpLocks noChangeShapeType="1"/>
            <a:stCxn id="1049004" idx="2"/>
            <a:endCxn id="1049005" idx="2"/>
          </p:cNvCxnSpPr>
          <p:nvPr/>
        </p:nvCxnSpPr>
        <p:spPr bwMode="auto">
          <a:xfrm rot="16200000" flipH="1">
            <a:off x="3136910" y="2620969"/>
            <a:ext cx="1587" cy="896939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  <p:cxnSp>
        <p:nvCxnSpPr>
          <p:cNvPr id="3145738" name="曲线连接符 18"/>
          <p:cNvCxnSpPr>
            <a:cxnSpLocks noChangeShapeType="1"/>
            <a:stCxn id="1049003" idx="2"/>
            <a:endCxn id="1049004" idx="2"/>
          </p:cNvCxnSpPr>
          <p:nvPr/>
        </p:nvCxnSpPr>
        <p:spPr bwMode="auto">
          <a:xfrm rot="16200000" flipH="1">
            <a:off x="2239973" y="2620974"/>
            <a:ext cx="1587" cy="89693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  <p:cxnSp>
        <p:nvCxnSpPr>
          <p:cNvPr id="3145739" name="曲线连接符 21"/>
          <p:cNvCxnSpPr>
            <a:cxnSpLocks noChangeShapeType="1"/>
            <a:stCxn id="1049007" idx="2"/>
            <a:endCxn id="1049003" idx="2"/>
          </p:cNvCxnSpPr>
          <p:nvPr/>
        </p:nvCxnSpPr>
        <p:spPr bwMode="auto">
          <a:xfrm rot="5400000">
            <a:off x="4123542" y="737402"/>
            <a:ext cx="1587" cy="4664075"/>
          </a:xfrm>
          <a:prstGeom prst="curvedConnector3">
            <a:avLst>
              <a:gd name="adj1" fmla="val 33143079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  <p:sp>
        <p:nvSpPr>
          <p:cNvPr id="1049008" name="TextBox 25"/>
          <p:cNvSpPr txBox="1">
            <a:spLocks noChangeArrowheads="1"/>
          </p:cNvSpPr>
          <p:nvPr/>
        </p:nvSpPr>
        <p:spPr bwMode="auto">
          <a:xfrm>
            <a:off x="5289558" y="1635127"/>
            <a:ext cx="538163" cy="3371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n-US" altLang="zh-CN" sz="1600" b="1"/>
              <a:t>1T</a:t>
            </a:r>
            <a:endParaRPr lang="zh-CN" altLang="en-US" sz="1600" b="1"/>
          </a:p>
        </p:txBody>
      </p:sp>
      <p:sp>
        <p:nvSpPr>
          <p:cNvPr id="1049009" name="TextBox 26"/>
          <p:cNvSpPr txBox="1">
            <a:spLocks noChangeArrowheads="1"/>
          </p:cNvSpPr>
          <p:nvPr/>
        </p:nvSpPr>
        <p:spPr bwMode="auto">
          <a:xfrm>
            <a:off x="3854458" y="3090869"/>
            <a:ext cx="538163" cy="3371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n-US" altLang="zh-CN" sz="1600" b="1"/>
              <a:t>2T</a:t>
            </a:r>
            <a:endParaRPr lang="zh-CN" altLang="en-US" sz="1600" b="1"/>
          </a:p>
        </p:txBody>
      </p:sp>
      <p:sp>
        <p:nvSpPr>
          <p:cNvPr id="1049010" name="TextBox 27"/>
          <p:cNvSpPr txBox="1">
            <a:spLocks noChangeArrowheads="1"/>
          </p:cNvSpPr>
          <p:nvPr/>
        </p:nvSpPr>
        <p:spPr bwMode="auto">
          <a:xfrm>
            <a:off x="2957518" y="3090869"/>
            <a:ext cx="538163" cy="3371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n-US" altLang="zh-CN" sz="1600" b="1"/>
              <a:t>3T</a:t>
            </a:r>
            <a:endParaRPr lang="zh-CN" altLang="en-US" sz="1600" b="1"/>
          </a:p>
        </p:txBody>
      </p:sp>
      <p:sp>
        <p:nvSpPr>
          <p:cNvPr id="1049011" name="TextBox 28"/>
          <p:cNvSpPr txBox="1">
            <a:spLocks noChangeArrowheads="1"/>
          </p:cNvSpPr>
          <p:nvPr/>
        </p:nvSpPr>
        <p:spPr bwMode="auto">
          <a:xfrm>
            <a:off x="2060585" y="3090869"/>
            <a:ext cx="538163" cy="3371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n-US" altLang="zh-CN" sz="1600" b="1"/>
              <a:t>4T</a:t>
            </a:r>
            <a:endParaRPr lang="zh-CN" altLang="en-US" sz="1600" b="1"/>
          </a:p>
        </p:txBody>
      </p:sp>
      <p:sp>
        <p:nvSpPr>
          <p:cNvPr id="1049012" name="TextBox 29"/>
          <p:cNvSpPr txBox="1">
            <a:spLocks noChangeArrowheads="1"/>
          </p:cNvSpPr>
          <p:nvPr/>
        </p:nvSpPr>
        <p:spPr bwMode="auto">
          <a:xfrm>
            <a:off x="4006858" y="3449643"/>
            <a:ext cx="538163" cy="3371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n-US" altLang="zh-CN" sz="1600" b="1"/>
              <a:t>5T</a:t>
            </a:r>
            <a:endParaRPr lang="zh-CN" altLang="en-US" sz="16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方案二：在最短时间内完成</a:t>
            </a:r>
            <a:endParaRPr lang="zh-CN" altLang="en-US" smtClean="0"/>
          </a:p>
        </p:txBody>
      </p:sp>
      <p:sp>
        <p:nvSpPr>
          <p:cNvPr id="1049017" name="内容占位符 2"/>
          <p:cNvSpPr>
            <a:spLocks noGrp="1"/>
          </p:cNvSpPr>
          <p:nvPr>
            <p:ph idx="1"/>
          </p:nvPr>
        </p:nvSpPr>
        <p:spPr>
          <a:xfrm>
            <a:off x="917586" y="4146554"/>
            <a:ext cx="7369175" cy="1949451"/>
          </a:xfrm>
        </p:spPr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占用额外空间</a:t>
            </a:r>
            <a:r>
              <a:rPr lang="en-US" altLang="zh-CN" smtClean="0"/>
              <a:t>4</a:t>
            </a:r>
            <a:endParaRPr lang="en-US" altLang="zh-CN" smtClean="0"/>
          </a:p>
          <a:p>
            <a:pPr>
              <a:spcBef>
                <a:spcPts val="750"/>
              </a:spcBef>
            </a:pPr>
            <a:r>
              <a:rPr lang="zh-CN" altLang="en-US" smtClean="0"/>
              <a:t>消耗时间</a:t>
            </a:r>
            <a:r>
              <a:rPr lang="en-US" altLang="zh-CN" smtClean="0"/>
              <a:t>2T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04901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49019" name="圆角矩形 4"/>
          <p:cNvSpPr/>
          <p:nvPr/>
        </p:nvSpPr>
        <p:spPr bwMode="auto">
          <a:xfrm>
            <a:off x="446099" y="2173299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9020" name="圆角矩形 5"/>
          <p:cNvSpPr/>
          <p:nvPr/>
        </p:nvSpPr>
        <p:spPr bwMode="auto">
          <a:xfrm>
            <a:off x="1343030" y="2173299"/>
            <a:ext cx="896939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9021" name="圆角矩形 6"/>
          <p:cNvSpPr/>
          <p:nvPr/>
        </p:nvSpPr>
        <p:spPr bwMode="auto">
          <a:xfrm>
            <a:off x="2239974" y="2173299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9022" name="圆角矩形 7"/>
          <p:cNvSpPr/>
          <p:nvPr/>
        </p:nvSpPr>
        <p:spPr bwMode="auto">
          <a:xfrm>
            <a:off x="3136906" y="2173299"/>
            <a:ext cx="896939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9023" name="圆角矩形 8"/>
          <p:cNvSpPr/>
          <p:nvPr/>
        </p:nvSpPr>
        <p:spPr bwMode="auto">
          <a:xfrm>
            <a:off x="5110174" y="2173299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145740" name="曲线连接符 9"/>
          <p:cNvCxnSpPr>
            <a:cxnSpLocks noChangeShapeType="1"/>
            <a:stCxn id="1049019" idx="0"/>
            <a:endCxn id="1049023" idx="0"/>
          </p:cNvCxnSpPr>
          <p:nvPr/>
        </p:nvCxnSpPr>
        <p:spPr bwMode="auto">
          <a:xfrm rot="5400000" flipH="1" flipV="1">
            <a:off x="3226595" y="-159543"/>
            <a:ext cx="1588" cy="4664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  <p:cxnSp>
        <p:nvCxnSpPr>
          <p:cNvPr id="3145741" name="曲线连接符 13"/>
          <p:cNvCxnSpPr>
            <a:cxnSpLocks noChangeShapeType="1"/>
            <a:stCxn id="1049023" idx="2"/>
            <a:endCxn id="1049020" idx="2"/>
          </p:cNvCxnSpPr>
          <p:nvPr/>
        </p:nvCxnSpPr>
        <p:spPr bwMode="auto">
          <a:xfrm rot="5400000">
            <a:off x="3675073" y="1185874"/>
            <a:ext cx="1587" cy="376713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  <p:sp>
        <p:nvSpPr>
          <p:cNvPr id="1049024" name="TextBox 14"/>
          <p:cNvSpPr txBox="1">
            <a:spLocks noChangeArrowheads="1"/>
          </p:cNvSpPr>
          <p:nvPr/>
        </p:nvSpPr>
        <p:spPr bwMode="auto">
          <a:xfrm>
            <a:off x="4392618" y="1635127"/>
            <a:ext cx="538163" cy="3371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n-US" altLang="zh-CN" sz="1600" b="1"/>
              <a:t>1T</a:t>
            </a:r>
            <a:endParaRPr lang="zh-CN" altLang="en-US" sz="1600" b="1"/>
          </a:p>
        </p:txBody>
      </p:sp>
      <p:sp>
        <p:nvSpPr>
          <p:cNvPr id="1049025" name="TextBox 18"/>
          <p:cNvSpPr txBox="1">
            <a:spLocks noChangeArrowheads="1"/>
          </p:cNvSpPr>
          <p:nvPr/>
        </p:nvSpPr>
        <p:spPr bwMode="auto">
          <a:xfrm>
            <a:off x="4392618" y="3449643"/>
            <a:ext cx="538163" cy="3371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n-US" altLang="zh-CN" sz="1600" b="1"/>
              <a:t>2T</a:t>
            </a:r>
            <a:endParaRPr lang="zh-CN" altLang="en-US" sz="1600" b="1"/>
          </a:p>
        </p:txBody>
      </p:sp>
      <p:sp>
        <p:nvSpPr>
          <p:cNvPr id="1049026" name="圆角矩形 19"/>
          <p:cNvSpPr/>
          <p:nvPr/>
        </p:nvSpPr>
        <p:spPr bwMode="auto">
          <a:xfrm>
            <a:off x="6007106" y="2173299"/>
            <a:ext cx="896939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49027" name="圆角矩形 20"/>
          <p:cNvSpPr/>
          <p:nvPr/>
        </p:nvSpPr>
        <p:spPr bwMode="auto">
          <a:xfrm>
            <a:off x="6904049" y="2173299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49028" name="圆角矩形 21"/>
          <p:cNvSpPr/>
          <p:nvPr/>
        </p:nvSpPr>
        <p:spPr bwMode="auto">
          <a:xfrm>
            <a:off x="7800981" y="2173299"/>
            <a:ext cx="896939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145742" name="曲线连接符 23"/>
          <p:cNvCxnSpPr>
            <a:cxnSpLocks noChangeShapeType="1"/>
            <a:stCxn id="1049020" idx="0"/>
            <a:endCxn id="1049026" idx="0"/>
          </p:cNvCxnSpPr>
          <p:nvPr/>
        </p:nvCxnSpPr>
        <p:spPr bwMode="auto">
          <a:xfrm rot="5400000" flipH="1" flipV="1">
            <a:off x="4123534" y="-159543"/>
            <a:ext cx="1588" cy="4664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  <p:cxnSp>
        <p:nvCxnSpPr>
          <p:cNvPr id="3145743" name="曲线连接符 26"/>
          <p:cNvCxnSpPr>
            <a:cxnSpLocks noChangeShapeType="1"/>
            <a:stCxn id="1049021" idx="0"/>
            <a:endCxn id="1049027" idx="0"/>
          </p:cNvCxnSpPr>
          <p:nvPr/>
        </p:nvCxnSpPr>
        <p:spPr bwMode="auto">
          <a:xfrm rot="5400000" flipH="1" flipV="1">
            <a:off x="5020471" y="-159543"/>
            <a:ext cx="1588" cy="4664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  <p:cxnSp>
        <p:nvCxnSpPr>
          <p:cNvPr id="3145744" name="曲线连接符 29"/>
          <p:cNvCxnSpPr>
            <a:cxnSpLocks noChangeShapeType="1"/>
            <a:stCxn id="1049022" idx="0"/>
            <a:endCxn id="1049028" idx="0"/>
          </p:cNvCxnSpPr>
          <p:nvPr/>
        </p:nvCxnSpPr>
        <p:spPr bwMode="auto">
          <a:xfrm rot="5400000" flipH="1" flipV="1">
            <a:off x="5917407" y="-159543"/>
            <a:ext cx="1588" cy="4664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  <p:cxnSp>
        <p:nvCxnSpPr>
          <p:cNvPr id="3145745" name="曲线连接符 33"/>
          <p:cNvCxnSpPr>
            <a:cxnSpLocks noChangeShapeType="1"/>
            <a:stCxn id="1049026" idx="2"/>
            <a:endCxn id="1049021" idx="2"/>
          </p:cNvCxnSpPr>
          <p:nvPr/>
        </p:nvCxnSpPr>
        <p:spPr bwMode="auto">
          <a:xfrm rot="5400000">
            <a:off x="4572010" y="1185869"/>
            <a:ext cx="1587" cy="3767139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  <p:cxnSp>
        <p:nvCxnSpPr>
          <p:cNvPr id="3145746" name="曲线连接符 36"/>
          <p:cNvCxnSpPr>
            <a:cxnSpLocks noChangeShapeType="1"/>
            <a:stCxn id="1049027" idx="2"/>
            <a:endCxn id="1049022" idx="2"/>
          </p:cNvCxnSpPr>
          <p:nvPr/>
        </p:nvCxnSpPr>
        <p:spPr bwMode="auto">
          <a:xfrm rot="5400000">
            <a:off x="5468946" y="1185874"/>
            <a:ext cx="1587" cy="376713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  <p:cxnSp>
        <p:nvCxnSpPr>
          <p:cNvPr id="3145747" name="曲线连接符 39"/>
          <p:cNvCxnSpPr>
            <a:cxnSpLocks noChangeShapeType="1"/>
            <a:stCxn id="1049028" idx="2"/>
            <a:endCxn id="1049019" idx="2"/>
          </p:cNvCxnSpPr>
          <p:nvPr/>
        </p:nvCxnSpPr>
        <p:spPr bwMode="auto">
          <a:xfrm rot="5400000">
            <a:off x="4572002" y="-608012"/>
            <a:ext cx="1587" cy="7354888"/>
          </a:xfrm>
          <a:prstGeom prst="curvedConnector3">
            <a:avLst>
              <a:gd name="adj1" fmla="val 22430167"/>
            </a:avLst>
          </a:prstGeom>
          <a:noFill/>
          <a:ln w="9525" algn="ctr">
            <a:solidFill>
              <a:schemeClr val="accent1"/>
            </a:solidFill>
            <a:round/>
            <a:tailEnd type="triangle" w="med" len="med"/>
          </a:ln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"/>
        <p:cNvGrpSpPr/>
        <p:nvPr/>
      </p:nvGrpSpPr>
      <p:grpSpPr/>
      <p:sp>
        <p:nvSpPr>
          <p:cNvPr id="104903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/>
              <a:t>两个方案的区别</a:t>
            </a:r>
            <a:endParaRPr lang="zh-CN" altLang="en-US"/>
          </a:p>
        </p:txBody>
      </p:sp>
      <p:sp>
        <p:nvSpPr>
          <p:cNvPr id="104903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spcAft>
                <a:spcPts val="0"/>
              </a:spcAft>
              <a:buAutoNum type="arabicPeriod"/>
            </a:pPr>
            <a:r>
              <a:rPr lang="zh-CN" altLang="en-US"/>
              <a:t>辅助空间占用数量</a:t>
            </a:r>
            <a:endParaRPr lang="zh-CN" altLang="en-US"/>
          </a:p>
          <a:p>
            <a:pPr marL="457200" indent="-457200">
              <a:spcBef>
                <a:spcPts val="750"/>
              </a:spcBef>
              <a:spcAft>
                <a:spcPts val="0"/>
              </a:spcAft>
              <a:buAutoNum type="arabicPeriod"/>
            </a:pPr>
            <a:r>
              <a:rPr lang="zh-CN" altLang="en-US"/>
              <a:t>算力需求数量</a:t>
            </a:r>
            <a:endParaRPr lang="zh-CN" altLang="en-US"/>
          </a:p>
          <a:p>
            <a:pPr marL="457200" indent="-457200">
              <a:spcBef>
                <a:spcPts val="750"/>
              </a:spcBef>
              <a:buAutoNum type="arabicPeriod"/>
            </a:pPr>
            <a:r>
              <a:rPr lang="zh-CN" altLang="en-US"/>
              <a:t>消耗时间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73" name="内容占位符 2"/>
          <p:cNvSpPr>
            <a:spLocks noGrp="1" noChangeArrowheads="1"/>
          </p:cNvSpPr>
          <p:nvPr>
            <p:ph idx="1"/>
          </p:nvPr>
        </p:nvSpPr>
        <p:spPr>
          <a:xfrm>
            <a:off x="342902" y="1489788"/>
            <a:ext cx="8653953" cy="5067464"/>
          </a:xfrm>
        </p:spPr>
        <p:txBody>
          <a:bodyPr>
            <a:normAutofit fontScale="92500"/>
          </a:bodyPr>
          <a:p>
            <a:pPr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成绩比例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期末笔试成绩（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上机成绩（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http://10.134.1.2，账号：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nkcs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默认密码：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nkuojpw123</a:t>
            </a:r>
            <a:endPara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平时成绩（包括出勤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、课堂检测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雨课堂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、作业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[OJ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等，共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数据结构、算法与应用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Sartaj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Sahni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参考教材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数据结构（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语言版）（第三版）                     邓俊辉</a:t>
            </a:r>
            <a:r>
              <a:rPr lang="zh-CN" altLang="en-US" dirty="0" smtClean="0">
                <a:sym typeface="+mn-ea"/>
              </a:rPr>
              <a:t>著</a:t>
            </a:r>
            <a:endParaRPr lang="zh-CN" altLang="en-US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数据结构与算法分析</a:t>
            </a:r>
            <a:r>
              <a:rPr lang="en-US" altLang="zh-CN" dirty="0" smtClean="0"/>
              <a:t>-c</a:t>
            </a:r>
            <a:r>
              <a:rPr lang="zh-CN" altLang="en-US" dirty="0" smtClean="0"/>
              <a:t>语言描述            </a:t>
            </a:r>
            <a:r>
              <a:rPr lang="en-US" altLang="zh-CN" dirty="0" smtClean="0"/>
              <a:t>Mark Allen Weiss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数据结构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语言版 第</a:t>
            </a:r>
            <a:r>
              <a:rPr lang="en-US" altLang="zh-CN" dirty="0"/>
              <a:t>2</a:t>
            </a:r>
            <a:r>
              <a:rPr lang="zh-CN" altLang="en-US" dirty="0"/>
              <a:t>版），严蔚敏，李冬梅，吴伟民 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pPr lvl="1">
              <a:spcBef>
                <a:spcPts val="375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大话数据结构                                                        程杰 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7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结论</a:t>
            </a:r>
            <a:endParaRPr lang="zh-CN" altLang="en-US" smtClean="0"/>
          </a:p>
        </p:txBody>
      </p:sp>
      <p:sp>
        <p:nvSpPr>
          <p:cNvPr id="104903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评价程序性能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分析或测量程序的时空开销</a:t>
            </a:r>
            <a:endParaRPr lang="en-US" altLang="zh-CN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smtClean="0"/>
              <a:t>选择算法</a:t>
            </a:r>
            <a:endParaRPr lang="en-US" altLang="zh-CN" smtClean="0"/>
          </a:p>
          <a:p>
            <a:pPr lvl="1">
              <a:spcBef>
                <a:spcPts val="375"/>
              </a:spcBef>
            </a:pPr>
            <a:r>
              <a:rPr lang="zh-CN" altLang="en-US" smtClean="0"/>
              <a:t>针对某一具体问题，在其不同解决方案之间进行空间和时间的权衡</a:t>
            </a:r>
            <a:endParaRPr lang="zh-CN" altLang="en-US" smtClean="0"/>
          </a:p>
        </p:txBody>
      </p:sp>
      <p:sp>
        <p:nvSpPr>
          <p:cNvPr id="104903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影响程序性能评价的因素</a:t>
            </a:r>
            <a:endParaRPr lang="zh-CN" altLang="en-US" smtClean="0"/>
          </a:p>
        </p:txBody>
      </p:sp>
      <p:sp>
        <p:nvSpPr>
          <p:cNvPr id="104904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计算机</a:t>
            </a:r>
            <a:endParaRPr lang="en-US" altLang="zh-CN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smtClean="0"/>
              <a:t>编译器及其选项</a:t>
            </a:r>
            <a:endParaRPr lang="en-US" altLang="zh-CN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smtClean="0"/>
              <a:t>问题规模（问题实例长度）</a:t>
            </a:r>
            <a:endParaRPr lang="en-US" altLang="zh-CN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smtClean="0"/>
              <a:t>具体输入</a:t>
            </a:r>
            <a:endParaRPr lang="en-US" altLang="zh-CN" smtClean="0"/>
          </a:p>
          <a:p>
            <a:pPr>
              <a:spcBef>
                <a:spcPts val="750"/>
              </a:spcBef>
            </a:pPr>
            <a:r>
              <a:rPr lang="zh-CN" altLang="en-US" smtClean="0"/>
              <a:t>代码本身（数据结构及算法）</a:t>
            </a:r>
            <a:endParaRPr lang="zh-CN" altLang="en-US" smtClean="0"/>
          </a:p>
        </p:txBody>
      </p:sp>
      <p:sp>
        <p:nvSpPr>
          <p:cNvPr id="104904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49043" name="右大括号 5"/>
          <p:cNvSpPr/>
          <p:nvPr/>
        </p:nvSpPr>
        <p:spPr bwMode="auto">
          <a:xfrm>
            <a:off x="5648325" y="1456055"/>
            <a:ext cx="358775" cy="7874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49044" name="右大括号 6"/>
          <p:cNvSpPr/>
          <p:nvPr/>
        </p:nvSpPr>
        <p:spPr bwMode="auto">
          <a:xfrm>
            <a:off x="5648336" y="2621608"/>
            <a:ext cx="358775" cy="1614487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49045" name="TextBox 7"/>
          <p:cNvSpPr txBox="1">
            <a:spLocks noChangeArrowheads="1"/>
          </p:cNvSpPr>
          <p:nvPr/>
        </p:nvSpPr>
        <p:spPr bwMode="auto">
          <a:xfrm>
            <a:off x="6186495" y="1657671"/>
            <a:ext cx="1973263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/>
              <a:t>暂不考虑</a:t>
            </a:r>
            <a:endParaRPr lang="zh-CN" altLang="en-US"/>
          </a:p>
        </p:txBody>
      </p:sp>
      <p:sp>
        <p:nvSpPr>
          <p:cNvPr id="1049046" name="TextBox 8"/>
          <p:cNvSpPr txBox="1">
            <a:spLocks noChangeArrowheads="1"/>
          </p:cNvSpPr>
          <p:nvPr/>
        </p:nvSpPr>
        <p:spPr bwMode="auto">
          <a:xfrm>
            <a:off x="6186495" y="3272155"/>
            <a:ext cx="1973263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/>
              <a:t>重点考虑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空间复杂性</a:t>
            </a:r>
            <a:endParaRPr lang="zh-CN" altLang="en-US" smtClean="0"/>
          </a:p>
        </p:txBody>
      </p:sp>
      <p:sp>
        <p:nvSpPr>
          <p:cNvPr id="104905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程序所需空间</a:t>
            </a:r>
            <a:endParaRPr lang="en-US" altLang="zh-CN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指令空间</a:t>
            </a:r>
            <a:endParaRPr lang="en-US" altLang="zh-CN" dirty="0" smtClean="0"/>
          </a:p>
          <a:p>
            <a:pPr lvl="2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存储编译后的指令所需的空间</a:t>
            </a:r>
            <a:endParaRPr lang="en-US" altLang="zh-CN" dirty="0" smtClean="0"/>
          </a:p>
          <a:p>
            <a:pPr lvl="2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与目标机器、编译器及选项有关</a:t>
            </a:r>
            <a:endParaRPr lang="en-US" altLang="zh-CN" dirty="0" smtClean="0"/>
          </a:p>
          <a:p>
            <a:pPr lvl="2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不在本课程研究范围之内</a:t>
            </a:r>
            <a:endParaRPr lang="en-US" altLang="zh-CN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数据空间</a:t>
            </a:r>
            <a:endParaRPr lang="en-US" altLang="zh-CN" dirty="0" smtClean="0"/>
          </a:p>
          <a:p>
            <a:pPr lvl="2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存储常量、简单变量、复合变量及动态分配的空间</a:t>
            </a:r>
            <a:endParaRPr lang="en-US" altLang="zh-CN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环境栈空间</a:t>
            </a:r>
            <a:endParaRPr lang="en-US" altLang="zh-CN" dirty="0" smtClean="0"/>
          </a:p>
          <a:p>
            <a:pPr lvl="2">
              <a:spcBef>
                <a:spcPts val="375"/>
              </a:spcBef>
            </a:pPr>
            <a:r>
              <a:rPr lang="zh-CN" altLang="en-US" dirty="0" smtClean="0"/>
              <a:t>发生函数调用时所需的空间（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递归调用和循环比较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104905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数据空间：变量所占空间</a:t>
            </a:r>
            <a:endParaRPr lang="zh-CN" altLang="en-US" dirty="0" smtClean="0"/>
          </a:p>
        </p:txBody>
      </p:sp>
      <p:sp>
        <p:nvSpPr>
          <p:cNvPr id="1049057" name="内容占位符 2"/>
          <p:cNvSpPr>
            <a:spLocks noGrp="1"/>
          </p:cNvSpPr>
          <p:nvPr>
            <p:ph idx="1"/>
          </p:nvPr>
        </p:nvSpPr>
        <p:spPr>
          <a:xfrm>
            <a:off x="917586" y="4684724"/>
            <a:ext cx="7369175" cy="1411287"/>
          </a:xfrm>
        </p:spPr>
        <p:txBody>
          <a:bodyPr/>
          <a:p>
            <a:pPr>
              <a:spcAft>
                <a:spcPts val="0"/>
              </a:spcAft>
            </a:pPr>
            <a:r>
              <a:rPr lang="en-US" altLang="zh-CN" smtClean="0"/>
              <a:t>double a[100];  </a:t>
            </a:r>
            <a:r>
              <a:rPr lang="en-US" altLang="zh-CN" smtClean="0">
                <a:sym typeface="Wingdings" panose="05000000000000000000" pitchFamily="2" charset="2"/>
              </a:rPr>
              <a:t>800</a:t>
            </a:r>
            <a:r>
              <a:rPr lang="zh-CN" altLang="en-US" smtClean="0">
                <a:sym typeface="Wingdings" panose="05000000000000000000" pitchFamily="2" charset="2"/>
              </a:rPr>
              <a:t>字节</a:t>
            </a:r>
            <a:endParaRPr lang="en-US" altLang="zh-CN" smtClean="0">
              <a:sym typeface="Wingdings" panose="05000000000000000000" pitchFamily="2" charset="2"/>
            </a:endParaRPr>
          </a:p>
          <a:p>
            <a:r>
              <a:rPr lang="en-US" altLang="zh-CN" smtClean="0">
                <a:sym typeface="Wingdings" panose="05000000000000000000" pitchFamily="2" charset="2"/>
              </a:rPr>
              <a:t>int maze[r][c]; 4*r*c</a:t>
            </a:r>
            <a:r>
              <a:rPr lang="zh-CN" altLang="en-US" smtClean="0">
                <a:sym typeface="Wingdings" panose="05000000000000000000" pitchFamily="2" charset="2"/>
              </a:rPr>
              <a:t>字节</a:t>
            </a:r>
            <a:endParaRPr lang="zh-CN" altLang="en-US" smtClean="0"/>
          </a:p>
        </p:txBody>
      </p:sp>
      <p:sp>
        <p:nvSpPr>
          <p:cNvPr id="104905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4194307" name="表格 4"/>
          <p:cNvGraphicFramePr>
            <a:graphicFrameLocks noGrp="1"/>
          </p:cNvGraphicFramePr>
          <p:nvPr/>
        </p:nvGraphicFramePr>
        <p:xfrm>
          <a:off x="984251" y="1397006"/>
          <a:ext cx="6096000" cy="333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81011">
                <a:tc>
                  <a:txBody>
                    <a:bodyPr/>
                    <a:p>
                      <a:pPr algn="ctr"/>
                      <a:r>
                        <a:rPr lang="zh-CN" altLang="en-US" sz="1900" dirty="0" smtClean="0"/>
                        <a:t>类型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900" dirty="0" smtClean="0"/>
                        <a:t>占用字节数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</a:tr>
              <a:tr h="381011"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char, unsigned char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1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</a:tr>
              <a:tr h="381011"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short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2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</a:tr>
              <a:tr h="381011">
                <a:tc>
                  <a:txBody>
                    <a:bodyPr/>
                    <a:p>
                      <a:pPr algn="ctr"/>
                      <a:r>
                        <a:rPr lang="en-US" altLang="zh-CN" sz="1900" dirty="0" err="1" smtClean="0"/>
                        <a:t>int</a:t>
                      </a:r>
                      <a:r>
                        <a:rPr lang="en-US" altLang="zh-CN" sz="1900" dirty="0" smtClean="0"/>
                        <a:t>,</a:t>
                      </a:r>
                      <a:r>
                        <a:rPr lang="en-US" altLang="zh-CN" sz="1900" baseline="0" dirty="0" smtClean="0"/>
                        <a:t> unsigned </a:t>
                      </a:r>
                      <a:r>
                        <a:rPr lang="en-US" altLang="zh-CN" sz="1900" baseline="0" dirty="0" err="1" smtClean="0"/>
                        <a:t>int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4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</a:tr>
              <a:tr h="381011"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long, unsigned long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4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</a:tr>
              <a:tr h="381011"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float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4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</a:tr>
              <a:tr h="381011"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double, long double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8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</a:tr>
              <a:tr h="670571"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pointer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900" dirty="0" smtClean="0"/>
                        <a:t>4 </a:t>
                      </a:r>
                      <a:r>
                        <a:rPr lang="zh-CN" altLang="en-US" sz="1900" dirty="0" smtClean="0"/>
                        <a:t>（</a:t>
                      </a:r>
                      <a:r>
                        <a:rPr lang="en-US" altLang="zh-CN" sz="1900" dirty="0" smtClean="0"/>
                        <a:t>64</a:t>
                      </a:r>
                      <a:r>
                        <a:rPr lang="zh-CN" altLang="en-US" sz="1900" dirty="0" smtClean="0"/>
                        <a:t>位系统及编译器长度为</a:t>
                      </a:r>
                      <a:r>
                        <a:rPr lang="en-US" altLang="zh-CN" sz="1900" dirty="0" smtClean="0"/>
                        <a:t>8</a:t>
                      </a:r>
                      <a:r>
                        <a:rPr lang="zh-CN" altLang="en-US" sz="1900" dirty="0" smtClean="0"/>
                        <a:t>）</a:t>
                      </a:r>
                      <a:endParaRPr lang="zh-CN" altLang="en-US" sz="1900" dirty="0"/>
                    </a:p>
                  </a:txBody>
                  <a:tcPr marT="45725" marB="45725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程序空间分析</a:t>
            </a:r>
            <a:endParaRPr lang="zh-CN" altLang="en-US" smtClean="0"/>
          </a:p>
        </p:txBody>
      </p:sp>
      <p:sp>
        <p:nvSpPr>
          <p:cNvPr id="104906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程序空间分为固定部分和可变部分</a:t>
            </a:r>
            <a:endParaRPr lang="en-US" altLang="zh-CN" dirty="0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/>
              <a:t>其中可变部分是指随问题规模变化的空间</a:t>
            </a:r>
            <a:endParaRPr lang="en-US" altLang="zh-CN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复合变量所需的空间</a:t>
            </a:r>
            <a:endParaRPr lang="en-US" altLang="zh-CN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动态分配的空间</a:t>
            </a:r>
            <a:endParaRPr lang="en-US" altLang="zh-CN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递归栈所需的空间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spcBef>
                <a:spcPts val="750"/>
              </a:spcBef>
              <a:buFontTx/>
              <a:buNone/>
            </a:pPr>
            <a:r>
              <a:rPr lang="en-US" altLang="zh-CN" dirty="0" smtClean="0"/>
              <a:t>   </a:t>
            </a:r>
            <a:r>
              <a:rPr lang="en-US" altLang="zh-CN" i="1" dirty="0" smtClean="0"/>
              <a:t>S(P)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c </a:t>
            </a:r>
            <a:r>
              <a:rPr lang="en-US" altLang="zh-CN" dirty="0" smtClean="0"/>
              <a:t>+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p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实例特征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04906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空间复杂性分析例</a:t>
            </a:r>
            <a:r>
              <a:rPr lang="en-US" altLang="zh-CN" dirty="0" smtClean="0"/>
              <a:t>1:</a:t>
            </a:r>
            <a:r>
              <a:rPr lang="zh-CN" altLang="en-US" dirty="0" smtClean="0"/>
              <a:t>累加</a:t>
            </a:r>
            <a:endParaRPr lang="zh-CN" altLang="en-US" dirty="0" smtClean="0"/>
          </a:p>
        </p:txBody>
      </p:sp>
      <p:sp>
        <p:nvSpPr>
          <p:cNvPr id="1049069" name="文本占位符 1"/>
          <p:cNvSpPr>
            <a:spLocks noGrp="1"/>
          </p:cNvSpPr>
          <p:nvPr>
            <p:ph type="body" idx="1"/>
          </p:nvPr>
        </p:nvSpPr>
        <p:spPr>
          <a:xfrm>
            <a:off x="621587" y="1417217"/>
            <a:ext cx="3868340" cy="823912"/>
          </a:xfrm>
        </p:spPr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1049070" name="内容占位符 2"/>
          <p:cNvSpPr>
            <a:spLocks noGrp="1"/>
          </p:cNvSpPr>
          <p:nvPr>
            <p:ph sz="half" idx="2"/>
          </p:nvPr>
        </p:nvSpPr>
        <p:spPr>
          <a:xfrm>
            <a:off x="621587" y="2292985"/>
            <a:ext cx="3868340" cy="3573463"/>
          </a:xfrm>
        </p:spPr>
        <p:txBody>
          <a:bodyPr>
            <a:normAutofit fontScale="70000"/>
          </a:bodyPr>
          <a:p>
            <a:pPr>
              <a:spcAft>
                <a:spcPts val="0"/>
              </a:spcAft>
              <a:buFontTx/>
              <a:buNone/>
            </a:pPr>
            <a:r>
              <a:rPr lang="en-US" altLang="zh-CN" sz="2000" dirty="0"/>
              <a:t>template&lt;class T&gt;</a:t>
            </a:r>
            <a:endParaRPr lang="en-US" altLang="zh-CN" sz="2000" dirty="0"/>
          </a:p>
          <a:p>
            <a:pPr>
              <a:spcAft>
                <a:spcPts val="0"/>
              </a:spcAft>
              <a:buFontTx/>
              <a:buNone/>
            </a:pPr>
            <a:r>
              <a:rPr lang="en-US" altLang="zh-CN" sz="2000" dirty="0"/>
              <a:t>T Sum(T a[],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  <a:endParaRPr lang="en-US" altLang="zh-CN" sz="2000" dirty="0"/>
          </a:p>
          <a:p>
            <a:pPr>
              <a:spcAft>
                <a:spcPts val="0"/>
              </a:spcAft>
              <a:buFontTx/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spcAft>
                <a:spcPts val="0"/>
              </a:spcAft>
              <a:buFontTx/>
              <a:buNone/>
            </a:pPr>
            <a:r>
              <a:rPr lang="en-US" altLang="zh-CN" sz="2000" dirty="0"/>
              <a:t>  T </a:t>
            </a:r>
            <a:r>
              <a:rPr lang="en-US" altLang="zh-CN" sz="2000" dirty="0" err="1"/>
              <a:t>tsum</a:t>
            </a:r>
            <a:r>
              <a:rPr lang="en-US" altLang="zh-CN" sz="2000" dirty="0"/>
              <a:t>=0;</a:t>
            </a:r>
            <a:endParaRPr lang="en-US" altLang="zh-CN" sz="2000" dirty="0"/>
          </a:p>
          <a:p>
            <a:pPr>
              <a:spcAft>
                <a:spcPts val="0"/>
              </a:spcAft>
              <a:buFontTx/>
              <a:buNone/>
            </a:pPr>
            <a:r>
              <a:rPr lang="en-US" altLang="zh-CN" sz="2000" dirty="0"/>
              <a:t>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  <a:endParaRPr lang="en-US" altLang="zh-CN" sz="2000" dirty="0"/>
          </a:p>
          <a:p>
            <a:pPr>
              <a:spcAft>
                <a:spcPts val="0"/>
              </a:spcAft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tsum</a:t>
            </a:r>
            <a:r>
              <a:rPr lang="en-US" altLang="zh-CN" sz="2000" dirty="0"/>
              <a:t>+=a[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  <a:endParaRPr lang="en-US" altLang="zh-CN" sz="2000" dirty="0"/>
          </a:p>
          <a:p>
            <a:pPr>
              <a:spcAft>
                <a:spcPts val="0"/>
              </a:spcAft>
              <a:buFontTx/>
              <a:buNone/>
            </a:pPr>
            <a:r>
              <a:rPr lang="en-US" altLang="zh-CN" sz="2000" dirty="0"/>
              <a:t>  return </a:t>
            </a:r>
            <a:r>
              <a:rPr lang="en-US" altLang="zh-CN" sz="2000" dirty="0" err="1"/>
              <a:t>tsum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>
              <a:spcAft>
                <a:spcPts val="0"/>
              </a:spcAft>
              <a:buFontTx/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>
              <a:spcAft>
                <a:spcPts val="0"/>
              </a:spcAft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消耗空间与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zh-CN" altLang="en-US" sz="2000" dirty="0">
                <a:solidFill>
                  <a:srgbClr val="FF0000"/>
                </a:solidFill>
              </a:rPr>
              <a:t>无关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000" i="1" dirty="0" err="1">
                <a:solidFill>
                  <a:srgbClr val="FF0000"/>
                </a:solidFill>
              </a:rPr>
              <a:t>S</a:t>
            </a:r>
            <a:r>
              <a:rPr lang="en-US" altLang="zh-CN" sz="2000" i="1" baseline="-25000" dirty="0" err="1">
                <a:solidFill>
                  <a:srgbClr val="FF0000"/>
                </a:solidFill>
              </a:rPr>
              <a:t>Sum</a:t>
            </a:r>
            <a:r>
              <a:rPr lang="en-US" altLang="zh-CN" sz="2000" i="1" dirty="0">
                <a:solidFill>
                  <a:srgbClr val="FF0000"/>
                </a:solidFill>
              </a:rPr>
              <a:t>(n)</a:t>
            </a:r>
            <a:r>
              <a:rPr lang="en-US" altLang="zh-CN" sz="2000" dirty="0">
                <a:solidFill>
                  <a:srgbClr val="FF0000"/>
                </a:solidFill>
              </a:rPr>
              <a:t>=1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49071" name="文本占位符 2"/>
          <p:cNvSpPr>
            <a:spLocks noGrp="1"/>
          </p:cNvSpPr>
          <p:nvPr>
            <p:ph type="body" sz="quarter" idx="3"/>
          </p:nvPr>
        </p:nvSpPr>
        <p:spPr>
          <a:xfrm>
            <a:off x="4620895" y="1417217"/>
            <a:ext cx="3887391" cy="823912"/>
          </a:xfrm>
        </p:spPr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1049072" name="内容占位符 3"/>
          <p:cNvSpPr>
            <a:spLocks noGrp="1"/>
          </p:cNvSpPr>
          <p:nvPr>
            <p:ph sz="quarter" idx="4"/>
          </p:nvPr>
        </p:nvSpPr>
        <p:spPr>
          <a:xfrm>
            <a:off x="4620895" y="2292985"/>
            <a:ext cx="3887391" cy="3573463"/>
          </a:xfrm>
        </p:spPr>
        <p:txBody>
          <a:bodyPr>
            <a:normAutofit fontScale="65000"/>
          </a:bodyPr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200" dirty="0"/>
              <a:t>template&lt;class T&gt;</a:t>
            </a:r>
            <a:endParaRPr lang="en-US" altLang="zh-CN" sz="2200" dirty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200" dirty="0"/>
              <a:t>T </a:t>
            </a:r>
            <a:r>
              <a:rPr lang="en-US" altLang="zh-CN" sz="2200" dirty="0" err="1"/>
              <a:t>Rsum</a:t>
            </a:r>
            <a:r>
              <a:rPr lang="en-US" altLang="zh-CN" sz="2200" dirty="0"/>
              <a:t>(T a[],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n)</a:t>
            </a:r>
            <a:endParaRPr lang="en-US" altLang="zh-CN" sz="2200" dirty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200" dirty="0"/>
              <a:t>{</a:t>
            </a:r>
            <a:endParaRPr lang="en-US" altLang="zh-CN" sz="2200" dirty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200" dirty="0"/>
              <a:t>  if(n&gt;0)</a:t>
            </a:r>
            <a:endParaRPr lang="en-US" altLang="zh-CN" sz="2200" dirty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200" dirty="0"/>
              <a:t>    return </a:t>
            </a:r>
            <a:r>
              <a:rPr lang="en-US" altLang="zh-CN" sz="2200" dirty="0" err="1"/>
              <a:t>Rsum</a:t>
            </a:r>
            <a:r>
              <a:rPr lang="en-US" altLang="zh-CN" sz="2200" dirty="0"/>
              <a:t>(a,n-1)+a[n-1];</a:t>
            </a:r>
            <a:endParaRPr lang="en-US" altLang="zh-CN" sz="2200" dirty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200" dirty="0"/>
              <a:t>  return 0;</a:t>
            </a:r>
            <a:endParaRPr lang="en-US" altLang="zh-CN" sz="2200" dirty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200" dirty="0"/>
              <a:t>}</a:t>
            </a:r>
            <a:endParaRPr lang="en-US" altLang="zh-CN" sz="2200" dirty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消耗空间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递归栈空间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zh-CN" altLang="en-US" sz="2000" dirty="0">
                <a:solidFill>
                  <a:srgbClr val="FF0000"/>
                </a:solidFill>
              </a:rPr>
              <a:t>有关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SRsum</a:t>
            </a:r>
            <a:r>
              <a:rPr lang="en-US" altLang="zh-CN" sz="2000" dirty="0">
                <a:solidFill>
                  <a:srgbClr val="FF0000"/>
                </a:solidFill>
              </a:rPr>
              <a:t>(n)</a:t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>
                <a:solidFill>
                  <a:srgbClr val="FF0000"/>
                </a:solidFill>
              </a:rPr>
              <a:t>=(</a:t>
            </a:r>
            <a:r>
              <a:rPr lang="en-US" altLang="zh-CN" sz="2000" dirty="0" err="1">
                <a:solidFill>
                  <a:srgbClr val="FF0000"/>
                </a:solidFill>
              </a:rPr>
              <a:t>sizeof</a:t>
            </a:r>
            <a:r>
              <a:rPr lang="en-US" altLang="zh-CN" sz="2000" dirty="0">
                <a:solidFill>
                  <a:srgbClr val="FF0000"/>
                </a:solidFill>
              </a:rPr>
              <a:t>(a</a:t>
            </a:r>
            <a:r>
              <a:rPr lang="zh-CN" altLang="en-US" sz="2000" dirty="0">
                <a:solidFill>
                  <a:srgbClr val="FF0000"/>
                </a:solidFill>
              </a:rPr>
              <a:t>指针</a:t>
            </a:r>
            <a:r>
              <a:rPr lang="en-US" altLang="zh-CN" sz="2000" dirty="0">
                <a:solidFill>
                  <a:srgbClr val="FF0000"/>
                </a:solidFill>
              </a:rPr>
              <a:t>)+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sizeof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sz="2000" dirty="0">
                <a:solidFill>
                  <a:srgbClr val="FF0000"/>
                </a:solidFill>
                <a:sym typeface="+mn-ea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en-US" altLang="zh-CN" sz="2000" dirty="0">
                <a:solidFill>
                  <a:srgbClr val="00B0F0"/>
                </a:solidFill>
              </a:rPr>
              <a:t>sizeof(</a:t>
            </a:r>
            <a:r>
              <a:rPr lang="zh-CN" altLang="en-US" sz="2000" dirty="0">
                <a:solidFill>
                  <a:srgbClr val="00B0F0"/>
                </a:solidFill>
              </a:rPr>
              <a:t>函数指针</a:t>
            </a:r>
            <a:r>
              <a:rPr lang="en-US" altLang="zh-CN" sz="2000" dirty="0">
                <a:solidFill>
                  <a:srgbClr val="00B0F0"/>
                </a:solidFill>
              </a:rPr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)*n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104907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  <p:sp>
        <p:nvSpPr>
          <p:cNvPr id="1049074" name="矩形 5"/>
          <p:cNvSpPr/>
          <p:nvPr/>
        </p:nvSpPr>
        <p:spPr>
          <a:xfrm>
            <a:off x="2989382" y="6119820"/>
            <a:ext cx="3112135" cy="55308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3000" b="1" i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S</a:t>
            </a:r>
            <a:r>
              <a:rPr lang="en-US" altLang="zh-CN" sz="3000" b="1" i="1" baseline="-2500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Sum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(n)</a:t>
            </a:r>
            <a:r>
              <a:rPr lang="en-US" altLang="zh-CN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&lt;</a:t>
            </a:r>
            <a:r>
              <a:rPr lang="en-US" altLang="zh-CN" sz="3000" b="1" i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S</a:t>
            </a:r>
            <a:r>
              <a:rPr lang="en-US" altLang="zh-CN" sz="3000" b="1" i="1" baseline="-2500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Rsum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(n)</a:t>
            </a:r>
            <a:endParaRPr lang="zh-CN" altLang="en-US" sz="30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小结</a:t>
            </a:r>
            <a:endParaRPr lang="zh-CN" altLang="en-US" smtClean="0"/>
          </a:p>
        </p:txBody>
      </p:sp>
      <p:sp>
        <p:nvSpPr>
          <p:cNvPr id="104907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一个程序的空间开销包括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生成代码指令后所占的空间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简单变量、常量所占的空间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复合变量所占的空间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动态分配的空间</a:t>
            </a:r>
            <a:endParaRPr lang="en-US" altLang="zh-CN" smtClean="0"/>
          </a:p>
          <a:p>
            <a:pPr lvl="1">
              <a:spcBef>
                <a:spcPts val="375"/>
              </a:spcBef>
            </a:pPr>
            <a:r>
              <a:rPr lang="zh-CN" altLang="en-US" smtClean="0"/>
              <a:t>递归栈空间</a:t>
            </a:r>
            <a:endParaRPr lang="zh-CN" altLang="en-US" smtClean="0"/>
          </a:p>
        </p:txBody>
      </p:sp>
      <p:sp>
        <p:nvSpPr>
          <p:cNvPr id="104908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49081" name="圆角矩形 4"/>
          <p:cNvSpPr>
            <a:spLocks noChangeArrowheads="1"/>
          </p:cNvSpPr>
          <p:nvPr/>
        </p:nvSpPr>
        <p:spPr bwMode="auto">
          <a:xfrm>
            <a:off x="540385" y="2849880"/>
            <a:ext cx="3636010" cy="134810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49082" name="TextBox 5"/>
          <p:cNvSpPr txBox="1">
            <a:spLocks noChangeArrowheads="1"/>
          </p:cNvSpPr>
          <p:nvPr/>
        </p:nvSpPr>
        <p:spPr bwMode="auto">
          <a:xfrm>
            <a:off x="6220162" y="3381379"/>
            <a:ext cx="1793875" cy="8915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重点考查可变部分</a:t>
            </a:r>
            <a:endParaRPr lang="zh-CN" altLang="en-US" sz="2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4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81" grpId="0" bldLvl="0" animBg="1"/>
      <p:bldP spid="10490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时间复杂度分析</a:t>
            </a:r>
            <a:endParaRPr lang="zh-CN" altLang="en-US" dirty="0" smtClean="0"/>
          </a:p>
        </p:txBody>
      </p:sp>
      <p:sp>
        <p:nvSpPr>
          <p:cNvPr id="104908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/>
              <a:t>指标（计数对象）</a:t>
            </a:r>
            <a:endParaRPr lang="en-US" altLang="zh-CN" dirty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/>
              <a:t>渐近符号（</a:t>
            </a:r>
            <a:r>
              <a:rPr lang="en-US" altLang="zh-CN" dirty="0" smtClean="0"/>
              <a:t>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Θ</a:t>
            </a:r>
            <a:r>
              <a:rPr lang="zh-CN" altLang="en-US" dirty="0" smtClean="0"/>
              <a:t>、</a:t>
            </a:r>
            <a:r>
              <a:rPr lang="en-US" altLang="zh-CN" dirty="0" smtClean="0"/>
              <a:t>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Bef>
                <a:spcPts val="750"/>
              </a:spcBef>
            </a:pPr>
            <a:r>
              <a:rPr lang="zh-CN" altLang="en-US" dirty="0" smtClean="0"/>
              <a:t>性能测量</a:t>
            </a:r>
            <a:endParaRPr lang="zh-CN" altLang="en-US" dirty="0" smtClean="0"/>
          </a:p>
        </p:txBody>
      </p:sp>
      <p:sp>
        <p:nvSpPr>
          <p:cNvPr id="104908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时空分析对比</a:t>
            </a:r>
            <a:endParaRPr lang="zh-CN" altLang="en-US" smtClean="0"/>
          </a:p>
        </p:txBody>
      </p:sp>
      <p:sp>
        <p:nvSpPr>
          <p:cNvPr id="104909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空间复杂性</a:t>
            </a:r>
            <a:r>
              <a:rPr lang="en-US" altLang="zh-CN" i="1" dirty="0" smtClean="0"/>
              <a:t>  S(P)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c </a:t>
            </a:r>
            <a:r>
              <a:rPr lang="en-US" altLang="zh-CN" dirty="0" smtClean="0"/>
              <a:t>+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p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实例特征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spcBef>
                <a:spcPts val="750"/>
              </a:spcBef>
            </a:pPr>
            <a:r>
              <a:rPr lang="zh-CN" altLang="en-US" dirty="0" smtClean="0"/>
              <a:t>时间复杂性</a:t>
            </a:r>
            <a:r>
              <a:rPr lang="en-US" altLang="zh-CN" i="1" dirty="0" smtClean="0"/>
              <a:t>  T(P)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c </a:t>
            </a:r>
            <a:r>
              <a:rPr lang="en-US" altLang="zh-CN" dirty="0" smtClean="0"/>
              <a:t>+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p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实例特征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FontTx/>
              <a:buNone/>
            </a:pPr>
            <a:endParaRPr lang="zh-CN" altLang="en-US" dirty="0" smtClean="0"/>
          </a:p>
        </p:txBody>
      </p:sp>
      <p:sp>
        <p:nvSpPr>
          <p:cNvPr id="104909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49095" name="圆角矩形 4"/>
          <p:cNvSpPr>
            <a:spLocks noChangeArrowheads="1"/>
          </p:cNvSpPr>
          <p:nvPr/>
        </p:nvSpPr>
        <p:spPr bwMode="auto">
          <a:xfrm>
            <a:off x="3451860" y="1647190"/>
            <a:ext cx="431800" cy="151003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49096" name="TextBox 5"/>
          <p:cNvSpPr txBox="1">
            <a:spLocks noChangeArrowheads="1"/>
          </p:cNvSpPr>
          <p:nvPr/>
        </p:nvSpPr>
        <p:spPr bwMode="auto">
          <a:xfrm>
            <a:off x="3124206" y="3510918"/>
            <a:ext cx="896939" cy="8915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不变</a:t>
            </a:r>
            <a:endParaRPr lang="en-US" altLang="zh-CN" sz="2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endParaRPr lang="zh-CN" altLang="en-US" sz="2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097" name="圆角矩形 6"/>
          <p:cNvSpPr>
            <a:spLocks noChangeArrowheads="1"/>
          </p:cNvSpPr>
          <p:nvPr/>
        </p:nvSpPr>
        <p:spPr bwMode="auto">
          <a:xfrm>
            <a:off x="4021303" y="1647192"/>
            <a:ext cx="416939" cy="15018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49098" name="TextBox 7"/>
          <p:cNvSpPr txBox="1">
            <a:spLocks noChangeArrowheads="1"/>
          </p:cNvSpPr>
          <p:nvPr/>
        </p:nvSpPr>
        <p:spPr bwMode="auto">
          <a:xfrm>
            <a:off x="3883538" y="3510918"/>
            <a:ext cx="896939" cy="8915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可变</a:t>
            </a:r>
            <a:endParaRPr lang="en-US" altLang="zh-CN" sz="2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endParaRPr lang="zh-CN" altLang="en-US" sz="2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4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4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4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95" grpId="0" bldLvl="0" animBg="1"/>
      <p:bldP spid="1049096" grpId="0"/>
      <p:bldP spid="1049097" grpId="0" bldLvl="0" animBg="1"/>
      <p:bldP spid="10490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应该摒弃的指标</a:t>
            </a:r>
            <a:endParaRPr lang="zh-CN" altLang="en-US" smtClean="0"/>
          </a:p>
        </p:txBody>
      </p:sp>
      <p:sp>
        <p:nvSpPr>
          <p:cNvPr id="104910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代码的实际执行时间</a:t>
            </a:r>
            <a:endParaRPr lang="en-US" altLang="zh-CN" dirty="0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/>
              <a:t>代码中循环嵌套层数</a:t>
            </a:r>
            <a:endParaRPr lang="en-US" altLang="zh-CN" dirty="0" smtClean="0"/>
          </a:p>
          <a:p>
            <a:pPr>
              <a:spcBef>
                <a:spcPts val="750"/>
              </a:spcBef>
            </a:pPr>
            <a:r>
              <a:rPr lang="zh-CN" altLang="en-US" dirty="0" smtClean="0"/>
              <a:t>代码行数（</a:t>
            </a:r>
            <a:r>
              <a:rPr lang="en-US" altLang="zh-CN" dirty="0" smtClean="0"/>
              <a:t>LOC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104910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学时分配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79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2500"/>
          </a:bodyPr>
          <a:p>
            <a:pPr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绪论 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课时）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/>
              <a:t>算法分析</a:t>
            </a:r>
            <a:r>
              <a:rPr lang="zh-CN" altLang="en-US" dirty="0" smtClean="0"/>
              <a:t>及基本概念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 线性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课时）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顺序表，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链表，栈，队列等的实现分析和应用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 二叉树与其它树（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课时）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树、搜索树、平衡搜索树、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 图（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课时）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图的类型和定义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遍历，最小生成树，关键路径等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 应用（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排序和查找：基本算法分析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应该采用的指标</a:t>
            </a:r>
            <a:endParaRPr lang="zh-CN" altLang="en-US" smtClean="0"/>
          </a:p>
        </p:txBody>
      </p:sp>
      <p:sp>
        <p:nvSpPr>
          <p:cNvPr id="104910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操作计数（基本操作数）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</a:rPr>
              <a:t>程序运行中起主要作用且花费最多时间的操作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排序问题中的比较操作、交换操作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矩阵乘法中的数乘操作</a:t>
            </a:r>
            <a:endParaRPr lang="en-US" altLang="zh-CN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smtClean="0"/>
              <a:t>执行步数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</a:rPr>
              <a:t>程序运行中一个语法意义上的片段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spcBef>
                <a:spcPts val="375"/>
              </a:spcBef>
            </a:pPr>
            <a:r>
              <a:rPr lang="zh-CN" altLang="en-US" smtClean="0"/>
              <a:t>可能比操作计数更加准确</a:t>
            </a:r>
            <a:endParaRPr lang="zh-CN" altLang="en-US" smtClean="0"/>
          </a:p>
        </p:txBody>
      </p:sp>
      <p:sp>
        <p:nvSpPr>
          <p:cNvPr id="104911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spcAft>
                <a:spcPts val="0"/>
              </a:spcAft>
            </a:pPr>
            <a:r>
              <a:rPr lang="zh-CN" altLang="en-US" sz="4000" dirty="0" smtClean="0"/>
              <a:t>操作计数分析示例：多项式求值</a:t>
            </a:r>
            <a:endParaRPr lang="zh-CN" altLang="en-US" sz="4000" dirty="0" smtClean="0"/>
          </a:p>
        </p:txBody>
      </p:sp>
      <p:graphicFrame>
        <p:nvGraphicFramePr>
          <p:cNvPr id="4194308" name="内容占位符 4"/>
          <p:cNvGraphicFramePr>
            <a:graphicFrameLocks noGrp="1" noChangeAspect="1"/>
          </p:cNvGraphicFramePr>
          <p:nvPr>
            <p:ph idx="1"/>
          </p:nvPr>
        </p:nvGraphicFramePr>
        <p:xfrm>
          <a:off x="984250" y="1455738"/>
          <a:ext cx="4806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showAsIcon="1" r:id="rId1" imgW="2476500" imgH="431800" progId="Equation.3">
                  <p:embed/>
                </p:oleObj>
              </mc:Choice>
              <mc:Fallback>
                <p:oleObj name="Equation" showAsIcon="1" r:id="rId1" imgW="2476500" imgH="431800" progId="Equation.3">
                  <p:embed/>
                  <p:pic>
                    <p:nvPicPr>
                      <p:cNvPr id="0" name="图片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455738"/>
                        <a:ext cx="48069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1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49116" name="TextBox 5"/>
          <p:cNvSpPr txBox="1">
            <a:spLocks noChangeArrowheads="1"/>
          </p:cNvSpPr>
          <p:nvPr/>
        </p:nvSpPr>
        <p:spPr bwMode="auto">
          <a:xfrm>
            <a:off x="804874" y="2352678"/>
            <a:ext cx="4484687" cy="34150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/>
              <a:t>鲁莽算法</a:t>
            </a:r>
            <a:endParaRPr lang="en-US" altLang="zh-CN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template&lt;class T&gt;</a:t>
            </a:r>
            <a:endParaRPr lang="en-US" altLang="zh-CN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 PolyEval(T coeff[], int n, const T&amp; x)</a:t>
            </a:r>
            <a:endParaRPr lang="en-US" altLang="zh-CN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{</a:t>
            </a:r>
            <a:endParaRPr lang="en-US" altLang="zh-CN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T y=1, value=coeff[0];</a:t>
            </a:r>
            <a:endParaRPr lang="en-US" altLang="zh-CN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for(int i=1;i&lt;=n;i++)</a:t>
            </a:r>
            <a:endParaRPr lang="en-US" altLang="zh-CN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{</a:t>
            </a:r>
            <a:endParaRPr lang="en-US" altLang="zh-CN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y*=x;</a:t>
            </a:r>
            <a:endParaRPr lang="en-US" altLang="zh-CN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value+=y*coeff[i];</a:t>
            </a:r>
            <a:endParaRPr lang="en-US" altLang="zh-CN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}</a:t>
            </a:r>
            <a:endParaRPr lang="en-US" altLang="zh-CN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return value;</a:t>
            </a:r>
            <a:endParaRPr lang="en-US" altLang="zh-CN"/>
          </a:p>
          <a:p>
            <a:pPr eaLnBrk="1" hangingPunct="1">
              <a:spcBef>
                <a:spcPts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1049117" name="TextBox 6"/>
          <p:cNvSpPr txBox="1">
            <a:spLocks noChangeArrowheads="1"/>
          </p:cNvSpPr>
          <p:nvPr/>
        </p:nvSpPr>
        <p:spPr bwMode="auto">
          <a:xfrm>
            <a:off x="5110174" y="2352678"/>
            <a:ext cx="3767137" cy="70675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认定加法和乘法是关键操作，</a:t>
            </a:r>
            <a:endParaRPr lang="en-US" altLang="zh-CN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该算法的关键操作有多少次呢？</a:t>
            </a:r>
            <a:endParaRPr lang="zh-CN" altLang="en-US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118" name="TextBox 7"/>
          <p:cNvSpPr txBox="1">
            <a:spLocks noChangeArrowheads="1"/>
          </p:cNvSpPr>
          <p:nvPr/>
        </p:nvSpPr>
        <p:spPr bwMode="auto">
          <a:xfrm>
            <a:off x="5110174" y="3028952"/>
            <a:ext cx="376713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对于问题规模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来说 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 …</a:t>
            </a:r>
            <a:endParaRPr lang="zh-CN" altLang="en-US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119" name="圆角矩形 8"/>
          <p:cNvSpPr>
            <a:spLocks noChangeArrowheads="1"/>
          </p:cNvSpPr>
          <p:nvPr/>
        </p:nvSpPr>
        <p:spPr bwMode="auto">
          <a:xfrm>
            <a:off x="804873" y="3787781"/>
            <a:ext cx="2592387" cy="28733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49120" name="TextBox 9"/>
          <p:cNvSpPr txBox="1">
            <a:spLocks noChangeArrowheads="1"/>
          </p:cNvSpPr>
          <p:nvPr/>
        </p:nvSpPr>
        <p:spPr bwMode="auto">
          <a:xfrm>
            <a:off x="4033839" y="3746500"/>
            <a:ext cx="2870200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累计将循环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endParaRPr lang="zh-CN" altLang="en-US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121" name="右大括号 13"/>
          <p:cNvSpPr/>
          <p:nvPr/>
        </p:nvSpPr>
        <p:spPr bwMode="auto">
          <a:xfrm>
            <a:off x="3854460" y="4325942"/>
            <a:ext cx="358775" cy="538163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49122" name="TextBox 14"/>
          <p:cNvSpPr txBox="1">
            <a:spLocks noChangeArrowheads="1"/>
          </p:cNvSpPr>
          <p:nvPr/>
        </p:nvSpPr>
        <p:spPr bwMode="auto">
          <a:xfrm>
            <a:off x="4392624" y="4325940"/>
            <a:ext cx="448468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每次循环做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个乘法和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个加法</a:t>
            </a:r>
            <a:endParaRPr lang="zh-CN" altLang="en-US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123" name="文本框 1"/>
          <p:cNvSpPr txBox="1"/>
          <p:nvPr/>
        </p:nvSpPr>
        <p:spPr>
          <a:xfrm>
            <a:off x="719069" y="6022872"/>
            <a:ext cx="5078095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数据结构、算法与应用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》2.3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4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4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4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4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17" grpId="0"/>
      <p:bldP spid="1049118" grpId="0"/>
      <p:bldP spid="1049119" grpId="0" animBg="1"/>
      <p:bldP spid="1049120" grpId="0"/>
      <p:bldP spid="10491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多项式求值优化</a:t>
            </a:r>
            <a:endParaRPr lang="zh-CN" altLang="en-US" smtClean="0"/>
          </a:p>
        </p:txBody>
      </p:sp>
      <p:sp>
        <p:nvSpPr>
          <p:cNvPr id="104912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49129" name="TextBox 4"/>
          <p:cNvSpPr txBox="1">
            <a:spLocks noChangeArrowheads="1"/>
          </p:cNvSpPr>
          <p:nvPr/>
        </p:nvSpPr>
        <p:spPr bwMode="auto">
          <a:xfrm>
            <a:off x="804874" y="2979747"/>
            <a:ext cx="4484687" cy="31381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n-US" altLang="zh-CN" dirty="0"/>
              <a:t>Horner</a:t>
            </a:r>
            <a:r>
              <a:rPr lang="zh-CN" altLang="en-US" dirty="0"/>
              <a:t>算法</a:t>
            </a:r>
            <a:endParaRPr lang="en-US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template&lt;class T&gt;</a:t>
            </a:r>
            <a:endParaRPr lang="en-US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 Horner(T </a:t>
            </a:r>
            <a:r>
              <a:rPr lang="en-US" altLang="zh-CN" dirty="0" err="1"/>
              <a:t>coeff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n, </a:t>
            </a:r>
            <a:r>
              <a:rPr lang="en-US" altLang="zh-CN" dirty="0" err="1"/>
              <a:t>const</a:t>
            </a:r>
            <a:r>
              <a:rPr lang="en-US" altLang="zh-CN" dirty="0"/>
              <a:t> T&amp; x)</a:t>
            </a:r>
            <a:endParaRPr lang="en-US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{</a:t>
            </a:r>
            <a:endParaRPr lang="en-US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T value=</a:t>
            </a:r>
            <a:r>
              <a:rPr lang="en-US" altLang="zh-CN" dirty="0" err="1"/>
              <a:t>coeff</a:t>
            </a:r>
            <a:r>
              <a:rPr lang="en-US" altLang="zh-CN" dirty="0"/>
              <a:t>[n];</a:t>
            </a:r>
            <a:endParaRPr lang="en-US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{</a:t>
            </a:r>
            <a:endParaRPr lang="en-US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value = value * x + </a:t>
            </a:r>
            <a:r>
              <a:rPr lang="en-US" altLang="zh-CN" dirty="0" err="1"/>
              <a:t>coeff</a:t>
            </a:r>
            <a:r>
              <a:rPr lang="en-US" altLang="zh-CN" dirty="0"/>
              <a:t>[n-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en-US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}</a:t>
            </a:r>
            <a:endParaRPr lang="en-US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return value;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graphicFrame>
        <p:nvGraphicFramePr>
          <p:cNvPr id="4194309" name="内容占位符 4"/>
          <p:cNvGraphicFramePr>
            <a:graphicFrameLocks noChangeAspect="1"/>
          </p:cNvGraphicFramePr>
          <p:nvPr/>
        </p:nvGraphicFramePr>
        <p:xfrm>
          <a:off x="985839" y="1428751"/>
          <a:ext cx="717391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showAsIcon="1" r:id="rId1" imgW="3695700" imgH="660400" progId="Equation.3">
                  <p:embed/>
                </p:oleObj>
              </mc:Choice>
              <mc:Fallback>
                <p:oleObj name="Equation" showAsIcon="1" r:id="rId1" imgW="3695700" imgH="660400" progId="Equation.3">
                  <p:embed/>
                  <p:pic>
                    <p:nvPicPr>
                      <p:cNvPr id="0" name="图片 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9" y="1428751"/>
                        <a:ext cx="7173912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130" name="TextBox 6"/>
          <p:cNvSpPr txBox="1">
            <a:spLocks noChangeArrowheads="1"/>
          </p:cNvSpPr>
          <p:nvPr/>
        </p:nvSpPr>
        <p:spPr bwMode="auto">
          <a:xfrm>
            <a:off x="5110174" y="3608388"/>
            <a:ext cx="376713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对于问题规模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来说 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 …</a:t>
            </a:r>
            <a:endParaRPr lang="zh-CN" altLang="en-US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131" name="圆角矩形 7"/>
          <p:cNvSpPr>
            <a:spLocks noChangeArrowheads="1"/>
          </p:cNvSpPr>
          <p:nvPr/>
        </p:nvSpPr>
        <p:spPr bwMode="auto">
          <a:xfrm>
            <a:off x="804873" y="4367223"/>
            <a:ext cx="2592387" cy="2873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49132" name="TextBox 8"/>
          <p:cNvSpPr txBox="1">
            <a:spLocks noChangeArrowheads="1"/>
          </p:cNvSpPr>
          <p:nvPr/>
        </p:nvSpPr>
        <p:spPr bwMode="auto">
          <a:xfrm>
            <a:off x="4033839" y="4325940"/>
            <a:ext cx="2870200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累计将循环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endParaRPr lang="zh-CN" altLang="en-US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133" name="右大括号 9"/>
          <p:cNvSpPr/>
          <p:nvPr/>
        </p:nvSpPr>
        <p:spPr bwMode="auto">
          <a:xfrm>
            <a:off x="4572011" y="4905375"/>
            <a:ext cx="358775" cy="3175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49134" name="TextBox 10"/>
          <p:cNvSpPr txBox="1">
            <a:spLocks noChangeArrowheads="1"/>
          </p:cNvSpPr>
          <p:nvPr/>
        </p:nvSpPr>
        <p:spPr bwMode="auto">
          <a:xfrm>
            <a:off x="5110174" y="4864100"/>
            <a:ext cx="3767137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每次循环做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个乘法和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个加法</a:t>
            </a:r>
            <a:endParaRPr lang="zh-CN" altLang="en-US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135" name="矩形 11"/>
          <p:cNvSpPr/>
          <p:nvPr/>
        </p:nvSpPr>
        <p:spPr>
          <a:xfrm>
            <a:off x="3287739" y="5429914"/>
            <a:ext cx="4208145" cy="95313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zh-CN" alt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结论：</a:t>
            </a: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Horner</a:t>
            </a:r>
            <a:r>
              <a:rPr lang="zh-CN" alt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算法更快！</a:t>
            </a:r>
            <a:endParaRPr lang="en-US" altLang="zh-CN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zh-CN" alt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因为其关键操作数更少！</a:t>
            </a:r>
            <a:endParaRPr lang="zh-CN" alt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4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4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30" grpId="0"/>
      <p:bldP spid="1049131" grpId="0" animBg="1"/>
      <p:bldP spid="1049132" grpId="0"/>
      <p:bldP spid="10491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执行步数</a:t>
            </a:r>
            <a:endParaRPr lang="zh-CN" altLang="en-US" smtClean="0"/>
          </a:p>
        </p:txBody>
      </p:sp>
      <p:sp>
        <p:nvSpPr>
          <p:cNvPr id="1049140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操作计数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优点：抓住主要矛盾（程序的主要开销）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缺点：忽略一些所谓次要操作，造成不够准确</a:t>
            </a:r>
            <a:endParaRPr lang="en-US" altLang="zh-CN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smtClean="0"/>
              <a:t>执行步数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程序的实际工作量，与程序步数（指定的语法片段）有关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涵盖更多操作</a:t>
            </a:r>
            <a:r>
              <a:rPr lang="en-US" altLang="zh-CN" smtClean="0"/>
              <a:t>/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也与问题规模有关</a:t>
            </a:r>
            <a:endParaRPr lang="en-US" altLang="zh-CN" smtClean="0"/>
          </a:p>
          <a:p>
            <a:pPr lvl="1">
              <a:spcBef>
                <a:spcPts val="375"/>
              </a:spcBef>
            </a:pPr>
            <a:r>
              <a:rPr lang="zh-CN" altLang="en-US" smtClean="0"/>
              <a:t>一般做法是在有意义的语法片段旁加</a:t>
            </a:r>
            <a:r>
              <a:rPr lang="en-US" altLang="zh-CN" smtClean="0"/>
              <a:t>count</a:t>
            </a:r>
            <a:r>
              <a:rPr lang="zh-CN" altLang="en-US" smtClean="0"/>
              <a:t>变量</a:t>
            </a:r>
            <a:endParaRPr lang="zh-CN" altLang="en-US" smtClean="0"/>
          </a:p>
        </p:txBody>
      </p:sp>
      <p:sp>
        <p:nvSpPr>
          <p:cNvPr id="104914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执行步数分析示例</a:t>
            </a:r>
            <a:r>
              <a:rPr lang="en-US" altLang="zh-CN" smtClean="0"/>
              <a:t>1</a:t>
            </a:r>
            <a:r>
              <a:rPr lang="zh-CN" altLang="en-US" smtClean="0"/>
              <a:t>：一般程序</a:t>
            </a:r>
            <a:endParaRPr lang="zh-CN" altLang="en-US" smtClean="0"/>
          </a:p>
        </p:txBody>
      </p:sp>
      <p:sp>
        <p:nvSpPr>
          <p:cNvPr id="104914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49147" name="Rectangle 3"/>
          <p:cNvSpPr txBox="1">
            <a:spLocks noChangeArrowheads="1"/>
          </p:cNvSpPr>
          <p:nvPr/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182880" bIns="0"/>
          <a:p>
            <a:pPr indent="-228600">
              <a:spcBef>
                <a:spcPct val="1000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template&lt;class T&gt;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 Sum(T a[],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n)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T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tsum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0;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count++;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 for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tsum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 n;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 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count++;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 for the for statement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tsum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+= a[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];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count++;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 for assignment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count++;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 for last execution of for statement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count++;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 for return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return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tsum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228600">
              <a:spcBef>
                <a:spcPts val="1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9148" name="文本框 5"/>
          <p:cNvSpPr txBox="1"/>
          <p:nvPr/>
        </p:nvSpPr>
        <p:spPr>
          <a:xfrm>
            <a:off x="719069" y="6022872"/>
            <a:ext cx="452628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数据结构、算法与应用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smtClean="0"/>
              <a:t>函数</a:t>
            </a:r>
            <a:r>
              <a:rPr lang="en-US" altLang="zh-CN" smtClean="0"/>
              <a:t>Sum</a:t>
            </a:r>
            <a:r>
              <a:rPr lang="zh-CN" altLang="en-US" smtClean="0"/>
              <a:t>的执行步数</a:t>
            </a:r>
            <a:endParaRPr lang="zh-CN" altLang="en-US" smtClean="0"/>
          </a:p>
        </p:txBody>
      </p:sp>
      <p:sp>
        <p:nvSpPr>
          <p:cNvPr id="104915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4194310" name="Group 48"/>
          <p:cNvGraphicFramePr>
            <a:graphicFrameLocks noGrp="1"/>
          </p:cNvGraphicFramePr>
          <p:nvPr/>
        </p:nvGraphicFramePr>
        <p:xfrm>
          <a:off x="609600" y="1573215"/>
          <a:ext cx="8077200" cy="4675188"/>
        </p:xfrm>
        <a:graphic>
          <a:graphicData uri="http://schemas.openxmlformats.org/drawingml/2006/table">
            <a:tbl>
              <a:tblPr/>
              <a:tblGrid>
                <a:gridCol w="4191000"/>
                <a:gridCol w="1371600"/>
                <a:gridCol w="1295400"/>
                <a:gridCol w="1219200"/>
              </a:tblGrid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s/e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频率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总步数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734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 Sum(T a[], int n)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T tsum = 0;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for (int i = 0; i &lt; n; i++)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tsum += a[i];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return tsum;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+ 1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 +2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1918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总计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3n + 4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9154" name="圆角矩形 3"/>
          <p:cNvSpPr>
            <a:spLocks noChangeArrowheads="1"/>
          </p:cNvSpPr>
          <p:nvPr/>
        </p:nvSpPr>
        <p:spPr bwMode="auto">
          <a:xfrm>
            <a:off x="446090" y="3249623"/>
            <a:ext cx="8431212" cy="28733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</a:ln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执行步数分析示例</a:t>
            </a:r>
            <a:r>
              <a:rPr lang="en-US" altLang="zh-CN" smtClean="0"/>
              <a:t>2</a:t>
            </a:r>
            <a:r>
              <a:rPr lang="zh-CN" altLang="en-US" smtClean="0"/>
              <a:t>：递归程序</a:t>
            </a:r>
            <a:endParaRPr lang="zh-CN" altLang="en-US" smtClean="0"/>
          </a:p>
        </p:txBody>
      </p:sp>
      <p:sp>
        <p:nvSpPr>
          <p:cNvPr id="104915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49160" name="Rectangle 3"/>
          <p:cNvSpPr txBox="1">
            <a:spLocks noChangeArrowheads="1"/>
          </p:cNvSpPr>
          <p:nvPr/>
        </p:nvSpPr>
        <p:spPr bwMode="auto">
          <a:xfrm>
            <a:off x="804863" y="1371610"/>
            <a:ext cx="7772400" cy="48295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182880" bIns="0"/>
          <a:p>
            <a:pPr marL="228600" indent="-228600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template&lt;class T&gt;</a:t>
            </a:r>
            <a:endParaRPr lang="en-US" altLang="zh-CN" sz="2000" b="1" kern="0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charset="-122"/>
            </a:endParaRPr>
          </a:p>
          <a:p>
            <a:pPr marL="228600" indent="-22860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T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Rsum</a:t>
            </a: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(T a[],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 n)</a:t>
            </a:r>
            <a:endParaRPr lang="en-US" altLang="zh-CN" sz="2000" b="1" kern="0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charset="-122"/>
            </a:endParaRPr>
          </a:p>
          <a:p>
            <a:pPr marL="228600" indent="-22860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{</a:t>
            </a:r>
            <a:endParaRPr lang="en-US" altLang="zh-CN" sz="2000" b="1" kern="0" dirty="0">
              <a:solidFill>
                <a:srgbClr val="008000"/>
              </a:solidFill>
              <a:latin typeface="Tahoma" panose="020B0604030504040204" pitchFamily="34" charset="0"/>
              <a:ea typeface="黑体" panose="02010609060101010101" charset="-122"/>
            </a:endParaRPr>
          </a:p>
          <a:p>
            <a:pPr marL="228600" indent="-22860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charset="-122"/>
              </a:rPr>
              <a:t>   </a:t>
            </a:r>
            <a:r>
              <a:rPr lang="en-US" altLang="zh-CN" sz="2000" b="1" kern="0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charset="-122"/>
              </a:rPr>
              <a:t>count++</a:t>
            </a:r>
            <a:r>
              <a:rPr lang="en-US" altLang="zh-CN" sz="2000" b="1" kern="0" dirty="0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charset="-122"/>
              </a:rPr>
              <a:t>; // for if conditional</a:t>
            </a:r>
            <a:endParaRPr lang="en-US" altLang="zh-CN" sz="2000" b="1" kern="0" dirty="0">
              <a:solidFill>
                <a:srgbClr val="008000"/>
              </a:solidFill>
              <a:latin typeface="Tahoma" panose="020B0604030504040204" pitchFamily="34" charset="0"/>
              <a:ea typeface="黑体" panose="02010609060101010101" charset="-122"/>
            </a:endParaRPr>
          </a:p>
          <a:p>
            <a:pPr marL="228600" indent="-22860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charset="-122"/>
              </a:rPr>
              <a:t>   </a:t>
            </a: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if (n &gt; 0) {</a:t>
            </a:r>
            <a:r>
              <a:rPr lang="en-US" altLang="zh-CN" sz="2000" b="1" kern="0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charset="-122"/>
              </a:rPr>
              <a:t>count++</a:t>
            </a: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; </a:t>
            </a:r>
            <a:r>
              <a:rPr lang="en-US" altLang="zh-CN" sz="2000" b="1" kern="0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charset="-122"/>
                <a:sym typeface="+mn-ea"/>
              </a:rPr>
              <a:t>count++</a:t>
            </a: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  <a:sym typeface="+mn-ea"/>
              </a:rPr>
              <a:t>; </a:t>
            </a:r>
            <a:endParaRPr lang="en-US" altLang="zh-CN" sz="2000" b="1" kern="0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charset="-122"/>
              <a:sym typeface="+mn-ea"/>
            </a:endParaRPr>
          </a:p>
          <a:p>
            <a:pPr marL="228600" indent="-22860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  <a:sym typeface="+mn-ea"/>
              </a:rPr>
              <a:t>              </a:t>
            </a:r>
            <a:r>
              <a:rPr lang="en-US" altLang="zh-CN" sz="2000" b="1" kern="0" dirty="0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charset="-122"/>
              </a:rPr>
              <a:t>// for return and </a:t>
            </a:r>
            <a:r>
              <a:rPr lang="en-US" altLang="zh-CN" sz="2000" b="1" kern="0" dirty="0" err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charset="-122"/>
              </a:rPr>
              <a:t>Rsum</a:t>
            </a:r>
            <a:r>
              <a:rPr lang="en-US" altLang="zh-CN" sz="2000" b="1" kern="0" dirty="0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charset="-122"/>
              </a:rPr>
              <a:t> invocation</a:t>
            </a:r>
            <a:endParaRPr lang="en-US" altLang="zh-CN" sz="2000" b="1" kern="0" dirty="0">
              <a:solidFill>
                <a:srgbClr val="008000"/>
              </a:solidFill>
              <a:latin typeface="Tahoma" panose="020B0604030504040204" pitchFamily="34" charset="0"/>
              <a:ea typeface="黑体" panose="02010609060101010101" charset="-122"/>
            </a:endParaRPr>
          </a:p>
          <a:p>
            <a:pPr marL="228600" indent="-22860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charset="-122"/>
              </a:rPr>
              <a:t>               </a:t>
            </a: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return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Rsum</a:t>
            </a: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(a, n-1) + a[n-1];}</a:t>
            </a:r>
            <a:endParaRPr lang="en-US" altLang="zh-CN" sz="2000" b="1" kern="0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charset="-122"/>
            </a:endParaRPr>
          </a:p>
          <a:p>
            <a:pPr marL="228600" indent="-22860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   </a:t>
            </a:r>
            <a:r>
              <a:rPr lang="en-US" altLang="zh-CN" sz="2000" b="1" kern="0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charset="-122"/>
              </a:rPr>
              <a:t>count++</a:t>
            </a: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; </a:t>
            </a:r>
            <a:r>
              <a:rPr lang="en-US" altLang="zh-CN" sz="2000" b="1" kern="0" dirty="0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charset="-122"/>
              </a:rPr>
              <a:t>// for return</a:t>
            </a:r>
            <a:endParaRPr lang="en-US" altLang="zh-CN" sz="2000" b="1" kern="0" dirty="0">
              <a:solidFill>
                <a:srgbClr val="008000"/>
              </a:solidFill>
              <a:latin typeface="Tahoma" panose="020B0604030504040204" pitchFamily="34" charset="0"/>
              <a:ea typeface="黑体" panose="02010609060101010101" charset="-122"/>
            </a:endParaRPr>
          </a:p>
          <a:p>
            <a:pPr marL="228600" indent="-228600">
              <a:spcBef>
                <a:spcPts val="5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charset="-122"/>
              </a:rPr>
              <a:t>   </a:t>
            </a: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return 0;</a:t>
            </a:r>
            <a:endParaRPr lang="en-US" altLang="zh-CN" sz="2000" b="1" kern="0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charset="-122"/>
            </a:endParaRPr>
          </a:p>
          <a:p>
            <a:pPr marL="228600" indent="-228600">
              <a:spcBef>
                <a:spcPts val="0"/>
              </a:spcBef>
            </a:pPr>
            <a:r>
              <a:rPr lang="en-US" altLang="zh-CN" sz="2000" b="1" kern="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charset="-122"/>
              </a:rPr>
              <a:t>}       </a:t>
            </a:r>
            <a:r>
              <a:rPr lang="en-US" altLang="zh-CN" sz="2800" b="1" kern="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t</a:t>
            </a:r>
            <a:r>
              <a:rPr lang="en-US" altLang="zh-CN" sz="2800" b="1" kern="0" baseline="-2500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Rsum</a:t>
            </a:r>
            <a:r>
              <a:rPr lang="en-US" altLang="zh-CN" sz="2800" b="1" kern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(0)=2</a:t>
            </a:r>
            <a:r>
              <a:rPr lang="zh-CN" altLang="en-US" sz="2800" b="1" kern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en-US" altLang="zh-CN" sz="2800" b="1" kern="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t</a:t>
            </a:r>
            <a:r>
              <a:rPr lang="en-US" altLang="zh-CN" sz="2800" b="1" kern="0" baseline="-2500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Rsum</a:t>
            </a:r>
            <a:r>
              <a:rPr lang="en-US" altLang="zh-CN" sz="2800" b="1" kern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(n)=3+t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Rsum</a:t>
            </a:r>
            <a:r>
              <a:rPr lang="en-US" altLang="zh-CN" sz="2800" b="1" kern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(n-1)</a:t>
            </a:r>
            <a:r>
              <a:rPr lang="en-US" altLang="zh-CN" sz="2800" b="1" kern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 </a:t>
            </a:r>
            <a:br>
              <a:rPr lang="en-US" altLang="zh-CN" sz="2800" b="1" kern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</a:br>
            <a:r>
              <a:rPr lang="en-US" altLang="zh-CN" sz="2800" b="1" kern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 </a:t>
            </a:r>
            <a:r>
              <a:rPr lang="en-US" altLang="zh-CN" sz="2800" b="1" kern="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t</a:t>
            </a:r>
            <a:r>
              <a:rPr lang="en-US" altLang="zh-CN" sz="2800" b="1" kern="0" baseline="-2500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Rsum</a:t>
            </a:r>
            <a:r>
              <a:rPr lang="en-US" altLang="zh-CN" sz="2800" b="1" kern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(n)=3n+2</a:t>
            </a:r>
            <a:endParaRPr lang="zh-CN" altLang="en-US" sz="2800" b="1" kern="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49161" name="文本框 1"/>
          <p:cNvSpPr txBox="1"/>
          <p:nvPr/>
        </p:nvSpPr>
        <p:spPr>
          <a:xfrm>
            <a:off x="6457950" y="14655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ts val="0"/>
              </a:spcAft>
            </a:pPr>
            <a:r>
              <a:rPr lang="zh-CN" altLang="en-US"/>
              <a:t>尾调用；尾递归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smtClean="0"/>
              <a:t>函数</a:t>
            </a:r>
            <a:r>
              <a:rPr lang="en-US" altLang="zh-CN" smtClean="0"/>
              <a:t>Rsum</a:t>
            </a:r>
            <a:r>
              <a:rPr lang="zh-CN" altLang="en-US" smtClean="0"/>
              <a:t>的执行步数</a:t>
            </a:r>
            <a:endParaRPr lang="zh-CN" altLang="en-US" smtClean="0"/>
          </a:p>
        </p:txBody>
      </p:sp>
      <p:sp>
        <p:nvSpPr>
          <p:cNvPr id="104916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4194311" name="Group 31"/>
          <p:cNvGraphicFramePr>
            <a:graphicFrameLocks noGrp="1"/>
          </p:cNvGraphicFramePr>
          <p:nvPr/>
        </p:nvGraphicFramePr>
        <p:xfrm>
          <a:off x="609600" y="1600208"/>
          <a:ext cx="8077200" cy="3540126"/>
        </p:xfrm>
        <a:graphic>
          <a:graphicData uri="http://schemas.openxmlformats.org/drawingml/2006/table">
            <a:tbl>
              <a:tblPr/>
              <a:tblGrid>
                <a:gridCol w="4191000"/>
                <a:gridCol w="1371600"/>
                <a:gridCol w="1295400"/>
                <a:gridCol w="1219200"/>
              </a:tblGrid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s/e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频率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总步数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6378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 Rsum(T a[], int n)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if (n &gt; 0)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return Rsum(a, n-1) + a[n-1];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return 0;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+ 1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+ 1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总计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3n + 2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smtClean="0"/>
              <a:t>矩阵转置函数的执行步数</a:t>
            </a:r>
            <a:endParaRPr lang="zh-CN" altLang="en-US" smtClean="0"/>
          </a:p>
        </p:txBody>
      </p:sp>
      <p:sp>
        <p:nvSpPr>
          <p:cNvPr id="104917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4194312" name="Group 45"/>
          <p:cNvGraphicFramePr>
            <a:graphicFrameLocks noGrp="1"/>
          </p:cNvGraphicFramePr>
          <p:nvPr/>
        </p:nvGraphicFramePr>
        <p:xfrm>
          <a:off x="76200" y="1600210"/>
          <a:ext cx="8915400" cy="3276601"/>
        </p:xfrm>
        <a:graphic>
          <a:graphicData uri="http://schemas.openxmlformats.org/drawingml/2006/table">
            <a:tbl>
              <a:tblPr/>
              <a:tblGrid>
                <a:gridCol w="4379913"/>
                <a:gridCol w="496887"/>
                <a:gridCol w="2057400"/>
                <a:gridCol w="1981200"/>
              </a:tblGrid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s/e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频率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总步数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6378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void Transpose(T **a, int rows)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for (int i = 0; i &lt; rows; i++)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for (int j = i+1;  j &lt; rows; j++)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   Swap(a[i][j], a[j][i]);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 + 1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rows*(rows+1)/2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rows*(rows-1)/2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 + 1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rows*(rows+1)/2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rows*(rows-1)/2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总计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+rows+1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13" name="Object 41"/>
          <p:cNvGraphicFramePr>
            <a:graphicFrameLocks noChangeAspect="1"/>
          </p:cNvGraphicFramePr>
          <p:nvPr/>
        </p:nvGraphicFramePr>
        <p:xfrm>
          <a:off x="228600" y="4953000"/>
          <a:ext cx="5334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showAsIcon="1" r:id="rId1" imgW="2451100" imgH="431800" progId="Equation.3">
                  <p:embed/>
                </p:oleObj>
              </mc:Choice>
              <mc:Fallback>
                <p:oleObj name="Equation" showAsIcon="1" r:id="rId1" imgW="2451100" imgH="431800" progId="Equation.3">
                  <p:embed/>
                  <p:pic>
                    <p:nvPicPr>
                      <p:cNvPr id="0" name="图片 7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953000"/>
                        <a:ext cx="5334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4" name="Object 42"/>
          <p:cNvGraphicFramePr>
            <a:graphicFrameLocks noChangeAspect="1"/>
          </p:cNvGraphicFramePr>
          <p:nvPr/>
        </p:nvGraphicFramePr>
        <p:xfrm>
          <a:off x="2743200" y="5791202"/>
          <a:ext cx="60198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showAsIcon="1" r:id="rId3" imgW="2692400" imgH="431800" progId="Equation.3">
                  <p:embed/>
                </p:oleObj>
              </mc:Choice>
              <mc:Fallback>
                <p:oleObj name="Equation" showAsIcon="1" r:id="rId3" imgW="2692400" imgH="431800" progId="Equation.3">
                  <p:embed/>
                  <p:pic>
                    <p:nvPicPr>
                      <p:cNvPr id="0" name="图片 7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91202"/>
                        <a:ext cx="60198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172" name="Line 43"/>
          <p:cNvSpPr>
            <a:spLocks noChangeShapeType="1"/>
          </p:cNvSpPr>
          <p:nvPr/>
        </p:nvSpPr>
        <p:spPr bwMode="ltGray">
          <a:xfrm flipH="1" flipV="1">
            <a:off x="762000" y="3505200"/>
            <a:ext cx="914400" cy="1828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49173" name="Line 44"/>
          <p:cNvSpPr>
            <a:spLocks noChangeShapeType="1"/>
          </p:cNvSpPr>
          <p:nvPr/>
        </p:nvSpPr>
        <p:spPr bwMode="ltGray">
          <a:xfrm flipH="1" flipV="1">
            <a:off x="2286000" y="3886200"/>
            <a:ext cx="2971800" cy="2057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7" name="标题 3"/>
          <p:cNvSpPr>
            <a:spLocks noGrp="1"/>
          </p:cNvSpPr>
          <p:nvPr>
            <p:ph type="title"/>
          </p:nvPr>
        </p:nvSpPr>
        <p:spPr>
          <a:xfrm>
            <a:off x="2162175" y="2527300"/>
            <a:ext cx="3416300" cy="916940"/>
          </a:xfrm>
        </p:spPr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时间复杂度分析</a:t>
            </a:r>
            <a:endParaRPr lang="zh-CN" altLang="en-US" dirty="0"/>
          </a:p>
        </p:txBody>
      </p:sp>
      <p:sp>
        <p:nvSpPr>
          <p:cNvPr id="1049178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渐近符号表示法 （</a:t>
            </a:r>
            <a:r>
              <a:rPr lang="en-US" altLang="zh-CN" dirty="0" smtClean="0"/>
              <a:t>asymptotic notation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4917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liumingming@nankai.edu.cn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工作地点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津南软件楼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406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http://10.134.1.2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75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雨课堂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smtClean="0"/>
              <a:t>问题提出</a:t>
            </a:r>
            <a:endParaRPr lang="en-US" altLang="zh-CN" smtClean="0"/>
          </a:p>
        </p:txBody>
      </p:sp>
      <p:sp>
        <p:nvSpPr>
          <p:cNvPr id="104918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040688" cy="5105400"/>
          </a:xfrm>
        </p:spPr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操作计数和执行步数的作用？</a:t>
            </a:r>
            <a:endParaRPr lang="zh-CN" altLang="en-US" dirty="0" smtClean="0"/>
          </a:p>
          <a:p>
            <a:pPr lvl="1" eaLnBrk="1" hangingPunct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比较两个功能相同的程序的时间复杂性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横向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预测随实例规模的变化，程序运行时间的变化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纵向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/>
              <a:t>执行步试图比“关键操作”更精确</a:t>
            </a:r>
            <a:endParaRPr lang="zh-CN" altLang="en-US" dirty="0" smtClean="0"/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/>
              <a:t>“更精确”是没有必要的</a:t>
            </a:r>
            <a:endParaRPr lang="zh-CN" altLang="en-US" dirty="0" smtClean="0"/>
          </a:p>
          <a:p>
            <a:pPr lvl="1" eaLnBrk="1" hangingPunct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两个程序时间复杂性：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n</a:t>
            </a:r>
            <a:endParaRPr lang="en-US" altLang="zh-CN" dirty="0" smtClean="0"/>
          </a:p>
          <a:p>
            <a:pPr lvl="1" eaLnBrk="1" hangingPunct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总存在一个点，当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超过此值，后者更快</a:t>
            </a:r>
            <a:endParaRPr lang="zh-CN" altLang="en-US" dirty="0" smtClean="0"/>
          </a:p>
          <a:p>
            <a:pPr lvl="1" eaLnBrk="1" hangingPunct="1">
              <a:spcBef>
                <a:spcPts val="375"/>
              </a:spcBef>
            </a:pPr>
            <a:r>
              <a:rPr lang="zh-CN" altLang="en-US" dirty="0" smtClean="0"/>
              <a:t>“渐进”：大实例特征（趋向无穷）下，程序时间复杂性函数的“变化”情况</a:t>
            </a:r>
            <a:endParaRPr lang="zh-CN" altLang="en-US" dirty="0" smtClean="0"/>
          </a:p>
        </p:txBody>
      </p:sp>
      <p:sp>
        <p:nvSpPr>
          <p:cNvPr id="104918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复杂度的渐进性质</a:t>
            </a:r>
            <a:endParaRPr lang="zh-CN" altLang="en-US" smtClean="0"/>
          </a:p>
        </p:txBody>
      </p:sp>
      <p:sp>
        <p:nvSpPr>
          <p:cNvPr id="1049190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如果解决问题</a:t>
            </a:r>
            <a:r>
              <a:rPr lang="en-US" altLang="zh-CN" smtClean="0"/>
              <a:t>P</a:t>
            </a:r>
            <a:r>
              <a:rPr lang="zh-CN" altLang="en-US" smtClean="0"/>
              <a:t>的程序</a:t>
            </a:r>
            <a:r>
              <a:rPr lang="en-US" altLang="zh-CN" smtClean="0"/>
              <a:t>A</a:t>
            </a:r>
            <a:r>
              <a:rPr lang="zh-CN" altLang="en-US" smtClean="0"/>
              <a:t>和程序</a:t>
            </a:r>
            <a:r>
              <a:rPr lang="en-US" altLang="zh-CN" smtClean="0"/>
              <a:t>B</a:t>
            </a:r>
            <a:r>
              <a:rPr lang="zh-CN" altLang="en-US" smtClean="0"/>
              <a:t>，其时间复杂度分别是</a:t>
            </a:r>
            <a:r>
              <a:rPr lang="en-US" altLang="zh-CN" smtClean="0"/>
              <a:t>T</a:t>
            </a:r>
            <a:r>
              <a:rPr lang="en-US" altLang="zh-CN" baseline="-25000" smtClean="0"/>
              <a:t>A</a:t>
            </a:r>
            <a:r>
              <a:rPr lang="en-US" altLang="zh-CN" smtClean="0"/>
              <a:t>(n)</a:t>
            </a:r>
            <a:r>
              <a:rPr lang="zh-CN" altLang="en-US" smtClean="0"/>
              <a:t>和</a:t>
            </a:r>
            <a:r>
              <a:rPr lang="en-US" altLang="zh-CN" smtClean="0"/>
              <a:t>T</a:t>
            </a:r>
            <a:r>
              <a:rPr lang="en-US" altLang="zh-CN" baseline="-25000" smtClean="0"/>
              <a:t>B</a:t>
            </a:r>
            <a:r>
              <a:rPr lang="en-US" altLang="zh-CN" smtClean="0"/>
              <a:t>(n)</a:t>
            </a:r>
            <a:r>
              <a:rPr lang="zh-CN" altLang="en-US" smtClean="0"/>
              <a:t>，则判断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性能优劣的标准是查看在</a:t>
            </a:r>
            <a:r>
              <a:rPr lang="en-US" altLang="zh-CN" smtClean="0"/>
              <a:t>n</a:t>
            </a:r>
            <a:r>
              <a:rPr lang="zh-CN" altLang="en-US" smtClean="0"/>
              <a:t>足够大时</a:t>
            </a:r>
            <a:r>
              <a:rPr lang="en-US" altLang="zh-CN" smtClean="0"/>
              <a:t>T</a:t>
            </a:r>
            <a:r>
              <a:rPr lang="en-US" altLang="zh-CN" baseline="-25000" smtClean="0"/>
              <a:t>A</a:t>
            </a:r>
            <a:r>
              <a:rPr lang="en-US" altLang="zh-CN" smtClean="0"/>
              <a:t>(n)</a:t>
            </a:r>
            <a:r>
              <a:rPr lang="zh-CN" altLang="en-US" smtClean="0"/>
              <a:t>和</a:t>
            </a:r>
            <a:r>
              <a:rPr lang="en-US" altLang="zh-CN" smtClean="0"/>
              <a:t>T</a:t>
            </a:r>
            <a:r>
              <a:rPr lang="en-US" altLang="zh-CN" baseline="-25000" smtClean="0"/>
              <a:t>B</a:t>
            </a:r>
            <a:r>
              <a:rPr lang="en-US" altLang="zh-CN" smtClean="0"/>
              <a:t>(n)</a:t>
            </a:r>
            <a:r>
              <a:rPr lang="zh-CN" altLang="en-US" smtClean="0"/>
              <a:t>的大小关系</a:t>
            </a:r>
            <a:endParaRPr lang="zh-CN" altLang="en-US" smtClean="0"/>
          </a:p>
        </p:txBody>
      </p:sp>
      <p:sp>
        <p:nvSpPr>
          <p:cNvPr id="104919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pic>
        <p:nvPicPr>
          <p:cNvPr id="209716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95675" y="3070230"/>
            <a:ext cx="3646488" cy="328453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大写</a:t>
            </a:r>
            <a:r>
              <a:rPr lang="en-US" altLang="zh-CN" dirty="0" smtClean="0">
                <a:solidFill>
                  <a:srgbClr val="FF0000"/>
                </a:solidFill>
              </a:rPr>
              <a:t>Ο</a:t>
            </a:r>
            <a:r>
              <a:rPr lang="zh-CN" altLang="en-US" dirty="0" smtClean="0"/>
              <a:t>符号 </a:t>
            </a:r>
            <a:r>
              <a:rPr lang="en-US" altLang="zh-CN" dirty="0" smtClean="0"/>
              <a:t>Big-Oh</a:t>
            </a:r>
            <a:endParaRPr lang="zh-CN" altLang="en-US" dirty="0" smtClean="0"/>
          </a:p>
        </p:txBody>
      </p:sp>
      <p:sp>
        <p:nvSpPr>
          <p:cNvPr id="1049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函数上界</a:t>
            </a:r>
            <a:endParaRPr lang="zh-CN" altLang="en-US" dirty="0" smtClean="0"/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chemeClr val="hlink"/>
                </a:solidFill>
              </a:rPr>
              <a:t>定义：</a:t>
            </a:r>
            <a:br>
              <a:rPr lang="zh-CN" altLang="en-US" dirty="0" smtClean="0"/>
            </a:br>
            <a:r>
              <a:rPr lang="en-US" altLang="zh-CN" dirty="0" smtClean="0">
                <a:solidFill>
                  <a:schemeClr val="accent2"/>
                </a:solidFill>
              </a:rPr>
              <a:t>f(n)=O(g(n))</a:t>
            </a:r>
            <a:r>
              <a:rPr lang="zh-CN" altLang="en-US" dirty="0" smtClean="0">
                <a:solidFill>
                  <a:schemeClr val="accent2"/>
                </a:solidFill>
              </a:rPr>
              <a:t>，当且仅当存在正常数</a:t>
            </a:r>
            <a:r>
              <a:rPr lang="en-US" altLang="zh-CN" dirty="0" smtClean="0">
                <a:solidFill>
                  <a:schemeClr val="accent2"/>
                </a:solidFill>
              </a:rPr>
              <a:t>c</a:t>
            </a:r>
            <a:r>
              <a:rPr lang="zh-CN" altLang="en-US" dirty="0" smtClean="0">
                <a:solidFill>
                  <a:schemeClr val="accent2"/>
                </a:solidFill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  <a:r>
              <a:rPr lang="zh-CN" altLang="en-US" dirty="0" smtClean="0">
                <a:solidFill>
                  <a:schemeClr val="accent2"/>
                </a:solidFill>
              </a:rPr>
              <a:t>，使得对所有</a:t>
            </a:r>
            <a:r>
              <a:rPr lang="en-US" altLang="zh-CN" dirty="0" smtClean="0">
                <a:solidFill>
                  <a:schemeClr val="accent2"/>
                </a:solidFill>
              </a:rPr>
              <a:t>n≥n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</a:rPr>
              <a:t> , </a:t>
            </a:r>
            <a:r>
              <a:rPr lang="zh-CN" altLang="en-US" dirty="0" smtClean="0">
                <a:solidFill>
                  <a:schemeClr val="accent2"/>
                </a:solidFill>
              </a:rPr>
              <a:t>有</a:t>
            </a:r>
            <a:r>
              <a:rPr lang="en-US" altLang="zh-CN" dirty="0" smtClean="0">
                <a:solidFill>
                  <a:schemeClr val="accent2"/>
                </a:solidFill>
              </a:rPr>
              <a:t>f(n)≤cg(n)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en-US" altLang="zh-CN" dirty="0" smtClean="0"/>
              <a:t>f</a:t>
            </a:r>
            <a:r>
              <a:rPr lang="zh-CN" altLang="en-US" dirty="0" smtClean="0"/>
              <a:t>至多是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倍，对足够大的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 </a:t>
            </a:r>
            <a:r>
              <a:rPr lang="zh-CN" altLang="en-US" dirty="0" smtClean="0"/>
              <a:t>的上界（不考虑常数因子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en-US" altLang="zh-CN" dirty="0" smtClean="0"/>
              <a:t>g</a:t>
            </a:r>
            <a:r>
              <a:rPr lang="zh-CN" altLang="en-US" dirty="0" smtClean="0"/>
              <a:t>取简单函数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容易研究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的上界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>
              <a:spcBef>
                <a:spcPts val="75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000" dirty="0" smtClean="0">
                <a:solidFill>
                  <a:srgbClr val="FF0000"/>
                </a:solidFill>
              </a:rPr>
              <a:t>Big-Oh</a:t>
            </a:r>
            <a:r>
              <a:rPr lang="zh-CN" altLang="en-US" sz="2000" dirty="0" smtClean="0">
                <a:solidFill>
                  <a:srgbClr val="FF0000"/>
                </a:solidFill>
              </a:rPr>
              <a:t>不一定是最小上界。但是通常会求最小上界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04919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常用做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的简单函数</a:t>
            </a:r>
            <a:endParaRPr lang="zh-CN" altLang="en-US" dirty="0" smtClean="0"/>
          </a:p>
        </p:txBody>
      </p:sp>
      <p:sp>
        <p:nvSpPr>
          <p:cNvPr id="1049202" name="Rectangle 3"/>
          <p:cNvSpPr>
            <a:spLocks noGrp="1" noChangeArrowheads="1"/>
          </p:cNvSpPr>
          <p:nvPr>
            <p:ph idx="1"/>
          </p:nvPr>
        </p:nvSpPr>
        <p:spPr>
          <a:xfrm>
            <a:off x="860739" y="5193333"/>
            <a:ext cx="7772400" cy="1295400"/>
          </a:xfrm>
        </p:spPr>
        <p:txBody>
          <a:bodyPr>
            <a:normAutofit/>
          </a:bodyPr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dirty="0"/>
              <a:t>对数没有给出对数基，因为</a:t>
            </a:r>
            <a:endParaRPr lang="zh-CN" altLang="en-US" sz="2000" dirty="0"/>
          </a:p>
          <a:p>
            <a:pPr eaLnBrk="1" hangingPunct="1">
              <a:spcBef>
                <a:spcPts val="750"/>
              </a:spcBef>
              <a:buFont typeface="Wingdings" panose="05000000000000000000" pitchFamily="2" charset="2"/>
              <a:buNone/>
            </a:pPr>
            <a:r>
              <a:rPr lang="en-US" altLang="zh-CN" sz="2000" dirty="0" err="1"/>
              <a:t>log</a:t>
            </a:r>
            <a:r>
              <a:rPr lang="en-US" altLang="zh-CN" sz="2000" baseline="-25000" dirty="0" err="1"/>
              <a:t>a</a:t>
            </a:r>
            <a:r>
              <a:rPr lang="en-US" altLang="zh-CN" sz="2000" dirty="0" err="1"/>
              <a:t>n</a:t>
            </a:r>
            <a:r>
              <a:rPr lang="en-US" altLang="zh-CN" sz="2000" dirty="0"/>
              <a:t>=</a:t>
            </a:r>
            <a:r>
              <a:rPr lang="en-US" altLang="zh-CN" sz="2000" dirty="0" err="1"/>
              <a:t>log</a:t>
            </a:r>
            <a:r>
              <a:rPr lang="en-US" altLang="zh-CN" sz="2000" baseline="-25000" dirty="0" err="1"/>
              <a:t>b</a:t>
            </a:r>
            <a:r>
              <a:rPr lang="en-US" altLang="zh-CN" sz="2000" dirty="0" err="1"/>
              <a:t>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log</a:t>
            </a:r>
            <a:r>
              <a:rPr lang="en-US" altLang="zh-CN" sz="2000" baseline="-25000" dirty="0" err="1"/>
              <a:t>b</a:t>
            </a:r>
            <a:r>
              <a:rPr lang="en-US" altLang="zh-CN" sz="2000" dirty="0" err="1"/>
              <a:t>a</a:t>
            </a:r>
            <a:r>
              <a:rPr lang="zh-CN" altLang="en-US" sz="2000" dirty="0"/>
              <a:t>，仅常数不同，相差</a:t>
            </a:r>
            <a:r>
              <a:rPr lang="en-US" altLang="zh-CN" sz="2000" dirty="0" err="1"/>
              <a:t>log</a:t>
            </a:r>
            <a:r>
              <a:rPr lang="en-US" altLang="zh-CN" sz="2000" baseline="-25000" dirty="0" err="1"/>
              <a:t>b</a:t>
            </a:r>
            <a:r>
              <a:rPr lang="en-US" altLang="zh-CN" sz="2000" dirty="0" err="1"/>
              <a:t>a</a:t>
            </a:r>
            <a:r>
              <a:rPr lang="zh-CN" altLang="en-US" sz="2000" dirty="0"/>
              <a:t>倍</a:t>
            </a:r>
            <a:endParaRPr lang="zh-CN" altLang="en-US" sz="2000" dirty="0"/>
          </a:p>
        </p:txBody>
      </p:sp>
      <p:sp>
        <p:nvSpPr>
          <p:cNvPr id="104920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4194315" name="Group 7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84257" y="1397011"/>
          <a:ext cx="3493158" cy="3573145"/>
        </p:xfrm>
        <a:graphic>
          <a:graphicData uri="http://schemas.openxmlformats.org/drawingml/2006/table">
            <a:tbl>
              <a:tblPr/>
              <a:tblGrid>
                <a:gridCol w="1152467"/>
                <a:gridCol w="2340691"/>
              </a:tblGrid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常数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logn</a:t>
                      </a:r>
                      <a:endParaRPr kumimoji="1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线性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logn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平方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立方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阶乘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45748" name="直接箭头连接符 5"/>
          <p:cNvCxnSpPr>
            <a:cxnSpLocks noChangeShapeType="1"/>
          </p:cNvCxnSpPr>
          <p:nvPr/>
        </p:nvCxnSpPr>
        <p:spPr bwMode="auto">
          <a:xfrm rot="5400000">
            <a:off x="-815975" y="3242473"/>
            <a:ext cx="3230563" cy="158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tailEnd type="arrow" w="med" len="med"/>
          </a:ln>
        </p:spPr>
      </p:cxnSp>
      <p:sp>
        <p:nvSpPr>
          <p:cNvPr id="1049204" name="TextBox 6"/>
          <p:cNvSpPr txBox="1">
            <a:spLocks noChangeArrowheads="1"/>
          </p:cNvSpPr>
          <p:nvPr/>
        </p:nvSpPr>
        <p:spPr bwMode="auto">
          <a:xfrm>
            <a:off x="-2" y="1335884"/>
            <a:ext cx="1255713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dirty="0"/>
              <a:t>快、简单</a:t>
            </a:r>
            <a:endParaRPr lang="zh-CN" altLang="en-US" dirty="0"/>
          </a:p>
        </p:txBody>
      </p:sp>
      <p:sp>
        <p:nvSpPr>
          <p:cNvPr id="1049205" name="TextBox 7"/>
          <p:cNvSpPr txBox="1">
            <a:spLocks noChangeArrowheads="1"/>
          </p:cNvSpPr>
          <p:nvPr/>
        </p:nvSpPr>
        <p:spPr bwMode="auto">
          <a:xfrm>
            <a:off x="-1" y="4858548"/>
            <a:ext cx="1255713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zh-CN" altLang="en-US" dirty="0"/>
              <a:t>慢、复杂</a:t>
            </a:r>
            <a:endParaRPr lang="zh-CN" altLang="en-US" dirty="0"/>
          </a:p>
        </p:txBody>
      </p:sp>
      <p:grpSp>
        <p:nvGrpSpPr>
          <p:cNvPr id="301" name="组合 2"/>
          <p:cNvGrpSpPr/>
          <p:nvPr/>
        </p:nvGrpSpPr>
        <p:grpSpPr>
          <a:xfrm>
            <a:off x="4046483" y="1690689"/>
            <a:ext cx="4931984" cy="2797969"/>
            <a:chOff x="6380973" y="1786229"/>
            <a:chExt cx="5330178" cy="2896783"/>
          </a:xfrm>
        </p:grpSpPr>
        <p:sp>
          <p:nvSpPr>
            <p:cNvPr id="1049206" name="object 30"/>
            <p:cNvSpPr txBox="1"/>
            <p:nvPr/>
          </p:nvSpPr>
          <p:spPr>
            <a:xfrm>
              <a:off x="8344467" y="4164649"/>
              <a:ext cx="1579621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>
                <a:tabLst>
                  <a:tab pos="1611630" algn="l"/>
                </a:tabLst>
              </a:pP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5</a:t>
              </a:r>
              <a:r>
                <a:rPr lang="en-US" sz="1600" dirty="0">
                  <a:latin typeface="Times New Roman" panose="02020603050405020304"/>
                  <a:cs typeface="Times New Roman" panose="02020603050405020304"/>
                </a:rPr>
                <a:t>                      </a:t>
              </a: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15</a:t>
              </a:r>
              <a:endParaRPr sz="16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07" name="object 31"/>
            <p:cNvSpPr txBox="1"/>
            <p:nvPr/>
          </p:nvSpPr>
          <p:spPr>
            <a:xfrm>
              <a:off x="8873186" y="4165480"/>
              <a:ext cx="1564758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>
                <a:tabLst>
                  <a:tab pos="1807845" algn="l"/>
                </a:tabLst>
              </a:pPr>
              <a:r>
                <a:rPr sz="2400" baseline="1000" dirty="0">
                  <a:latin typeface="Times New Roman" panose="02020603050405020304"/>
                  <a:cs typeface="Times New Roman" panose="02020603050405020304"/>
                </a:rPr>
                <a:t>10</a:t>
              </a:r>
              <a:r>
                <a:rPr lang="en-US" sz="2400" baseline="1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2400" baseline="1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  </a:t>
              </a:r>
              <a:r>
                <a:rPr lang="en-US" sz="2400" baseline="1000" dirty="0">
                  <a:latin typeface="Times New Roman" panose="02020603050405020304"/>
                  <a:cs typeface="Times New Roman" panose="02020603050405020304"/>
                </a:rPr>
                <a:t>                 </a:t>
              </a: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20</a:t>
              </a:r>
              <a:endParaRPr sz="16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08" name="object 13"/>
            <p:cNvSpPr txBox="1"/>
            <p:nvPr/>
          </p:nvSpPr>
          <p:spPr>
            <a:xfrm>
              <a:off x="6380973" y="4444628"/>
              <a:ext cx="5330178" cy="2289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 marR="5080" indent="-12700">
                <a:lnSpc>
                  <a:spcPct val="93000"/>
                </a:lnSpc>
                <a:tabLst>
                  <a:tab pos="1438910" algn="l"/>
                </a:tabLst>
              </a:pPr>
              <a:endParaRPr sz="1600" dirty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49209" name="object 14"/>
            <p:cNvSpPr/>
            <p:nvPr/>
          </p:nvSpPr>
          <p:spPr>
            <a:xfrm>
              <a:off x="9172406" y="4149240"/>
              <a:ext cx="180529" cy="311695"/>
            </a:xfrm>
            <a:custGeom>
              <a:avLst/>
              <a:gdLst/>
              <a:ahLst/>
              <a:cxnLst/>
              <a:rect l="l" t="t" r="r" b="b"/>
              <a:pathLst>
                <a:path w="93345" h="231775">
                  <a:moveTo>
                    <a:pt x="61400" y="157698"/>
                  </a:moveTo>
                  <a:lnTo>
                    <a:pt x="9144" y="3048"/>
                  </a:lnTo>
                  <a:lnTo>
                    <a:pt x="6858" y="762"/>
                  </a:lnTo>
                  <a:lnTo>
                    <a:pt x="3048" y="0"/>
                  </a:lnTo>
                  <a:lnTo>
                    <a:pt x="762" y="2286"/>
                  </a:lnTo>
                  <a:lnTo>
                    <a:pt x="0" y="6096"/>
                  </a:lnTo>
                  <a:lnTo>
                    <a:pt x="52265" y="160774"/>
                  </a:lnTo>
                  <a:lnTo>
                    <a:pt x="61400" y="157698"/>
                  </a:lnTo>
                  <a:close/>
                </a:path>
                <a:path w="93345" h="231775">
                  <a:moveTo>
                    <a:pt x="65532" y="216408"/>
                  </a:moveTo>
                  <a:lnTo>
                    <a:pt x="65532" y="169926"/>
                  </a:lnTo>
                  <a:lnTo>
                    <a:pt x="64770" y="173736"/>
                  </a:lnTo>
                  <a:lnTo>
                    <a:pt x="62484" y="176022"/>
                  </a:lnTo>
                  <a:lnTo>
                    <a:pt x="58674" y="176022"/>
                  </a:lnTo>
                  <a:lnTo>
                    <a:pt x="56388" y="172974"/>
                  </a:lnTo>
                  <a:lnTo>
                    <a:pt x="52265" y="160774"/>
                  </a:lnTo>
                  <a:lnTo>
                    <a:pt x="20574" y="171450"/>
                  </a:lnTo>
                  <a:lnTo>
                    <a:pt x="65532" y="216408"/>
                  </a:lnTo>
                  <a:close/>
                </a:path>
                <a:path w="93345" h="231775">
                  <a:moveTo>
                    <a:pt x="65532" y="169926"/>
                  </a:moveTo>
                  <a:lnTo>
                    <a:pt x="61400" y="157698"/>
                  </a:lnTo>
                  <a:lnTo>
                    <a:pt x="52265" y="160774"/>
                  </a:lnTo>
                  <a:lnTo>
                    <a:pt x="56388" y="172974"/>
                  </a:lnTo>
                  <a:lnTo>
                    <a:pt x="58674" y="176022"/>
                  </a:lnTo>
                  <a:lnTo>
                    <a:pt x="62484" y="176022"/>
                  </a:lnTo>
                  <a:lnTo>
                    <a:pt x="64770" y="173736"/>
                  </a:lnTo>
                  <a:lnTo>
                    <a:pt x="65532" y="169926"/>
                  </a:lnTo>
                  <a:close/>
                </a:path>
                <a:path w="93345" h="231775">
                  <a:moveTo>
                    <a:pt x="92964" y="147066"/>
                  </a:moveTo>
                  <a:lnTo>
                    <a:pt x="61400" y="157698"/>
                  </a:lnTo>
                  <a:lnTo>
                    <a:pt x="65532" y="169926"/>
                  </a:lnTo>
                  <a:lnTo>
                    <a:pt x="65532" y="216408"/>
                  </a:lnTo>
                  <a:lnTo>
                    <a:pt x="80772" y="231648"/>
                  </a:lnTo>
                  <a:lnTo>
                    <a:pt x="92964" y="1470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10" name="object 15"/>
            <p:cNvSpPr/>
            <p:nvPr/>
          </p:nvSpPr>
          <p:spPr>
            <a:xfrm>
              <a:off x="7728660" y="1894735"/>
              <a:ext cx="56068" cy="2251253"/>
            </a:xfrm>
            <a:custGeom>
              <a:avLst/>
              <a:gdLst/>
              <a:ahLst/>
              <a:cxnLst/>
              <a:rect l="l" t="t" r="r" b="b"/>
              <a:pathLst>
                <a:path w="76200" h="2901315">
                  <a:moveTo>
                    <a:pt x="76199" y="127254"/>
                  </a:moveTo>
                  <a:lnTo>
                    <a:pt x="38099" y="0"/>
                  </a:lnTo>
                  <a:lnTo>
                    <a:pt x="0" y="127254"/>
                  </a:lnTo>
                  <a:lnTo>
                    <a:pt x="33527" y="127254"/>
                  </a:lnTo>
                  <a:lnTo>
                    <a:pt x="33527" y="114300"/>
                  </a:lnTo>
                  <a:lnTo>
                    <a:pt x="35051" y="111251"/>
                  </a:lnTo>
                  <a:lnTo>
                    <a:pt x="38099" y="109727"/>
                  </a:lnTo>
                  <a:lnTo>
                    <a:pt x="41909" y="111251"/>
                  </a:lnTo>
                  <a:lnTo>
                    <a:pt x="42671" y="114300"/>
                  </a:lnTo>
                  <a:lnTo>
                    <a:pt x="42671" y="127254"/>
                  </a:lnTo>
                  <a:lnTo>
                    <a:pt x="76199" y="127254"/>
                  </a:lnTo>
                  <a:close/>
                </a:path>
                <a:path w="76200" h="2901315">
                  <a:moveTo>
                    <a:pt x="42671" y="127254"/>
                  </a:moveTo>
                  <a:lnTo>
                    <a:pt x="42671" y="114300"/>
                  </a:lnTo>
                  <a:lnTo>
                    <a:pt x="41909" y="111251"/>
                  </a:lnTo>
                  <a:lnTo>
                    <a:pt x="38099" y="109727"/>
                  </a:lnTo>
                  <a:lnTo>
                    <a:pt x="35051" y="111251"/>
                  </a:lnTo>
                  <a:lnTo>
                    <a:pt x="33527" y="114300"/>
                  </a:lnTo>
                  <a:lnTo>
                    <a:pt x="33527" y="127254"/>
                  </a:lnTo>
                  <a:lnTo>
                    <a:pt x="42671" y="127254"/>
                  </a:lnTo>
                  <a:close/>
                </a:path>
                <a:path w="76200" h="2901315">
                  <a:moveTo>
                    <a:pt x="42671" y="2895600"/>
                  </a:moveTo>
                  <a:lnTo>
                    <a:pt x="42671" y="127254"/>
                  </a:lnTo>
                  <a:lnTo>
                    <a:pt x="33527" y="127254"/>
                  </a:lnTo>
                  <a:lnTo>
                    <a:pt x="33527" y="2895600"/>
                  </a:lnTo>
                  <a:lnTo>
                    <a:pt x="35051" y="2899410"/>
                  </a:lnTo>
                  <a:lnTo>
                    <a:pt x="38099" y="2900934"/>
                  </a:lnTo>
                  <a:lnTo>
                    <a:pt x="41909" y="2899410"/>
                  </a:lnTo>
                  <a:lnTo>
                    <a:pt x="42671" y="289560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11" name="object 16"/>
            <p:cNvSpPr/>
            <p:nvPr/>
          </p:nvSpPr>
          <p:spPr>
            <a:xfrm>
              <a:off x="7733146" y="4098983"/>
              <a:ext cx="3760747" cy="59127"/>
            </a:xfrm>
            <a:custGeom>
              <a:avLst/>
              <a:gdLst/>
              <a:ahLst/>
              <a:cxnLst/>
              <a:rect l="l" t="t" r="r" b="b"/>
              <a:pathLst>
                <a:path w="5111115" h="76200">
                  <a:moveTo>
                    <a:pt x="5001006" y="38099"/>
                  </a:moveTo>
                  <a:lnTo>
                    <a:pt x="4999482" y="34289"/>
                  </a:lnTo>
                  <a:lnTo>
                    <a:pt x="4996434" y="32765"/>
                  </a:lnTo>
                  <a:lnTo>
                    <a:pt x="5334" y="32765"/>
                  </a:lnTo>
                  <a:lnTo>
                    <a:pt x="1524" y="34289"/>
                  </a:lnTo>
                  <a:lnTo>
                    <a:pt x="0" y="38099"/>
                  </a:lnTo>
                  <a:lnTo>
                    <a:pt x="1524" y="41147"/>
                  </a:lnTo>
                  <a:lnTo>
                    <a:pt x="5334" y="42671"/>
                  </a:lnTo>
                  <a:lnTo>
                    <a:pt x="4996434" y="42671"/>
                  </a:lnTo>
                  <a:lnTo>
                    <a:pt x="4999482" y="41147"/>
                  </a:lnTo>
                  <a:lnTo>
                    <a:pt x="5001006" y="38099"/>
                  </a:lnTo>
                  <a:close/>
                </a:path>
                <a:path w="5111115" h="76200">
                  <a:moveTo>
                    <a:pt x="5110734" y="38099"/>
                  </a:moveTo>
                  <a:lnTo>
                    <a:pt x="4983480" y="0"/>
                  </a:lnTo>
                  <a:lnTo>
                    <a:pt x="4983480" y="32765"/>
                  </a:lnTo>
                  <a:lnTo>
                    <a:pt x="4996434" y="32765"/>
                  </a:lnTo>
                  <a:lnTo>
                    <a:pt x="4999482" y="34289"/>
                  </a:lnTo>
                  <a:lnTo>
                    <a:pt x="5001006" y="38099"/>
                  </a:lnTo>
                  <a:lnTo>
                    <a:pt x="5001006" y="70952"/>
                  </a:lnTo>
                  <a:lnTo>
                    <a:pt x="5110734" y="38099"/>
                  </a:lnTo>
                  <a:close/>
                </a:path>
                <a:path w="5111115" h="76200">
                  <a:moveTo>
                    <a:pt x="5001006" y="70952"/>
                  </a:moveTo>
                  <a:lnTo>
                    <a:pt x="5001006" y="38099"/>
                  </a:lnTo>
                  <a:lnTo>
                    <a:pt x="4999482" y="41147"/>
                  </a:lnTo>
                  <a:lnTo>
                    <a:pt x="4996434" y="42671"/>
                  </a:lnTo>
                  <a:lnTo>
                    <a:pt x="4983480" y="42671"/>
                  </a:lnTo>
                  <a:lnTo>
                    <a:pt x="4983480" y="76199"/>
                  </a:lnTo>
                  <a:lnTo>
                    <a:pt x="5001006" y="70952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12" name="object 17"/>
            <p:cNvSpPr/>
            <p:nvPr/>
          </p:nvSpPr>
          <p:spPr>
            <a:xfrm>
              <a:off x="7737070" y="3555607"/>
              <a:ext cx="56068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13" name="object 18"/>
            <p:cNvSpPr/>
            <p:nvPr/>
          </p:nvSpPr>
          <p:spPr>
            <a:xfrm>
              <a:off x="7737070" y="2982669"/>
              <a:ext cx="56068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14" name="object 19"/>
            <p:cNvSpPr/>
            <p:nvPr/>
          </p:nvSpPr>
          <p:spPr>
            <a:xfrm>
              <a:off x="7737070" y="2365385"/>
              <a:ext cx="56068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15" name="object 20"/>
            <p:cNvSpPr/>
            <p:nvPr/>
          </p:nvSpPr>
          <p:spPr>
            <a:xfrm>
              <a:off x="8409884" y="4084202"/>
              <a:ext cx="0" cy="44345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0"/>
                  </a:moveTo>
                  <a:lnTo>
                    <a:pt x="0" y="5715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16" name="object 21"/>
            <p:cNvSpPr/>
            <p:nvPr/>
          </p:nvSpPr>
          <p:spPr>
            <a:xfrm>
              <a:off x="9026629" y="4084202"/>
              <a:ext cx="0" cy="44345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0"/>
                  </a:moveTo>
                  <a:lnTo>
                    <a:pt x="0" y="5715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17" name="object 22"/>
            <p:cNvSpPr/>
            <p:nvPr/>
          </p:nvSpPr>
          <p:spPr>
            <a:xfrm>
              <a:off x="9643375" y="4084202"/>
              <a:ext cx="0" cy="44345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0"/>
                  </a:moveTo>
                  <a:lnTo>
                    <a:pt x="0" y="5715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18" name="object 23"/>
            <p:cNvSpPr/>
            <p:nvPr/>
          </p:nvSpPr>
          <p:spPr>
            <a:xfrm>
              <a:off x="10316189" y="4084202"/>
              <a:ext cx="0" cy="44345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0"/>
                  </a:moveTo>
                  <a:lnTo>
                    <a:pt x="0" y="5715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19" name="object 24"/>
            <p:cNvSpPr/>
            <p:nvPr/>
          </p:nvSpPr>
          <p:spPr>
            <a:xfrm>
              <a:off x="10989002" y="4084202"/>
              <a:ext cx="0" cy="44345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0"/>
                  </a:moveTo>
                  <a:lnTo>
                    <a:pt x="0" y="5715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20" name="object 25"/>
            <p:cNvSpPr txBox="1"/>
            <p:nvPr/>
          </p:nvSpPr>
          <p:spPr>
            <a:xfrm>
              <a:off x="7223112" y="1836474"/>
              <a:ext cx="467232" cy="79778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 marR="5080" indent="27940">
                <a:lnSpc>
                  <a:spcPct val="162000"/>
                </a:lnSpc>
              </a:pPr>
              <a:r>
                <a:rPr sz="1600" spc="-5" dirty="0">
                  <a:latin typeface="Times New Roman" panose="02020603050405020304"/>
                  <a:cs typeface="Times New Roman" panose="02020603050405020304"/>
                </a:rPr>
                <a:t>T(n) </a:t>
              </a: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3000</a:t>
              </a:r>
              <a:endParaRPr sz="16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21" name="object 26"/>
            <p:cNvSpPr txBox="1"/>
            <p:nvPr/>
          </p:nvSpPr>
          <p:spPr>
            <a:xfrm>
              <a:off x="11561076" y="4083295"/>
              <a:ext cx="13082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22" name="object 27"/>
            <p:cNvSpPr txBox="1"/>
            <p:nvPr/>
          </p:nvSpPr>
          <p:spPr>
            <a:xfrm>
              <a:off x="7559518" y="4127639"/>
              <a:ext cx="13082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0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23" name="object 28"/>
            <p:cNvSpPr txBox="1"/>
            <p:nvPr/>
          </p:nvSpPr>
          <p:spPr>
            <a:xfrm>
              <a:off x="7223112" y="3466009"/>
              <a:ext cx="467232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1000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24" name="object 29"/>
            <p:cNvSpPr txBox="1"/>
            <p:nvPr/>
          </p:nvSpPr>
          <p:spPr>
            <a:xfrm>
              <a:off x="7223112" y="2893071"/>
              <a:ext cx="467232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2000</a:t>
              </a:r>
              <a:endParaRPr sz="16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25" name="object 32"/>
            <p:cNvSpPr txBox="1"/>
            <p:nvPr/>
          </p:nvSpPr>
          <p:spPr>
            <a:xfrm>
              <a:off x="10867518" y="4147151"/>
              <a:ext cx="24296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25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26" name="object 33"/>
            <p:cNvSpPr/>
            <p:nvPr/>
          </p:nvSpPr>
          <p:spPr>
            <a:xfrm>
              <a:off x="7736510" y="1924299"/>
              <a:ext cx="2187578" cy="2204444"/>
            </a:xfrm>
            <a:custGeom>
              <a:avLst/>
              <a:gdLst/>
              <a:ahLst/>
              <a:cxnLst/>
              <a:rect l="l" t="t" r="r" b="b"/>
              <a:pathLst>
                <a:path w="2973070" h="2840990">
                  <a:moveTo>
                    <a:pt x="0" y="2840736"/>
                  </a:moveTo>
                  <a:lnTo>
                    <a:pt x="243748" y="2831319"/>
                  </a:lnTo>
                  <a:lnTo>
                    <a:pt x="482079" y="2803557"/>
                  </a:lnTo>
                  <a:lnTo>
                    <a:pt x="714226" y="2758180"/>
                  </a:lnTo>
                  <a:lnTo>
                    <a:pt x="939424" y="2695919"/>
                  </a:lnTo>
                  <a:lnTo>
                    <a:pt x="1156906" y="2617505"/>
                  </a:lnTo>
                  <a:lnTo>
                    <a:pt x="1365907" y="2523670"/>
                  </a:lnTo>
                  <a:lnTo>
                    <a:pt x="1565662" y="2415143"/>
                  </a:lnTo>
                  <a:lnTo>
                    <a:pt x="1755404" y="2292656"/>
                  </a:lnTo>
                  <a:lnTo>
                    <a:pt x="1934367" y="2156941"/>
                  </a:lnTo>
                  <a:lnTo>
                    <a:pt x="2101786" y="2008727"/>
                  </a:lnTo>
                  <a:lnTo>
                    <a:pt x="2256895" y="1848746"/>
                  </a:lnTo>
                  <a:lnTo>
                    <a:pt x="2398928" y="1677728"/>
                  </a:lnTo>
                  <a:lnTo>
                    <a:pt x="2527119" y="1496406"/>
                  </a:lnTo>
                  <a:lnTo>
                    <a:pt x="2640703" y="1305509"/>
                  </a:lnTo>
                  <a:lnTo>
                    <a:pt x="2738913" y="1105769"/>
                  </a:lnTo>
                  <a:lnTo>
                    <a:pt x="2820984" y="897916"/>
                  </a:lnTo>
                  <a:lnTo>
                    <a:pt x="2886151" y="682682"/>
                  </a:lnTo>
                  <a:lnTo>
                    <a:pt x="2933646" y="460797"/>
                  </a:lnTo>
                  <a:lnTo>
                    <a:pt x="2962705" y="232993"/>
                  </a:lnTo>
                  <a:lnTo>
                    <a:pt x="2972562" y="0"/>
                  </a:lnTo>
                </a:path>
              </a:pathLst>
            </a:custGeom>
            <a:ln w="28575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27" name="object 34"/>
            <p:cNvSpPr/>
            <p:nvPr/>
          </p:nvSpPr>
          <p:spPr>
            <a:xfrm>
              <a:off x="7718007" y="2566417"/>
              <a:ext cx="3532271" cy="1542224"/>
            </a:xfrm>
            <a:custGeom>
              <a:avLst/>
              <a:gdLst/>
              <a:ahLst/>
              <a:cxnLst/>
              <a:rect l="l" t="t" r="r" b="b"/>
              <a:pathLst>
                <a:path w="4800600" h="1987550">
                  <a:moveTo>
                    <a:pt x="0" y="1987296"/>
                  </a:moveTo>
                  <a:lnTo>
                    <a:pt x="4800600" y="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28" name="object 35"/>
            <p:cNvSpPr/>
            <p:nvPr/>
          </p:nvSpPr>
          <p:spPr>
            <a:xfrm>
              <a:off x="7737070" y="3379409"/>
              <a:ext cx="3812610" cy="749432"/>
            </a:xfrm>
            <a:custGeom>
              <a:avLst/>
              <a:gdLst/>
              <a:ahLst/>
              <a:cxnLst/>
              <a:rect l="l" t="t" r="r" b="b"/>
              <a:pathLst>
                <a:path w="5181600" h="965835">
                  <a:moveTo>
                    <a:pt x="5181600" y="0"/>
                  </a:moveTo>
                  <a:lnTo>
                    <a:pt x="4756580" y="3199"/>
                  </a:lnTo>
                  <a:lnTo>
                    <a:pt x="4341031" y="12630"/>
                  </a:lnTo>
                  <a:lnTo>
                    <a:pt x="3936286" y="28047"/>
                  </a:lnTo>
                  <a:lnTo>
                    <a:pt x="3543677" y="49200"/>
                  </a:lnTo>
                  <a:lnTo>
                    <a:pt x="3164538" y="75842"/>
                  </a:lnTo>
                  <a:lnTo>
                    <a:pt x="2800200" y="107725"/>
                  </a:lnTo>
                  <a:lnTo>
                    <a:pt x="2451997" y="144600"/>
                  </a:lnTo>
                  <a:lnTo>
                    <a:pt x="2121261" y="186220"/>
                  </a:lnTo>
                  <a:lnTo>
                    <a:pt x="1809325" y="232337"/>
                  </a:lnTo>
                  <a:lnTo>
                    <a:pt x="1517523" y="282702"/>
                  </a:lnTo>
                  <a:lnTo>
                    <a:pt x="1247185" y="337067"/>
                  </a:lnTo>
                  <a:lnTo>
                    <a:pt x="999646" y="395185"/>
                  </a:lnTo>
                  <a:lnTo>
                    <a:pt x="776238" y="456807"/>
                  </a:lnTo>
                  <a:lnTo>
                    <a:pt x="578293" y="521686"/>
                  </a:lnTo>
                  <a:lnTo>
                    <a:pt x="407146" y="589573"/>
                  </a:lnTo>
                  <a:lnTo>
                    <a:pt x="264127" y="660221"/>
                  </a:lnTo>
                  <a:lnTo>
                    <a:pt x="150570" y="733380"/>
                  </a:lnTo>
                  <a:lnTo>
                    <a:pt x="67808" y="808805"/>
                  </a:lnTo>
                  <a:lnTo>
                    <a:pt x="17174" y="886245"/>
                  </a:lnTo>
                  <a:lnTo>
                    <a:pt x="0" y="965454"/>
                  </a:lnTo>
                </a:path>
              </a:pathLst>
            </a:custGeom>
            <a:ln w="57150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29" name="object 36"/>
            <p:cNvSpPr txBox="1"/>
            <p:nvPr/>
          </p:nvSpPr>
          <p:spPr>
            <a:xfrm>
              <a:off x="8988125" y="1786229"/>
              <a:ext cx="1169013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>
                <a:tabLst>
                  <a:tab pos="1320800" algn="l"/>
                </a:tabLst>
              </a:pPr>
              <a:r>
                <a:rPr sz="2400" baseline="-16000" dirty="0">
                  <a:latin typeface="Times New Roman" panose="02020603050405020304"/>
                  <a:cs typeface="Times New Roman" panose="02020603050405020304"/>
                </a:rPr>
                <a:t>2</a:t>
              </a:r>
              <a:r>
                <a:rPr sz="1100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lang="en-US" sz="1100" dirty="0">
                  <a:latin typeface="Times New Roman" panose="02020603050405020304"/>
                  <a:cs typeface="Times New Roman" panose="02020603050405020304"/>
                </a:rPr>
                <a:t>                </a:t>
              </a:r>
              <a:r>
                <a:rPr sz="2400" baseline="-16000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sz="1100" dirty="0">
                  <a:latin typeface="Times New Roman" panose="02020603050405020304"/>
                  <a:cs typeface="Times New Roman" panose="02020603050405020304"/>
                </a:rPr>
                <a:t>3</a:t>
              </a:r>
              <a:endParaRPr sz="11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30" name="object 37"/>
            <p:cNvSpPr txBox="1"/>
            <p:nvPr/>
          </p:nvSpPr>
          <p:spPr>
            <a:xfrm>
              <a:off x="11240928" y="2379850"/>
              <a:ext cx="467232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100n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31" name="object 38"/>
            <p:cNvSpPr/>
            <p:nvPr/>
          </p:nvSpPr>
          <p:spPr>
            <a:xfrm>
              <a:off x="7736510" y="1968644"/>
              <a:ext cx="2860392" cy="2160099"/>
            </a:xfrm>
            <a:custGeom>
              <a:avLst/>
              <a:gdLst/>
              <a:ahLst/>
              <a:cxnLst/>
              <a:rect l="l" t="t" r="r" b="b"/>
              <a:pathLst>
                <a:path w="3887470" h="2783840">
                  <a:moveTo>
                    <a:pt x="0" y="2783586"/>
                  </a:moveTo>
                  <a:lnTo>
                    <a:pt x="318770" y="2774361"/>
                  </a:lnTo>
                  <a:lnTo>
                    <a:pt x="630447" y="2747163"/>
                  </a:lnTo>
                  <a:lnTo>
                    <a:pt x="934031" y="2702709"/>
                  </a:lnTo>
                  <a:lnTo>
                    <a:pt x="1228520" y="2641713"/>
                  </a:lnTo>
                  <a:lnTo>
                    <a:pt x="1512915" y="2564892"/>
                  </a:lnTo>
                  <a:lnTo>
                    <a:pt x="1786214" y="2472959"/>
                  </a:lnTo>
                  <a:lnTo>
                    <a:pt x="2047416" y="2366632"/>
                  </a:lnTo>
                  <a:lnTo>
                    <a:pt x="2295521" y="2246625"/>
                  </a:lnTo>
                  <a:lnTo>
                    <a:pt x="2529529" y="2113655"/>
                  </a:lnTo>
                  <a:lnTo>
                    <a:pt x="2748438" y="1968436"/>
                  </a:lnTo>
                  <a:lnTo>
                    <a:pt x="2951248" y="1811684"/>
                  </a:lnTo>
                  <a:lnTo>
                    <a:pt x="3136958" y="1644115"/>
                  </a:lnTo>
                  <a:lnTo>
                    <a:pt x="3304568" y="1466444"/>
                  </a:lnTo>
                  <a:lnTo>
                    <a:pt x="3453076" y="1279387"/>
                  </a:lnTo>
                  <a:lnTo>
                    <a:pt x="3581483" y="1083659"/>
                  </a:lnTo>
                  <a:lnTo>
                    <a:pt x="3688787" y="879975"/>
                  </a:lnTo>
                  <a:lnTo>
                    <a:pt x="3773987" y="669052"/>
                  </a:lnTo>
                  <a:lnTo>
                    <a:pt x="3836084" y="451605"/>
                  </a:lnTo>
                  <a:lnTo>
                    <a:pt x="3874075" y="228349"/>
                  </a:lnTo>
                  <a:lnTo>
                    <a:pt x="3886962" y="0"/>
                  </a:lnTo>
                </a:path>
              </a:pathLst>
            </a:custGeom>
            <a:ln w="28575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32" name="object 39"/>
            <p:cNvSpPr txBox="1"/>
            <p:nvPr/>
          </p:nvSpPr>
          <p:spPr>
            <a:xfrm>
              <a:off x="10607924" y="1786229"/>
              <a:ext cx="318184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5n</a:t>
              </a:r>
              <a:r>
                <a:rPr sz="1600" baseline="24000" dirty="0">
                  <a:latin typeface="Times New Roman" panose="02020603050405020304"/>
                  <a:cs typeface="Times New Roman" panose="02020603050405020304"/>
                </a:rPr>
                <a:t>2</a:t>
              </a:r>
              <a:endParaRPr sz="1600" baseline="240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33" name="object 40"/>
            <p:cNvSpPr txBox="1"/>
            <p:nvPr/>
          </p:nvSpPr>
          <p:spPr>
            <a:xfrm>
              <a:off x="11280736" y="3422847"/>
              <a:ext cx="41770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sz="1600" spc="-5" dirty="0">
                  <a:latin typeface="Times New Roman" panose="02020603050405020304"/>
                  <a:cs typeface="Times New Roman" panose="02020603050405020304"/>
                </a:rPr>
                <a:t>logn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34" name="object 41"/>
            <p:cNvSpPr/>
            <p:nvPr/>
          </p:nvSpPr>
          <p:spPr>
            <a:xfrm>
              <a:off x="7747162" y="1949133"/>
              <a:ext cx="1457763" cy="2159607"/>
            </a:xfrm>
            <a:custGeom>
              <a:avLst/>
              <a:gdLst/>
              <a:ahLst/>
              <a:cxnLst/>
              <a:rect l="l" t="t" r="r" b="b"/>
              <a:pathLst>
                <a:path w="1981200" h="2783204">
                  <a:moveTo>
                    <a:pt x="0" y="2782824"/>
                  </a:moveTo>
                  <a:lnTo>
                    <a:pt x="162495" y="2773599"/>
                  </a:lnTo>
                  <a:lnTo>
                    <a:pt x="321371" y="2746402"/>
                  </a:lnTo>
                  <a:lnTo>
                    <a:pt x="476120" y="2701950"/>
                  </a:lnTo>
                  <a:lnTo>
                    <a:pt x="626229" y="2640957"/>
                  </a:lnTo>
                  <a:lnTo>
                    <a:pt x="771191" y="2564141"/>
                  </a:lnTo>
                  <a:lnTo>
                    <a:pt x="910495" y="2472218"/>
                  </a:lnTo>
                  <a:lnTo>
                    <a:pt x="1043631" y="2365903"/>
                  </a:lnTo>
                  <a:lnTo>
                    <a:pt x="1170090" y="2245912"/>
                  </a:lnTo>
                  <a:lnTo>
                    <a:pt x="1289362" y="2112962"/>
                  </a:lnTo>
                  <a:lnTo>
                    <a:pt x="1400937" y="1967769"/>
                  </a:lnTo>
                  <a:lnTo>
                    <a:pt x="1504304" y="1811049"/>
                  </a:lnTo>
                  <a:lnTo>
                    <a:pt x="1598956" y="1643518"/>
                  </a:lnTo>
                  <a:lnTo>
                    <a:pt x="1684381" y="1465891"/>
                  </a:lnTo>
                  <a:lnTo>
                    <a:pt x="1760070" y="1278886"/>
                  </a:lnTo>
                  <a:lnTo>
                    <a:pt x="1825513" y="1083218"/>
                  </a:lnTo>
                  <a:lnTo>
                    <a:pt x="1880201" y="879604"/>
                  </a:lnTo>
                  <a:lnTo>
                    <a:pt x="1923623" y="668758"/>
                  </a:lnTo>
                  <a:lnTo>
                    <a:pt x="1955270" y="451398"/>
                  </a:lnTo>
                  <a:lnTo>
                    <a:pt x="1974632" y="228240"/>
                  </a:lnTo>
                  <a:lnTo>
                    <a:pt x="1981200" y="0"/>
                  </a:lnTo>
                </a:path>
              </a:pathLst>
            </a:custGeom>
            <a:ln w="25400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35" name="object 42"/>
            <p:cNvSpPr/>
            <p:nvPr/>
          </p:nvSpPr>
          <p:spPr>
            <a:xfrm>
              <a:off x="7747162" y="2874466"/>
              <a:ext cx="3588339" cy="0"/>
            </a:xfrm>
            <a:custGeom>
              <a:avLst/>
              <a:gdLst/>
              <a:ahLst/>
              <a:cxnLst/>
              <a:rect l="l" t="t" r="r" b="b"/>
              <a:pathLst>
                <a:path w="4876800">
                  <a:moveTo>
                    <a:pt x="0" y="0"/>
                  </a:moveTo>
                  <a:lnTo>
                    <a:pt x="4876800" y="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36" name="object 43"/>
            <p:cNvSpPr txBox="1"/>
            <p:nvPr/>
          </p:nvSpPr>
          <p:spPr>
            <a:xfrm>
              <a:off x="11214016" y="2873559"/>
              <a:ext cx="467232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2100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37" name="object 44"/>
            <p:cNvSpPr/>
            <p:nvPr/>
          </p:nvSpPr>
          <p:spPr>
            <a:xfrm>
              <a:off x="9148857" y="2566417"/>
              <a:ext cx="0" cy="1542224"/>
            </a:xfrm>
            <a:custGeom>
              <a:avLst/>
              <a:gdLst/>
              <a:ahLst/>
              <a:cxnLst/>
              <a:rect l="l" t="t" r="r" b="b"/>
              <a:pathLst>
                <a:path h="1987550">
                  <a:moveTo>
                    <a:pt x="0" y="0"/>
                  </a:moveTo>
                  <a:lnTo>
                    <a:pt x="0" y="1987295"/>
                  </a:lnTo>
                </a:path>
              </a:pathLst>
            </a:custGeom>
            <a:ln w="9525">
              <a:solidFill>
                <a:srgbClr val="666699"/>
              </a:solidFill>
              <a:prstDash val="dash"/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38" name="object 45"/>
            <p:cNvSpPr/>
            <p:nvPr/>
          </p:nvSpPr>
          <p:spPr>
            <a:xfrm>
              <a:off x="9204925" y="2169676"/>
              <a:ext cx="0" cy="1983212"/>
            </a:xfrm>
            <a:custGeom>
              <a:avLst/>
              <a:gdLst/>
              <a:ahLst/>
              <a:cxnLst/>
              <a:rect l="l" t="t" r="r" b="b"/>
              <a:pathLst>
                <a:path h="2555875">
                  <a:moveTo>
                    <a:pt x="0" y="0"/>
                  </a:moveTo>
                  <a:lnTo>
                    <a:pt x="0" y="2555748"/>
                  </a:lnTo>
                </a:path>
              </a:pathLst>
            </a:custGeom>
            <a:ln w="9525">
              <a:solidFill>
                <a:srgbClr val="666699"/>
              </a:solidFill>
              <a:prstDash val="dash"/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39" name="object 46"/>
            <p:cNvSpPr/>
            <p:nvPr/>
          </p:nvSpPr>
          <p:spPr>
            <a:xfrm>
              <a:off x="7747162" y="2169676"/>
              <a:ext cx="1457763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19812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666699"/>
              </a:solidFill>
              <a:prstDash val="dash"/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40" name="object 47"/>
            <p:cNvSpPr/>
            <p:nvPr/>
          </p:nvSpPr>
          <p:spPr>
            <a:xfrm>
              <a:off x="7747162" y="2566417"/>
              <a:ext cx="1401695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666699"/>
              </a:solidFill>
              <a:prstDash val="dash"/>
            </a:ln>
          </p:spPr>
          <p:txBody>
            <a:bodyPr wrap="square" lIns="0" tIns="0" rIns="0" bIns="0" rtlCol="0"/>
            <a:p>
              <a:endParaRPr sz="1200"/>
            </a:p>
          </p:txBody>
        </p:sp>
        <p:sp>
          <p:nvSpPr>
            <p:cNvPr id="1049241" name="object 48"/>
            <p:cNvSpPr txBox="1"/>
            <p:nvPr/>
          </p:nvSpPr>
          <p:spPr>
            <a:xfrm>
              <a:off x="9217302" y="4436791"/>
              <a:ext cx="280807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sz="1100" dirty="0">
                  <a:latin typeface="宋体" panose="02010600030101010101" pitchFamily="2" charset="-122"/>
                  <a:cs typeface="宋体" panose="02010600030101010101" pitchFamily="2" charset="-122"/>
                </a:rPr>
                <a:t>△</a:t>
              </a: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 sz="16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242" name="object 50"/>
            <p:cNvSpPr txBox="1"/>
            <p:nvPr/>
          </p:nvSpPr>
          <p:spPr>
            <a:xfrm>
              <a:off x="6832562" y="2198686"/>
              <a:ext cx="62282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sz="1100" dirty="0">
                  <a:latin typeface="宋体" panose="02010600030101010101" pitchFamily="2" charset="-122"/>
                  <a:cs typeface="宋体" panose="02010600030101010101" pitchFamily="2" charset="-122"/>
                </a:rPr>
                <a:t>△</a:t>
              </a:r>
              <a:r>
                <a:rPr sz="1100" spc="-200" dirty="0">
                  <a:latin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1600" spc="-5" dirty="0">
                  <a:latin typeface="Times New Roman" panose="02020603050405020304"/>
                  <a:cs typeface="Times New Roman" panose="02020603050405020304"/>
                </a:rPr>
                <a:t>T(n)</a:t>
              </a:r>
              <a:endParaRPr sz="16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大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r>
              <a:rPr lang="zh-CN" altLang="en-US" dirty="0" smtClean="0"/>
              <a:t>符号例子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1049247" name="Rectangle 3"/>
          <p:cNvSpPr>
            <a:spLocks noGrp="1" noChangeArrowheads="1"/>
          </p:cNvSpPr>
          <p:nvPr>
            <p:ph idx="1"/>
          </p:nvPr>
        </p:nvSpPr>
        <p:spPr>
          <a:xfrm>
            <a:off x="346841" y="1602827"/>
            <a:ext cx="7735888" cy="4724400"/>
          </a:xfrm>
        </p:spPr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线性函数</a:t>
            </a:r>
            <a:endParaRPr lang="zh-CN" altLang="en-US" dirty="0" smtClean="0"/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)=3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</a:t>
            </a:r>
            <a:endParaRPr lang="en-US" altLang="zh-CN" dirty="0" smtClean="0"/>
          </a:p>
          <a:p>
            <a:pPr lvl="1" eaLnBrk="1" hangingPunct="1">
              <a:spcBef>
                <a:spcPts val="375"/>
              </a:spcBef>
              <a:spcAft>
                <a:spcPts val="0"/>
              </a:spcAft>
            </a:pPr>
            <a:r>
              <a:rPr lang="en-US" altLang="zh-CN" i="1" dirty="0" smtClean="0"/>
              <a:t>n</a:t>
            </a:r>
            <a:r>
              <a:rPr lang="en-US" altLang="zh-CN" dirty="0" smtClean="0"/>
              <a:t>≥2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+2≤3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＝</a:t>
            </a:r>
            <a:r>
              <a:rPr lang="en-US" altLang="zh-CN" dirty="0" smtClean="0"/>
              <a:t>4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O(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   </a:t>
            </a:r>
            <a:r>
              <a:rPr lang="en-US" altLang="zh-CN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 smtClean="0">
                <a:solidFill>
                  <a:schemeClr val="accent6"/>
                </a:solidFill>
              </a:rPr>
              <a:t>此为最小上界</a:t>
            </a:r>
            <a:endParaRPr lang="en-US" altLang="zh-CN" dirty="0" smtClean="0"/>
          </a:p>
          <a:p>
            <a:pPr lvl="1" eaLnBrk="1" hangingPunct="1">
              <a:spcBef>
                <a:spcPts val="375"/>
              </a:spcBef>
              <a:spcAft>
                <a:spcPts val="0"/>
              </a:spcAft>
            </a:pPr>
            <a:r>
              <a:rPr lang="en-US" altLang="zh-CN" i="1" dirty="0" smtClean="0"/>
              <a:t>n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时，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+2≤3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=5</a:t>
            </a:r>
            <a:r>
              <a:rPr lang="en-US" altLang="zh-CN" i="1" dirty="0" smtClean="0"/>
              <a:t>n</a:t>
            </a:r>
            <a:endParaRPr lang="en-US" altLang="zh-CN" dirty="0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)=3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+3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≥3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+ 3≤3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=4</a:t>
            </a:r>
            <a:r>
              <a:rPr lang="en-US" altLang="zh-CN" i="1" dirty="0" smtClean="0"/>
              <a:t>n</a:t>
            </a:r>
            <a:endParaRPr lang="en-US" altLang="zh-CN" i="1" dirty="0" smtClean="0"/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)=100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+6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≥6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100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+6≤100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=101</a:t>
            </a:r>
            <a:r>
              <a:rPr lang="en-US" altLang="zh-CN" i="1" dirty="0" smtClean="0"/>
              <a:t>n</a:t>
            </a:r>
            <a:endParaRPr lang="en-US" altLang="zh-CN" i="1" dirty="0" smtClean="0"/>
          </a:p>
          <a:p>
            <a:pPr eaLnBrk="1" hangingPunct="1"/>
            <a:endParaRPr lang="en-US" altLang="zh-CN" i="1" dirty="0"/>
          </a:p>
          <a:p>
            <a:pPr marL="0" lvl="1" indent="0">
              <a:spcBef>
                <a:spcPts val="375"/>
              </a:spcBef>
              <a:buNone/>
            </a:pPr>
            <a:r>
              <a:rPr lang="en-US" altLang="zh-CN" i="1" dirty="0" smtClean="0"/>
              <a:t> c</a:t>
            </a:r>
            <a:r>
              <a:rPr lang="zh-CN" altLang="en-US" dirty="0"/>
              <a:t>和</a:t>
            </a:r>
            <a:r>
              <a:rPr lang="en-US" altLang="zh-CN" i="1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  <a:r>
              <a:rPr lang="zh-CN" altLang="en-US" dirty="0"/>
              <a:t>并不重要</a:t>
            </a:r>
            <a:endParaRPr lang="zh-CN" altLang="en-US" dirty="0"/>
          </a:p>
          <a:p>
            <a:pPr eaLnBrk="1" hangingPunct="1"/>
            <a:endParaRPr lang="en-US" altLang="zh-CN" i="1" dirty="0" smtClean="0"/>
          </a:p>
        </p:txBody>
      </p:sp>
      <p:sp>
        <p:nvSpPr>
          <p:cNvPr id="104924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305" name="组合 5"/>
          <p:cNvGrpSpPr/>
          <p:nvPr/>
        </p:nvGrpSpPr>
        <p:grpSpPr bwMode="auto">
          <a:xfrm>
            <a:off x="5018089" y="527271"/>
            <a:ext cx="4125911" cy="1435100"/>
            <a:chOff x="5314952" y="558793"/>
            <a:chExt cx="4125924" cy="1435104"/>
          </a:xfrm>
        </p:grpSpPr>
        <p:sp>
          <p:nvSpPr>
            <p:cNvPr id="1049249" name="竖卷形 3"/>
            <p:cNvSpPr/>
            <p:nvPr/>
          </p:nvSpPr>
          <p:spPr bwMode="auto">
            <a:xfrm>
              <a:off x="5314952" y="558793"/>
              <a:ext cx="4125924" cy="1435104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p>
              <a:pPr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49250" name="圆角矩形 4"/>
            <p:cNvSpPr>
              <a:spLocks noChangeArrowheads="1"/>
            </p:cNvSpPr>
            <p:nvPr/>
          </p:nvSpPr>
          <p:spPr bwMode="auto">
            <a:xfrm>
              <a:off x="5496908" y="738180"/>
              <a:ext cx="3767148" cy="125571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lIns="0" tIns="0" rIns="18288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f(n)=O(g(n)),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当且仅当存在正常数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c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和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0,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使得对所有</a:t>
              </a:r>
              <a:r>
                <a:rPr lang="en-US" altLang="zh-CN" sz="2400" i="1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≥</a:t>
              </a:r>
              <a:r>
                <a:rPr lang="en-US" altLang="zh-CN" sz="2400" i="1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0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, 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有</a:t>
              </a:r>
              <a:r>
                <a:rPr lang="en-US" altLang="zh-CN" sz="2400" i="1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f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(</a:t>
              </a:r>
              <a:r>
                <a:rPr lang="en-US" altLang="zh-CN" sz="2400" i="1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)≤</a:t>
              </a:r>
              <a:r>
                <a:rPr lang="en-US" altLang="zh-CN" sz="2400" i="1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cg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(</a:t>
              </a:r>
              <a:r>
                <a:rPr lang="en-US" altLang="zh-CN" sz="2400" i="1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)</a:t>
              </a:r>
              <a:endParaRPr lang="en-US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r>
              <a:rPr lang="zh-CN" altLang="en-US" dirty="0" smtClean="0"/>
              <a:t>符号例子（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10492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平方函数</a:t>
            </a:r>
            <a:endParaRPr lang="zh-CN" altLang="en-US" dirty="0" smtClean="0"/>
          </a:p>
          <a:p>
            <a:pPr lvl="1" eaLnBrk="1" hangingPunct="1">
              <a:spcBef>
                <a:spcPts val="375"/>
              </a:spcBef>
              <a:spcAft>
                <a:spcPts val="0"/>
              </a:spcAft>
            </a:pPr>
            <a:r>
              <a:rPr lang="en-US" altLang="zh-CN" dirty="0" smtClean="0"/>
              <a:t>f(n)=10n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</a:t>
            </a:r>
            <a:br>
              <a:rPr lang="en-US" altLang="zh-CN" dirty="0" smtClean="0"/>
            </a:br>
            <a:r>
              <a:rPr lang="en-US" altLang="zh-CN" dirty="0" smtClean="0"/>
              <a:t>n≥2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f(n)≤10n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+5n</a:t>
            </a:r>
            <a:br>
              <a:rPr lang="en-US" altLang="zh-CN" dirty="0" smtClean="0"/>
            </a:br>
            <a:r>
              <a:rPr lang="zh-CN" altLang="en-US" dirty="0" smtClean="0"/>
              <a:t>当</a:t>
            </a:r>
            <a:r>
              <a:rPr lang="en-US" altLang="zh-CN" dirty="0" smtClean="0"/>
              <a:t>n≥5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5n≤n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n≥n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=5</a:t>
            </a:r>
            <a:r>
              <a:rPr lang="zh-CN" altLang="en-US" dirty="0" smtClean="0"/>
              <a:t>时，</a:t>
            </a:r>
            <a:br>
              <a:rPr lang="zh-CN" altLang="en-US" dirty="0" smtClean="0"/>
            </a:br>
            <a:r>
              <a:rPr lang="en-US" altLang="zh-CN" dirty="0" smtClean="0"/>
              <a:t>f (n)≤10n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=11n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f(n)=O(n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 eaLnBrk="1" hangingPunct="1">
              <a:spcBef>
                <a:spcPts val="375"/>
              </a:spcBef>
            </a:pPr>
            <a:r>
              <a:rPr lang="en-US" altLang="zh-CN" dirty="0" smtClean="0"/>
              <a:t>f(n)=1000n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+100n-6</a:t>
            </a:r>
            <a:br>
              <a:rPr lang="en-US" altLang="zh-CN" dirty="0" smtClean="0"/>
            </a:br>
            <a:r>
              <a:rPr lang="zh-CN" altLang="en-US" dirty="0" smtClean="0"/>
              <a:t>对于所有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有</a:t>
            </a:r>
            <a:r>
              <a:rPr lang="en-US" altLang="zh-CN" dirty="0" smtClean="0"/>
              <a:t>f(n)≤1000n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+100n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对于</a:t>
            </a:r>
            <a:r>
              <a:rPr lang="en-US" altLang="zh-CN" dirty="0" smtClean="0"/>
              <a:t>n≥100,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100n≤n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因此对于</a:t>
            </a:r>
            <a:r>
              <a:rPr lang="en-US" altLang="zh-CN" dirty="0" smtClean="0"/>
              <a:t>n≥n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=100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f (n)&lt;1001n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所以</a:t>
            </a:r>
            <a:r>
              <a:rPr lang="en-US" altLang="zh-CN" dirty="0" smtClean="0"/>
              <a:t>f(n)=O(n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   </a:t>
            </a:r>
            <a:r>
              <a:rPr lang="en-US" altLang="zh-CN" dirty="0" smtClean="0">
                <a:solidFill>
                  <a:schemeClr val="accent6"/>
                </a:solidFill>
                <a:sym typeface="+mn-ea"/>
              </a:rPr>
              <a:t>//</a:t>
            </a:r>
            <a:r>
              <a:rPr lang="zh-CN" altLang="en-US" dirty="0" smtClean="0">
                <a:solidFill>
                  <a:schemeClr val="accent6"/>
                </a:solidFill>
                <a:sym typeface="+mn-ea"/>
              </a:rPr>
              <a:t>此为最小上界</a:t>
            </a:r>
            <a:endParaRPr lang="en-US" altLang="zh-CN" dirty="0" smtClean="0"/>
          </a:p>
        </p:txBody>
      </p:sp>
      <p:sp>
        <p:nvSpPr>
          <p:cNvPr id="104925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309" name="组合 3"/>
          <p:cNvGrpSpPr/>
          <p:nvPr/>
        </p:nvGrpSpPr>
        <p:grpSpPr bwMode="auto">
          <a:xfrm>
            <a:off x="5018088" y="300831"/>
            <a:ext cx="4125912" cy="1435100"/>
            <a:chOff x="4392612" y="558792"/>
            <a:chExt cx="4125924" cy="1435104"/>
          </a:xfrm>
        </p:grpSpPr>
        <p:sp>
          <p:nvSpPr>
            <p:cNvPr id="1049257" name="竖卷形 4"/>
            <p:cNvSpPr/>
            <p:nvPr/>
          </p:nvSpPr>
          <p:spPr bwMode="auto">
            <a:xfrm>
              <a:off x="4392612" y="558792"/>
              <a:ext cx="4125924" cy="1435104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p>
              <a:pPr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49258" name="圆角矩形 5"/>
            <p:cNvSpPr>
              <a:spLocks noChangeArrowheads="1"/>
            </p:cNvSpPr>
            <p:nvPr/>
          </p:nvSpPr>
          <p:spPr bwMode="auto">
            <a:xfrm>
              <a:off x="4572000" y="738180"/>
              <a:ext cx="3767148" cy="12557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lIns="0" tIns="0" rIns="18288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f(n)=O(g(n)),</a:t>
              </a:r>
              <a:r>
                <a:rPr lang="zh-CN" altLang="en-US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当且仅当存在正常数</a:t>
              </a:r>
              <a:r>
                <a:rPr lang="en-US" altLang="zh-CN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c</a:t>
              </a:r>
              <a:r>
                <a:rPr lang="zh-CN" altLang="en-US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和</a:t>
              </a:r>
              <a:r>
                <a:rPr lang="en-US" altLang="zh-CN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0,</a:t>
              </a:r>
              <a:r>
                <a:rPr lang="zh-CN" altLang="en-US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使得对所有</a:t>
              </a:r>
              <a:r>
                <a:rPr lang="en-US" altLang="zh-CN" sz="2400" i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≥</a:t>
              </a:r>
              <a:r>
                <a:rPr lang="en-US" altLang="zh-CN" sz="2400" i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 baseline="-250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0</a:t>
              </a:r>
              <a:r>
                <a:rPr lang="en-US" altLang="zh-CN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, </a:t>
              </a:r>
              <a:r>
                <a:rPr lang="zh-CN" altLang="en-US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有</a:t>
              </a:r>
              <a:r>
                <a:rPr lang="en-US" altLang="zh-CN" sz="2400" i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f</a:t>
              </a:r>
              <a:r>
                <a:rPr lang="en-US" altLang="zh-CN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(</a:t>
              </a:r>
              <a:r>
                <a:rPr lang="en-US" altLang="zh-CN" sz="2400" i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)≤</a:t>
              </a:r>
              <a:r>
                <a:rPr lang="en-US" altLang="zh-CN" sz="2400" i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cg</a:t>
              </a:r>
              <a:r>
                <a:rPr lang="en-US" altLang="zh-CN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(</a:t>
              </a:r>
              <a:r>
                <a:rPr lang="en-US" altLang="zh-CN" sz="2400" i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)</a:t>
              </a:r>
              <a:endParaRPr lang="en-US" altLang="zh-CN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r>
              <a:rPr lang="zh-CN" altLang="en-US" dirty="0" smtClean="0"/>
              <a:t>符号例子（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10492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指数函数</a:t>
            </a:r>
            <a:endParaRPr lang="zh-CN" altLang="en-US" dirty="0" smtClean="0"/>
          </a:p>
          <a:p>
            <a:pPr lvl="1" eaLnBrk="1" hangingPunct="1">
              <a:spcBef>
                <a:spcPts val="375"/>
              </a:spcBef>
              <a:spcAft>
                <a:spcPts val="0"/>
              </a:spcAft>
            </a:pPr>
            <a:r>
              <a:rPr lang="en-US" altLang="zh-CN" dirty="0" smtClean="0"/>
              <a:t>f (n)=6*2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br>
              <a:rPr lang="en-US" altLang="zh-CN" baseline="30000" dirty="0" smtClean="0"/>
            </a:br>
            <a:r>
              <a:rPr lang="en-US" altLang="zh-CN" dirty="0" smtClean="0"/>
              <a:t>n≥4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≤2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所以对于</a:t>
            </a:r>
            <a:r>
              <a:rPr lang="en-US" altLang="zh-CN" dirty="0" smtClean="0"/>
              <a:t>n≥4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f(n)≤6*2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=7*2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因此</a:t>
            </a:r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=O(2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/>
              <a:t>常数函数</a:t>
            </a:r>
            <a:endParaRPr lang="zh-CN" altLang="en-US" dirty="0" smtClean="0"/>
          </a:p>
          <a:p>
            <a:pPr lvl="1" eaLnBrk="1" hangingPunct="1">
              <a:spcBef>
                <a:spcPts val="375"/>
              </a:spcBef>
            </a:pPr>
            <a:r>
              <a:rPr lang="en-US" altLang="zh-CN" dirty="0" smtClean="0"/>
              <a:t>f(n)=9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f(n)=2033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 (n)=O (1)</a:t>
            </a:r>
            <a:r>
              <a:rPr lang="zh-CN" altLang="en-US" dirty="0" smtClean="0"/>
              <a:t>，证明很简单：</a:t>
            </a:r>
            <a:br>
              <a:rPr lang="zh-CN" altLang="en-US" dirty="0" smtClean="0"/>
            </a:br>
            <a:r>
              <a:rPr lang="en-US" altLang="zh-CN" dirty="0" smtClean="0"/>
              <a:t>f(n)=9≤9*1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</a:t>
            </a:r>
            <a:br>
              <a:rPr lang="en-US" altLang="zh-CN" dirty="0" smtClean="0"/>
            </a:br>
            <a:r>
              <a:rPr lang="en-US" altLang="zh-CN" dirty="0" smtClean="0"/>
              <a:t>f (n)=2033≤2033*1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c=2033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</a:t>
            </a:r>
            <a:endParaRPr lang="en-US" altLang="zh-CN" dirty="0" smtClean="0"/>
          </a:p>
        </p:txBody>
      </p:sp>
      <p:sp>
        <p:nvSpPr>
          <p:cNvPr id="104926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313" name="组合 3"/>
          <p:cNvGrpSpPr/>
          <p:nvPr/>
        </p:nvGrpSpPr>
        <p:grpSpPr bwMode="auto">
          <a:xfrm>
            <a:off x="5018088" y="390525"/>
            <a:ext cx="4125912" cy="1435100"/>
            <a:chOff x="4392611" y="558792"/>
            <a:chExt cx="4125924" cy="1435104"/>
          </a:xfrm>
        </p:grpSpPr>
        <p:sp>
          <p:nvSpPr>
            <p:cNvPr id="1049265" name="竖卷形 4"/>
            <p:cNvSpPr/>
            <p:nvPr/>
          </p:nvSpPr>
          <p:spPr bwMode="auto">
            <a:xfrm>
              <a:off x="4392611" y="558792"/>
              <a:ext cx="4125924" cy="1435104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p>
              <a:pPr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49266" name="圆角矩形 5"/>
            <p:cNvSpPr>
              <a:spLocks noChangeArrowheads="1"/>
            </p:cNvSpPr>
            <p:nvPr/>
          </p:nvSpPr>
          <p:spPr bwMode="auto">
            <a:xfrm>
              <a:off x="4572000" y="738180"/>
              <a:ext cx="3767148" cy="12557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lIns="0" tIns="0" rIns="18288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f(n)=O(g(n)),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当且仅当存在正常数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c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和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0,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使得对所有</a:t>
              </a:r>
              <a:r>
                <a:rPr lang="en-US" altLang="zh-CN" sz="2400" i="1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≥</a:t>
              </a:r>
              <a:r>
                <a:rPr lang="en-US" altLang="zh-CN" sz="2400" i="1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0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, 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有</a:t>
              </a:r>
              <a:r>
                <a:rPr lang="en-US" altLang="zh-CN" sz="2400" i="1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f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(</a:t>
              </a:r>
              <a:r>
                <a:rPr lang="en-US" altLang="zh-CN" sz="2400" i="1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)≤</a:t>
              </a:r>
              <a:r>
                <a:rPr lang="en-US" altLang="zh-CN" sz="2400" i="1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cg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(</a:t>
              </a:r>
              <a:r>
                <a:rPr lang="en-US" altLang="zh-CN" sz="2400" i="1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n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)</a:t>
              </a:r>
              <a:endParaRPr lang="en-US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r>
              <a:rPr lang="zh-CN" altLang="en-US" dirty="0" smtClean="0"/>
              <a:t>符号例子（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10492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松散界限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当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≥2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+3≤3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+3=O(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，不是最小上界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当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≥2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10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+2≤10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4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10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+2=O(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6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+20=O(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，更小上界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2</a:t>
            </a:r>
            <a:r>
              <a:rPr lang="en-US" altLang="zh-CN" i="1" baseline="30000" dirty="0" smtClean="0"/>
              <a:t>n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逐步用更低阶的函数替换高阶函数，直到找到最小上界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高阶函数一定是低阶函数的松散</a:t>
            </a:r>
            <a:r>
              <a:rPr lang="zh-CN" altLang="en-US" dirty="0" smtClean="0"/>
              <a:t>上界。</a:t>
            </a:r>
            <a:endParaRPr lang="zh-CN" altLang="en-US" dirty="0" smtClean="0"/>
          </a:p>
        </p:txBody>
      </p:sp>
      <p:sp>
        <p:nvSpPr>
          <p:cNvPr id="104927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</a:rPr>
              <a:t>错误界限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1049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en-US" altLang="zh-CN" dirty="0" smtClean="0"/>
              <a:t>3n+2≠O(1)</a:t>
            </a:r>
            <a:r>
              <a:rPr lang="zh-CN" altLang="en-US" dirty="0" smtClean="0"/>
              <a:t>，反证法：</a:t>
            </a:r>
            <a:endParaRPr lang="zh-CN" altLang="en-US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假定存在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及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，使得对所有的</a:t>
            </a:r>
            <a:r>
              <a:rPr lang="en-US" altLang="zh-CN" dirty="0" smtClean="0"/>
              <a:t>n≥n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有</a:t>
            </a:r>
            <a:r>
              <a:rPr lang="en-US" altLang="zh-CN" dirty="0" smtClean="0"/>
              <a:t>3n+2≤c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n≤(c-2)/3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因此取</a:t>
            </a:r>
            <a:r>
              <a:rPr lang="en-US" altLang="zh-CN" dirty="0" smtClean="0"/>
              <a:t>n&gt;max{n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(c-2)/3}</a:t>
            </a:r>
            <a:r>
              <a:rPr lang="zh-CN" altLang="en-US" dirty="0" smtClean="0"/>
              <a:t>，矛盾！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+4n+2≠O(n)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假定存在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使得对于所有的</a:t>
            </a:r>
            <a:r>
              <a:rPr lang="en-US" altLang="zh-CN" dirty="0" smtClean="0"/>
              <a:t>n≥n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有</a:t>
            </a:r>
            <a:r>
              <a:rPr lang="en-US" altLang="zh-CN" dirty="0" smtClean="0"/>
              <a:t>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+4n+2≤cn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10n+4+2/</a:t>
            </a:r>
            <a:r>
              <a:rPr lang="en-US" altLang="zh-CN" dirty="0" err="1" smtClean="0"/>
              <a:t>n≤c</a:t>
            </a:r>
            <a:br>
              <a:rPr lang="en-US" altLang="zh-CN" dirty="0" smtClean="0"/>
            </a:br>
            <a:r>
              <a:rPr lang="zh-CN" altLang="en-US" dirty="0" smtClean="0"/>
              <a:t>取</a:t>
            </a:r>
            <a:r>
              <a:rPr lang="en-US" altLang="zh-CN" dirty="0" smtClean="0"/>
              <a:t>n&gt;max{n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,(c-4)/10}</a:t>
            </a:r>
            <a:r>
              <a:rPr lang="zh-CN" altLang="en-US" dirty="0" smtClean="0"/>
              <a:t>，矛盾</a:t>
            </a:r>
            <a:endParaRPr lang="zh-CN" altLang="en-US" dirty="0" smtClean="0"/>
          </a:p>
        </p:txBody>
      </p:sp>
      <p:sp>
        <p:nvSpPr>
          <p:cNvPr id="104927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smtClean="0"/>
              <a:t>多项式的阶</a:t>
            </a:r>
            <a:endParaRPr lang="zh-CN" altLang="en-US" smtClean="0"/>
          </a:p>
        </p:txBody>
      </p:sp>
      <p:sp>
        <p:nvSpPr>
          <p:cNvPr id="10486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：如果</a:t>
            </a:r>
            <a:r>
              <a:rPr lang="en-US" altLang="zh-CN" dirty="0" smtClean="0">
                <a:solidFill>
                  <a:srgbClr val="FF0000"/>
                </a:solidFill>
              </a:rPr>
              <a:t>f(n)=a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+…+a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n+a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且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&gt;0</a:t>
            </a:r>
            <a:r>
              <a:rPr lang="zh-CN" altLang="en-US" dirty="0" smtClean="0">
                <a:solidFill>
                  <a:srgbClr val="FF0000"/>
                </a:solidFill>
              </a:rPr>
              <a:t>，则</a:t>
            </a:r>
            <a:r>
              <a:rPr lang="en-US" altLang="zh-CN" dirty="0" smtClean="0">
                <a:solidFill>
                  <a:srgbClr val="FF0000"/>
                </a:solidFill>
              </a:rPr>
              <a:t>f(n)=O(n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75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证明：</a:t>
            </a:r>
            <a:endParaRPr lang="zh-CN" altLang="en-US" dirty="0" smtClean="0"/>
          </a:p>
        </p:txBody>
      </p:sp>
      <p:sp>
        <p:nvSpPr>
          <p:cNvPr id="104864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4194304" name="Object 4"/>
          <p:cNvGraphicFramePr>
            <a:graphicFrameLocks noChangeAspect="1"/>
          </p:cNvGraphicFramePr>
          <p:nvPr/>
        </p:nvGraphicFramePr>
        <p:xfrm>
          <a:off x="2113595" y="2494160"/>
          <a:ext cx="3896709" cy="311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showAsIcon="1" r:id="rId1" imgW="1231900" imgH="1574800" progId="Equation.3">
                  <p:embed/>
                </p:oleObj>
              </mc:Choice>
              <mc:Fallback>
                <p:oleObj name="Equation" showAsIcon="1" r:id="rId1" imgW="1231900" imgH="1574800" progId="Equation.3">
                  <p:embed/>
                  <p:pic>
                    <p:nvPicPr>
                      <p:cNvPr id="0" name="图片 9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595" y="2494160"/>
                        <a:ext cx="3896709" cy="311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标题 1"/>
          <p:cNvSpPr>
            <a:spLocks noGrp="1"/>
          </p:cNvSpPr>
          <p:nvPr>
            <p:ph type="title"/>
          </p:nvPr>
        </p:nvSpPr>
        <p:spPr/>
        <p:txBody>
          <a:bodyPr rtlCol="0"/>
          <a:p>
            <a:pPr rtl="0">
              <a:spcAft>
                <a:spcPts val="0"/>
              </a:spcAft>
            </a:pPr>
            <a:r>
              <a:rPr lang="zh-CN" altLang="en-US" dirty="0" smtClean="0"/>
              <a:t>绪论</a:t>
            </a:r>
            <a:endParaRPr lang="zh-CN" dirty="0"/>
          </a:p>
        </p:txBody>
      </p:sp>
      <p:sp>
        <p:nvSpPr>
          <p:cNvPr id="1048697" name="文本占位符 2"/>
          <p:cNvSpPr>
            <a:spLocks noGrp="1"/>
          </p:cNvSpPr>
          <p:nvPr>
            <p:ph type="body" sz="quarter" idx="13"/>
          </p:nvPr>
        </p:nvSpPr>
        <p:spPr/>
        <p:txBody>
          <a:bodyPr rtlCol="0"/>
          <a:p>
            <a:pPr rtl="0">
              <a:spcAft>
                <a:spcPts val="0"/>
              </a:spcAft>
            </a:pPr>
            <a:r>
              <a:rPr lang="zh-CN" altLang="en-US" dirty="0" smtClean="0"/>
              <a:t>算法分析及基本概念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大</a:t>
            </a:r>
            <a:r>
              <a:rPr lang="en-US" altLang="zh-CN" smtClean="0"/>
              <a:t>O</a:t>
            </a:r>
            <a:r>
              <a:rPr lang="zh-CN" altLang="en-US" smtClean="0"/>
              <a:t>原理图示</a:t>
            </a:r>
            <a:endParaRPr lang="zh-CN" altLang="en-US" smtClean="0"/>
          </a:p>
        </p:txBody>
      </p:sp>
      <p:sp>
        <p:nvSpPr>
          <p:cNvPr id="10486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16" name="组合 2"/>
          <p:cNvGrpSpPr/>
          <p:nvPr/>
        </p:nvGrpSpPr>
        <p:grpSpPr>
          <a:xfrm>
            <a:off x="939282" y="1690689"/>
            <a:ext cx="6691235" cy="4046392"/>
            <a:chOff x="2589401" y="3000398"/>
            <a:chExt cx="5659388" cy="3607067"/>
          </a:xfrm>
        </p:grpSpPr>
        <p:sp>
          <p:nvSpPr>
            <p:cNvPr id="1048624" name="object 11"/>
            <p:cNvSpPr txBox="1"/>
            <p:nvPr/>
          </p:nvSpPr>
          <p:spPr>
            <a:xfrm>
              <a:off x="2932308" y="6333104"/>
              <a:ext cx="4344035" cy="2743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>
                <a:lnSpc>
                  <a:spcPts val="2380"/>
                </a:lnSpc>
              </a:pPr>
              <a:r>
                <a:rPr sz="2000" b="1" spc="-20" dirty="0">
                  <a:solidFill>
                    <a:srgbClr val="FF000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当问题规模充分大时在渐近意义下的阶</a:t>
              </a:r>
              <a:endParaRPr sz="2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8625" name="object 12"/>
            <p:cNvSpPr txBox="1"/>
            <p:nvPr/>
          </p:nvSpPr>
          <p:spPr>
            <a:xfrm>
              <a:off x="4230757" y="5883771"/>
              <a:ext cx="197485" cy="27170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sz="1600" i="1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sz="1650" spc="-15" baseline="-20000" dirty="0">
                  <a:latin typeface="Times New Roman" panose="02020603050405020304"/>
                  <a:cs typeface="Times New Roman" panose="02020603050405020304"/>
                </a:rPr>
                <a:t>0</a:t>
              </a:r>
              <a:endParaRPr sz="1650" baseline="-200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8626" name="object 13"/>
            <p:cNvSpPr/>
            <p:nvPr/>
          </p:nvSpPr>
          <p:spPr>
            <a:xfrm>
              <a:off x="2992259" y="5784341"/>
              <a:ext cx="5256530" cy="143510"/>
            </a:xfrm>
            <a:custGeom>
              <a:avLst/>
              <a:gdLst/>
              <a:ahLst/>
              <a:cxnLst/>
              <a:rect l="l" t="t" r="r" b="b"/>
              <a:pathLst>
                <a:path w="5256530" h="143510">
                  <a:moveTo>
                    <a:pt x="5170932" y="71628"/>
                  </a:moveTo>
                  <a:lnTo>
                    <a:pt x="5159380" y="57150"/>
                  </a:lnTo>
                  <a:lnTo>
                    <a:pt x="0" y="57150"/>
                  </a:lnTo>
                  <a:lnTo>
                    <a:pt x="0" y="86106"/>
                  </a:lnTo>
                  <a:lnTo>
                    <a:pt x="5159380" y="86106"/>
                  </a:lnTo>
                  <a:lnTo>
                    <a:pt x="5170932" y="71628"/>
                  </a:lnTo>
                  <a:close/>
                </a:path>
                <a:path w="5256530" h="143510">
                  <a:moveTo>
                    <a:pt x="5256263" y="71628"/>
                  </a:moveTo>
                  <a:lnTo>
                    <a:pt x="5113782" y="0"/>
                  </a:lnTo>
                  <a:lnTo>
                    <a:pt x="5159380" y="57150"/>
                  </a:lnTo>
                  <a:lnTo>
                    <a:pt x="5170932" y="57150"/>
                  </a:lnTo>
                  <a:lnTo>
                    <a:pt x="5170932" y="114525"/>
                  </a:lnTo>
                  <a:lnTo>
                    <a:pt x="5256263" y="71628"/>
                  </a:lnTo>
                  <a:close/>
                </a:path>
                <a:path w="5256530" h="143510">
                  <a:moveTo>
                    <a:pt x="5170932" y="114525"/>
                  </a:moveTo>
                  <a:lnTo>
                    <a:pt x="5170932" y="86106"/>
                  </a:lnTo>
                  <a:lnTo>
                    <a:pt x="5159380" y="86106"/>
                  </a:lnTo>
                  <a:lnTo>
                    <a:pt x="5113782" y="143256"/>
                  </a:lnTo>
                  <a:lnTo>
                    <a:pt x="5170932" y="114525"/>
                  </a:lnTo>
                  <a:close/>
                </a:path>
                <a:path w="5256530" h="143510">
                  <a:moveTo>
                    <a:pt x="5170932" y="71628"/>
                  </a:moveTo>
                  <a:lnTo>
                    <a:pt x="5170932" y="57150"/>
                  </a:lnTo>
                  <a:lnTo>
                    <a:pt x="5159380" y="57150"/>
                  </a:lnTo>
                  <a:lnTo>
                    <a:pt x="5170932" y="71628"/>
                  </a:lnTo>
                  <a:close/>
                </a:path>
                <a:path w="5256530" h="143510">
                  <a:moveTo>
                    <a:pt x="5170932" y="86106"/>
                  </a:moveTo>
                  <a:lnTo>
                    <a:pt x="5170932" y="71628"/>
                  </a:lnTo>
                  <a:lnTo>
                    <a:pt x="5159380" y="86106"/>
                  </a:lnTo>
                  <a:lnTo>
                    <a:pt x="5170932" y="86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27" name="object 14"/>
            <p:cNvSpPr/>
            <p:nvPr/>
          </p:nvSpPr>
          <p:spPr>
            <a:xfrm>
              <a:off x="2943491" y="3038094"/>
              <a:ext cx="142875" cy="2818130"/>
            </a:xfrm>
            <a:custGeom>
              <a:avLst/>
              <a:gdLst/>
              <a:ahLst/>
              <a:cxnLst/>
              <a:rect l="l" t="t" r="r" b="b"/>
              <a:pathLst>
                <a:path w="142875" h="2818129">
                  <a:moveTo>
                    <a:pt x="142494" y="143256"/>
                  </a:moveTo>
                  <a:lnTo>
                    <a:pt x="71628" y="0"/>
                  </a:lnTo>
                  <a:lnTo>
                    <a:pt x="0" y="143256"/>
                  </a:lnTo>
                  <a:lnTo>
                    <a:pt x="57150" y="97657"/>
                  </a:lnTo>
                  <a:lnTo>
                    <a:pt x="57150" y="86106"/>
                  </a:lnTo>
                  <a:lnTo>
                    <a:pt x="85343" y="86106"/>
                  </a:lnTo>
                  <a:lnTo>
                    <a:pt x="85343" y="97167"/>
                  </a:lnTo>
                  <a:lnTo>
                    <a:pt x="142494" y="143256"/>
                  </a:lnTo>
                  <a:close/>
                </a:path>
                <a:path w="142875" h="2818129">
                  <a:moveTo>
                    <a:pt x="71628" y="86106"/>
                  </a:moveTo>
                  <a:lnTo>
                    <a:pt x="57150" y="86106"/>
                  </a:lnTo>
                  <a:lnTo>
                    <a:pt x="57150" y="97657"/>
                  </a:lnTo>
                  <a:lnTo>
                    <a:pt x="71628" y="86106"/>
                  </a:lnTo>
                  <a:close/>
                </a:path>
                <a:path w="142875" h="2818129">
                  <a:moveTo>
                    <a:pt x="85343" y="2817876"/>
                  </a:moveTo>
                  <a:lnTo>
                    <a:pt x="85343" y="97167"/>
                  </a:lnTo>
                  <a:lnTo>
                    <a:pt x="71628" y="86106"/>
                  </a:lnTo>
                  <a:lnTo>
                    <a:pt x="57150" y="97657"/>
                  </a:lnTo>
                  <a:lnTo>
                    <a:pt x="57150" y="2817876"/>
                  </a:lnTo>
                  <a:lnTo>
                    <a:pt x="85343" y="2817876"/>
                  </a:lnTo>
                  <a:close/>
                </a:path>
                <a:path w="142875" h="2818129">
                  <a:moveTo>
                    <a:pt x="85343" y="97167"/>
                  </a:moveTo>
                  <a:lnTo>
                    <a:pt x="85343" y="86106"/>
                  </a:lnTo>
                  <a:lnTo>
                    <a:pt x="71628" y="86106"/>
                  </a:lnTo>
                  <a:lnTo>
                    <a:pt x="85343" y="97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28" name="object 15"/>
            <p:cNvSpPr txBox="1"/>
            <p:nvPr/>
          </p:nvSpPr>
          <p:spPr>
            <a:xfrm>
              <a:off x="7073779" y="5991240"/>
              <a:ext cx="1068070" cy="2469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b="1" spc="-20" dirty="0">
                  <a:latin typeface="宋体" panose="02010600030101010101" pitchFamily="2" charset="-122"/>
                  <a:cs typeface="宋体" panose="02010600030101010101" pitchFamily="2" charset="-122"/>
                </a:rPr>
                <a:t>问题规</a:t>
              </a:r>
              <a:r>
                <a:rPr b="1" spc="-15" dirty="0">
                  <a:latin typeface="宋体" panose="02010600030101010101" pitchFamily="2" charset="-122"/>
                  <a:cs typeface="宋体" panose="02010600030101010101" pitchFamily="2" charset="-122"/>
                </a:rPr>
                <a:t>模</a:t>
              </a:r>
              <a:r>
                <a:rPr b="1" i="1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8629" name="object 16"/>
            <p:cNvSpPr txBox="1"/>
            <p:nvPr/>
          </p:nvSpPr>
          <p:spPr>
            <a:xfrm>
              <a:off x="2589401" y="3000398"/>
              <a:ext cx="254000" cy="7901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 marR="5080" algn="just">
                <a:lnSpc>
                  <a:spcPct val="80000"/>
                </a:lnSpc>
              </a:pPr>
              <a:r>
                <a:rPr b="1" spc="-15" dirty="0">
                  <a:latin typeface="宋体" panose="02010600030101010101" pitchFamily="2" charset="-122"/>
                  <a:cs typeface="宋体" panose="02010600030101010101" pitchFamily="2" charset="-122"/>
                </a:rPr>
                <a:t>执 行 次 数</a:t>
              </a:r>
              <a:endParaRPr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8630" name="object 17"/>
            <p:cNvSpPr/>
            <p:nvPr/>
          </p:nvSpPr>
          <p:spPr>
            <a:xfrm>
              <a:off x="4302137" y="3076194"/>
              <a:ext cx="0" cy="2780030"/>
            </a:xfrm>
            <a:custGeom>
              <a:avLst/>
              <a:gdLst/>
              <a:ahLst/>
              <a:cxnLst/>
              <a:rect l="l" t="t" r="r" b="b"/>
              <a:pathLst>
                <a:path h="2780029">
                  <a:moveTo>
                    <a:pt x="0" y="0"/>
                  </a:moveTo>
                  <a:lnTo>
                    <a:pt x="0" y="2779776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p/>
          </p:txBody>
        </p:sp>
        <p:sp>
          <p:nvSpPr>
            <p:cNvPr id="1048631" name="object 18"/>
            <p:cNvSpPr txBox="1"/>
            <p:nvPr/>
          </p:nvSpPr>
          <p:spPr>
            <a:xfrm>
              <a:off x="3102235" y="4783470"/>
              <a:ext cx="1087120" cy="4302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 marR="5080" algn="just">
                <a:lnSpc>
                  <a:spcPct val="82000"/>
                </a:lnSpc>
              </a:pPr>
              <a:r>
                <a:rPr b="1" i="1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b="1" baseline="-23000" dirty="0">
                  <a:latin typeface="Times New Roman" panose="02020603050405020304"/>
                  <a:cs typeface="Times New Roman" panose="02020603050405020304"/>
                </a:rPr>
                <a:t>0</a:t>
              </a:r>
              <a:r>
                <a:rPr b="1" spc="67" baseline="-23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b="1" spc="315" dirty="0">
                  <a:latin typeface="宋体" panose="02010600030101010101" pitchFamily="2" charset="-122"/>
                  <a:cs typeface="宋体" panose="02010600030101010101" pitchFamily="2" charset="-122"/>
                </a:rPr>
                <a:t>之前</a:t>
              </a:r>
              <a:r>
                <a:rPr b="1" spc="-20" dirty="0">
                  <a:latin typeface="宋体" panose="02010600030101010101" pitchFamily="2" charset="-122"/>
                  <a:cs typeface="宋体" panose="02010600030101010101" pitchFamily="2" charset="-122"/>
                </a:rPr>
                <a:t>的</a:t>
              </a:r>
              <a:r>
                <a:rPr b="1" spc="-575" dirty="0">
                  <a:latin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b="1" spc="255" dirty="0">
                  <a:latin typeface="宋体" panose="02010600030101010101" pitchFamily="2" charset="-122"/>
                  <a:cs typeface="宋体" panose="02010600030101010101" pitchFamily="2" charset="-122"/>
                </a:rPr>
                <a:t>情况无</a:t>
              </a:r>
              <a:r>
                <a:rPr b="1" spc="-20" dirty="0">
                  <a:latin typeface="宋体" panose="02010600030101010101" pitchFamily="2" charset="-122"/>
                  <a:cs typeface="宋体" panose="02010600030101010101" pitchFamily="2" charset="-122"/>
                </a:rPr>
                <a:t>关</a:t>
              </a:r>
              <a:r>
                <a:rPr b="1" spc="-635" dirty="0">
                  <a:latin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b="1" spc="-20" dirty="0">
                  <a:latin typeface="宋体" panose="02010600030101010101" pitchFamily="2" charset="-122"/>
                  <a:cs typeface="宋体" panose="02010600030101010101" pitchFamily="2" charset="-122"/>
                </a:rPr>
                <a:t>紧要</a:t>
              </a:r>
              <a:endParaRPr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8632" name="object 19"/>
            <p:cNvSpPr/>
            <p:nvPr/>
          </p:nvSpPr>
          <p:spPr>
            <a:xfrm>
              <a:off x="4302137" y="3582923"/>
              <a:ext cx="2886710" cy="1972945"/>
            </a:xfrm>
            <a:custGeom>
              <a:avLst/>
              <a:gdLst/>
              <a:ahLst/>
              <a:cxnLst/>
              <a:rect l="l" t="t" r="r" b="b"/>
              <a:pathLst>
                <a:path w="2886709" h="1972945">
                  <a:moveTo>
                    <a:pt x="0" y="1972817"/>
                  </a:moveTo>
                  <a:lnTo>
                    <a:pt x="48179" y="1952973"/>
                  </a:lnTo>
                  <a:lnTo>
                    <a:pt x="90844" y="1935777"/>
                  </a:lnTo>
                  <a:lnTo>
                    <a:pt x="114679" y="1926190"/>
                  </a:lnTo>
                  <a:lnTo>
                    <a:pt x="139888" y="1916032"/>
                  </a:lnTo>
                  <a:lnTo>
                    <a:pt x="193544" y="1894274"/>
                  </a:lnTo>
                  <a:lnTo>
                    <a:pt x="250049" y="1871036"/>
                  </a:lnTo>
                  <a:lnTo>
                    <a:pt x="307638" y="1846854"/>
                  </a:lnTo>
                  <a:lnTo>
                    <a:pt x="364545" y="1822263"/>
                  </a:lnTo>
                  <a:lnTo>
                    <a:pt x="419006" y="1797798"/>
                  </a:lnTo>
                  <a:lnTo>
                    <a:pt x="469257" y="1773993"/>
                  </a:lnTo>
                  <a:lnTo>
                    <a:pt x="492252" y="1762505"/>
                  </a:lnTo>
                  <a:lnTo>
                    <a:pt x="513990" y="1751839"/>
                  </a:lnTo>
                  <a:lnTo>
                    <a:pt x="555148" y="1729663"/>
                  </a:lnTo>
                  <a:lnTo>
                    <a:pt x="593859" y="1706498"/>
                  </a:lnTo>
                  <a:lnTo>
                    <a:pt x="630902" y="1682512"/>
                  </a:lnTo>
                  <a:lnTo>
                    <a:pt x="667053" y="1657866"/>
                  </a:lnTo>
                  <a:lnTo>
                    <a:pt x="703090" y="1632727"/>
                  </a:lnTo>
                  <a:lnTo>
                    <a:pt x="721309" y="1620024"/>
                  </a:lnTo>
                  <a:lnTo>
                    <a:pt x="758631" y="1594452"/>
                  </a:lnTo>
                  <a:lnTo>
                    <a:pt x="797783" y="1568799"/>
                  </a:lnTo>
                  <a:lnTo>
                    <a:pt x="839541" y="1543228"/>
                  </a:lnTo>
                  <a:lnTo>
                    <a:pt x="884682" y="1517903"/>
                  </a:lnTo>
                  <a:lnTo>
                    <a:pt x="932736" y="1493036"/>
                  </a:lnTo>
                  <a:lnTo>
                    <a:pt x="982638" y="1468556"/>
                  </a:lnTo>
                  <a:lnTo>
                    <a:pt x="1034268" y="1444214"/>
                  </a:lnTo>
                  <a:lnTo>
                    <a:pt x="1087508" y="1419758"/>
                  </a:lnTo>
                  <a:lnTo>
                    <a:pt x="1142238" y="1394936"/>
                  </a:lnTo>
                  <a:lnTo>
                    <a:pt x="1170124" y="1382309"/>
                  </a:lnTo>
                  <a:lnTo>
                    <a:pt x="1198339" y="1369496"/>
                  </a:lnTo>
                  <a:lnTo>
                    <a:pt x="1255693" y="1343188"/>
                  </a:lnTo>
                  <a:lnTo>
                    <a:pt x="1314181" y="1315760"/>
                  </a:lnTo>
                  <a:lnTo>
                    <a:pt x="1373684" y="1286960"/>
                  </a:lnTo>
                  <a:lnTo>
                    <a:pt x="1434084" y="1256537"/>
                  </a:lnTo>
                  <a:lnTo>
                    <a:pt x="1473974" y="1235171"/>
                  </a:lnTo>
                  <a:lnTo>
                    <a:pt x="1513178" y="1214673"/>
                  </a:lnTo>
                  <a:lnTo>
                    <a:pt x="1551696" y="1194953"/>
                  </a:lnTo>
                  <a:lnTo>
                    <a:pt x="1589525" y="1175918"/>
                  </a:lnTo>
                  <a:lnTo>
                    <a:pt x="1626667" y="1157477"/>
                  </a:lnTo>
                  <a:lnTo>
                    <a:pt x="1663120" y="1139540"/>
                  </a:lnTo>
                  <a:lnTo>
                    <a:pt x="1698884" y="1122014"/>
                  </a:lnTo>
                  <a:lnTo>
                    <a:pt x="1733958" y="1104808"/>
                  </a:lnTo>
                  <a:lnTo>
                    <a:pt x="1768342" y="1087831"/>
                  </a:lnTo>
                  <a:lnTo>
                    <a:pt x="1835035" y="1054196"/>
                  </a:lnTo>
                  <a:lnTo>
                    <a:pt x="1898961" y="1020378"/>
                  </a:lnTo>
                  <a:lnTo>
                    <a:pt x="1960114" y="985646"/>
                  </a:lnTo>
                  <a:lnTo>
                    <a:pt x="2018489" y="949269"/>
                  </a:lnTo>
                  <a:lnTo>
                    <a:pt x="2074082" y="910513"/>
                  </a:lnTo>
                  <a:lnTo>
                    <a:pt x="2126726" y="868565"/>
                  </a:lnTo>
                  <a:lnTo>
                    <a:pt x="2175027" y="822844"/>
                  </a:lnTo>
                  <a:lnTo>
                    <a:pt x="2219277" y="774203"/>
                  </a:lnTo>
                  <a:lnTo>
                    <a:pt x="2260189" y="723654"/>
                  </a:lnTo>
                  <a:lnTo>
                    <a:pt x="2298478" y="672206"/>
                  </a:lnTo>
                  <a:lnTo>
                    <a:pt x="2334855" y="620871"/>
                  </a:lnTo>
                  <a:lnTo>
                    <a:pt x="2352550" y="595560"/>
                  </a:lnTo>
                  <a:lnTo>
                    <a:pt x="2370034" y="570657"/>
                  </a:lnTo>
                  <a:lnTo>
                    <a:pt x="2404729" y="522577"/>
                  </a:lnTo>
                  <a:lnTo>
                    <a:pt x="2439652" y="477639"/>
                  </a:lnTo>
                  <a:lnTo>
                    <a:pt x="2475517" y="436856"/>
                  </a:lnTo>
                  <a:lnTo>
                    <a:pt x="2494026" y="418337"/>
                  </a:lnTo>
                  <a:lnTo>
                    <a:pt x="2508676" y="402075"/>
                  </a:lnTo>
                  <a:lnTo>
                    <a:pt x="2536777" y="373780"/>
                  </a:lnTo>
                  <a:lnTo>
                    <a:pt x="2576184" y="340040"/>
                  </a:lnTo>
                  <a:lnTo>
                    <a:pt x="2612712" y="313737"/>
                  </a:lnTo>
                  <a:lnTo>
                    <a:pt x="2646822" y="291492"/>
                  </a:lnTo>
                  <a:lnTo>
                    <a:pt x="2657735" y="284395"/>
                  </a:lnTo>
                  <a:lnTo>
                    <a:pt x="2689341" y="262304"/>
                  </a:lnTo>
                  <a:lnTo>
                    <a:pt x="2719611" y="236387"/>
                  </a:lnTo>
                  <a:lnTo>
                    <a:pt x="2748733" y="204402"/>
                  </a:lnTo>
                  <a:lnTo>
                    <a:pt x="2776728" y="168342"/>
                  </a:lnTo>
                  <a:lnTo>
                    <a:pt x="2803282" y="130301"/>
                  </a:lnTo>
                  <a:lnTo>
                    <a:pt x="2827964" y="92364"/>
                  </a:lnTo>
                  <a:lnTo>
                    <a:pt x="2850341" y="56612"/>
                  </a:lnTo>
                  <a:lnTo>
                    <a:pt x="2857214" y="45541"/>
                  </a:lnTo>
                  <a:lnTo>
                    <a:pt x="2863766" y="35021"/>
                  </a:lnTo>
                  <a:lnTo>
                    <a:pt x="2869983" y="25130"/>
                  </a:lnTo>
                  <a:lnTo>
                    <a:pt x="2875847" y="15944"/>
                  </a:lnTo>
                  <a:lnTo>
                    <a:pt x="2881343" y="7542"/>
                  </a:lnTo>
                  <a:lnTo>
                    <a:pt x="288645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3" name="object 20"/>
            <p:cNvSpPr/>
            <p:nvPr/>
          </p:nvSpPr>
          <p:spPr>
            <a:xfrm>
              <a:off x="4302137" y="3320796"/>
              <a:ext cx="2907030" cy="1992630"/>
            </a:xfrm>
            <a:custGeom>
              <a:avLst/>
              <a:gdLst/>
              <a:ahLst/>
              <a:cxnLst/>
              <a:rect l="l" t="t" r="r" b="b"/>
              <a:pathLst>
                <a:path w="2907029" h="1992629">
                  <a:moveTo>
                    <a:pt x="0" y="1992629"/>
                  </a:moveTo>
                  <a:lnTo>
                    <a:pt x="37750" y="1981374"/>
                  </a:lnTo>
                  <a:lnTo>
                    <a:pt x="86660" y="1968148"/>
                  </a:lnTo>
                  <a:lnTo>
                    <a:pt x="144861" y="1952901"/>
                  </a:lnTo>
                  <a:lnTo>
                    <a:pt x="176861" y="1944504"/>
                  </a:lnTo>
                  <a:lnTo>
                    <a:pt x="245491" y="1926132"/>
                  </a:lnTo>
                  <a:lnTo>
                    <a:pt x="318737" y="1905613"/>
                  </a:lnTo>
                  <a:lnTo>
                    <a:pt x="356506" y="1894533"/>
                  </a:lnTo>
                  <a:lnTo>
                    <a:pt x="394728" y="1882897"/>
                  </a:lnTo>
                  <a:lnTo>
                    <a:pt x="433168" y="1870700"/>
                  </a:lnTo>
                  <a:lnTo>
                    <a:pt x="471594" y="1857934"/>
                  </a:lnTo>
                  <a:lnTo>
                    <a:pt x="509771" y="1844594"/>
                  </a:lnTo>
                  <a:lnTo>
                    <a:pt x="547466" y="1830674"/>
                  </a:lnTo>
                  <a:lnTo>
                    <a:pt x="584445" y="1816166"/>
                  </a:lnTo>
                  <a:lnTo>
                    <a:pt x="620474" y="1801066"/>
                  </a:lnTo>
                  <a:lnTo>
                    <a:pt x="655320" y="1785365"/>
                  </a:lnTo>
                  <a:lnTo>
                    <a:pt x="723189" y="1750431"/>
                  </a:lnTo>
                  <a:lnTo>
                    <a:pt x="757884" y="1732158"/>
                  </a:lnTo>
                  <a:lnTo>
                    <a:pt x="793016" y="1713366"/>
                  </a:lnTo>
                  <a:lnTo>
                    <a:pt x="828532" y="1694068"/>
                  </a:lnTo>
                  <a:lnTo>
                    <a:pt x="864379" y="1674280"/>
                  </a:lnTo>
                  <a:lnTo>
                    <a:pt x="900505" y="1654013"/>
                  </a:lnTo>
                  <a:lnTo>
                    <a:pt x="936857" y="1633282"/>
                  </a:lnTo>
                  <a:lnTo>
                    <a:pt x="973383" y="1612102"/>
                  </a:lnTo>
                  <a:lnTo>
                    <a:pt x="1010031" y="1590484"/>
                  </a:lnTo>
                  <a:lnTo>
                    <a:pt x="1046746" y="1568444"/>
                  </a:lnTo>
                  <a:lnTo>
                    <a:pt x="1083478" y="1545994"/>
                  </a:lnTo>
                  <a:lnTo>
                    <a:pt x="1120173" y="1523149"/>
                  </a:lnTo>
                  <a:lnTo>
                    <a:pt x="1156780" y="1499922"/>
                  </a:lnTo>
                  <a:lnTo>
                    <a:pt x="1193244" y="1476327"/>
                  </a:lnTo>
                  <a:lnTo>
                    <a:pt x="1229514" y="1452378"/>
                  </a:lnTo>
                  <a:lnTo>
                    <a:pt x="1265537" y="1428088"/>
                  </a:lnTo>
                  <a:lnTo>
                    <a:pt x="1301261" y="1403471"/>
                  </a:lnTo>
                  <a:lnTo>
                    <a:pt x="1336632" y="1378541"/>
                  </a:lnTo>
                  <a:lnTo>
                    <a:pt x="1371600" y="1353311"/>
                  </a:lnTo>
                  <a:lnTo>
                    <a:pt x="1406303" y="1328201"/>
                  </a:lnTo>
                  <a:lnTo>
                    <a:pt x="1440930" y="1303551"/>
                  </a:lnTo>
                  <a:lnTo>
                    <a:pt x="1475494" y="1279266"/>
                  </a:lnTo>
                  <a:lnTo>
                    <a:pt x="1510009" y="1255245"/>
                  </a:lnTo>
                  <a:lnTo>
                    <a:pt x="1544490" y="1231391"/>
                  </a:lnTo>
                  <a:lnTo>
                    <a:pt x="1578951" y="1207606"/>
                  </a:lnTo>
                  <a:lnTo>
                    <a:pt x="1613406" y="1183792"/>
                  </a:lnTo>
                  <a:lnTo>
                    <a:pt x="1647870" y="1159849"/>
                  </a:lnTo>
                  <a:lnTo>
                    <a:pt x="1682357" y="1135680"/>
                  </a:lnTo>
                  <a:lnTo>
                    <a:pt x="1716881" y="1111186"/>
                  </a:lnTo>
                  <a:lnTo>
                    <a:pt x="1751456" y="1086269"/>
                  </a:lnTo>
                  <a:lnTo>
                    <a:pt x="1786097" y="1060832"/>
                  </a:lnTo>
                  <a:lnTo>
                    <a:pt x="1820818" y="1034774"/>
                  </a:lnTo>
                  <a:lnTo>
                    <a:pt x="1855633" y="1007999"/>
                  </a:lnTo>
                  <a:lnTo>
                    <a:pt x="1890557" y="980408"/>
                  </a:lnTo>
                  <a:lnTo>
                    <a:pt x="1925604" y="951902"/>
                  </a:lnTo>
                  <a:lnTo>
                    <a:pt x="1960788" y="922384"/>
                  </a:lnTo>
                  <a:lnTo>
                    <a:pt x="1996123" y="891754"/>
                  </a:lnTo>
                  <a:lnTo>
                    <a:pt x="2031624" y="859916"/>
                  </a:lnTo>
                  <a:lnTo>
                    <a:pt x="2067306" y="826769"/>
                  </a:lnTo>
                  <a:lnTo>
                    <a:pt x="2095646" y="801509"/>
                  </a:lnTo>
                  <a:lnTo>
                    <a:pt x="2149055" y="755375"/>
                  </a:lnTo>
                  <a:lnTo>
                    <a:pt x="2198536" y="714172"/>
                  </a:lnTo>
                  <a:lnTo>
                    <a:pt x="2244612" y="676798"/>
                  </a:lnTo>
                  <a:lnTo>
                    <a:pt x="2287802" y="642151"/>
                  </a:lnTo>
                  <a:lnTo>
                    <a:pt x="2308479" y="625506"/>
                  </a:lnTo>
                  <a:lnTo>
                    <a:pt x="2348319" y="592884"/>
                  </a:lnTo>
                  <a:lnTo>
                    <a:pt x="2386577" y="560235"/>
                  </a:lnTo>
                  <a:lnTo>
                    <a:pt x="2423775" y="526456"/>
                  </a:lnTo>
                  <a:lnTo>
                    <a:pt x="2460433" y="490446"/>
                  </a:lnTo>
                  <a:lnTo>
                    <a:pt x="2497074" y="451103"/>
                  </a:lnTo>
                  <a:lnTo>
                    <a:pt x="2516143" y="429830"/>
                  </a:lnTo>
                  <a:lnTo>
                    <a:pt x="2536224" y="407488"/>
                  </a:lnTo>
                  <a:lnTo>
                    <a:pt x="2578845" y="360224"/>
                  </a:lnTo>
                  <a:lnTo>
                    <a:pt x="2623789" y="310556"/>
                  </a:lnTo>
                  <a:lnTo>
                    <a:pt x="2669907" y="259726"/>
                  </a:lnTo>
                  <a:lnTo>
                    <a:pt x="2716053" y="208978"/>
                  </a:lnTo>
                  <a:lnTo>
                    <a:pt x="2761079" y="159556"/>
                  </a:lnTo>
                  <a:lnTo>
                    <a:pt x="2803837" y="112704"/>
                  </a:lnTo>
                  <a:lnTo>
                    <a:pt x="2843180" y="69665"/>
                  </a:lnTo>
                  <a:lnTo>
                    <a:pt x="2877960" y="31682"/>
                  </a:lnTo>
                  <a:lnTo>
                    <a:pt x="2893280" y="14975"/>
                  </a:lnTo>
                  <a:lnTo>
                    <a:pt x="29070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4" name="object 21"/>
            <p:cNvSpPr txBox="1"/>
            <p:nvPr/>
          </p:nvSpPr>
          <p:spPr>
            <a:xfrm>
              <a:off x="7340479" y="3511693"/>
              <a:ext cx="520700" cy="2469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lang="en-US" b="1" i="1" spc="-5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b="1" spc="-5" dirty="0">
                  <a:latin typeface="宋体" panose="02010600030101010101" pitchFamily="2" charset="-122"/>
                  <a:cs typeface="宋体" panose="02010600030101010101" pitchFamily="2" charset="-122"/>
                </a:rPr>
                <a:t>(</a:t>
              </a:r>
              <a:r>
                <a:rPr b="1" i="1" spc="-5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b="1" spc="-11" dirty="0">
                  <a:latin typeface="宋体" panose="02010600030101010101" pitchFamily="2" charset="-122"/>
                  <a:cs typeface="宋体" panose="02010600030101010101" pitchFamily="2" charset="-122"/>
                </a:rPr>
                <a:t>)</a:t>
              </a:r>
              <a:endParaRPr dirty="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8635" name="object 22"/>
            <p:cNvSpPr txBox="1"/>
            <p:nvPr/>
          </p:nvSpPr>
          <p:spPr>
            <a:xfrm>
              <a:off x="7256926" y="3000614"/>
              <a:ext cx="787400" cy="2469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/>
              <a:r>
                <a:rPr b="1" i="1" spc="-5" dirty="0" err="1"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b="1" spc="-15" dirty="0" err="1">
                  <a:latin typeface="宋体" panose="02010600030101010101" pitchFamily="2" charset="-122"/>
                  <a:cs typeface="宋体" panose="02010600030101010101" pitchFamily="2" charset="-122"/>
                </a:rPr>
                <a:t>×</a:t>
              </a:r>
              <a:r>
                <a:rPr lang="en-US" b="1" i="1" spc="-11" dirty="0" err="1">
                  <a:latin typeface="Times New Roman" panose="02020603050405020304"/>
                  <a:cs typeface="Times New Roman" panose="02020603050405020304"/>
                </a:rPr>
                <a:t>g</a:t>
              </a:r>
              <a:r>
                <a:rPr b="1" spc="-5" dirty="0">
                  <a:latin typeface="宋体" panose="02010600030101010101" pitchFamily="2" charset="-122"/>
                  <a:cs typeface="宋体" panose="02010600030101010101" pitchFamily="2" charset="-122"/>
                </a:rPr>
                <a:t>(</a:t>
              </a:r>
              <a:r>
                <a:rPr b="1" i="1" spc="-5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b="1" spc="-11" dirty="0">
                  <a:latin typeface="宋体" panose="02010600030101010101" pitchFamily="2" charset="-122"/>
                  <a:cs typeface="宋体" panose="02010600030101010101" pitchFamily="2" charset="-122"/>
                </a:rPr>
                <a:t>)</a:t>
              </a:r>
              <a:endParaRPr dirty="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小结</a:t>
            </a:r>
            <a:endParaRPr lang="zh-CN" altLang="en-US" dirty="0" smtClean="0"/>
          </a:p>
        </p:txBody>
      </p:sp>
      <p:sp>
        <p:nvSpPr>
          <p:cNvPr id="104861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关于大</a:t>
            </a:r>
            <a:r>
              <a:rPr lang="en-US" altLang="zh-CN" smtClean="0"/>
              <a:t>O</a:t>
            </a:r>
            <a:r>
              <a:rPr lang="zh-CN" altLang="en-US" smtClean="0"/>
              <a:t>符号有如下认识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时间复杂度的“</a:t>
            </a:r>
            <a:r>
              <a:rPr lang="zh-CN" altLang="en-US" smtClean="0">
                <a:solidFill>
                  <a:srgbClr val="FF0000"/>
                </a:solidFill>
              </a:rPr>
              <a:t>级别</a:t>
            </a:r>
            <a:r>
              <a:rPr lang="zh-CN" altLang="en-US" smtClean="0"/>
              <a:t>”比“具体量”更重要！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确定时间消耗是什么级别，而非具体多少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是问题规模的函数</a:t>
            </a:r>
            <a:endParaRPr lang="en-US" altLang="zh-CN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/>
              <a:t>根据渐进性质，考虑问题足够大的情况</a:t>
            </a:r>
            <a:endParaRPr lang="zh-CN" altLang="en-US" smtClean="0"/>
          </a:p>
          <a:p>
            <a:pPr lvl="1">
              <a:spcBef>
                <a:spcPts val="375"/>
              </a:spcBef>
            </a:pPr>
            <a:r>
              <a:rPr lang="zh-CN" altLang="en-US" smtClean="0"/>
              <a:t>本质上是最差情况，这一点符合工业界需求</a:t>
            </a:r>
            <a:endParaRPr lang="en-US" altLang="zh-CN" smtClean="0"/>
          </a:p>
        </p:txBody>
      </p:sp>
      <p:sp>
        <p:nvSpPr>
          <p:cNvPr id="104861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en-US" altLang="zh-CN" dirty="0" smtClean="0">
                <a:cs typeface="Times New Roman" panose="02020603050405020304" pitchFamily="18" charset="0"/>
              </a:rPr>
              <a:t>Ω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(Big-Omega)</a:t>
            </a:r>
            <a:endParaRPr lang="zh-CN" altLang="en-US" dirty="0" smtClean="0"/>
          </a:p>
        </p:txBody>
      </p:sp>
      <p:sp>
        <p:nvSpPr>
          <p:cNvPr id="1048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函数下界</a:t>
            </a:r>
            <a:endParaRPr lang="zh-CN" altLang="en-US" dirty="0" smtClean="0"/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定义：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f(n)=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Ω</a:t>
            </a:r>
            <a:r>
              <a:rPr lang="en-US" altLang="zh-CN" dirty="0" smtClean="0">
                <a:solidFill>
                  <a:srgbClr val="FF0000"/>
                </a:solidFill>
              </a:rPr>
              <a:t>(g(n))</a:t>
            </a:r>
            <a:r>
              <a:rPr lang="zh-CN" altLang="en-US" dirty="0" smtClean="0">
                <a:solidFill>
                  <a:srgbClr val="FF0000"/>
                </a:solidFill>
              </a:rPr>
              <a:t>，当且仅当存在正常数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，使得对所有</a:t>
            </a:r>
            <a:r>
              <a:rPr lang="en-US" altLang="zh-CN" dirty="0" smtClean="0">
                <a:solidFill>
                  <a:srgbClr val="FF0000"/>
                </a:solidFill>
              </a:rPr>
              <a:t>n≥n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 , </a:t>
            </a:r>
            <a:r>
              <a:rPr lang="zh-CN" altLang="en-US" dirty="0" smtClean="0">
                <a:solidFill>
                  <a:srgbClr val="FF0000"/>
                </a:solidFill>
              </a:rPr>
              <a:t>有</a:t>
            </a:r>
            <a:r>
              <a:rPr lang="en-US" altLang="zh-CN" dirty="0" smtClean="0">
                <a:solidFill>
                  <a:srgbClr val="FF0000"/>
                </a:solidFill>
              </a:rPr>
              <a:t>f (n)≥c g(n)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750"/>
              </a:spcBef>
            </a:pPr>
            <a:r>
              <a:rPr lang="en-US" altLang="zh-CN" dirty="0" smtClean="0"/>
              <a:t>f</a:t>
            </a:r>
            <a:r>
              <a:rPr lang="zh-CN" altLang="en-US" dirty="0" smtClean="0"/>
              <a:t>至少是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倍，对足够大的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的一个下界</a:t>
            </a:r>
            <a:endParaRPr lang="zh-CN" altLang="en-US" dirty="0" smtClean="0"/>
          </a:p>
        </p:txBody>
      </p:sp>
      <p:sp>
        <p:nvSpPr>
          <p:cNvPr id="104860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 dirty="0" smtClean="0">
                <a:cs typeface="Times New Roman" panose="02020603050405020304" pitchFamily="18" charset="0"/>
              </a:rPr>
              <a:t>Ω</a:t>
            </a:r>
            <a:r>
              <a:rPr lang="zh-CN" altLang="en-US" dirty="0" smtClean="0"/>
              <a:t>符号</a:t>
            </a:r>
            <a:r>
              <a:rPr lang="zh-CN" altLang="en-US" dirty="0"/>
              <a:t>例子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10486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线性函数</a:t>
            </a:r>
            <a:endParaRPr lang="zh-CN" altLang="en-US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对于所有的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f(n)=3n+2&gt;3n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f(n)=Ω(n)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f(n)=3n+3&gt;3n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f(n)=Ω(n)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f(n)=100n+6&gt;100n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100n+6=Ω(n) 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平方函数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对所有</a:t>
            </a:r>
            <a:r>
              <a:rPr lang="en-US" altLang="zh-CN" dirty="0" smtClean="0"/>
              <a:t>n≥0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f(n)=10n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+4n+2&gt;10n</a:t>
            </a:r>
            <a:r>
              <a:rPr lang="en-US" altLang="zh-CN" baseline="30000" dirty="0" smtClean="0"/>
              <a:t>2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 f(n)=Ω(n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1000n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+100n-6=Ω(n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指数函数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&gt;6*2</a:t>
            </a:r>
            <a:r>
              <a:rPr lang="en-US" altLang="zh-CN" baseline="30000" dirty="0" smtClean="0"/>
              <a:t>n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=Ω(2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104861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en-US" altLang="zh-CN" dirty="0" smtClean="0">
                <a:cs typeface="Times New Roman" panose="02020603050405020304" pitchFamily="18" charset="0"/>
              </a:rPr>
              <a:t>Ω</a:t>
            </a:r>
            <a:r>
              <a:rPr lang="zh-CN" altLang="en-US" dirty="0" smtClean="0"/>
              <a:t>符号例子（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非最大下界</a:t>
            </a:r>
            <a:endParaRPr lang="zh-CN" altLang="en-US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3n+3=Ω(1)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+4n+2=Ω(n)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+4n+2=Ω(1)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=Ω(n</a:t>
            </a:r>
            <a:r>
              <a:rPr lang="en-US" altLang="zh-CN" baseline="30000" dirty="0" smtClean="0"/>
              <a:t>100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=Ω(n</a:t>
            </a:r>
            <a:r>
              <a:rPr lang="en-US" altLang="zh-CN" baseline="30000" dirty="0" smtClean="0"/>
              <a:t>50.2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=Ω(n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=Ω(n)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=Ω(1)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3n+2≠Ω(n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假定</a:t>
            </a:r>
            <a:r>
              <a:rPr lang="en-US" altLang="zh-CN" dirty="0" smtClean="0"/>
              <a:t>3n+2=Ω(n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/>
              <a:t>存在正数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，使得对所有</a:t>
            </a:r>
            <a:r>
              <a:rPr lang="en-US" altLang="zh-CN" dirty="0" smtClean="0"/>
              <a:t>n≥n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3n+2≥cn</a:t>
            </a:r>
            <a:r>
              <a:rPr lang="en-US" altLang="zh-CN" baseline="30000" dirty="0" smtClean="0"/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cn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/(3n+2)≤1</a:t>
            </a:r>
            <a:r>
              <a:rPr lang="zh-CN" altLang="en-US" dirty="0" smtClean="0"/>
              <a:t>，左边随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的增大而变得无限大，右边常数，</a:t>
            </a:r>
            <a:br>
              <a:rPr lang="zh-CN" altLang="en-US" dirty="0" smtClean="0"/>
            </a:br>
            <a:r>
              <a:rPr lang="zh-CN" altLang="en-US" dirty="0" smtClean="0"/>
              <a:t>不等式变为不成立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104864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关于</a:t>
            </a:r>
            <a:r>
              <a:rPr lang="en-US" altLang="zh-CN" dirty="0" smtClean="0">
                <a:cs typeface="Times New Roman" panose="02020603050405020304" pitchFamily="18" charset="0"/>
              </a:rPr>
              <a:t>Ω</a:t>
            </a:r>
            <a:r>
              <a:rPr lang="zh-CN" altLang="en-US" dirty="0" smtClean="0"/>
              <a:t>的多项式定理</a:t>
            </a:r>
            <a:endParaRPr lang="zh-CN" altLang="en-US" dirty="0" smtClean="0"/>
          </a:p>
        </p:txBody>
      </p:sp>
      <p:sp>
        <p:nvSpPr>
          <p:cNvPr id="104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：如果</a:t>
            </a:r>
            <a:r>
              <a:rPr lang="en-US" altLang="zh-CN" dirty="0" smtClean="0">
                <a:solidFill>
                  <a:srgbClr val="FF0000"/>
                </a:solidFill>
              </a:rPr>
              <a:t>f(n)=a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+…+a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n+a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且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&gt;0</a:t>
            </a:r>
            <a:r>
              <a:rPr lang="zh-CN" altLang="en-US" dirty="0" smtClean="0">
                <a:solidFill>
                  <a:srgbClr val="FF0000"/>
                </a:solidFill>
              </a:rPr>
              <a:t>，则</a:t>
            </a:r>
            <a:r>
              <a:rPr lang="en-US" altLang="zh-CN" dirty="0" smtClean="0">
                <a:solidFill>
                  <a:srgbClr val="FF0000"/>
                </a:solidFill>
              </a:rPr>
              <a:t>f(n)=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Ω</a:t>
            </a:r>
            <a:r>
              <a:rPr lang="en-US" altLang="zh-CN" dirty="0" smtClean="0">
                <a:solidFill>
                  <a:srgbClr val="FF0000"/>
                </a:solidFill>
              </a:rPr>
              <a:t>(n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750"/>
              </a:spcBef>
            </a:pPr>
            <a:r>
              <a:rPr lang="zh-CN" altLang="en-US" dirty="0" smtClean="0"/>
              <a:t>例：</a:t>
            </a:r>
            <a:r>
              <a:rPr lang="en-US" altLang="zh-CN" dirty="0" smtClean="0"/>
              <a:t>3n+2=Ω(n)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+4n+2=Ω(n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+3500n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+82n+8=Ω(n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1" hangingPunct="1"/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104928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 smtClean="0">
                <a:cs typeface="Times New Roman" panose="02020603050405020304" pitchFamily="18" charset="0"/>
              </a:rPr>
              <a:t>Ω</a:t>
            </a:r>
            <a:r>
              <a:rPr lang="zh-CN" altLang="en-US" smtClean="0"/>
              <a:t>原理图示</a:t>
            </a:r>
            <a:endParaRPr lang="zh-CN" altLang="en-US" smtClean="0"/>
          </a:p>
        </p:txBody>
      </p:sp>
      <p:sp>
        <p:nvSpPr>
          <p:cNvPr id="104928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49290" name="object 11"/>
          <p:cNvSpPr txBox="1"/>
          <p:nvPr/>
        </p:nvSpPr>
        <p:spPr>
          <a:xfrm>
            <a:off x="1344707" y="5429310"/>
            <a:ext cx="51360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ts val="2380"/>
              </a:lnSpc>
              <a:spcAft>
                <a:spcPts val="0"/>
              </a:spcAft>
            </a:pPr>
            <a:r>
              <a:rPr sz="20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当问题规模充分大时在渐近意义下的阶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291" name="object 12"/>
          <p:cNvSpPr txBox="1"/>
          <p:nvPr/>
        </p:nvSpPr>
        <p:spPr>
          <a:xfrm>
            <a:off x="2879902" y="4925251"/>
            <a:ext cx="233491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spcAft>
                <a:spcPts val="0"/>
              </a:spcAft>
            </a:pPr>
            <a:r>
              <a:rPr sz="1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spc="-15" baseline="-20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650" baseline="-2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9292" name="object 13"/>
          <p:cNvSpPr/>
          <p:nvPr/>
        </p:nvSpPr>
        <p:spPr>
          <a:xfrm>
            <a:off x="1415593" y="4813712"/>
            <a:ext cx="6214925" cy="160989"/>
          </a:xfrm>
          <a:custGeom>
            <a:avLst/>
            <a:gdLst/>
            <a:ahLst/>
            <a:cxnLst/>
            <a:rect l="l" t="t" r="r" b="b"/>
            <a:pathLst>
              <a:path w="5256530" h="143510">
                <a:moveTo>
                  <a:pt x="5170932" y="71628"/>
                </a:moveTo>
                <a:lnTo>
                  <a:pt x="5159380" y="57150"/>
                </a:lnTo>
                <a:lnTo>
                  <a:pt x="0" y="57150"/>
                </a:lnTo>
                <a:lnTo>
                  <a:pt x="0" y="86106"/>
                </a:lnTo>
                <a:lnTo>
                  <a:pt x="5159380" y="86106"/>
                </a:lnTo>
                <a:lnTo>
                  <a:pt x="5170932" y="71628"/>
                </a:lnTo>
                <a:close/>
              </a:path>
              <a:path w="5256530" h="143510">
                <a:moveTo>
                  <a:pt x="5256263" y="71628"/>
                </a:moveTo>
                <a:lnTo>
                  <a:pt x="5113782" y="0"/>
                </a:lnTo>
                <a:lnTo>
                  <a:pt x="5159380" y="57150"/>
                </a:lnTo>
                <a:lnTo>
                  <a:pt x="5170932" y="57150"/>
                </a:lnTo>
                <a:lnTo>
                  <a:pt x="5170932" y="114525"/>
                </a:lnTo>
                <a:lnTo>
                  <a:pt x="5256263" y="71628"/>
                </a:lnTo>
                <a:close/>
              </a:path>
              <a:path w="5256530" h="143510">
                <a:moveTo>
                  <a:pt x="5170932" y="114525"/>
                </a:moveTo>
                <a:lnTo>
                  <a:pt x="5170932" y="86106"/>
                </a:lnTo>
                <a:lnTo>
                  <a:pt x="5159380" y="86106"/>
                </a:lnTo>
                <a:lnTo>
                  <a:pt x="5113782" y="143256"/>
                </a:lnTo>
                <a:lnTo>
                  <a:pt x="5170932" y="114525"/>
                </a:lnTo>
                <a:close/>
              </a:path>
              <a:path w="5256530" h="143510">
                <a:moveTo>
                  <a:pt x="5170932" y="71628"/>
                </a:moveTo>
                <a:lnTo>
                  <a:pt x="5170932" y="57150"/>
                </a:lnTo>
                <a:lnTo>
                  <a:pt x="5159380" y="57150"/>
                </a:lnTo>
                <a:lnTo>
                  <a:pt x="5170932" y="71628"/>
                </a:lnTo>
                <a:close/>
              </a:path>
              <a:path w="5256530" h="143510">
                <a:moveTo>
                  <a:pt x="5170932" y="86106"/>
                </a:moveTo>
                <a:lnTo>
                  <a:pt x="5170932" y="71628"/>
                </a:lnTo>
                <a:lnTo>
                  <a:pt x="5159380" y="86106"/>
                </a:lnTo>
                <a:lnTo>
                  <a:pt x="5170932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049293" name="object 14"/>
          <p:cNvSpPr/>
          <p:nvPr/>
        </p:nvSpPr>
        <p:spPr>
          <a:xfrm>
            <a:off x="1357933" y="1732984"/>
            <a:ext cx="168925" cy="3161365"/>
          </a:xfrm>
          <a:custGeom>
            <a:avLst/>
            <a:gdLst/>
            <a:ahLst/>
            <a:cxnLst/>
            <a:rect l="l" t="t" r="r" b="b"/>
            <a:pathLst>
              <a:path w="142875" h="2818129">
                <a:moveTo>
                  <a:pt x="142494" y="143256"/>
                </a:moveTo>
                <a:lnTo>
                  <a:pt x="71628" y="0"/>
                </a:lnTo>
                <a:lnTo>
                  <a:pt x="0" y="143256"/>
                </a:lnTo>
                <a:lnTo>
                  <a:pt x="57150" y="97657"/>
                </a:lnTo>
                <a:lnTo>
                  <a:pt x="57150" y="86106"/>
                </a:lnTo>
                <a:lnTo>
                  <a:pt x="85343" y="86106"/>
                </a:lnTo>
                <a:lnTo>
                  <a:pt x="85343" y="97167"/>
                </a:lnTo>
                <a:lnTo>
                  <a:pt x="142494" y="143256"/>
                </a:lnTo>
                <a:close/>
              </a:path>
              <a:path w="142875" h="2818129">
                <a:moveTo>
                  <a:pt x="71628" y="86106"/>
                </a:moveTo>
                <a:lnTo>
                  <a:pt x="57150" y="86106"/>
                </a:lnTo>
                <a:lnTo>
                  <a:pt x="57150" y="97657"/>
                </a:lnTo>
                <a:lnTo>
                  <a:pt x="71628" y="86106"/>
                </a:lnTo>
                <a:close/>
              </a:path>
              <a:path w="142875" h="2818129">
                <a:moveTo>
                  <a:pt x="85343" y="2817876"/>
                </a:moveTo>
                <a:lnTo>
                  <a:pt x="85343" y="97167"/>
                </a:lnTo>
                <a:lnTo>
                  <a:pt x="71628" y="86106"/>
                </a:lnTo>
                <a:lnTo>
                  <a:pt x="57150" y="97657"/>
                </a:lnTo>
                <a:lnTo>
                  <a:pt x="57150" y="2817876"/>
                </a:lnTo>
                <a:lnTo>
                  <a:pt x="85343" y="2817876"/>
                </a:lnTo>
                <a:close/>
              </a:path>
              <a:path w="142875" h="2818129">
                <a:moveTo>
                  <a:pt x="85343" y="97167"/>
                </a:moveTo>
                <a:lnTo>
                  <a:pt x="85343" y="86106"/>
                </a:lnTo>
                <a:lnTo>
                  <a:pt x="71628" y="86106"/>
                </a:lnTo>
                <a:lnTo>
                  <a:pt x="85343" y="97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049294" name="object 15"/>
          <p:cNvSpPr txBox="1"/>
          <p:nvPr/>
        </p:nvSpPr>
        <p:spPr>
          <a:xfrm>
            <a:off x="6241275" y="5045809"/>
            <a:ext cx="1262807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spcAft>
                <a:spcPts val="0"/>
              </a:spcAft>
            </a:pPr>
            <a:r>
              <a:rPr b="1" spc="-20" dirty="0">
                <a:latin typeface="宋体" panose="02010600030101010101" pitchFamily="2" charset="-122"/>
                <a:cs typeface="宋体" panose="02010600030101010101" pitchFamily="2" charset="-122"/>
              </a:rPr>
              <a:t>问题规</a:t>
            </a:r>
            <a:r>
              <a:rPr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模</a:t>
            </a:r>
            <a:r>
              <a:rPr b="1" i="1" dirty="0">
                <a:latin typeface="Times New Roman" panose="02020603050405020304"/>
                <a:cs typeface="Times New Roman" panose="02020603050405020304"/>
              </a:rPr>
              <a:t>n</a:t>
            </a:r>
            <a:endParaRPr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9295" name="object 16"/>
          <p:cNvSpPr txBox="1"/>
          <p:nvPr/>
        </p:nvSpPr>
        <p:spPr>
          <a:xfrm>
            <a:off x="939284" y="1690697"/>
            <a:ext cx="300311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5080" algn="just">
              <a:lnSpc>
                <a:spcPct val="80000"/>
              </a:lnSpc>
              <a:spcAft>
                <a:spcPts val="0"/>
              </a:spcAft>
            </a:pPr>
            <a:r>
              <a:rPr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执 行 次 数</a:t>
            </a:r>
            <a:endParaRPr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296" name="object 17"/>
          <p:cNvSpPr/>
          <p:nvPr/>
        </p:nvSpPr>
        <p:spPr>
          <a:xfrm>
            <a:off x="2964287" y="1775726"/>
            <a:ext cx="0" cy="3118625"/>
          </a:xfrm>
          <a:custGeom>
            <a:avLst/>
            <a:gdLst/>
            <a:ahLst/>
            <a:cxnLst/>
            <a:rect l="l" t="t" r="r" b="b"/>
            <a:pathLst>
              <a:path h="2780029">
                <a:moveTo>
                  <a:pt x="0" y="0"/>
                </a:moveTo>
                <a:lnTo>
                  <a:pt x="0" y="2779776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1049297" name="object 18"/>
          <p:cNvSpPr txBox="1"/>
          <p:nvPr/>
        </p:nvSpPr>
        <p:spPr>
          <a:xfrm>
            <a:off x="1545623" y="3690929"/>
            <a:ext cx="1285329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5080" algn="just">
              <a:lnSpc>
                <a:spcPct val="82000"/>
              </a:lnSpc>
              <a:spcAft>
                <a:spcPts val="0"/>
              </a:spcAft>
            </a:pPr>
            <a:r>
              <a:rPr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b="1" baseline="-23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b="1" spc="67" baseline="-2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315" dirty="0">
                <a:latin typeface="宋体" panose="02010600030101010101" pitchFamily="2" charset="-122"/>
                <a:cs typeface="宋体" panose="02010600030101010101" pitchFamily="2" charset="-122"/>
              </a:rPr>
              <a:t>之前</a:t>
            </a:r>
            <a:r>
              <a:rPr b="1" spc="-2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b="1" spc="-5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b="1" spc="255" dirty="0">
                <a:latin typeface="宋体" panose="02010600030101010101" pitchFamily="2" charset="-122"/>
                <a:cs typeface="宋体" panose="02010600030101010101" pitchFamily="2" charset="-122"/>
              </a:rPr>
              <a:t>情况无</a:t>
            </a:r>
            <a:r>
              <a:rPr b="1" spc="-20" dirty="0">
                <a:latin typeface="宋体" panose="02010600030101010101" pitchFamily="2" charset="-122"/>
                <a:cs typeface="宋体" panose="02010600030101010101" pitchFamily="2" charset="-122"/>
              </a:rPr>
              <a:t>关</a:t>
            </a:r>
            <a:r>
              <a:rPr b="1" spc="-6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b="1" spc="-20" dirty="0">
                <a:latin typeface="宋体" panose="02010600030101010101" pitchFamily="2" charset="-122"/>
                <a:cs typeface="宋体" panose="02010600030101010101" pitchFamily="2" charset="-122"/>
              </a:rPr>
              <a:t>紧要</a:t>
            </a:r>
            <a:endParaRPr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298" name="object 19"/>
          <p:cNvSpPr/>
          <p:nvPr/>
        </p:nvSpPr>
        <p:spPr>
          <a:xfrm>
            <a:off x="2964287" y="1775015"/>
            <a:ext cx="3413028" cy="2213241"/>
          </a:xfrm>
          <a:custGeom>
            <a:avLst/>
            <a:gdLst/>
            <a:ahLst/>
            <a:cxnLst/>
            <a:rect l="l" t="t" r="r" b="b"/>
            <a:pathLst>
              <a:path w="2886709" h="1972945">
                <a:moveTo>
                  <a:pt x="0" y="1972817"/>
                </a:moveTo>
                <a:lnTo>
                  <a:pt x="48179" y="1952973"/>
                </a:lnTo>
                <a:lnTo>
                  <a:pt x="90844" y="1935777"/>
                </a:lnTo>
                <a:lnTo>
                  <a:pt x="114679" y="1926190"/>
                </a:lnTo>
                <a:lnTo>
                  <a:pt x="139888" y="1916032"/>
                </a:lnTo>
                <a:lnTo>
                  <a:pt x="193544" y="1894274"/>
                </a:lnTo>
                <a:lnTo>
                  <a:pt x="250049" y="1871036"/>
                </a:lnTo>
                <a:lnTo>
                  <a:pt x="307638" y="1846854"/>
                </a:lnTo>
                <a:lnTo>
                  <a:pt x="364545" y="1822263"/>
                </a:lnTo>
                <a:lnTo>
                  <a:pt x="419006" y="1797798"/>
                </a:lnTo>
                <a:lnTo>
                  <a:pt x="469257" y="1773993"/>
                </a:lnTo>
                <a:lnTo>
                  <a:pt x="492252" y="1762505"/>
                </a:lnTo>
                <a:lnTo>
                  <a:pt x="513990" y="1751839"/>
                </a:lnTo>
                <a:lnTo>
                  <a:pt x="555148" y="1729663"/>
                </a:lnTo>
                <a:lnTo>
                  <a:pt x="593859" y="1706498"/>
                </a:lnTo>
                <a:lnTo>
                  <a:pt x="630902" y="1682512"/>
                </a:lnTo>
                <a:lnTo>
                  <a:pt x="667053" y="1657866"/>
                </a:lnTo>
                <a:lnTo>
                  <a:pt x="703090" y="1632727"/>
                </a:lnTo>
                <a:lnTo>
                  <a:pt x="721309" y="1620024"/>
                </a:lnTo>
                <a:lnTo>
                  <a:pt x="758631" y="1594452"/>
                </a:lnTo>
                <a:lnTo>
                  <a:pt x="797783" y="1568799"/>
                </a:lnTo>
                <a:lnTo>
                  <a:pt x="839541" y="1543228"/>
                </a:lnTo>
                <a:lnTo>
                  <a:pt x="884682" y="1517903"/>
                </a:lnTo>
                <a:lnTo>
                  <a:pt x="932736" y="1493036"/>
                </a:lnTo>
                <a:lnTo>
                  <a:pt x="982638" y="1468556"/>
                </a:lnTo>
                <a:lnTo>
                  <a:pt x="1034268" y="1444214"/>
                </a:lnTo>
                <a:lnTo>
                  <a:pt x="1087508" y="1419758"/>
                </a:lnTo>
                <a:lnTo>
                  <a:pt x="1142238" y="1394936"/>
                </a:lnTo>
                <a:lnTo>
                  <a:pt x="1170124" y="1382309"/>
                </a:lnTo>
                <a:lnTo>
                  <a:pt x="1198339" y="1369496"/>
                </a:lnTo>
                <a:lnTo>
                  <a:pt x="1255693" y="1343188"/>
                </a:lnTo>
                <a:lnTo>
                  <a:pt x="1314181" y="1315760"/>
                </a:lnTo>
                <a:lnTo>
                  <a:pt x="1373684" y="1286960"/>
                </a:lnTo>
                <a:lnTo>
                  <a:pt x="1434084" y="1256537"/>
                </a:lnTo>
                <a:lnTo>
                  <a:pt x="1473974" y="1235171"/>
                </a:lnTo>
                <a:lnTo>
                  <a:pt x="1513178" y="1214673"/>
                </a:lnTo>
                <a:lnTo>
                  <a:pt x="1551696" y="1194953"/>
                </a:lnTo>
                <a:lnTo>
                  <a:pt x="1589525" y="1175918"/>
                </a:lnTo>
                <a:lnTo>
                  <a:pt x="1626667" y="1157477"/>
                </a:lnTo>
                <a:lnTo>
                  <a:pt x="1663120" y="1139540"/>
                </a:lnTo>
                <a:lnTo>
                  <a:pt x="1698884" y="1122014"/>
                </a:lnTo>
                <a:lnTo>
                  <a:pt x="1733958" y="1104808"/>
                </a:lnTo>
                <a:lnTo>
                  <a:pt x="1768342" y="1087831"/>
                </a:lnTo>
                <a:lnTo>
                  <a:pt x="1835035" y="1054196"/>
                </a:lnTo>
                <a:lnTo>
                  <a:pt x="1898961" y="1020378"/>
                </a:lnTo>
                <a:lnTo>
                  <a:pt x="1960114" y="985646"/>
                </a:lnTo>
                <a:lnTo>
                  <a:pt x="2018489" y="949269"/>
                </a:lnTo>
                <a:lnTo>
                  <a:pt x="2074082" y="910513"/>
                </a:lnTo>
                <a:lnTo>
                  <a:pt x="2126726" y="868565"/>
                </a:lnTo>
                <a:lnTo>
                  <a:pt x="2175027" y="822844"/>
                </a:lnTo>
                <a:lnTo>
                  <a:pt x="2219277" y="774203"/>
                </a:lnTo>
                <a:lnTo>
                  <a:pt x="2260189" y="723654"/>
                </a:lnTo>
                <a:lnTo>
                  <a:pt x="2298478" y="672206"/>
                </a:lnTo>
                <a:lnTo>
                  <a:pt x="2334855" y="620871"/>
                </a:lnTo>
                <a:lnTo>
                  <a:pt x="2352550" y="595560"/>
                </a:lnTo>
                <a:lnTo>
                  <a:pt x="2370034" y="570657"/>
                </a:lnTo>
                <a:lnTo>
                  <a:pt x="2404729" y="522577"/>
                </a:lnTo>
                <a:lnTo>
                  <a:pt x="2439652" y="477639"/>
                </a:lnTo>
                <a:lnTo>
                  <a:pt x="2475517" y="436856"/>
                </a:lnTo>
                <a:lnTo>
                  <a:pt x="2494026" y="418337"/>
                </a:lnTo>
                <a:lnTo>
                  <a:pt x="2508676" y="402075"/>
                </a:lnTo>
                <a:lnTo>
                  <a:pt x="2536777" y="373780"/>
                </a:lnTo>
                <a:lnTo>
                  <a:pt x="2576184" y="340040"/>
                </a:lnTo>
                <a:lnTo>
                  <a:pt x="2612712" y="313737"/>
                </a:lnTo>
                <a:lnTo>
                  <a:pt x="2646822" y="291492"/>
                </a:lnTo>
                <a:lnTo>
                  <a:pt x="2657735" y="284395"/>
                </a:lnTo>
                <a:lnTo>
                  <a:pt x="2689341" y="262304"/>
                </a:lnTo>
                <a:lnTo>
                  <a:pt x="2719611" y="236387"/>
                </a:lnTo>
                <a:lnTo>
                  <a:pt x="2748733" y="204402"/>
                </a:lnTo>
                <a:lnTo>
                  <a:pt x="2776728" y="168342"/>
                </a:lnTo>
                <a:lnTo>
                  <a:pt x="2803282" y="130301"/>
                </a:lnTo>
                <a:lnTo>
                  <a:pt x="2827964" y="92364"/>
                </a:lnTo>
                <a:lnTo>
                  <a:pt x="2850341" y="56612"/>
                </a:lnTo>
                <a:lnTo>
                  <a:pt x="2857214" y="45541"/>
                </a:lnTo>
                <a:lnTo>
                  <a:pt x="2863766" y="35021"/>
                </a:lnTo>
                <a:lnTo>
                  <a:pt x="2869983" y="25130"/>
                </a:lnTo>
                <a:lnTo>
                  <a:pt x="2875847" y="15944"/>
                </a:lnTo>
                <a:lnTo>
                  <a:pt x="2881343" y="7542"/>
                </a:lnTo>
                <a:lnTo>
                  <a:pt x="288645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049299" name="object 20"/>
          <p:cNvSpPr/>
          <p:nvPr/>
        </p:nvSpPr>
        <p:spPr>
          <a:xfrm>
            <a:off x="2964296" y="2050118"/>
            <a:ext cx="3437053" cy="2235323"/>
          </a:xfrm>
          <a:custGeom>
            <a:avLst/>
            <a:gdLst/>
            <a:ahLst/>
            <a:cxnLst/>
            <a:rect l="l" t="t" r="r" b="b"/>
            <a:pathLst>
              <a:path w="2907029" h="1992629">
                <a:moveTo>
                  <a:pt x="0" y="1992629"/>
                </a:moveTo>
                <a:lnTo>
                  <a:pt x="37750" y="1981374"/>
                </a:lnTo>
                <a:lnTo>
                  <a:pt x="86660" y="1968148"/>
                </a:lnTo>
                <a:lnTo>
                  <a:pt x="144861" y="1952901"/>
                </a:lnTo>
                <a:lnTo>
                  <a:pt x="176861" y="1944504"/>
                </a:lnTo>
                <a:lnTo>
                  <a:pt x="245491" y="1926132"/>
                </a:lnTo>
                <a:lnTo>
                  <a:pt x="318737" y="1905613"/>
                </a:lnTo>
                <a:lnTo>
                  <a:pt x="356506" y="1894533"/>
                </a:lnTo>
                <a:lnTo>
                  <a:pt x="394728" y="1882897"/>
                </a:lnTo>
                <a:lnTo>
                  <a:pt x="433168" y="1870700"/>
                </a:lnTo>
                <a:lnTo>
                  <a:pt x="471594" y="1857934"/>
                </a:lnTo>
                <a:lnTo>
                  <a:pt x="509771" y="1844594"/>
                </a:lnTo>
                <a:lnTo>
                  <a:pt x="547466" y="1830674"/>
                </a:lnTo>
                <a:lnTo>
                  <a:pt x="584445" y="1816166"/>
                </a:lnTo>
                <a:lnTo>
                  <a:pt x="620474" y="1801066"/>
                </a:lnTo>
                <a:lnTo>
                  <a:pt x="655320" y="1785365"/>
                </a:lnTo>
                <a:lnTo>
                  <a:pt x="723189" y="1750431"/>
                </a:lnTo>
                <a:lnTo>
                  <a:pt x="757884" y="1732158"/>
                </a:lnTo>
                <a:lnTo>
                  <a:pt x="793016" y="1713366"/>
                </a:lnTo>
                <a:lnTo>
                  <a:pt x="828532" y="1694068"/>
                </a:lnTo>
                <a:lnTo>
                  <a:pt x="864379" y="1674280"/>
                </a:lnTo>
                <a:lnTo>
                  <a:pt x="900505" y="1654013"/>
                </a:lnTo>
                <a:lnTo>
                  <a:pt x="936857" y="1633282"/>
                </a:lnTo>
                <a:lnTo>
                  <a:pt x="973383" y="1612102"/>
                </a:lnTo>
                <a:lnTo>
                  <a:pt x="1010031" y="1590484"/>
                </a:lnTo>
                <a:lnTo>
                  <a:pt x="1046746" y="1568444"/>
                </a:lnTo>
                <a:lnTo>
                  <a:pt x="1083478" y="1545994"/>
                </a:lnTo>
                <a:lnTo>
                  <a:pt x="1120173" y="1523149"/>
                </a:lnTo>
                <a:lnTo>
                  <a:pt x="1156780" y="1499922"/>
                </a:lnTo>
                <a:lnTo>
                  <a:pt x="1193244" y="1476327"/>
                </a:lnTo>
                <a:lnTo>
                  <a:pt x="1229514" y="1452378"/>
                </a:lnTo>
                <a:lnTo>
                  <a:pt x="1265537" y="1428088"/>
                </a:lnTo>
                <a:lnTo>
                  <a:pt x="1301261" y="1403471"/>
                </a:lnTo>
                <a:lnTo>
                  <a:pt x="1336632" y="1378541"/>
                </a:lnTo>
                <a:lnTo>
                  <a:pt x="1371600" y="1353311"/>
                </a:lnTo>
                <a:lnTo>
                  <a:pt x="1406303" y="1328201"/>
                </a:lnTo>
                <a:lnTo>
                  <a:pt x="1440930" y="1303551"/>
                </a:lnTo>
                <a:lnTo>
                  <a:pt x="1475494" y="1279266"/>
                </a:lnTo>
                <a:lnTo>
                  <a:pt x="1510009" y="1255245"/>
                </a:lnTo>
                <a:lnTo>
                  <a:pt x="1544490" y="1231391"/>
                </a:lnTo>
                <a:lnTo>
                  <a:pt x="1578951" y="1207606"/>
                </a:lnTo>
                <a:lnTo>
                  <a:pt x="1613406" y="1183792"/>
                </a:lnTo>
                <a:lnTo>
                  <a:pt x="1647870" y="1159849"/>
                </a:lnTo>
                <a:lnTo>
                  <a:pt x="1682357" y="1135680"/>
                </a:lnTo>
                <a:lnTo>
                  <a:pt x="1716881" y="1111186"/>
                </a:lnTo>
                <a:lnTo>
                  <a:pt x="1751456" y="1086269"/>
                </a:lnTo>
                <a:lnTo>
                  <a:pt x="1786097" y="1060832"/>
                </a:lnTo>
                <a:lnTo>
                  <a:pt x="1820818" y="1034774"/>
                </a:lnTo>
                <a:lnTo>
                  <a:pt x="1855633" y="1007999"/>
                </a:lnTo>
                <a:lnTo>
                  <a:pt x="1890557" y="980408"/>
                </a:lnTo>
                <a:lnTo>
                  <a:pt x="1925604" y="951902"/>
                </a:lnTo>
                <a:lnTo>
                  <a:pt x="1960788" y="922384"/>
                </a:lnTo>
                <a:lnTo>
                  <a:pt x="1996123" y="891754"/>
                </a:lnTo>
                <a:lnTo>
                  <a:pt x="2031624" y="859916"/>
                </a:lnTo>
                <a:lnTo>
                  <a:pt x="2067306" y="826769"/>
                </a:lnTo>
                <a:lnTo>
                  <a:pt x="2095646" y="801509"/>
                </a:lnTo>
                <a:lnTo>
                  <a:pt x="2149055" y="755375"/>
                </a:lnTo>
                <a:lnTo>
                  <a:pt x="2198536" y="714172"/>
                </a:lnTo>
                <a:lnTo>
                  <a:pt x="2244612" y="676798"/>
                </a:lnTo>
                <a:lnTo>
                  <a:pt x="2287802" y="642151"/>
                </a:lnTo>
                <a:lnTo>
                  <a:pt x="2308479" y="625506"/>
                </a:lnTo>
                <a:lnTo>
                  <a:pt x="2348319" y="592884"/>
                </a:lnTo>
                <a:lnTo>
                  <a:pt x="2386577" y="560235"/>
                </a:lnTo>
                <a:lnTo>
                  <a:pt x="2423775" y="526456"/>
                </a:lnTo>
                <a:lnTo>
                  <a:pt x="2460433" y="490446"/>
                </a:lnTo>
                <a:lnTo>
                  <a:pt x="2497074" y="451103"/>
                </a:lnTo>
                <a:lnTo>
                  <a:pt x="2516143" y="429830"/>
                </a:lnTo>
                <a:lnTo>
                  <a:pt x="2536224" y="407488"/>
                </a:lnTo>
                <a:lnTo>
                  <a:pt x="2578845" y="360224"/>
                </a:lnTo>
                <a:lnTo>
                  <a:pt x="2623789" y="310556"/>
                </a:lnTo>
                <a:lnTo>
                  <a:pt x="2669907" y="259726"/>
                </a:lnTo>
                <a:lnTo>
                  <a:pt x="2716053" y="208978"/>
                </a:lnTo>
                <a:lnTo>
                  <a:pt x="2761079" y="159556"/>
                </a:lnTo>
                <a:lnTo>
                  <a:pt x="2803837" y="112704"/>
                </a:lnTo>
                <a:lnTo>
                  <a:pt x="2843180" y="69665"/>
                </a:lnTo>
                <a:lnTo>
                  <a:pt x="2877960" y="31682"/>
                </a:lnTo>
                <a:lnTo>
                  <a:pt x="2893280" y="14975"/>
                </a:lnTo>
                <a:lnTo>
                  <a:pt x="290703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049300" name="object 21"/>
          <p:cNvSpPr txBox="1"/>
          <p:nvPr/>
        </p:nvSpPr>
        <p:spPr>
          <a:xfrm>
            <a:off x="6458170" y="1579101"/>
            <a:ext cx="615636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spcAft>
                <a:spcPts val="0"/>
              </a:spcAft>
            </a:pPr>
            <a:r>
              <a:rPr lang="en-US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b="1" spc="-5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b="1" spc="-11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301" name="object 22"/>
          <p:cNvSpPr txBox="1"/>
          <p:nvPr/>
        </p:nvSpPr>
        <p:spPr>
          <a:xfrm>
            <a:off x="6377168" y="1995739"/>
            <a:ext cx="930963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spcAft>
                <a:spcPts val="0"/>
              </a:spcAft>
            </a:pPr>
            <a:r>
              <a:rPr b="1" i="1" spc="-5" dirty="0" err="1">
                <a:latin typeface="Times New Roman" panose="02020603050405020304"/>
                <a:cs typeface="Times New Roman" panose="02020603050405020304"/>
              </a:rPr>
              <a:t>c</a:t>
            </a:r>
            <a:r>
              <a:rPr b="1" spc="-15" dirty="0" err="1"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r>
              <a:rPr lang="en-US" b="1" i="1" spc="-11" dirty="0" err="1">
                <a:latin typeface="Times New Roman" panose="02020603050405020304"/>
                <a:cs typeface="Times New Roman" panose="02020603050405020304"/>
              </a:rPr>
              <a:t>g</a:t>
            </a:r>
            <a:r>
              <a:rPr b="1" spc="-5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b="1" spc="-11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(Big-Theta)</a:t>
            </a:r>
            <a:endParaRPr lang="zh-CN" altLang="en-US" dirty="0" smtClean="0"/>
          </a:p>
        </p:txBody>
      </p:sp>
      <p:sp>
        <p:nvSpPr>
          <p:cNvPr id="10493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同一个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既作为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的上界，又作为下界</a:t>
            </a:r>
            <a:endParaRPr lang="zh-CN" altLang="en-US" dirty="0" smtClean="0"/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chemeClr val="hlink"/>
                </a:solidFill>
              </a:rPr>
              <a:t>定义：</a:t>
            </a:r>
            <a:br>
              <a:rPr lang="zh-CN" altLang="en-US" dirty="0" smtClean="0"/>
            </a:br>
            <a:r>
              <a:rPr lang="en-US" altLang="zh-CN" dirty="0" smtClean="0">
                <a:solidFill>
                  <a:schemeClr val="accent2"/>
                </a:solidFill>
              </a:rPr>
              <a:t>f(n)=</a:t>
            </a:r>
            <a:r>
              <a:rPr lang="en-US" altLang="zh-CN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Θ</a:t>
            </a:r>
            <a:r>
              <a:rPr lang="en-US" altLang="zh-CN" dirty="0" smtClean="0">
                <a:solidFill>
                  <a:schemeClr val="accent2"/>
                </a:solidFill>
              </a:rPr>
              <a:t>(g(n))</a:t>
            </a:r>
            <a:r>
              <a:rPr lang="zh-CN" altLang="en-US" dirty="0" smtClean="0">
                <a:solidFill>
                  <a:schemeClr val="accent2"/>
                </a:solidFill>
              </a:rPr>
              <a:t>，当且仅当存在正常数</a:t>
            </a:r>
            <a:r>
              <a:rPr lang="en-US" altLang="zh-CN" dirty="0" smtClean="0">
                <a:solidFill>
                  <a:schemeClr val="accent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、</a:t>
            </a:r>
            <a:r>
              <a:rPr lang="en-US" altLang="zh-CN" dirty="0" smtClean="0">
                <a:solidFill>
                  <a:schemeClr val="accent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  <a:r>
              <a:rPr lang="zh-CN" altLang="en-US" dirty="0" smtClean="0">
                <a:solidFill>
                  <a:schemeClr val="accent2"/>
                </a:solidFill>
              </a:rPr>
              <a:t>，使得对所有</a:t>
            </a:r>
            <a:r>
              <a:rPr lang="en-US" altLang="zh-CN" dirty="0" smtClean="0">
                <a:solidFill>
                  <a:schemeClr val="accent2"/>
                </a:solidFill>
              </a:rPr>
              <a:t>n≥n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</a:rPr>
              <a:t> , </a:t>
            </a:r>
            <a:r>
              <a:rPr lang="zh-CN" altLang="en-US" dirty="0" smtClean="0">
                <a:solidFill>
                  <a:schemeClr val="accent2"/>
                </a:solidFill>
              </a:rPr>
              <a:t>有</a:t>
            </a:r>
            <a:br>
              <a:rPr lang="zh-CN" altLang="en-US" dirty="0" smtClean="0">
                <a:solidFill>
                  <a:schemeClr val="accent2"/>
                </a:solidFill>
              </a:rPr>
            </a:br>
            <a:r>
              <a:rPr lang="en-US" altLang="zh-CN" dirty="0" smtClean="0">
                <a:solidFill>
                  <a:schemeClr val="accent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</a:rPr>
              <a:t>g(n)≤f (n)≤c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</a:rPr>
              <a:t>g(n)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en-US" altLang="zh-CN" dirty="0" smtClean="0"/>
              <a:t>f</a:t>
            </a:r>
            <a:r>
              <a:rPr lang="zh-CN" altLang="en-US" dirty="0" smtClean="0"/>
              <a:t>介于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倍和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倍之间，对足够大的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既是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的上界也是下界</a:t>
            </a:r>
            <a:endParaRPr lang="en-US" altLang="zh-CN" dirty="0" smtClean="0"/>
          </a:p>
          <a:p>
            <a:pPr>
              <a:spcBef>
                <a:spcPts val="750"/>
              </a:spcBef>
            </a:pPr>
            <a:r>
              <a:rPr lang="zh-CN" altLang="en-US" dirty="0" smtClean="0"/>
              <a:t>也就是当</a:t>
            </a:r>
            <a:r>
              <a:rPr lang="en-US" altLang="zh-CN" dirty="0" smtClean="0"/>
              <a:t>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Ω</a:t>
            </a:r>
            <a:r>
              <a:rPr lang="zh-CN" altLang="en-US" dirty="0" smtClean="0"/>
              <a:t>相同时，该函数为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函数的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endParaRPr lang="zh-CN" altLang="en-US" dirty="0" smtClean="0"/>
          </a:p>
        </p:txBody>
      </p:sp>
      <p:sp>
        <p:nvSpPr>
          <p:cNvPr id="104930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zh-CN" altLang="en-US" dirty="0" smtClean="0"/>
              <a:t>符号例子</a:t>
            </a:r>
            <a:endParaRPr lang="zh-CN" altLang="en-US" dirty="0" smtClean="0"/>
          </a:p>
        </p:txBody>
      </p:sp>
      <p:sp>
        <p:nvSpPr>
          <p:cNvPr id="10493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zh-CN" altLang="en-US" dirty="0" smtClean="0"/>
              <a:t>从前例可知：</a:t>
            </a:r>
            <a:r>
              <a:rPr lang="en-US" altLang="zh-CN" dirty="0" smtClean="0"/>
              <a:t>3n+2=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+3=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+6=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+2=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1000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+100</a:t>
            </a:r>
            <a:r>
              <a:rPr lang="en-US" altLang="zh-CN" i="1" dirty="0" smtClean="0"/>
              <a:t>n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dirty="0" smtClean="0"/>
              <a:t>6=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6*2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对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≥16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＜</a:t>
            </a:r>
            <a:r>
              <a:rPr lang="en-US" altLang="zh-CN" dirty="0" smtClean="0"/>
              <a:t>10*</a:t>
            </a:r>
            <a:r>
              <a:rPr lang="en-US" altLang="zh-CN" i="1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+4≤11*log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n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10*</a:t>
            </a:r>
            <a:r>
              <a:rPr lang="en-US" altLang="zh-CN" i="1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+4=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logn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+2≠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(1)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+3≠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10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+2≠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6*2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≠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104931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spcAft>
                <a:spcPts val="0"/>
              </a:spcAft>
            </a:pPr>
            <a:r>
              <a:rPr lang="zh-CN" altLang="en-US" dirty="0">
                <a:cs typeface="Times New Roman" panose="02020603050405020304" pitchFamily="18" charset="0"/>
              </a:rPr>
              <a:t>关于</a:t>
            </a:r>
            <a:r>
              <a:rPr lang="en-US" altLang="zh-CN" dirty="0"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cs typeface="Times New Roman" panose="02020603050405020304" pitchFamily="18" charset="0"/>
              </a:rPr>
              <a:t>的多项式定理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4931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dirty="0">
                <a:solidFill>
                  <a:srgbClr val="FF0000"/>
                </a:solidFill>
              </a:rPr>
              <a:t>f(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)=a</a:t>
            </a:r>
            <a:r>
              <a:rPr lang="en-US" altLang="zh-CN" baseline="-25000" dirty="0">
                <a:solidFill>
                  <a:srgbClr val="FF0000"/>
                </a:solidFill>
              </a:rPr>
              <a:t>m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+…+a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+a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且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f(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)= </a:t>
            </a:r>
            <a:r>
              <a:rPr lang="el-GR" altLang="zh-CN" dirty="0">
                <a:solidFill>
                  <a:srgbClr val="FF0000"/>
                </a:solidFill>
              </a:rPr>
              <a:t>Θ(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750"/>
              </a:spcBef>
            </a:pPr>
            <a:r>
              <a:rPr lang="zh-CN" altLang="en-US" dirty="0"/>
              <a:t>例：</a:t>
            </a:r>
            <a:r>
              <a:rPr lang="en-US" altLang="zh-CN" dirty="0"/>
              <a:t>3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dirty="0"/>
              <a:t>+2= </a:t>
            </a:r>
            <a:r>
              <a:rPr lang="el-GR" altLang="zh-CN" dirty="0"/>
              <a:t>Θ(</a:t>
            </a:r>
            <a:r>
              <a:rPr lang="en-US" altLang="zh-CN" dirty="0"/>
              <a:t>n)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+4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dirty="0"/>
              <a:t>+2= </a:t>
            </a:r>
            <a:r>
              <a:rPr lang="el-GR" altLang="zh-CN" dirty="0"/>
              <a:t>Θ(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/>
              <a:t>4</a:t>
            </a:r>
            <a:r>
              <a:rPr lang="en-US" altLang="zh-CN" dirty="0"/>
              <a:t>+3500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+82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dirty="0"/>
              <a:t>+8= </a:t>
            </a:r>
            <a:r>
              <a:rPr lang="el-GR" altLang="zh-CN" dirty="0"/>
              <a:t>Θ(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493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mtClean="0"/>
              <a:t>主要内容</a:t>
            </a:r>
            <a:endParaRPr lang="zh-CN" altLang="en-US" smtClean="0"/>
          </a:p>
        </p:txBody>
      </p:sp>
      <p:sp>
        <p:nvSpPr>
          <p:cNvPr id="104870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基本概念和术语</a:t>
            </a:r>
            <a:endParaRPr lang="en-US" altLang="zh-CN" dirty="0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/>
              <a:t>算法定义</a:t>
            </a:r>
            <a:endParaRPr lang="en-US" altLang="zh-CN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算法特性</a:t>
            </a:r>
            <a:endParaRPr lang="en-US" altLang="zh-CN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算法效率度量</a:t>
            </a:r>
            <a:endParaRPr lang="en-US" altLang="zh-CN" dirty="0" smtClean="0"/>
          </a:p>
          <a:p>
            <a:pPr lvl="2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算法复杂度渐进符号（</a:t>
            </a:r>
            <a:r>
              <a:rPr lang="en-US" altLang="zh-CN" dirty="0" smtClean="0"/>
              <a:t>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Θ</a:t>
            </a:r>
            <a:r>
              <a:rPr lang="zh-CN" altLang="en-US" dirty="0" smtClean="0"/>
              <a:t>、</a:t>
            </a:r>
            <a:r>
              <a:rPr lang="en-US" altLang="zh-CN" dirty="0" smtClean="0"/>
              <a:t>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算法空间复杂度</a:t>
            </a:r>
            <a:endParaRPr lang="en-US" altLang="zh-CN" dirty="0" smtClean="0"/>
          </a:p>
          <a:p>
            <a:pPr>
              <a:spcBef>
                <a:spcPts val="750"/>
              </a:spcBef>
            </a:pPr>
            <a:r>
              <a:rPr lang="zh-CN" altLang="en-US" dirty="0" smtClean="0"/>
              <a:t>性能测量方法</a:t>
            </a:r>
            <a:endParaRPr lang="zh-CN" altLang="en-US" dirty="0" smtClean="0"/>
          </a:p>
        </p:txBody>
      </p:sp>
      <p:sp>
        <p:nvSpPr>
          <p:cNvPr id="104870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小写</a:t>
            </a:r>
            <a:r>
              <a:rPr lang="en-US" altLang="zh-CN" dirty="0" smtClean="0"/>
              <a:t>o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(little-Oh)</a:t>
            </a:r>
            <a:endParaRPr lang="zh-CN" altLang="en-US" dirty="0" smtClean="0"/>
          </a:p>
        </p:txBody>
      </p:sp>
      <p:sp>
        <p:nvSpPr>
          <p:cNvPr id="1049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hlink"/>
                </a:solidFill>
              </a:rPr>
              <a:t>定义：</a:t>
            </a:r>
            <a:br>
              <a:rPr lang="zh-CN" altLang="en-US" dirty="0" smtClean="0"/>
            </a:br>
            <a:r>
              <a:rPr lang="en-US" altLang="zh-CN" dirty="0" smtClean="0">
                <a:solidFill>
                  <a:schemeClr val="accent2"/>
                </a:solidFill>
              </a:rPr>
              <a:t>f(n)=o(g(n))</a:t>
            </a:r>
            <a:r>
              <a:rPr lang="zh-CN" altLang="en-US" dirty="0" smtClean="0">
                <a:solidFill>
                  <a:schemeClr val="accent2"/>
                </a:solidFill>
              </a:rPr>
              <a:t>，当且仅当</a:t>
            </a:r>
            <a:r>
              <a:rPr lang="en-US" altLang="zh-CN" dirty="0" smtClean="0">
                <a:solidFill>
                  <a:schemeClr val="accent2"/>
                </a:solidFill>
              </a:rPr>
              <a:t>f(n)=O(g(n))</a:t>
            </a:r>
            <a:r>
              <a:rPr lang="zh-CN" altLang="en-US" dirty="0" smtClean="0">
                <a:solidFill>
                  <a:schemeClr val="accent2"/>
                </a:solidFill>
              </a:rPr>
              <a:t>，且</a:t>
            </a:r>
            <a:r>
              <a:rPr lang="en-US" altLang="zh-CN" dirty="0" smtClean="0">
                <a:solidFill>
                  <a:schemeClr val="accent2"/>
                </a:solidFill>
              </a:rPr>
              <a:t>f(n)</a:t>
            </a:r>
            <a:r>
              <a:rPr lang="en-US" altLang="zh-CN" dirty="0" smtClean="0">
                <a:solidFill>
                  <a:schemeClr val="accent2"/>
                </a:solidFill>
                <a:ea typeface="Arial Unicode MS" panose="020B0604020202020204" charset="-122"/>
                <a:cs typeface="Arial Unicode MS" panose="020B0604020202020204" charset="-122"/>
              </a:rPr>
              <a:t>≠</a:t>
            </a:r>
            <a:r>
              <a:rPr lang="en-US" altLang="zh-CN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Ω</a:t>
            </a:r>
            <a:r>
              <a:rPr lang="en-US" altLang="zh-CN" dirty="0" smtClean="0">
                <a:solidFill>
                  <a:schemeClr val="accent2"/>
                </a:solidFill>
              </a:rPr>
              <a:t>(g(n))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</a:rPr>
              <a:t>例如：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+2=O(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且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+2≠Ω(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+2=o(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但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+2≠o(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10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+4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+2=o(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，但</a:t>
            </a:r>
            <a:r>
              <a:rPr lang="en-US" altLang="zh-CN" dirty="0" smtClean="0">
                <a:solidFill>
                  <a:srgbClr val="000000"/>
                </a:solidFill>
              </a:rPr>
              <a:t>10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+4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+2≠o(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en-US" altLang="zh-CN" dirty="0" smtClean="0"/>
          </a:p>
        </p:txBody>
      </p:sp>
      <p:sp>
        <p:nvSpPr>
          <p:cNvPr id="104932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9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049330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/>
              <a:t>最好情况、最坏情况、平均情况</a:t>
            </a:r>
            <a:endParaRPr lang="zh-CN" altLang="en-US" dirty="0"/>
          </a:p>
        </p:txBody>
      </p:sp>
      <p:sp>
        <p:nvSpPr>
          <p:cNvPr id="104933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5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049336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20000"/>
          </a:bodyPr>
          <a:p>
            <a:pPr>
              <a:spcAft>
                <a:spcPts val="0"/>
              </a:spcAft>
            </a:pPr>
            <a:r>
              <a:rPr lang="zh-CN" altLang="en-US" dirty="0"/>
              <a:t>例：在一维整型数组</a:t>
            </a:r>
            <a:r>
              <a:rPr lang="en-US" altLang="zh-CN" dirty="0"/>
              <a:t>A[n]</a:t>
            </a:r>
            <a:r>
              <a:rPr lang="zh-CN" altLang="en-US" dirty="0"/>
              <a:t>中顺序查找与给定值</a:t>
            </a:r>
            <a:r>
              <a:rPr lang="en-US" altLang="zh-CN" dirty="0"/>
              <a:t>k</a:t>
            </a:r>
            <a:r>
              <a:rPr lang="zh-CN" altLang="en-US" dirty="0"/>
              <a:t>相等的元 素（假设该数组中有且仅有一个元素值为</a:t>
            </a:r>
            <a:r>
              <a:rPr lang="en-US" altLang="zh-CN" dirty="0"/>
              <a:t>k</a:t>
            </a:r>
            <a:r>
              <a:rPr lang="zh-CN" altLang="en-US" dirty="0"/>
              <a:t>）。</a:t>
            </a:r>
            <a:endParaRPr lang="zh-CN" altLang="en-US" dirty="0"/>
          </a:p>
          <a:p>
            <a:pPr indent="1022350"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chemeClr val="accent1"/>
                </a:solidFill>
              </a:rPr>
              <a:t>int</a:t>
            </a:r>
            <a:r>
              <a:rPr lang="en-US" altLang="zh-CN" dirty="0">
                <a:solidFill>
                  <a:schemeClr val="accent1"/>
                </a:solidFill>
              </a:rPr>
              <a:t> Find(</a:t>
            </a:r>
            <a:r>
              <a:rPr lang="en-US" altLang="zh-CN" dirty="0" err="1">
                <a:solidFill>
                  <a:schemeClr val="accent1"/>
                </a:solidFill>
              </a:rPr>
              <a:t>int</a:t>
            </a:r>
            <a:r>
              <a:rPr lang="en-US" altLang="zh-CN" dirty="0">
                <a:solidFill>
                  <a:schemeClr val="accent1"/>
                </a:solidFill>
              </a:rPr>
              <a:t> A[ ], </a:t>
            </a:r>
            <a:r>
              <a:rPr lang="en-US" altLang="zh-CN" dirty="0" err="1">
                <a:solidFill>
                  <a:schemeClr val="accent1"/>
                </a:solidFill>
              </a:rPr>
              <a:t>int</a:t>
            </a:r>
            <a:r>
              <a:rPr lang="en-US" altLang="zh-CN" dirty="0">
                <a:solidFill>
                  <a:schemeClr val="accent1"/>
                </a:solidFill>
              </a:rPr>
              <a:t> n)</a:t>
            </a:r>
            <a:endParaRPr lang="en-US" altLang="zh-CN" dirty="0">
              <a:solidFill>
                <a:schemeClr val="accent1"/>
              </a:solidFill>
            </a:endParaRPr>
          </a:p>
          <a:p>
            <a:pPr indent="1022350"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1"/>
                </a:solidFill>
              </a:rPr>
              <a:t>{</a:t>
            </a:r>
            <a:endParaRPr lang="en-US" altLang="zh-CN" dirty="0">
              <a:solidFill>
                <a:schemeClr val="accent1"/>
              </a:solidFill>
            </a:endParaRPr>
          </a:p>
          <a:p>
            <a:pPr indent="1475105"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1"/>
                </a:solidFill>
              </a:rPr>
              <a:t>for (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=0; 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&lt;n; 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++)</a:t>
            </a:r>
            <a:endParaRPr lang="en-US" altLang="zh-CN" dirty="0">
              <a:solidFill>
                <a:schemeClr val="accent1"/>
              </a:solidFill>
            </a:endParaRPr>
          </a:p>
          <a:p>
            <a:pPr indent="1475105"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1"/>
                </a:solidFill>
              </a:rPr>
              <a:t>if (A[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]= =k) break; return 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  <a:endParaRPr lang="en-US" altLang="zh-CN" dirty="0">
              <a:solidFill>
                <a:schemeClr val="accent1"/>
              </a:solidFill>
            </a:endParaRPr>
          </a:p>
          <a:p>
            <a:pPr indent="1022350"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1"/>
                </a:solidFill>
              </a:rPr>
              <a:t>}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spcBef>
                <a:spcPts val="750"/>
              </a:spcBef>
            </a:pPr>
            <a:r>
              <a:rPr lang="zh-CN" altLang="en-US" dirty="0"/>
              <a:t>基本语句的执行次数是否只和问题规模有关</a:t>
            </a:r>
            <a:r>
              <a:rPr lang="zh-CN" altLang="en-US" dirty="0" smtClean="0"/>
              <a:t>？</a:t>
            </a:r>
            <a:br>
              <a:rPr lang="en-US" altLang="zh-CN" dirty="0" smtClean="0"/>
            </a:br>
            <a:r>
              <a:rPr lang="zh-CN" altLang="en-US" dirty="0" smtClean="0"/>
              <a:t>结论</a:t>
            </a:r>
            <a:r>
              <a:rPr lang="zh-CN" altLang="en-US" dirty="0"/>
              <a:t>：如果问题规模相同，时间代价与输入数据（的</a:t>
            </a:r>
            <a:r>
              <a:rPr lang="zh-CN" altLang="en-US" dirty="0" smtClean="0"/>
              <a:t>分布</a:t>
            </a:r>
            <a:r>
              <a:rPr lang="zh-CN" altLang="en-US" dirty="0"/>
              <a:t>）有关，则需要分析最好</a:t>
            </a:r>
            <a:r>
              <a:rPr lang="zh-CN" altLang="en-US" dirty="0" smtClean="0"/>
              <a:t>情况（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）、</a:t>
            </a:r>
            <a:r>
              <a:rPr lang="zh-CN" altLang="en-US" dirty="0"/>
              <a:t>最坏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(O(n))</a:t>
            </a:r>
            <a:r>
              <a:rPr lang="zh-CN" altLang="en-US" dirty="0" smtClean="0"/>
              <a:t>、</a:t>
            </a:r>
            <a:r>
              <a:rPr lang="zh-CN" altLang="en-US" dirty="0"/>
              <a:t>平均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(O(n))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4933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 5"/>
          <p:cNvGrpSpPr/>
          <p:nvPr/>
        </p:nvGrpSpPr>
        <p:grpSpPr bwMode="auto">
          <a:xfrm>
            <a:off x="609600" y="838214"/>
            <a:ext cx="7772400" cy="892175"/>
            <a:chOff x="384" y="624"/>
            <a:chExt cx="4896" cy="562"/>
          </a:xfrm>
        </p:grpSpPr>
        <p:sp>
          <p:nvSpPr>
            <p:cNvPr id="1049341" name="Text Box 3"/>
            <p:cNvSpPr txBox="1">
              <a:spLocks noChangeArrowheads="1"/>
            </p:cNvSpPr>
            <p:nvPr/>
          </p:nvSpPr>
          <p:spPr bwMode="auto">
            <a:xfrm>
              <a:off x="384" y="624"/>
              <a:ext cx="4896" cy="56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292100" indent="-2921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a typeface="MS Hei" pitchFamily="49" charset="-122"/>
                </a:rPr>
                <a:t>示例：求最大子序列</a:t>
              </a:r>
              <a:r>
                <a:rPr lang="en-US" altLang="zh-CN" b="1" dirty="0">
                  <a:ea typeface="MS Hei" pitchFamily="49" charset="-122"/>
                </a:rPr>
                <a:t>Given (possibly negative) integers </a:t>
              </a:r>
              <a:r>
                <a:rPr lang="en-US" altLang="zh-CN" b="1" i="1" dirty="0">
                  <a:ea typeface="MS Hei" pitchFamily="49" charset="-122"/>
                </a:rPr>
                <a:t>A</a:t>
              </a:r>
              <a:r>
                <a:rPr lang="en-US" altLang="zh-CN" b="1" baseline="-25000" dirty="0">
                  <a:ea typeface="MS Hei" pitchFamily="49" charset="-122"/>
                </a:rPr>
                <a:t>1</a:t>
              </a:r>
              <a:r>
                <a:rPr lang="en-US" altLang="zh-CN" b="1" dirty="0">
                  <a:ea typeface="MS Hei" pitchFamily="49" charset="-122"/>
                </a:rPr>
                <a:t>, </a:t>
              </a:r>
              <a:r>
                <a:rPr lang="en-US" altLang="zh-CN" b="1" i="1" dirty="0">
                  <a:ea typeface="MS Hei" pitchFamily="49" charset="-122"/>
                </a:rPr>
                <a:t>A</a:t>
              </a:r>
              <a:r>
                <a:rPr lang="en-US" altLang="zh-CN" b="1" baseline="-25000" dirty="0">
                  <a:ea typeface="MS Hei" pitchFamily="49" charset="-122"/>
                </a:rPr>
                <a:t>2</a:t>
              </a:r>
              <a:r>
                <a:rPr lang="en-US" altLang="zh-CN" b="1" dirty="0">
                  <a:ea typeface="MS Hei" pitchFamily="49" charset="-122"/>
                </a:rPr>
                <a:t>, …, </a:t>
              </a:r>
              <a:r>
                <a:rPr lang="en-US" altLang="zh-CN" b="1" i="1" dirty="0">
                  <a:ea typeface="MS Hei" pitchFamily="49" charset="-122"/>
                </a:rPr>
                <a:t>A</a:t>
              </a:r>
              <a:r>
                <a:rPr lang="en-US" altLang="zh-CN" b="1" i="1" baseline="-25000" dirty="0">
                  <a:ea typeface="MS Hei" pitchFamily="49" charset="-122"/>
                </a:rPr>
                <a:t>N</a:t>
              </a:r>
              <a:r>
                <a:rPr lang="en-US" altLang="zh-CN" b="1" dirty="0">
                  <a:ea typeface="MS Hei" pitchFamily="49" charset="-122"/>
                </a:rPr>
                <a:t>, find the maximum value of </a:t>
              </a:r>
              <a:endParaRPr lang="en-US" altLang="zh-CN" sz="2000" b="1" dirty="0">
                <a:solidFill>
                  <a:schemeClr val="hlink"/>
                </a:solidFill>
                <a:ea typeface="MS Hei" pitchFamily="49" charset="-122"/>
              </a:endParaRPr>
            </a:p>
          </p:txBody>
        </p:sp>
        <p:graphicFrame>
          <p:nvGraphicFramePr>
            <p:cNvPr id="4194316" name="Object 2"/>
            <p:cNvGraphicFramePr>
              <a:graphicFrameLocks noChangeAspect="1"/>
            </p:cNvGraphicFramePr>
            <p:nvPr/>
          </p:nvGraphicFramePr>
          <p:xfrm>
            <a:off x="3782" y="841"/>
            <a:ext cx="62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Equation" showAsIcon="1" r:id="rId1" imgW="469900" imgH="228600" progId="Equation.3">
                    <p:embed/>
                  </p:oleObj>
                </mc:Choice>
                <mc:Fallback>
                  <p:oleObj name="Equation" showAsIcon="1" r:id="rId1" imgW="469900" imgH="228600" progId="Equation.3">
                    <p:embed/>
                    <p:pic>
                      <p:nvPicPr>
                        <p:cNvPr id="0" name="图片 13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2" y="841"/>
                          <a:ext cx="62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9342" name="AutoShape 7" descr="棕色大理石"/>
          <p:cNvSpPr>
            <a:spLocks noChangeArrowheads="1"/>
          </p:cNvSpPr>
          <p:nvPr/>
        </p:nvSpPr>
        <p:spPr bwMode="auto">
          <a:xfrm>
            <a:off x="762000" y="17526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1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49343" name="AutoShape 8"/>
          <p:cNvSpPr>
            <a:spLocks noChangeArrowheads="1"/>
          </p:cNvSpPr>
          <p:nvPr/>
        </p:nvSpPr>
        <p:spPr bwMode="auto">
          <a:xfrm>
            <a:off x="762000" y="2362200"/>
            <a:ext cx="7620000" cy="4114800"/>
          </a:xfrm>
          <a:prstGeom prst="foldedCorner">
            <a:avLst>
              <a:gd name="adj" fmla="val 5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</p:spPr>
        <p:txBody>
          <a:bodyPr bIns="0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MaxSubsequenceSum 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 int</a:t>
            </a:r>
            <a:r>
              <a:rPr lang="en-US" altLang="zh-CN" sz="1800" b="1">
                <a:latin typeface="Arial" panose="020B0604020202020204" pitchFamily="34" charset="0"/>
              </a:rPr>
              <a:t> A[ ],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N )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int</a:t>
            </a:r>
            <a:r>
              <a:rPr lang="en-US" altLang="zh-CN" sz="1800" b="1">
                <a:latin typeface="Arial" panose="020B0604020202020204" pitchFamily="34" charset="0"/>
              </a:rPr>
              <a:t>  ThisSum,  MaxSum,  i,  j,  k;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MaxSum = 0;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initialize the maximum sum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i = 0; i &lt; N; i++ )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start from A[ i ]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j = i; j &lt; N; j++ )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at A[ j ]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1800" b="1">
                <a:latin typeface="Arial" panose="020B0604020202020204" pitchFamily="34" charset="0"/>
              </a:rPr>
              <a:t> 		ThisSum = 0;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1800" b="1">
                <a:latin typeface="Arial" panose="020B0604020202020204" pitchFamily="34" charset="0"/>
              </a:rPr>
              <a:t> 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k = i; k &lt;= j; k++ )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1800" b="1">
                <a:latin typeface="Arial" panose="020B0604020202020204" pitchFamily="34" charset="0"/>
              </a:rPr>
              <a:t> 		      ThisSum += A[ k ];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sum from A[ i ] to A[ j ]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1800" b="1">
                <a:latin typeface="Arial" panose="020B0604020202020204" pitchFamily="34" charset="0"/>
              </a:rPr>
              <a:t> 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ThisSum &gt; MaxSum )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1800" b="1">
                <a:latin typeface="Arial" panose="020B0604020202020204" pitchFamily="34" charset="0"/>
              </a:rPr>
              <a:t> 		      MaxSum = ThisSum;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update max sum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 }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for-j and for-i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9*/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MaxSum;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  <a:endParaRPr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1049344" name="Text Box 9"/>
          <p:cNvSpPr txBox="1">
            <a:spLocks noChangeArrowheads="1"/>
          </p:cNvSpPr>
          <p:nvPr/>
        </p:nvSpPr>
        <p:spPr bwMode="auto">
          <a:xfrm>
            <a:off x="2000261" y="5995990"/>
            <a:ext cx="6143625" cy="860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3 </a:t>
            </a:r>
            <a:r>
              <a:rPr lang="en-US" altLang="zh-CN" sz="2000" b="1"/>
              <a:t>) (Detailed analysis is given on p.18-19.)</a:t>
            </a:r>
            <a:endParaRPr lang="en-US" altLang="zh-CN" sz="2000" b="1"/>
          </a:p>
          <a:p>
            <a:pPr algn="ctr" eaLnBrk="1" hangingPunct="1">
              <a:spcBef>
                <a:spcPct val="50000"/>
              </a:spcBef>
            </a:pPr>
            <a:endParaRPr lang="en-US" altLang="zh-CN" sz="2000" b="1" i="1"/>
          </a:p>
        </p:txBody>
      </p:sp>
      <p:sp>
        <p:nvSpPr>
          <p:cNvPr id="1049345" name="文本框 7"/>
          <p:cNvSpPr txBox="1"/>
          <p:nvPr/>
        </p:nvSpPr>
        <p:spPr>
          <a:xfrm>
            <a:off x="609600" y="6489184"/>
            <a:ext cx="562991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数据结构与算法分析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2.4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934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0" name="AutoShape 2" descr="棕色大理石"/>
          <p:cNvSpPr>
            <a:spLocks noChangeArrowheads="1"/>
          </p:cNvSpPr>
          <p:nvPr/>
        </p:nvSpPr>
        <p:spPr bwMode="auto">
          <a:xfrm>
            <a:off x="609600" y="6096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2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49351" name="AutoShape 4"/>
          <p:cNvSpPr>
            <a:spLocks noChangeArrowheads="1"/>
          </p:cNvSpPr>
          <p:nvPr/>
        </p:nvSpPr>
        <p:spPr bwMode="auto">
          <a:xfrm>
            <a:off x="609600" y="1371600"/>
            <a:ext cx="7620000" cy="4343400"/>
          </a:xfrm>
          <a:prstGeom prst="foldedCorner">
            <a:avLst>
              <a:gd name="adj" fmla="val 5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</p:spPr>
        <p:txBody>
          <a:bodyPr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MaxSubsequenceSum 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 int</a:t>
            </a:r>
            <a:r>
              <a:rPr lang="en-US" altLang="zh-CN" sz="1800" b="1">
                <a:latin typeface="Arial" panose="020B0604020202020204" pitchFamily="34" charset="0"/>
              </a:rPr>
              <a:t> A[ ],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N )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int</a:t>
            </a:r>
            <a:r>
              <a:rPr lang="en-US" altLang="zh-CN" sz="1800" b="1">
                <a:latin typeface="Arial" panose="020B0604020202020204" pitchFamily="34" charset="0"/>
              </a:rPr>
              <a:t>  ThisSum,  MaxSum,  i,  j;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MaxSum = 0;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initialize the maximum sum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i = 0; i &lt; N; i++ ) 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start from A[ i ]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      ThisSum = 0;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      for</a:t>
            </a:r>
            <a:r>
              <a:rPr lang="en-US" altLang="zh-CN" sz="1800" b="1">
                <a:latin typeface="Arial" panose="020B0604020202020204" pitchFamily="34" charset="0"/>
              </a:rPr>
              <a:t>( j = i; j &lt; N; j++ )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at A[ j ]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1800" b="1">
                <a:latin typeface="Arial" panose="020B0604020202020204" pitchFamily="34" charset="0"/>
              </a:rPr>
              <a:t> 		ThisSum += A[ j ];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sum from A[ i ] to A[ j ]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1800" b="1">
                <a:latin typeface="Arial" panose="020B0604020202020204" pitchFamily="34" charset="0"/>
              </a:rPr>
              <a:t> 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ThisSum &gt; MaxSum )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1800" b="1">
                <a:latin typeface="Arial" panose="020B0604020202020204" pitchFamily="34" charset="0"/>
              </a:rPr>
              <a:t> 		      MaxSum = ThisSum;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update max sum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	      </a:t>
            </a:r>
            <a:r>
              <a:rPr lang="en-US" altLang="zh-CN" sz="1800" b="1">
                <a:latin typeface="Arial" panose="020B0604020202020204" pitchFamily="34" charset="0"/>
              </a:rPr>
              <a:t>}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  /* end for-j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}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for-i */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MaxSum;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  <a:endParaRPr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1049352" name="Text Box 5"/>
          <p:cNvSpPr txBox="1">
            <a:spLocks noChangeArrowheads="1"/>
          </p:cNvSpPr>
          <p:nvPr/>
        </p:nvSpPr>
        <p:spPr bwMode="auto">
          <a:xfrm>
            <a:off x="3429000" y="5791204"/>
            <a:ext cx="2667000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104935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7" name="AutoShape 3" descr="棕色大理石"/>
          <p:cNvSpPr>
            <a:spLocks noChangeArrowheads="1"/>
          </p:cNvSpPr>
          <p:nvPr/>
        </p:nvSpPr>
        <p:spPr bwMode="auto">
          <a:xfrm>
            <a:off x="533400" y="4572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3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49358" name="Text Box 4"/>
          <p:cNvSpPr txBox="1">
            <a:spLocks noChangeArrowheads="1"/>
          </p:cNvSpPr>
          <p:nvPr/>
        </p:nvSpPr>
        <p:spPr bwMode="auto">
          <a:xfrm>
            <a:off x="2438400" y="533407"/>
            <a:ext cx="34290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1"/>
              <a:t>Divide and Conquer</a:t>
            </a:r>
            <a:endParaRPr lang="en-US" altLang="zh-CN" b="1"/>
          </a:p>
        </p:txBody>
      </p:sp>
      <p:sp>
        <p:nvSpPr>
          <p:cNvPr id="1049359" name="Rectangle 5"/>
          <p:cNvSpPr>
            <a:spLocks noChangeArrowheads="1"/>
          </p:cNvSpPr>
          <p:nvPr/>
        </p:nvSpPr>
        <p:spPr bwMode="auto">
          <a:xfrm>
            <a:off x="5867400" y="685800"/>
            <a:ext cx="2133600" cy="152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360" name="Rectangle 7"/>
          <p:cNvSpPr>
            <a:spLocks noChangeArrowheads="1"/>
          </p:cNvSpPr>
          <p:nvPr/>
        </p:nvSpPr>
        <p:spPr bwMode="auto">
          <a:xfrm>
            <a:off x="6019800" y="914400"/>
            <a:ext cx="609600" cy="76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361" name="Rectangle 8"/>
          <p:cNvSpPr>
            <a:spLocks noChangeArrowheads="1"/>
          </p:cNvSpPr>
          <p:nvPr/>
        </p:nvSpPr>
        <p:spPr bwMode="auto">
          <a:xfrm>
            <a:off x="7315200" y="914400"/>
            <a:ext cx="457200" cy="76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362" name="Rectangle 9"/>
          <p:cNvSpPr>
            <a:spLocks noChangeArrowheads="1"/>
          </p:cNvSpPr>
          <p:nvPr/>
        </p:nvSpPr>
        <p:spPr bwMode="auto">
          <a:xfrm>
            <a:off x="6172200" y="1066800"/>
            <a:ext cx="1295400" cy="76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363" name="Line 6"/>
          <p:cNvSpPr>
            <a:spLocks noChangeShapeType="1"/>
          </p:cNvSpPr>
          <p:nvPr/>
        </p:nvSpPr>
        <p:spPr bwMode="auto">
          <a:xfrm>
            <a:off x="6934200" y="5334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p>
            <a:endParaRPr lang="zh-CN" altLang="en-US"/>
          </a:p>
        </p:txBody>
      </p:sp>
      <p:grpSp>
        <p:nvGrpSpPr>
          <p:cNvPr id="354" name="Group 24"/>
          <p:cNvGrpSpPr/>
          <p:nvPr/>
        </p:nvGrpSpPr>
        <p:grpSpPr bwMode="auto">
          <a:xfrm>
            <a:off x="1524000" y="1828800"/>
            <a:ext cx="5486400" cy="533400"/>
            <a:chOff x="960" y="1680"/>
            <a:chExt cx="3456" cy="336"/>
          </a:xfrm>
        </p:grpSpPr>
        <p:sp>
          <p:nvSpPr>
            <p:cNvPr id="1049364" name="Rectangle 11"/>
            <p:cNvSpPr>
              <a:spLocks noChangeArrowheads="1"/>
            </p:cNvSpPr>
            <p:nvPr/>
          </p:nvSpPr>
          <p:spPr bwMode="auto">
            <a:xfrm>
              <a:off x="960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1049365" name="Rectangle 16"/>
            <p:cNvSpPr>
              <a:spLocks noChangeArrowheads="1"/>
            </p:cNvSpPr>
            <p:nvPr/>
          </p:nvSpPr>
          <p:spPr bwMode="auto">
            <a:xfrm>
              <a:off x="1392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1049366" name="Rectangle 17"/>
            <p:cNvSpPr>
              <a:spLocks noChangeArrowheads="1"/>
            </p:cNvSpPr>
            <p:nvPr/>
          </p:nvSpPr>
          <p:spPr bwMode="auto">
            <a:xfrm>
              <a:off x="1824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1049367" name="Rectangle 18"/>
            <p:cNvSpPr>
              <a:spLocks noChangeArrowheads="1"/>
            </p:cNvSpPr>
            <p:nvPr/>
          </p:nvSpPr>
          <p:spPr bwMode="auto">
            <a:xfrm>
              <a:off x="2256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2</a:t>
              </a:r>
              <a:endParaRPr lang="en-US" altLang="zh-CN" sz="2800" b="1"/>
            </a:p>
          </p:txBody>
        </p:sp>
        <p:sp>
          <p:nvSpPr>
            <p:cNvPr id="1049368" name="Rectangle 19"/>
            <p:cNvSpPr>
              <a:spLocks noChangeArrowheads="1"/>
            </p:cNvSpPr>
            <p:nvPr/>
          </p:nvSpPr>
          <p:spPr bwMode="auto">
            <a:xfrm>
              <a:off x="2688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1</a:t>
              </a:r>
              <a:endParaRPr lang="en-US" altLang="zh-CN" sz="2800" b="1"/>
            </a:p>
          </p:txBody>
        </p:sp>
        <p:sp>
          <p:nvSpPr>
            <p:cNvPr id="1049369" name="Rectangle 20"/>
            <p:cNvSpPr>
              <a:spLocks noChangeArrowheads="1"/>
            </p:cNvSpPr>
            <p:nvPr/>
          </p:nvSpPr>
          <p:spPr bwMode="auto">
            <a:xfrm>
              <a:off x="3120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2</a:t>
              </a:r>
              <a:endParaRPr lang="en-US" altLang="zh-CN" sz="2800" b="1"/>
            </a:p>
          </p:txBody>
        </p:sp>
        <p:sp>
          <p:nvSpPr>
            <p:cNvPr id="1049370" name="Rectangle 21"/>
            <p:cNvSpPr>
              <a:spLocks noChangeArrowheads="1"/>
            </p:cNvSpPr>
            <p:nvPr/>
          </p:nvSpPr>
          <p:spPr bwMode="auto">
            <a:xfrm>
              <a:off x="3552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6</a:t>
              </a:r>
              <a:endParaRPr lang="en-US" altLang="zh-CN" sz="2800" b="1"/>
            </a:p>
          </p:txBody>
        </p:sp>
        <p:sp>
          <p:nvSpPr>
            <p:cNvPr id="1049371" name="Rectangle 22"/>
            <p:cNvSpPr>
              <a:spLocks noChangeArrowheads="1"/>
            </p:cNvSpPr>
            <p:nvPr/>
          </p:nvSpPr>
          <p:spPr bwMode="auto">
            <a:xfrm>
              <a:off x="3984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2</a:t>
              </a:r>
              <a:endParaRPr lang="en-US" altLang="zh-CN" sz="2800" b="1"/>
            </a:p>
          </p:txBody>
        </p:sp>
        <p:sp>
          <p:nvSpPr>
            <p:cNvPr id="1049372" name="Rectangle 23"/>
            <p:cNvSpPr>
              <a:spLocks noChangeArrowheads="1"/>
            </p:cNvSpPr>
            <p:nvPr/>
          </p:nvSpPr>
          <p:spPr bwMode="auto">
            <a:xfrm>
              <a:off x="960" y="1680"/>
              <a:ext cx="3456" cy="33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49373" name="AutoShape 25"/>
          <p:cNvSpPr>
            <a:spLocks noChangeArrowheads="1"/>
          </p:cNvSpPr>
          <p:nvPr/>
        </p:nvSpPr>
        <p:spPr bwMode="auto">
          <a:xfrm>
            <a:off x="3962400" y="1143000"/>
            <a:ext cx="1524000" cy="457200"/>
          </a:xfrm>
          <a:prstGeom prst="wedgeRectCallout">
            <a:avLst>
              <a:gd name="adj1" fmla="val 95417"/>
              <a:gd name="adj2" fmla="val -61806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conquer</a:t>
            </a:r>
            <a:endParaRPr lang="en-US" altLang="zh-CN" b="1"/>
          </a:p>
        </p:txBody>
      </p:sp>
      <p:sp>
        <p:nvSpPr>
          <p:cNvPr id="1049374" name="AutoShape 26"/>
          <p:cNvSpPr>
            <a:spLocks noChangeArrowheads="1"/>
          </p:cNvSpPr>
          <p:nvPr/>
        </p:nvSpPr>
        <p:spPr bwMode="auto">
          <a:xfrm>
            <a:off x="7162800" y="1219200"/>
            <a:ext cx="1524000" cy="457200"/>
          </a:xfrm>
          <a:prstGeom prst="wedgeRectCallout">
            <a:avLst>
              <a:gd name="adj1" fmla="val -64583"/>
              <a:gd name="adj2" fmla="val -122917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divide</a:t>
            </a:r>
            <a:endParaRPr lang="en-US" altLang="zh-CN" b="1"/>
          </a:p>
        </p:txBody>
      </p:sp>
      <p:sp>
        <p:nvSpPr>
          <p:cNvPr id="1049375" name="Line 27"/>
          <p:cNvSpPr>
            <a:spLocks noChangeShapeType="1"/>
          </p:cNvSpPr>
          <p:nvPr/>
        </p:nvSpPr>
        <p:spPr bwMode="auto">
          <a:xfrm>
            <a:off x="4267200" y="1828800"/>
            <a:ext cx="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49376" name="Line 28"/>
          <p:cNvSpPr>
            <a:spLocks noChangeShapeType="1"/>
          </p:cNvSpPr>
          <p:nvPr/>
        </p:nvSpPr>
        <p:spPr bwMode="auto">
          <a:xfrm>
            <a:off x="2895600" y="1828800"/>
            <a:ext cx="0" cy="5334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49377" name="Line 29"/>
          <p:cNvSpPr>
            <a:spLocks noChangeShapeType="1"/>
          </p:cNvSpPr>
          <p:nvPr/>
        </p:nvSpPr>
        <p:spPr bwMode="auto">
          <a:xfrm>
            <a:off x="22098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49378" name="Rectangle 30"/>
          <p:cNvSpPr>
            <a:spLocks noChangeArrowheads="1"/>
          </p:cNvSpPr>
          <p:nvPr/>
        </p:nvSpPr>
        <p:spPr bwMode="auto">
          <a:xfrm>
            <a:off x="15240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</a:pPr>
            <a:r>
              <a:rPr lang="en-US" altLang="zh-CN" sz="2000" b="1"/>
              <a:t>4</a:t>
            </a:r>
            <a:endParaRPr lang="en-US" altLang="zh-CN" sz="2000" b="1"/>
          </a:p>
        </p:txBody>
      </p:sp>
      <p:sp>
        <p:nvSpPr>
          <p:cNvPr id="1049379" name="Rectangle 31"/>
          <p:cNvSpPr>
            <a:spLocks noChangeArrowheads="1"/>
          </p:cNvSpPr>
          <p:nvPr/>
        </p:nvSpPr>
        <p:spPr bwMode="auto">
          <a:xfrm>
            <a:off x="28956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</a:pPr>
            <a:r>
              <a:rPr lang="en-US" altLang="zh-CN" sz="2000" b="1"/>
              <a:t>5</a:t>
            </a:r>
            <a:endParaRPr lang="en-US" altLang="zh-CN" sz="2000" b="1"/>
          </a:p>
        </p:txBody>
      </p:sp>
      <p:sp>
        <p:nvSpPr>
          <p:cNvPr id="1049380" name="Line 32"/>
          <p:cNvSpPr>
            <a:spLocks noChangeShapeType="1"/>
          </p:cNvSpPr>
          <p:nvPr/>
        </p:nvSpPr>
        <p:spPr bwMode="auto">
          <a:xfrm>
            <a:off x="35814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49381" name="Rectangle 33"/>
          <p:cNvSpPr>
            <a:spLocks noChangeArrowheads="1"/>
          </p:cNvSpPr>
          <p:nvPr/>
        </p:nvSpPr>
        <p:spPr bwMode="auto">
          <a:xfrm>
            <a:off x="1524000" y="2971800"/>
            <a:ext cx="13716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382" name="Rectangle 34"/>
          <p:cNvSpPr>
            <a:spLocks noChangeArrowheads="1"/>
          </p:cNvSpPr>
          <p:nvPr/>
        </p:nvSpPr>
        <p:spPr bwMode="auto">
          <a:xfrm>
            <a:off x="2895600" y="2971800"/>
            <a:ext cx="6858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383" name="Rectangle 35"/>
          <p:cNvSpPr>
            <a:spLocks noChangeArrowheads="1"/>
          </p:cNvSpPr>
          <p:nvPr/>
        </p:nvSpPr>
        <p:spPr bwMode="auto">
          <a:xfrm>
            <a:off x="1524000" y="2971800"/>
            <a:ext cx="2057400" cy="304800"/>
          </a:xfrm>
          <a:prstGeom prst="rect">
            <a:avLst/>
          </a:prstGeom>
          <a:solidFill>
            <a:srgbClr val="FF6600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</a:pPr>
            <a:r>
              <a:rPr lang="en-US" altLang="zh-CN" sz="2000" b="1"/>
              <a:t>6</a:t>
            </a:r>
            <a:endParaRPr lang="en-US" altLang="zh-CN" sz="2000" b="1"/>
          </a:p>
        </p:txBody>
      </p:sp>
      <p:sp>
        <p:nvSpPr>
          <p:cNvPr id="1049384" name="Line 36"/>
          <p:cNvSpPr>
            <a:spLocks noChangeShapeType="1"/>
          </p:cNvSpPr>
          <p:nvPr/>
        </p:nvSpPr>
        <p:spPr bwMode="auto">
          <a:xfrm>
            <a:off x="5638800" y="1828800"/>
            <a:ext cx="0" cy="5334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49385" name="Line 37"/>
          <p:cNvSpPr>
            <a:spLocks noChangeShapeType="1"/>
          </p:cNvSpPr>
          <p:nvPr/>
        </p:nvSpPr>
        <p:spPr bwMode="auto">
          <a:xfrm>
            <a:off x="49530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49386" name="Rectangle 38"/>
          <p:cNvSpPr>
            <a:spLocks noChangeArrowheads="1"/>
          </p:cNvSpPr>
          <p:nvPr/>
        </p:nvSpPr>
        <p:spPr bwMode="auto">
          <a:xfrm>
            <a:off x="49530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</a:pPr>
            <a:r>
              <a:rPr lang="en-US" altLang="zh-CN" sz="2000" b="1"/>
              <a:t>2</a:t>
            </a:r>
            <a:endParaRPr lang="en-US" altLang="zh-CN" sz="2000" b="1"/>
          </a:p>
        </p:txBody>
      </p:sp>
      <p:sp>
        <p:nvSpPr>
          <p:cNvPr id="1049387" name="Rectangle 39"/>
          <p:cNvSpPr>
            <a:spLocks noChangeArrowheads="1"/>
          </p:cNvSpPr>
          <p:nvPr/>
        </p:nvSpPr>
        <p:spPr bwMode="auto">
          <a:xfrm>
            <a:off x="56388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</a:pPr>
            <a:r>
              <a:rPr lang="en-US" altLang="zh-CN" sz="2000" b="1"/>
              <a:t>6</a:t>
            </a:r>
            <a:endParaRPr lang="en-US" altLang="zh-CN" sz="2000" b="1"/>
          </a:p>
        </p:txBody>
      </p:sp>
      <p:sp>
        <p:nvSpPr>
          <p:cNvPr id="1049388" name="Rectangle 40"/>
          <p:cNvSpPr>
            <a:spLocks noChangeArrowheads="1"/>
          </p:cNvSpPr>
          <p:nvPr/>
        </p:nvSpPr>
        <p:spPr bwMode="auto">
          <a:xfrm>
            <a:off x="4953000" y="2971800"/>
            <a:ext cx="6858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389" name="Rectangle 42"/>
          <p:cNvSpPr>
            <a:spLocks noChangeArrowheads="1"/>
          </p:cNvSpPr>
          <p:nvPr/>
        </p:nvSpPr>
        <p:spPr bwMode="auto">
          <a:xfrm>
            <a:off x="5638800" y="2971800"/>
            <a:ext cx="6858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390" name="Rectangle 43"/>
          <p:cNvSpPr>
            <a:spLocks noChangeArrowheads="1"/>
          </p:cNvSpPr>
          <p:nvPr/>
        </p:nvSpPr>
        <p:spPr bwMode="auto">
          <a:xfrm>
            <a:off x="4953000" y="2971800"/>
            <a:ext cx="1371600" cy="304800"/>
          </a:xfrm>
          <a:prstGeom prst="rect">
            <a:avLst/>
          </a:prstGeom>
          <a:solidFill>
            <a:srgbClr val="FF6600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</a:pPr>
            <a:r>
              <a:rPr lang="en-US" altLang="zh-CN" sz="2000" b="1"/>
              <a:t>8</a:t>
            </a:r>
            <a:endParaRPr lang="en-US" altLang="zh-CN" sz="2000" b="1"/>
          </a:p>
        </p:txBody>
      </p:sp>
      <p:sp>
        <p:nvSpPr>
          <p:cNvPr id="1049391" name="Rectangle 44"/>
          <p:cNvSpPr>
            <a:spLocks noChangeArrowheads="1"/>
          </p:cNvSpPr>
          <p:nvPr/>
        </p:nvSpPr>
        <p:spPr bwMode="auto">
          <a:xfrm>
            <a:off x="1524000" y="3429000"/>
            <a:ext cx="2743200" cy="3048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392" name="Rectangle 45"/>
          <p:cNvSpPr>
            <a:spLocks noChangeArrowheads="1"/>
          </p:cNvSpPr>
          <p:nvPr/>
        </p:nvSpPr>
        <p:spPr bwMode="auto">
          <a:xfrm>
            <a:off x="4267200" y="3429000"/>
            <a:ext cx="2057400" cy="3048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393" name="Rectangle 46"/>
          <p:cNvSpPr>
            <a:spLocks noChangeArrowheads="1"/>
          </p:cNvSpPr>
          <p:nvPr/>
        </p:nvSpPr>
        <p:spPr bwMode="auto">
          <a:xfrm>
            <a:off x="1524000" y="3429000"/>
            <a:ext cx="48006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</a:pPr>
            <a:r>
              <a:rPr lang="en-US" altLang="zh-CN" sz="2000" b="1">
                <a:solidFill>
                  <a:schemeClr val="bg1"/>
                </a:solidFill>
              </a:rPr>
              <a:t>11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049394" name="Line 47"/>
          <p:cNvSpPr>
            <a:spLocks noChangeShapeType="1"/>
          </p:cNvSpPr>
          <p:nvPr/>
        </p:nvSpPr>
        <p:spPr bwMode="auto">
          <a:xfrm>
            <a:off x="63246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49395" name="AutoShape 48"/>
          <p:cNvSpPr>
            <a:spLocks noChangeArrowheads="1"/>
          </p:cNvSpPr>
          <p:nvPr/>
        </p:nvSpPr>
        <p:spPr bwMode="auto">
          <a:xfrm>
            <a:off x="1066800" y="3962400"/>
            <a:ext cx="1524000" cy="762000"/>
          </a:xfrm>
          <a:prstGeom prst="wedgeEllipseCallout">
            <a:avLst>
              <a:gd name="adj1" fmla="val 45417"/>
              <a:gd name="adj2" fmla="val -136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/>
              <a:t>T 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/2 )</a:t>
            </a:r>
            <a:endParaRPr lang="en-US" altLang="zh-CN" sz="2000" b="1" i="1"/>
          </a:p>
        </p:txBody>
      </p:sp>
      <p:sp>
        <p:nvSpPr>
          <p:cNvPr id="1049396" name="AutoShape 49"/>
          <p:cNvSpPr>
            <a:spLocks noChangeArrowheads="1"/>
          </p:cNvSpPr>
          <p:nvPr/>
        </p:nvSpPr>
        <p:spPr bwMode="auto">
          <a:xfrm>
            <a:off x="6019800" y="3962400"/>
            <a:ext cx="1524000" cy="762000"/>
          </a:xfrm>
          <a:prstGeom prst="wedgeEllipseCallout">
            <a:avLst>
              <a:gd name="adj1" fmla="val -73750"/>
              <a:gd name="adj2" fmla="val -136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/>
              <a:t>T 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/2 )</a:t>
            </a:r>
            <a:endParaRPr lang="en-US" altLang="zh-CN" sz="2000" b="1" i="1"/>
          </a:p>
        </p:txBody>
      </p:sp>
      <p:sp>
        <p:nvSpPr>
          <p:cNvPr id="1049397" name="AutoShape 50"/>
          <p:cNvSpPr>
            <a:spLocks noChangeArrowheads="1"/>
          </p:cNvSpPr>
          <p:nvPr/>
        </p:nvSpPr>
        <p:spPr bwMode="auto">
          <a:xfrm>
            <a:off x="3657600" y="3962400"/>
            <a:ext cx="1524000" cy="762000"/>
          </a:xfrm>
          <a:prstGeom prst="wedgeEllipseCallout">
            <a:avLst>
              <a:gd name="adj1" fmla="val -23750"/>
              <a:gd name="adj2" fmla="val -71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O( </a:t>
            </a:r>
            <a:r>
              <a:rPr lang="en-US" altLang="zh-CN" sz="2000" b="1" i="1"/>
              <a:t>N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1049398" name="Rectangle 51"/>
          <p:cNvSpPr>
            <a:spLocks noChangeArrowheads="1"/>
          </p:cNvSpPr>
          <p:nvPr/>
        </p:nvSpPr>
        <p:spPr bwMode="auto">
          <a:xfrm>
            <a:off x="1447800" y="4876804"/>
            <a:ext cx="5257800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n-US" altLang="zh-CN" sz="2000" b="1" i="1"/>
              <a:t>T </a:t>
            </a:r>
            <a:r>
              <a:rPr lang="en-US" altLang="zh-CN" sz="2000" b="1"/>
              <a:t>( </a:t>
            </a:r>
            <a:r>
              <a:rPr lang="en-US" altLang="zh-CN" sz="2000" b="1" i="1"/>
              <a:t>N </a:t>
            </a:r>
            <a:r>
              <a:rPr lang="en-US" altLang="zh-CN" sz="2000" b="1"/>
              <a:t>) = 2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/2 ) + </a:t>
            </a:r>
            <a:r>
              <a:rPr lang="en-US" altLang="zh-CN" sz="2000" b="1" i="1"/>
              <a:t>c N</a:t>
            </a:r>
            <a:r>
              <a:rPr lang="en-US" altLang="zh-CN" sz="2000" b="1"/>
              <a:t> ,      </a:t>
            </a:r>
            <a:r>
              <a:rPr lang="en-US" altLang="zh-CN" sz="2000" b="1" i="1"/>
              <a:t>T</a:t>
            </a:r>
            <a:r>
              <a:rPr lang="en-US" altLang="zh-CN" sz="2000" b="1"/>
              <a:t>(1) = O(1)</a:t>
            </a:r>
            <a:endParaRPr lang="en-US" altLang="zh-CN" sz="2000" b="1"/>
          </a:p>
        </p:txBody>
      </p:sp>
      <p:sp>
        <p:nvSpPr>
          <p:cNvPr id="1049399" name="Rectangle 52"/>
          <p:cNvSpPr>
            <a:spLocks noChangeArrowheads="1"/>
          </p:cNvSpPr>
          <p:nvPr/>
        </p:nvSpPr>
        <p:spPr bwMode="auto">
          <a:xfrm>
            <a:off x="2209800" y="5257804"/>
            <a:ext cx="3505200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n-US" altLang="zh-CN" sz="2000" b="1"/>
              <a:t>= 2 [2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) + </a:t>
            </a:r>
            <a:r>
              <a:rPr lang="en-US" altLang="zh-CN" sz="2000" b="1" i="1"/>
              <a:t>c N</a:t>
            </a:r>
            <a:r>
              <a:rPr lang="en-US" altLang="zh-CN" sz="2000" b="1"/>
              <a:t>/2] + </a:t>
            </a:r>
            <a:r>
              <a:rPr lang="en-US" altLang="zh-CN" sz="2000" b="1" i="1"/>
              <a:t>c N</a:t>
            </a:r>
            <a:endParaRPr lang="en-US" altLang="zh-CN" sz="2000" b="1"/>
          </a:p>
        </p:txBody>
      </p:sp>
      <p:sp>
        <p:nvSpPr>
          <p:cNvPr id="1049400" name="Rectangle 54"/>
          <p:cNvSpPr>
            <a:spLocks noChangeArrowheads="1"/>
          </p:cNvSpPr>
          <p:nvPr/>
        </p:nvSpPr>
        <p:spPr bwMode="auto">
          <a:xfrm>
            <a:off x="2209800" y="5638804"/>
            <a:ext cx="4267200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n-US" altLang="zh-CN" sz="2000" b="1"/>
              <a:t>= 2</a:t>
            </a:r>
            <a:r>
              <a:rPr lang="en-US" altLang="zh-CN" sz="2000" b="1" i="1" baseline="30000"/>
              <a:t>k</a:t>
            </a:r>
            <a:r>
              <a:rPr lang="en-US" altLang="zh-CN" sz="2000" b="1"/>
              <a:t> O(1) + </a:t>
            </a:r>
            <a:r>
              <a:rPr lang="en-US" altLang="zh-CN" sz="2000" b="1" i="1"/>
              <a:t>c k N       </a:t>
            </a:r>
            <a:r>
              <a:rPr lang="en-US" altLang="zh-CN" sz="2000" b="1"/>
              <a:t>where  </a:t>
            </a:r>
            <a:r>
              <a:rPr lang="en-US" altLang="zh-CN" sz="2000" b="1" i="1"/>
              <a:t>N</a:t>
            </a:r>
            <a:r>
              <a:rPr lang="en-US" altLang="zh-CN" sz="2000" b="1"/>
              <a:t>/2</a:t>
            </a:r>
            <a:r>
              <a:rPr lang="en-US" altLang="zh-CN" sz="2000" b="1" i="1" baseline="30000"/>
              <a:t>k</a:t>
            </a:r>
            <a:r>
              <a:rPr lang="en-US" altLang="zh-CN" sz="2000" b="1"/>
              <a:t> = 1 </a:t>
            </a:r>
            <a:endParaRPr lang="en-US" altLang="zh-CN" sz="2000" b="1"/>
          </a:p>
        </p:txBody>
      </p:sp>
      <p:sp>
        <p:nvSpPr>
          <p:cNvPr id="1049401" name="Rectangle 55"/>
          <p:cNvSpPr>
            <a:spLocks noChangeArrowheads="1"/>
          </p:cNvSpPr>
          <p:nvPr/>
        </p:nvSpPr>
        <p:spPr bwMode="auto">
          <a:xfrm>
            <a:off x="2209800" y="6019804"/>
            <a:ext cx="1828800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n-US" altLang="zh-CN" sz="2000" b="1" dirty="0"/>
              <a:t>= O( </a:t>
            </a:r>
            <a:r>
              <a:rPr lang="en-US" altLang="zh-CN" sz="2000" b="1" i="1" dirty="0"/>
              <a:t>N </a:t>
            </a:r>
            <a:r>
              <a:rPr lang="en-US" altLang="zh-CN" sz="2000" b="1" dirty="0"/>
              <a:t>log</a:t>
            </a:r>
            <a:r>
              <a:rPr lang="en-US" altLang="zh-CN" sz="2000" b="1" i="1" dirty="0"/>
              <a:t> N</a:t>
            </a:r>
            <a:r>
              <a:rPr lang="en-US" altLang="zh-CN" sz="2000" b="1" dirty="0"/>
              <a:t> )</a:t>
            </a:r>
            <a:endParaRPr lang="en-US" altLang="zh-CN" sz="2000" b="1" dirty="0"/>
          </a:p>
        </p:txBody>
      </p:sp>
      <p:sp>
        <p:nvSpPr>
          <p:cNvPr id="1049402" name="AutoShape 56"/>
          <p:cNvSpPr>
            <a:spLocks noChangeArrowheads="1"/>
          </p:cNvSpPr>
          <p:nvPr/>
        </p:nvSpPr>
        <p:spPr bwMode="auto">
          <a:xfrm>
            <a:off x="6324600" y="5029200"/>
            <a:ext cx="2286000" cy="1143000"/>
          </a:xfrm>
          <a:prstGeom prst="wedgeEllipseCallout">
            <a:avLst>
              <a:gd name="adj1" fmla="val -156389"/>
              <a:gd name="adj2" fmla="val 5708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Also true for</a:t>
            </a:r>
            <a:r>
              <a:rPr lang="en-US" altLang="zh-CN" sz="2000" b="1" i="1"/>
              <a:t> N </a:t>
            </a:r>
            <a:r>
              <a:rPr lang="en-US" altLang="zh-CN" sz="2000" b="1">
                <a:sym typeface="Symbol" panose="05050102010706020507" pitchFamily="18" charset="2"/>
              </a:rPr>
              <a:t></a:t>
            </a:r>
            <a:r>
              <a:rPr lang="en-US" altLang="zh-CN" sz="2000" b="1" i="1"/>
              <a:t> </a:t>
            </a:r>
            <a:r>
              <a:rPr lang="en-US" altLang="zh-CN" sz="2000" b="1"/>
              <a:t>2</a:t>
            </a:r>
            <a:r>
              <a:rPr lang="en-US" altLang="zh-CN" sz="2000" b="1" i="1" baseline="30000"/>
              <a:t>k</a:t>
            </a:r>
            <a:endParaRPr lang="en-US" altLang="zh-CN" sz="2000" b="1"/>
          </a:p>
        </p:txBody>
      </p:sp>
      <p:sp>
        <p:nvSpPr>
          <p:cNvPr id="104940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4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4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04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4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4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4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4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4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4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4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9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49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4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49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9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49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49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4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4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04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4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04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49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49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49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49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49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49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104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3" dur="500"/>
                                        <p:tgtEl>
                                          <p:spTgt spid="104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04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4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4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4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04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3" dur="500"/>
                                        <p:tgtEl>
                                          <p:spTgt spid="1049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59" grpId="0" animBg="1"/>
      <p:bldP spid="1049360" grpId="0" animBg="1"/>
      <p:bldP spid="1049361" grpId="0" animBg="1"/>
      <p:bldP spid="1049362" grpId="0" animBg="1"/>
      <p:bldP spid="1049363" grpId="0" animBg="1"/>
      <p:bldP spid="1049373" grpId="0" animBg="1" autoUpdateAnimBg="0"/>
      <p:bldP spid="1049374" grpId="0" animBg="1" autoUpdateAnimBg="0"/>
      <p:bldP spid="1049375" grpId="0" animBg="1"/>
      <p:bldP spid="1049376" grpId="0" animBg="1"/>
      <p:bldP spid="1049377" grpId="0" animBg="1"/>
      <p:bldP spid="1049378" grpId="0" animBg="1" autoUpdateAnimBg="0"/>
      <p:bldP spid="1049379" grpId="0" animBg="1" autoUpdateAnimBg="0"/>
      <p:bldP spid="1049380" grpId="0" animBg="1"/>
      <p:bldP spid="1049381" grpId="0" animBg="1"/>
      <p:bldP spid="1049382" grpId="0" animBg="1"/>
      <p:bldP spid="1049383" grpId="0" animBg="1" autoUpdateAnimBg="0"/>
      <p:bldP spid="1049384" grpId="0" animBg="1"/>
      <p:bldP spid="1049385" grpId="0" animBg="1"/>
      <p:bldP spid="1049386" grpId="0" animBg="1" autoUpdateAnimBg="0"/>
      <p:bldP spid="1049387" grpId="0" animBg="1" autoUpdateAnimBg="0"/>
      <p:bldP spid="1049388" grpId="0" animBg="1"/>
      <p:bldP spid="1049389" grpId="0" animBg="1"/>
      <p:bldP spid="1049390" grpId="0" animBg="1" autoUpdateAnimBg="0"/>
      <p:bldP spid="1049391" grpId="0" animBg="1"/>
      <p:bldP spid="1049392" grpId="0" animBg="1"/>
      <p:bldP spid="1049393" grpId="0" animBg="1" autoUpdateAnimBg="0"/>
      <p:bldP spid="1049394" grpId="0" animBg="1"/>
      <p:bldP spid="1049395" grpId="0" animBg="1" autoUpdateAnimBg="0"/>
      <p:bldP spid="1049396" grpId="0" animBg="1" autoUpdateAnimBg="0"/>
      <p:bldP spid="1049397" grpId="0" animBg="1" autoUpdateAnimBg="0"/>
      <p:bldP spid="1049398" grpId="0" autoUpdateAnimBg="0"/>
      <p:bldP spid="1049399" grpId="0" autoUpdateAnimBg="0"/>
      <p:bldP spid="1049400" grpId="0" autoUpdateAnimBg="0"/>
      <p:bldP spid="1049401" grpId="0" autoUpdateAnimBg="0"/>
      <p:bldP spid="1049402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7" name="AutoShape 3" descr="棕色大理石"/>
          <p:cNvSpPr>
            <a:spLocks noChangeArrowheads="1"/>
          </p:cNvSpPr>
          <p:nvPr/>
        </p:nvSpPr>
        <p:spPr bwMode="auto">
          <a:xfrm>
            <a:off x="533400" y="4572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4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49408" name="Text Box 4"/>
          <p:cNvSpPr txBox="1">
            <a:spLocks noChangeArrowheads="1"/>
          </p:cNvSpPr>
          <p:nvPr/>
        </p:nvSpPr>
        <p:spPr bwMode="auto">
          <a:xfrm>
            <a:off x="2438400" y="533407"/>
            <a:ext cx="34290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b="1"/>
              <a:t>On-line Algorithm</a:t>
            </a:r>
            <a:endParaRPr lang="en-US" altLang="zh-CN" b="1"/>
          </a:p>
        </p:txBody>
      </p:sp>
      <p:sp>
        <p:nvSpPr>
          <p:cNvPr id="1049409" name="AutoShape 5"/>
          <p:cNvSpPr>
            <a:spLocks noChangeArrowheads="1"/>
          </p:cNvSpPr>
          <p:nvPr/>
        </p:nvSpPr>
        <p:spPr bwMode="auto">
          <a:xfrm>
            <a:off x="533400" y="1066800"/>
            <a:ext cx="8001000" cy="4038600"/>
          </a:xfrm>
          <a:prstGeom prst="foldedCorner">
            <a:avLst>
              <a:gd name="adj" fmla="val 7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</p:spPr>
        <p:txBody>
          <a:bodyPr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MaxSubsequenceSum(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 int</a:t>
            </a:r>
            <a:r>
              <a:rPr lang="en-US" altLang="zh-CN" sz="1800" b="1">
                <a:latin typeface="Arial" panose="020B0604020202020204" pitchFamily="34" charset="0"/>
              </a:rPr>
              <a:t>  A[ ],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N )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int</a:t>
            </a:r>
            <a:r>
              <a:rPr lang="en-US" altLang="zh-CN" sz="1800" b="1">
                <a:latin typeface="Arial" panose="020B0604020202020204" pitchFamily="34" charset="0"/>
              </a:rPr>
              <a:t>  ThisSum, MaxSum, j;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ThisSum = MaxSum = 0;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>
                <a:latin typeface="Arial" panose="020B0604020202020204" pitchFamily="34" charset="0"/>
              </a:rPr>
              <a:t>( j = 0; j &lt; N; j++ ) {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      ThisSum += A[ j ];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1800" b="1">
                <a:latin typeface="Arial" panose="020B0604020202020204" pitchFamily="34" charset="0"/>
              </a:rPr>
              <a:t> 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 </a:t>
            </a:r>
            <a:r>
              <a:rPr lang="en-US" altLang="zh-CN" sz="1800" b="1">
                <a:latin typeface="Arial" panose="020B0604020202020204" pitchFamily="34" charset="0"/>
              </a:rPr>
              <a:t>( ThisSum &gt; MaxSum )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1800" b="1">
                <a:latin typeface="Arial" panose="020B0604020202020204" pitchFamily="34" charset="0"/>
              </a:rPr>
              <a:t> 		MaxSum = ThisSum;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1800" b="1">
                <a:latin typeface="Arial" panose="020B0604020202020204" pitchFamily="34" charset="0"/>
              </a:rPr>
              <a:t> 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ThisSum &lt; 0 )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1800" b="1">
                <a:latin typeface="Arial" panose="020B0604020202020204" pitchFamily="34" charset="0"/>
              </a:rPr>
              <a:t> 		ThisSum = 0;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}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for-j */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MaxSum; 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  <a:endParaRPr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1049410" name="Text Box 6"/>
          <p:cNvSpPr txBox="1">
            <a:spLocks noChangeArrowheads="1"/>
          </p:cNvSpPr>
          <p:nvPr/>
        </p:nvSpPr>
        <p:spPr bwMode="auto">
          <a:xfrm>
            <a:off x="609600" y="5318128"/>
            <a:ext cx="2057400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1049411" name="Text Box 7"/>
          <p:cNvSpPr txBox="1">
            <a:spLocks noChangeArrowheads="1"/>
          </p:cNvSpPr>
          <p:nvPr/>
        </p:nvSpPr>
        <p:spPr bwMode="auto">
          <a:xfrm>
            <a:off x="609600" y="5775328"/>
            <a:ext cx="3276600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/>
              <a:t>A[ ] is scanned </a:t>
            </a:r>
            <a:r>
              <a:rPr lang="en-US" altLang="zh-CN" sz="2000" b="1">
                <a:solidFill>
                  <a:schemeClr val="hlink"/>
                </a:solidFill>
              </a:rPr>
              <a:t>once</a:t>
            </a:r>
            <a:r>
              <a:rPr lang="en-US" altLang="zh-CN" sz="2000" b="1"/>
              <a:t> only.</a:t>
            </a:r>
            <a:endParaRPr lang="en-US" altLang="zh-CN" sz="2000" b="1"/>
          </a:p>
        </p:txBody>
      </p:sp>
      <p:grpSp>
        <p:nvGrpSpPr>
          <p:cNvPr id="358" name="Group 24"/>
          <p:cNvGrpSpPr/>
          <p:nvPr/>
        </p:nvGrpSpPr>
        <p:grpSpPr bwMode="auto">
          <a:xfrm>
            <a:off x="4648200" y="2133600"/>
            <a:ext cx="3657600" cy="381000"/>
            <a:chOff x="2928" y="3600"/>
            <a:chExt cx="2304" cy="240"/>
          </a:xfrm>
        </p:grpSpPr>
        <p:sp>
          <p:nvSpPr>
            <p:cNvPr id="1049412" name="Rectangle 8"/>
            <p:cNvSpPr>
              <a:spLocks noChangeArrowheads="1"/>
            </p:cNvSpPr>
            <p:nvPr/>
          </p:nvSpPr>
          <p:spPr bwMode="auto">
            <a:xfrm>
              <a:off x="2928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  <p:sp>
          <p:nvSpPr>
            <p:cNvPr id="1049413" name="Rectangle 16"/>
            <p:cNvSpPr>
              <a:spLocks noChangeArrowheads="1"/>
            </p:cNvSpPr>
            <p:nvPr/>
          </p:nvSpPr>
          <p:spPr bwMode="auto">
            <a:xfrm>
              <a:off x="3216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3</a:t>
              </a:r>
              <a:endParaRPr lang="en-US" altLang="zh-CN" sz="1800" b="1"/>
            </a:p>
          </p:txBody>
        </p:sp>
        <p:sp>
          <p:nvSpPr>
            <p:cNvPr id="1049414" name="Rectangle 17"/>
            <p:cNvSpPr>
              <a:spLocks noChangeArrowheads="1"/>
            </p:cNvSpPr>
            <p:nvPr/>
          </p:nvSpPr>
          <p:spPr bwMode="auto">
            <a:xfrm>
              <a:off x="3504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2</a:t>
              </a:r>
              <a:endParaRPr lang="en-US" altLang="zh-CN" sz="1800" b="1"/>
            </a:p>
          </p:txBody>
        </p:sp>
        <p:sp>
          <p:nvSpPr>
            <p:cNvPr id="1049415" name="Rectangle 18"/>
            <p:cNvSpPr>
              <a:spLocks noChangeArrowheads="1"/>
            </p:cNvSpPr>
            <p:nvPr/>
          </p:nvSpPr>
          <p:spPr bwMode="auto">
            <a:xfrm>
              <a:off x="3792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4</a:t>
              </a:r>
              <a:endParaRPr lang="en-US" altLang="zh-CN" sz="1800" b="1"/>
            </a:p>
          </p:txBody>
        </p:sp>
        <p:sp>
          <p:nvSpPr>
            <p:cNvPr id="1049416" name="Rectangle 19"/>
            <p:cNvSpPr>
              <a:spLocks noChangeArrowheads="1"/>
            </p:cNvSpPr>
            <p:nvPr/>
          </p:nvSpPr>
          <p:spPr bwMode="auto">
            <a:xfrm>
              <a:off x="4080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6</a:t>
              </a:r>
              <a:endParaRPr lang="en-US" altLang="zh-CN" sz="1800" b="1"/>
            </a:p>
          </p:txBody>
        </p:sp>
        <p:sp>
          <p:nvSpPr>
            <p:cNvPr id="1049417" name="Rectangle 20"/>
            <p:cNvSpPr>
              <a:spLocks noChangeArrowheads="1"/>
            </p:cNvSpPr>
            <p:nvPr/>
          </p:nvSpPr>
          <p:spPr bwMode="auto">
            <a:xfrm>
              <a:off x="4368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  <p:sp>
          <p:nvSpPr>
            <p:cNvPr id="1049418" name="Rectangle 21"/>
            <p:cNvSpPr>
              <a:spLocks noChangeArrowheads="1"/>
            </p:cNvSpPr>
            <p:nvPr/>
          </p:nvSpPr>
          <p:spPr bwMode="auto">
            <a:xfrm>
              <a:off x="4656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6</a:t>
              </a:r>
              <a:endParaRPr lang="en-US" altLang="zh-CN" sz="1800" b="1"/>
            </a:p>
          </p:txBody>
        </p:sp>
        <p:sp>
          <p:nvSpPr>
            <p:cNvPr id="1049419" name="Rectangle 22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  <p:sp>
          <p:nvSpPr>
            <p:cNvPr id="1049420" name="Rectangle 23"/>
            <p:cNvSpPr>
              <a:spLocks noChangeArrowheads="1"/>
            </p:cNvSpPr>
            <p:nvPr/>
          </p:nvSpPr>
          <p:spPr bwMode="auto">
            <a:xfrm>
              <a:off x="2928" y="3600"/>
              <a:ext cx="2304" cy="240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49421" name="Rectangle 25"/>
          <p:cNvSpPr>
            <a:spLocks noChangeArrowheads="1"/>
          </p:cNvSpPr>
          <p:nvPr/>
        </p:nvSpPr>
        <p:spPr bwMode="auto">
          <a:xfrm>
            <a:off x="46482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422" name="Rectangle 26"/>
          <p:cNvSpPr>
            <a:spLocks noChangeArrowheads="1"/>
          </p:cNvSpPr>
          <p:nvPr/>
        </p:nvSpPr>
        <p:spPr bwMode="auto">
          <a:xfrm>
            <a:off x="51054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423" name="Rectangle 27"/>
          <p:cNvSpPr>
            <a:spLocks noChangeArrowheads="1"/>
          </p:cNvSpPr>
          <p:nvPr/>
        </p:nvSpPr>
        <p:spPr bwMode="auto">
          <a:xfrm>
            <a:off x="5105400" y="2514600"/>
            <a:ext cx="4572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424" name="Rectangle 28"/>
          <p:cNvSpPr>
            <a:spLocks noChangeArrowheads="1"/>
          </p:cNvSpPr>
          <p:nvPr/>
        </p:nvSpPr>
        <p:spPr bwMode="auto">
          <a:xfrm>
            <a:off x="55626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425" name="Rectangle 29"/>
          <p:cNvSpPr>
            <a:spLocks noChangeArrowheads="1"/>
          </p:cNvSpPr>
          <p:nvPr/>
        </p:nvSpPr>
        <p:spPr bwMode="auto">
          <a:xfrm>
            <a:off x="60198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426" name="Rectangle 30"/>
          <p:cNvSpPr>
            <a:spLocks noChangeArrowheads="1"/>
          </p:cNvSpPr>
          <p:nvPr/>
        </p:nvSpPr>
        <p:spPr bwMode="auto">
          <a:xfrm>
            <a:off x="5562600" y="2514600"/>
            <a:ext cx="9144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427" name="Rectangle 31"/>
          <p:cNvSpPr>
            <a:spLocks noChangeArrowheads="1"/>
          </p:cNvSpPr>
          <p:nvPr/>
        </p:nvSpPr>
        <p:spPr bwMode="auto">
          <a:xfrm>
            <a:off x="4648200" y="2133600"/>
            <a:ext cx="457200" cy="381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</a:pPr>
            <a:r>
              <a:rPr lang="en-US" altLang="zh-CN" sz="1800" b="1">
                <a:solidFill>
                  <a:schemeClr val="bg1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1049428" name="Rectangle 32"/>
          <p:cNvSpPr>
            <a:spLocks noChangeArrowheads="1"/>
          </p:cNvSpPr>
          <p:nvPr/>
        </p:nvSpPr>
        <p:spPr bwMode="auto">
          <a:xfrm>
            <a:off x="64770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429" name="Rectangle 33"/>
          <p:cNvSpPr>
            <a:spLocks noChangeArrowheads="1"/>
          </p:cNvSpPr>
          <p:nvPr/>
        </p:nvSpPr>
        <p:spPr bwMode="auto">
          <a:xfrm>
            <a:off x="5105400" y="2133600"/>
            <a:ext cx="1828800" cy="381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</a:pPr>
            <a:r>
              <a:rPr lang="en-US" altLang="zh-CN" sz="1800" b="1">
                <a:solidFill>
                  <a:schemeClr val="bg1"/>
                </a:solidFill>
                <a:sym typeface="Symbol" panose="05050102010706020507" pitchFamily="18" charset="2"/>
              </a:rPr>
              <a:t>3     </a:t>
            </a:r>
            <a:r>
              <a:rPr lang="en-US" altLang="zh-CN" sz="1800" b="1">
                <a:solidFill>
                  <a:schemeClr val="bg1"/>
                </a:solidFill>
              </a:rPr>
              <a:t>2     4     </a:t>
            </a:r>
            <a:r>
              <a:rPr lang="en-US" altLang="zh-CN" sz="1800" b="1">
                <a:solidFill>
                  <a:schemeClr val="bg1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b="1">
                <a:solidFill>
                  <a:schemeClr val="bg1"/>
                </a:solidFill>
              </a:rPr>
              <a:t>6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1049430" name="Rectangle 34"/>
          <p:cNvSpPr>
            <a:spLocks noChangeArrowheads="1"/>
          </p:cNvSpPr>
          <p:nvPr/>
        </p:nvSpPr>
        <p:spPr bwMode="auto">
          <a:xfrm>
            <a:off x="69342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431" name="Rectangle 35"/>
          <p:cNvSpPr>
            <a:spLocks noChangeArrowheads="1"/>
          </p:cNvSpPr>
          <p:nvPr/>
        </p:nvSpPr>
        <p:spPr bwMode="auto">
          <a:xfrm>
            <a:off x="73914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432" name="Rectangle 36"/>
          <p:cNvSpPr>
            <a:spLocks noChangeArrowheads="1"/>
          </p:cNvSpPr>
          <p:nvPr/>
        </p:nvSpPr>
        <p:spPr bwMode="auto">
          <a:xfrm>
            <a:off x="5105400" y="2514600"/>
            <a:ext cx="13716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433" name="Rectangle 37"/>
          <p:cNvSpPr>
            <a:spLocks noChangeArrowheads="1"/>
          </p:cNvSpPr>
          <p:nvPr/>
        </p:nvSpPr>
        <p:spPr bwMode="auto">
          <a:xfrm>
            <a:off x="6934200" y="2514600"/>
            <a:ext cx="9144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434" name="Rectangle 38"/>
          <p:cNvSpPr>
            <a:spLocks noChangeArrowheads="1"/>
          </p:cNvSpPr>
          <p:nvPr/>
        </p:nvSpPr>
        <p:spPr bwMode="auto">
          <a:xfrm>
            <a:off x="78486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435" name="AutoShape 39"/>
          <p:cNvSpPr>
            <a:spLocks noChangeArrowheads="1"/>
          </p:cNvSpPr>
          <p:nvPr/>
        </p:nvSpPr>
        <p:spPr bwMode="auto">
          <a:xfrm>
            <a:off x="3048000" y="4343400"/>
            <a:ext cx="5638800" cy="1981200"/>
          </a:xfrm>
          <a:prstGeom prst="wedgeEllipseCallout">
            <a:avLst>
              <a:gd name="adj1" fmla="val 12667"/>
              <a:gd name="adj2" fmla="val -14399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At any point in time, the algorithm can correctly give an answer to the </a:t>
            </a:r>
            <a:r>
              <a:rPr lang="en-US" altLang="zh-CN" sz="2000" b="1">
                <a:solidFill>
                  <a:schemeClr val="hlink"/>
                </a:solidFill>
              </a:rPr>
              <a:t>subsequence</a:t>
            </a:r>
            <a:r>
              <a:rPr lang="en-US" altLang="zh-CN" sz="2000" b="1"/>
              <a:t> problem for the data it has already read.</a:t>
            </a:r>
            <a:endParaRPr lang="en-US" altLang="zh-CN" sz="2000" b="1"/>
          </a:p>
        </p:txBody>
      </p:sp>
      <p:sp>
        <p:nvSpPr>
          <p:cNvPr id="10494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4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21" grpId="0" animBg="1"/>
      <p:bldP spid="1049422" grpId="0" animBg="1"/>
      <p:bldP spid="1049423" grpId="0" animBg="1"/>
      <p:bldP spid="1049424" grpId="0" animBg="1"/>
      <p:bldP spid="1049425" grpId="0" animBg="1"/>
      <p:bldP spid="1049426" grpId="0" animBg="1"/>
      <p:bldP spid="1049427" grpId="0" animBg="1" autoUpdateAnimBg="0"/>
      <p:bldP spid="1049428" grpId="0" animBg="1"/>
      <p:bldP spid="1049429" grpId="0" animBg="1" autoUpdateAnimBg="0"/>
      <p:bldP spid="1049430" grpId="0" animBg="1"/>
      <p:bldP spid="1049431" grpId="0" animBg="1"/>
      <p:bldP spid="1049432" grpId="0" animBg="1"/>
      <p:bldP spid="1049433" grpId="0" animBg="1"/>
      <p:bldP spid="1049434" grpId="0" animBg="1"/>
      <p:bldP spid="1049435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up 447"/>
          <p:cNvGrpSpPr/>
          <p:nvPr/>
        </p:nvGrpSpPr>
        <p:grpSpPr bwMode="auto">
          <a:xfrm>
            <a:off x="457200" y="685800"/>
            <a:ext cx="8153400" cy="3962400"/>
            <a:chOff x="288" y="432"/>
            <a:chExt cx="5136" cy="2496"/>
          </a:xfrm>
        </p:grpSpPr>
        <p:sp>
          <p:nvSpPr>
            <p:cNvPr id="1049440" name="AutoShape 89" descr="深色木质"/>
            <p:cNvSpPr>
              <a:spLocks noChangeArrowheads="1"/>
            </p:cNvSpPr>
            <p:nvPr/>
          </p:nvSpPr>
          <p:spPr bwMode="auto">
            <a:xfrm>
              <a:off x="288" y="1008"/>
              <a:ext cx="5136" cy="1920"/>
            </a:xfrm>
            <a:prstGeom prst="bevel">
              <a:avLst>
                <a:gd name="adj" fmla="val 4583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441" name="Rectangle 18"/>
            <p:cNvSpPr>
              <a:spLocks noChangeArrowheads="1"/>
            </p:cNvSpPr>
            <p:nvPr/>
          </p:nvSpPr>
          <p:spPr bwMode="auto">
            <a:xfrm>
              <a:off x="4464" y="1633"/>
              <a:ext cx="864" cy="1199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0.00034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0.00063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0.00333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0.03042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0.29832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42" name="Rectangle 17"/>
            <p:cNvSpPr>
              <a:spLocks noChangeArrowheads="1"/>
            </p:cNvSpPr>
            <p:nvPr/>
          </p:nvSpPr>
          <p:spPr bwMode="auto">
            <a:xfrm>
              <a:off x="3552" y="1633"/>
              <a:ext cx="912" cy="1199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0.00066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0.00486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0.05843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0.68631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8.0113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43" name="Rectangle 16"/>
            <p:cNvSpPr>
              <a:spLocks noChangeArrowheads="1"/>
            </p:cNvSpPr>
            <p:nvPr/>
          </p:nvSpPr>
          <p:spPr bwMode="auto">
            <a:xfrm>
              <a:off x="2688" y="1633"/>
              <a:ext cx="864" cy="1199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0.00045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0.01112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1.1233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111.13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 NA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44" name="Rectangle 15"/>
            <p:cNvSpPr>
              <a:spLocks noChangeArrowheads="1"/>
            </p:cNvSpPr>
            <p:nvPr/>
          </p:nvSpPr>
          <p:spPr bwMode="auto">
            <a:xfrm>
              <a:off x="1824" y="1633"/>
              <a:ext cx="864" cy="1199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0.00103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0.47015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448.77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 NA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 NA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45" name="Rectangle 14"/>
            <p:cNvSpPr>
              <a:spLocks noChangeArrowheads="1"/>
            </p:cNvSpPr>
            <p:nvPr/>
          </p:nvSpPr>
          <p:spPr bwMode="auto">
            <a:xfrm>
              <a:off x="384" y="1633"/>
              <a:ext cx="1440" cy="1199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46" name="Rectangle 13"/>
            <p:cNvSpPr>
              <a:spLocks noChangeArrowheads="1"/>
            </p:cNvSpPr>
            <p:nvPr/>
          </p:nvSpPr>
          <p:spPr bwMode="auto">
            <a:xfrm>
              <a:off x="4464" y="1376"/>
              <a:ext cx="864" cy="25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800" b="1">
                  <a:solidFill>
                    <a:schemeClr val="bg1"/>
                  </a:solidFill>
                </a:rPr>
                <a:t>O(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>
                  <a:solidFill>
                    <a:schemeClr val="bg1"/>
                  </a:solidFill>
                </a:rPr>
                <a:t> )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1049447" name="Rectangle 12"/>
            <p:cNvSpPr>
              <a:spLocks noChangeArrowheads="1"/>
            </p:cNvSpPr>
            <p:nvPr/>
          </p:nvSpPr>
          <p:spPr bwMode="auto">
            <a:xfrm>
              <a:off x="3552" y="1376"/>
              <a:ext cx="912" cy="25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800" b="1">
                  <a:solidFill>
                    <a:schemeClr val="bg1"/>
                  </a:solidFill>
                </a:rPr>
                <a:t>O(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 baseline="30000">
                  <a:solidFill>
                    <a:schemeClr val="bg1"/>
                  </a:solidFill>
                </a:rPr>
                <a:t> </a:t>
              </a:r>
              <a:r>
                <a:rPr lang="en-US" altLang="zh-CN" sz="1800" b="1">
                  <a:solidFill>
                    <a:schemeClr val="bg1"/>
                  </a:solidFill>
                </a:rPr>
                <a:t>log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>
                  <a:solidFill>
                    <a:schemeClr val="bg1"/>
                  </a:solidFill>
                </a:rPr>
                <a:t>)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1049448" name="Rectangle 11"/>
            <p:cNvSpPr>
              <a:spLocks noChangeArrowheads="1"/>
            </p:cNvSpPr>
            <p:nvPr/>
          </p:nvSpPr>
          <p:spPr bwMode="auto">
            <a:xfrm>
              <a:off x="2688" y="1376"/>
              <a:ext cx="864" cy="25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800" b="1">
                  <a:solidFill>
                    <a:schemeClr val="bg1"/>
                  </a:solidFill>
                </a:rPr>
                <a:t>O(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 baseline="30000">
                  <a:solidFill>
                    <a:schemeClr val="bg1"/>
                  </a:solidFill>
                </a:rPr>
                <a:t>2</a:t>
              </a:r>
              <a:r>
                <a:rPr lang="en-US" altLang="zh-CN" sz="1800" b="1">
                  <a:solidFill>
                    <a:schemeClr val="bg1"/>
                  </a:solidFill>
                </a:rPr>
                <a:t> )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1049449" name="Rectangle 10"/>
            <p:cNvSpPr>
              <a:spLocks noChangeArrowheads="1"/>
            </p:cNvSpPr>
            <p:nvPr/>
          </p:nvSpPr>
          <p:spPr bwMode="auto">
            <a:xfrm>
              <a:off x="1824" y="1376"/>
              <a:ext cx="864" cy="25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800" b="1">
                  <a:solidFill>
                    <a:schemeClr val="bg1"/>
                  </a:solidFill>
                </a:rPr>
                <a:t>O(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 baseline="30000">
                  <a:solidFill>
                    <a:schemeClr val="bg1"/>
                  </a:solidFill>
                </a:rPr>
                <a:t>3</a:t>
              </a:r>
              <a:r>
                <a:rPr lang="en-US" altLang="zh-CN" sz="1800" b="1">
                  <a:solidFill>
                    <a:schemeClr val="bg1"/>
                  </a:solidFill>
                </a:rPr>
                <a:t> )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1049450" name="Rectangle 9"/>
            <p:cNvSpPr>
              <a:spLocks noChangeArrowheads="1"/>
            </p:cNvSpPr>
            <p:nvPr/>
          </p:nvSpPr>
          <p:spPr bwMode="auto">
            <a:xfrm>
              <a:off x="384" y="1376"/>
              <a:ext cx="1440" cy="25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Time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51" name="Rectangle 8"/>
            <p:cNvSpPr>
              <a:spLocks noChangeArrowheads="1"/>
            </p:cNvSpPr>
            <p:nvPr/>
          </p:nvSpPr>
          <p:spPr bwMode="auto">
            <a:xfrm>
              <a:off x="4464" y="1120"/>
              <a:ext cx="864" cy="25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4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52" name="Rectangle 7"/>
            <p:cNvSpPr>
              <a:spLocks noChangeArrowheads="1"/>
            </p:cNvSpPr>
            <p:nvPr/>
          </p:nvSpPr>
          <p:spPr bwMode="auto">
            <a:xfrm>
              <a:off x="3552" y="1120"/>
              <a:ext cx="912" cy="25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3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53" name="Rectangle 6"/>
            <p:cNvSpPr>
              <a:spLocks noChangeArrowheads="1"/>
            </p:cNvSpPr>
            <p:nvPr/>
          </p:nvSpPr>
          <p:spPr bwMode="auto">
            <a:xfrm>
              <a:off x="2688" y="1120"/>
              <a:ext cx="864" cy="25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54" name="Rectangle 5"/>
            <p:cNvSpPr>
              <a:spLocks noChangeArrowheads="1"/>
            </p:cNvSpPr>
            <p:nvPr/>
          </p:nvSpPr>
          <p:spPr bwMode="auto">
            <a:xfrm>
              <a:off x="1824" y="1120"/>
              <a:ext cx="864" cy="25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1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55" name="Rectangle 4"/>
            <p:cNvSpPr>
              <a:spLocks noChangeArrowheads="1"/>
            </p:cNvSpPr>
            <p:nvPr/>
          </p:nvSpPr>
          <p:spPr bwMode="auto">
            <a:xfrm>
              <a:off x="384" y="1120"/>
              <a:ext cx="1440" cy="256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Algorithm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56" name="Line 20"/>
            <p:cNvSpPr>
              <a:spLocks noChangeShapeType="1"/>
            </p:cNvSpPr>
            <p:nvPr/>
          </p:nvSpPr>
          <p:spPr bwMode="auto">
            <a:xfrm>
              <a:off x="384" y="1376"/>
              <a:ext cx="49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57" name="Line 21"/>
            <p:cNvSpPr>
              <a:spLocks noChangeShapeType="1"/>
            </p:cNvSpPr>
            <p:nvPr/>
          </p:nvSpPr>
          <p:spPr bwMode="auto">
            <a:xfrm>
              <a:off x="384" y="1633"/>
              <a:ext cx="49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58" name="Line 24"/>
            <p:cNvSpPr>
              <a:spLocks noChangeShapeType="1"/>
            </p:cNvSpPr>
            <p:nvPr/>
          </p:nvSpPr>
          <p:spPr bwMode="auto">
            <a:xfrm>
              <a:off x="1824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59" name="Line 25"/>
            <p:cNvSpPr>
              <a:spLocks noChangeShapeType="1"/>
            </p:cNvSpPr>
            <p:nvPr/>
          </p:nvSpPr>
          <p:spPr bwMode="auto">
            <a:xfrm>
              <a:off x="2688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60" name="Line 26"/>
            <p:cNvSpPr>
              <a:spLocks noChangeShapeType="1"/>
            </p:cNvSpPr>
            <p:nvPr/>
          </p:nvSpPr>
          <p:spPr bwMode="auto">
            <a:xfrm>
              <a:off x="3552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61" name="Line 27"/>
            <p:cNvSpPr>
              <a:spLocks noChangeShapeType="1"/>
            </p:cNvSpPr>
            <p:nvPr/>
          </p:nvSpPr>
          <p:spPr bwMode="auto">
            <a:xfrm>
              <a:off x="4464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62" name="Line 19"/>
            <p:cNvSpPr>
              <a:spLocks noChangeShapeType="1"/>
            </p:cNvSpPr>
            <p:nvPr/>
          </p:nvSpPr>
          <p:spPr bwMode="auto">
            <a:xfrm>
              <a:off x="384" y="1120"/>
              <a:ext cx="494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63" name="Line 23"/>
            <p:cNvSpPr>
              <a:spLocks noChangeShapeType="1"/>
            </p:cNvSpPr>
            <p:nvPr/>
          </p:nvSpPr>
          <p:spPr bwMode="auto">
            <a:xfrm>
              <a:off x="384" y="1120"/>
              <a:ext cx="0" cy="1712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64" name="Line 28"/>
            <p:cNvSpPr>
              <a:spLocks noChangeShapeType="1"/>
            </p:cNvSpPr>
            <p:nvPr/>
          </p:nvSpPr>
          <p:spPr bwMode="auto">
            <a:xfrm>
              <a:off x="5328" y="1120"/>
              <a:ext cx="0" cy="1712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65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94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66" name="Rectangle 53"/>
            <p:cNvSpPr>
              <a:spLocks noChangeArrowheads="1"/>
            </p:cNvSpPr>
            <p:nvPr/>
          </p:nvSpPr>
          <p:spPr bwMode="auto">
            <a:xfrm>
              <a:off x="912" y="1632"/>
              <a:ext cx="912" cy="1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=100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=1,000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=10,000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=100,000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67" name="Rectangle 52"/>
            <p:cNvSpPr>
              <a:spLocks noChangeArrowheads="1"/>
            </p:cNvSpPr>
            <p:nvPr/>
          </p:nvSpPr>
          <p:spPr bwMode="auto">
            <a:xfrm>
              <a:off x="384" y="1632"/>
              <a:ext cx="528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Input Size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49468" name="Line 54"/>
            <p:cNvSpPr>
              <a:spLocks noChangeShapeType="1"/>
            </p:cNvSpPr>
            <p:nvPr/>
          </p:nvSpPr>
          <p:spPr bwMode="auto">
            <a:xfrm>
              <a:off x="384" y="1632"/>
              <a:ext cx="528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69" name="Line 55"/>
            <p:cNvSpPr>
              <a:spLocks noChangeShapeType="1"/>
            </p:cNvSpPr>
            <p:nvPr/>
          </p:nvSpPr>
          <p:spPr bwMode="auto">
            <a:xfrm>
              <a:off x="384" y="2832"/>
              <a:ext cx="528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70" name="Line 56"/>
            <p:cNvSpPr>
              <a:spLocks noChangeShapeType="1"/>
            </p:cNvSpPr>
            <p:nvPr/>
          </p:nvSpPr>
          <p:spPr bwMode="auto">
            <a:xfrm>
              <a:off x="384" y="1632"/>
              <a:ext cx="0" cy="120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71" name="Line 57"/>
            <p:cNvSpPr>
              <a:spLocks noChangeShapeType="1"/>
            </p:cNvSpPr>
            <p:nvPr/>
          </p:nvSpPr>
          <p:spPr bwMode="auto">
            <a:xfrm>
              <a:off x="912" y="1632"/>
              <a:ext cx="0" cy="1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72" name="Line 58"/>
            <p:cNvSpPr>
              <a:spLocks noChangeShapeType="1"/>
            </p:cNvSpPr>
            <p:nvPr/>
          </p:nvSpPr>
          <p:spPr bwMode="auto">
            <a:xfrm>
              <a:off x="1824" y="1632"/>
              <a:ext cx="0" cy="120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73" name="Line 328"/>
            <p:cNvSpPr>
              <a:spLocks noChangeShapeType="1"/>
            </p:cNvSpPr>
            <p:nvPr/>
          </p:nvSpPr>
          <p:spPr bwMode="auto">
            <a:xfrm>
              <a:off x="912" y="1632"/>
              <a:ext cx="912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74" name="Line 329"/>
            <p:cNvSpPr>
              <a:spLocks noChangeShapeType="1"/>
            </p:cNvSpPr>
            <p:nvPr/>
          </p:nvSpPr>
          <p:spPr bwMode="auto">
            <a:xfrm>
              <a:off x="912" y="2832"/>
              <a:ext cx="912" cy="0"/>
            </a:xfrm>
            <a:prstGeom prst="line">
              <a:avLst/>
            </a:prstGeom>
            <a:noFill/>
            <a:ln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475" name="Text Box 446"/>
            <p:cNvSpPr txBox="1">
              <a:spLocks noChangeArrowheads="1"/>
            </p:cNvSpPr>
            <p:nvPr/>
          </p:nvSpPr>
          <p:spPr bwMode="auto">
            <a:xfrm>
              <a:off x="384" y="432"/>
              <a:ext cx="4896" cy="5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Running times of several algorithms for maximum subsequence sum (in seconds)</a:t>
              </a:r>
              <a:endParaRPr lang="en-US" altLang="zh-CN" b="1"/>
            </a:p>
          </p:txBody>
        </p:sp>
      </p:grpSp>
      <p:sp>
        <p:nvSpPr>
          <p:cNvPr id="1049476" name="AutoShape 448" descr="再生纸"/>
          <p:cNvSpPr>
            <a:spLocks noChangeArrowheads="1"/>
          </p:cNvSpPr>
          <p:nvPr/>
        </p:nvSpPr>
        <p:spPr bwMode="auto">
          <a:xfrm>
            <a:off x="1066800" y="5105400"/>
            <a:ext cx="6781800" cy="9144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pPr algn="ctr"/>
            <a:r>
              <a:rPr lang="en-US" altLang="zh-CN" sz="2000" b="1"/>
              <a:t>Note: The time required to read the input is not included.</a:t>
            </a:r>
            <a:endParaRPr lang="en-US" altLang="zh-CN" sz="2000" b="1"/>
          </a:p>
        </p:txBody>
      </p:sp>
      <p:sp>
        <p:nvSpPr>
          <p:cNvPr id="104947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性能测量方法</a:t>
            </a:r>
            <a:endParaRPr lang="zh-CN" altLang="en-US" dirty="0"/>
          </a:p>
        </p:txBody>
      </p:sp>
      <p:sp>
        <p:nvSpPr>
          <p:cNvPr id="1049482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 dirty="0" smtClean="0"/>
              <a:t>Performance measurement</a:t>
            </a:r>
            <a:endParaRPr lang="zh-CN" altLang="en-US" dirty="0"/>
          </a:p>
        </p:txBody>
      </p:sp>
      <p:sp>
        <p:nvSpPr>
          <p:cNvPr id="104948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smtClean="0"/>
              <a:t>实际复杂性</a:t>
            </a:r>
            <a:endParaRPr lang="zh-CN" altLang="en-US" smtClean="0"/>
          </a:p>
        </p:txBody>
      </p:sp>
      <p:sp>
        <p:nvSpPr>
          <p:cNvPr id="10494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利用渐进复杂性</a:t>
            </a:r>
            <a:endParaRPr lang="zh-CN" altLang="en-US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比较：两个解决相同问题的程序，其时间随问题规模变化而变化情况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：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n</a:t>
            </a:r>
            <a:r>
              <a:rPr lang="zh-CN" altLang="en-US" dirty="0" smtClean="0"/>
              <a:t>足够大，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快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“足够大”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应考虑问题实际规模，</a:t>
            </a:r>
            <a:br>
              <a:rPr lang="zh-CN" altLang="en-US" dirty="0" smtClean="0"/>
            </a:br>
            <a:r>
              <a:rPr lang="en-US" altLang="zh-CN" dirty="0" smtClean="0"/>
              <a:t>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n</a:t>
            </a:r>
            <a:r>
              <a:rPr lang="zh-CN" altLang="en-US" dirty="0" smtClean="0"/>
              <a:t>实际中几乎总是比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慢</a:t>
            </a:r>
            <a:endParaRPr lang="zh-CN" altLang="en-US" dirty="0" smtClean="0"/>
          </a:p>
        </p:txBody>
      </p:sp>
      <p:sp>
        <p:nvSpPr>
          <p:cNvPr id="104948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104870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R="4445">
              <a:spcAft>
                <a:spcPts val="0"/>
              </a:spcAft>
            </a:pPr>
            <a:r>
              <a:rPr lang="zh-CN" altLang="en-US" dirty="0"/>
              <a:t>了解数据结构的</a:t>
            </a:r>
            <a:r>
              <a:rPr lang="zh-CN" altLang="en-US" dirty="0">
                <a:solidFill>
                  <a:srgbClr val="00B0F0"/>
                </a:solidFill>
              </a:rPr>
              <a:t>基本概念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F0"/>
                </a:solidFill>
              </a:rPr>
              <a:t>研究对象</a:t>
            </a:r>
            <a:r>
              <a:rPr lang="zh-CN" altLang="en-US" dirty="0"/>
              <a:t>以及数据结构课程的发 展历史，对数据结构与算法课程有一个宏观的认识</a:t>
            </a:r>
            <a:endParaRPr lang="zh-CN" altLang="en-US" dirty="0"/>
          </a:p>
          <a:p>
            <a:pPr marR="96520">
              <a:spcBef>
                <a:spcPts val="750"/>
              </a:spcBef>
              <a:spcAft>
                <a:spcPts val="0"/>
              </a:spcAft>
            </a:pPr>
            <a:r>
              <a:rPr lang="zh-CN" altLang="en-US" dirty="0"/>
              <a:t>掌握贯穿全书的重要概念</a:t>
            </a:r>
            <a:r>
              <a:rPr lang="en-US" altLang="zh-CN" dirty="0"/>
              <a:t>-----</a:t>
            </a:r>
            <a:r>
              <a:rPr lang="zh-CN" altLang="en-US" dirty="0">
                <a:solidFill>
                  <a:srgbClr val="00B0F0"/>
                </a:solidFill>
              </a:rPr>
              <a:t>抽象数据型</a:t>
            </a:r>
            <a:r>
              <a:rPr lang="zh-CN" altLang="en-US" dirty="0"/>
              <a:t>，包括其概念的</a:t>
            </a:r>
            <a:r>
              <a:rPr lang="zh-CN" altLang="en-US" dirty="0" smtClean="0"/>
              <a:t>定义</a:t>
            </a:r>
            <a:r>
              <a:rPr lang="zh-CN" altLang="en-US" dirty="0"/>
              <a:t>和实现方法，初步掌握抽象技术方法</a:t>
            </a:r>
            <a:endParaRPr lang="zh-CN" altLang="en-US" dirty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/>
              <a:t>了解算法、算法复杂性，掌握算法</a:t>
            </a:r>
            <a:r>
              <a:rPr lang="zh-CN" altLang="en-US" dirty="0">
                <a:solidFill>
                  <a:srgbClr val="00B0F0"/>
                </a:solidFill>
              </a:rPr>
              <a:t>性能的评价方法</a:t>
            </a:r>
            <a:endParaRPr lang="zh-CN" altLang="en-US" dirty="0">
              <a:solidFill>
                <a:srgbClr val="00B0F0"/>
              </a:solidFill>
            </a:endParaRPr>
          </a:p>
          <a:p>
            <a:pPr marR="4445">
              <a:spcBef>
                <a:spcPts val="750"/>
              </a:spcBef>
            </a:pPr>
            <a:r>
              <a:rPr lang="zh-CN" altLang="en-US" dirty="0"/>
              <a:t>了解解决问题的一般过程和算法的</a:t>
            </a:r>
            <a:r>
              <a:rPr lang="zh-CN" altLang="en-US" dirty="0">
                <a:solidFill>
                  <a:srgbClr val="00B0F0"/>
                </a:solidFill>
              </a:rPr>
              <a:t>逐步求精</a:t>
            </a:r>
            <a:r>
              <a:rPr lang="zh-CN" altLang="en-US" dirty="0"/>
              <a:t>方法，掌握问题 </a:t>
            </a:r>
            <a:r>
              <a:rPr lang="zh-CN" altLang="en-US" dirty="0">
                <a:solidFill>
                  <a:srgbClr val="00B0F0"/>
                </a:solidFill>
              </a:rPr>
              <a:t>求解的基本过程和方法</a:t>
            </a:r>
            <a:endParaRPr lang="zh-CN" altLang="en-US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sp>
        <p:nvSpPr>
          <p:cNvPr id="104870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smtClean="0"/>
              <a:t>各种函数的渐进变化表</a:t>
            </a:r>
            <a:endParaRPr lang="zh-CN" altLang="en-US" smtClean="0"/>
          </a:p>
        </p:txBody>
      </p:sp>
      <p:sp>
        <p:nvSpPr>
          <p:cNvPr id="104949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pic>
        <p:nvPicPr>
          <p:cNvPr id="2097172" name="Picture 4" descr="asymptotic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7" y="1828802"/>
            <a:ext cx="8820151" cy="28829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>
              <a:spcAft>
                <a:spcPts val="0"/>
              </a:spcAft>
            </a:pPr>
            <a:r>
              <a:rPr lang="zh-CN" altLang="en-US" smtClean="0"/>
              <a:t>各种函数的渐进曲线图</a:t>
            </a:r>
            <a:endParaRPr lang="zh-CN" altLang="en-US" smtClean="0"/>
          </a:p>
        </p:txBody>
      </p:sp>
      <p:sp>
        <p:nvSpPr>
          <p:cNvPr id="104949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pic>
        <p:nvPicPr>
          <p:cNvPr id="2097173" name="Picture 4" descr="asymptotic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800" y="1295411"/>
            <a:ext cx="5805488" cy="5503863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实际性能测量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04950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计时函数</a:t>
            </a:r>
            <a:endParaRPr lang="en-US" altLang="zh-CN" dirty="0" smtClean="0"/>
          </a:p>
          <a:p>
            <a:pPr lvl="1">
              <a:spcBef>
                <a:spcPts val="375"/>
              </a:spcBef>
            </a:pPr>
            <a:r>
              <a:rPr lang="zh-CN" altLang="en-US" dirty="0" smtClean="0"/>
              <a:t>示例如下：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0495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49506" name="矩形 2"/>
          <p:cNvSpPr/>
          <p:nvPr/>
        </p:nvSpPr>
        <p:spPr>
          <a:xfrm>
            <a:off x="76200" y="3185986"/>
            <a:ext cx="6096000" cy="235331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3"/>
              </a:buClr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//</a:t>
            </a:r>
            <a:r>
              <a:rPr lang="en-US" altLang="zh-CN" dirty="0"/>
              <a:t>#include &lt;</a:t>
            </a:r>
            <a:r>
              <a:rPr lang="en-US" altLang="zh-CN" dirty="0" err="1"/>
              <a:t>windows.h</a:t>
            </a:r>
            <a:r>
              <a:rPr lang="en-US" altLang="zh-CN" dirty="0"/>
              <a:t>&gt;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Himalaya" panose="01010100010101010101" pitchFamily="2" charset="0"/>
            </a:endParaRPr>
          </a:p>
          <a:p>
            <a:pPr>
              <a:lnSpc>
                <a:spcPct val="90000"/>
              </a:lnSpc>
              <a:spcBef>
                <a:spcPts val="30"/>
              </a:spcBef>
              <a:spcAft>
                <a:spcPts val="0"/>
              </a:spcAft>
              <a:buClr>
                <a:schemeClr val="accent3"/>
              </a:buClr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LARGE_INTEGER t1, t2,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tc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;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Himalaya" panose="01010100010101010101" pitchFamily="2" charset="0"/>
            </a:endParaRPr>
          </a:p>
          <a:p>
            <a:pPr>
              <a:lnSpc>
                <a:spcPct val="90000"/>
              </a:lnSpc>
              <a:spcBef>
                <a:spcPts val="30"/>
              </a:spcBef>
              <a:spcAft>
                <a:spcPts val="0"/>
              </a:spcAft>
              <a:buClr>
                <a:schemeClr val="accent3"/>
              </a:buClr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QueryPerformanceFrequency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(&amp;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tc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);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Himalaya" panose="01010100010101010101" pitchFamily="2" charset="0"/>
            </a:endParaRPr>
          </a:p>
          <a:p>
            <a:pPr>
              <a:lnSpc>
                <a:spcPct val="90000"/>
              </a:lnSpc>
              <a:spcBef>
                <a:spcPts val="30"/>
              </a:spcBef>
              <a:spcAft>
                <a:spcPts val="0"/>
              </a:spcAft>
              <a:buClr>
                <a:schemeClr val="accent3"/>
              </a:buClr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QueryPerformanceCounter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(&amp;t1);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Himalaya" panose="01010100010101010101" pitchFamily="2" charset="0"/>
            </a:endParaRPr>
          </a:p>
          <a:p>
            <a:pPr>
              <a:lnSpc>
                <a:spcPct val="90000"/>
              </a:lnSpc>
              <a:spcBef>
                <a:spcPts val="30"/>
              </a:spcBef>
              <a:spcAft>
                <a:spcPts val="0"/>
              </a:spcAft>
              <a:buClr>
                <a:schemeClr val="accent3"/>
              </a:buClr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fastSquareMatrixMultiply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(a,b,c,5000);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Himalaya" panose="01010100010101010101" pitchFamily="2" charset="0"/>
            </a:endParaRPr>
          </a:p>
          <a:p>
            <a:pPr>
              <a:lnSpc>
                <a:spcPct val="90000"/>
              </a:lnSpc>
              <a:spcBef>
                <a:spcPts val="30"/>
              </a:spcBef>
              <a:spcAft>
                <a:spcPts val="0"/>
              </a:spcAft>
              <a:buClr>
                <a:schemeClr val="accent3"/>
              </a:buClr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QueryPerformanceCounter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(&amp;t2);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Himalaya" panose="01010100010101010101" pitchFamily="2" charset="0"/>
            </a:endParaRPr>
          </a:p>
          <a:p>
            <a:pPr>
              <a:lnSpc>
                <a:spcPct val="90000"/>
              </a:lnSpc>
              <a:spcBef>
                <a:spcPts val="30"/>
              </a:spcBef>
              <a:buClr>
                <a:schemeClr val="accent3"/>
              </a:buClr>
            </a:pPr>
            <a:r>
              <a:rPr lang="fr-FR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 cout &lt;&lt; " time5000:" &lt;&lt;</a:t>
            </a:r>
            <a:br>
              <a:rPr lang="fr-FR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</a:br>
            <a:r>
              <a:rPr lang="fr-FR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</a:t>
            </a:r>
            <a:r>
              <a:rPr lang="fr-FR" altLang="zh-CN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(t2.QuadPart - t1.QuadPart)*1.0 / tc.QuadPart</a:t>
            </a:r>
            <a:br>
              <a:rPr lang="fr-FR" altLang="zh-CN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</a:br>
            <a:r>
              <a:rPr lang="fr-FR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&lt;&lt; endl;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Himalaya" panose="01010100010101010101" pitchFamily="2" charset="0"/>
            </a:endParaRPr>
          </a:p>
        </p:txBody>
      </p:sp>
      <p:graphicFrame>
        <p:nvGraphicFramePr>
          <p:cNvPr id="4194317" name="表格 1"/>
          <p:cNvGraphicFramePr>
            <a:graphicFrameLocks noGrp="1"/>
          </p:cNvGraphicFramePr>
          <p:nvPr/>
        </p:nvGraphicFramePr>
        <p:xfrm>
          <a:off x="4246179" y="740871"/>
          <a:ext cx="4897821" cy="274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007"/>
                <a:gridCol w="1439918"/>
                <a:gridCol w="1250731"/>
                <a:gridCol w="998482"/>
                <a:gridCol w="693683"/>
              </a:tblGrid>
              <a:tr h="28575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</a:rPr>
                        <a:t>函数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</a:rPr>
                        <a:t>类型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</a:rPr>
                        <a:t>精度级别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</a:rPr>
                        <a:t>时间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28575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time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C</a:t>
                      </a:r>
                      <a:r>
                        <a:rPr lang="zh-CN" sz="1500" kern="0">
                          <a:effectLst/>
                        </a:rPr>
                        <a:t>系统调用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</a:rPr>
                        <a:t>低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&lt;1s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28575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2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 smtClean="0">
                          <a:effectLst/>
                        </a:rPr>
                        <a:t>clock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C</a:t>
                      </a:r>
                      <a:r>
                        <a:rPr lang="zh-CN" sz="1500" kern="0">
                          <a:effectLst/>
                        </a:rPr>
                        <a:t>系统调用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</a:rPr>
                        <a:t>低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&lt;10ms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28575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timeGetTime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Windows API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</a:rPr>
                        <a:t>中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&lt;1ms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1435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4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QueryPerformanceCounter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Windows API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</a:rPr>
                        <a:t>高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&lt;0.1ms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28575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5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GetTickCount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Windows API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</a:rPr>
                        <a:t>中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&lt;1ms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28575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6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RDTSC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</a:rPr>
                        <a:t>指令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</a:rPr>
                        <a:t>高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&lt;0.1ms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1435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</a:rPr>
                        <a:t>7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gettimeofday 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linux</a:t>
                      </a:r>
                      <a:r>
                        <a:rPr lang="zh-CN" sz="1500" kern="0">
                          <a:effectLst/>
                        </a:rPr>
                        <a:t>环境下</a:t>
                      </a:r>
                      <a:r>
                        <a:rPr lang="en-US" sz="1500" kern="0">
                          <a:effectLst/>
                        </a:rPr>
                        <a:t>C</a:t>
                      </a:r>
                      <a:r>
                        <a:rPr lang="zh-CN" sz="1500" kern="0">
                          <a:effectLst/>
                        </a:rPr>
                        <a:t>系统调用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</a:rPr>
                        <a:t>高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</a:rPr>
                        <a:t>&lt;0.1ms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缓存对算法性能的影响</a:t>
            </a:r>
            <a:endParaRPr lang="zh-CN" altLang="en-US" dirty="0"/>
          </a:p>
        </p:txBody>
      </p:sp>
      <p:sp>
        <p:nvSpPr>
          <p:cNvPr id="10495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7778" lnSpcReduction="20000"/>
          </a:bodyPr>
          <a:p>
            <a:pPr>
              <a:spcAft>
                <a:spcPts val="0"/>
              </a:spcAft>
            </a:pPr>
            <a:r>
              <a:rPr lang="zh-CN" altLang="en-US" dirty="0" smtClean="0"/>
              <a:t>通常算法分析针对内存足够大的理想情况</a:t>
            </a:r>
            <a:endParaRPr lang="en-US" altLang="zh-CN" dirty="0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/>
              <a:t>如果内存有限则需要对不同级别缓存进行读取，性能影响较大</a:t>
            </a:r>
            <a:endParaRPr lang="en-US" altLang="zh-CN" dirty="0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/>
              <a:t>示例：矩阵乘法</a:t>
            </a:r>
            <a:endParaRPr lang="en-US" altLang="zh-CN" dirty="0" smtClean="0"/>
          </a:p>
          <a:p>
            <a:pPr marL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fastSquareMatrixMultiply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**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** b,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** c,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n)</a:t>
            </a:r>
            <a:endParaRPr lang="en-US" altLang="zh-CN" sz="1800" dirty="0"/>
          </a:p>
          <a:p>
            <a:pPr marL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nn-NO" altLang="zh-CN" sz="1800" dirty="0"/>
              <a:t>   for (int i = 0; i &lt; n; i++)</a:t>
            </a:r>
            <a:endParaRPr lang="nn-NO" altLang="zh-CN" sz="1800" dirty="0"/>
          </a:p>
          <a:p>
            <a:pPr marL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 = 0; j &lt; n; j++)</a:t>
            </a:r>
            <a:endParaRPr lang="en-US" altLang="zh-CN" sz="1800" dirty="0"/>
          </a:p>
          <a:p>
            <a:pPr marL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   c[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 = 0;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nn-NO" altLang="zh-CN" sz="1800" dirty="0"/>
              <a:t>   for (int i = 0; i &lt; n; i++)</a:t>
            </a:r>
            <a:endParaRPr lang="nn-NO" altLang="zh-CN" sz="1800" dirty="0"/>
          </a:p>
          <a:p>
            <a:pPr marL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800" dirty="0"/>
              <a:t>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 = 0; j &lt; n; j++)</a:t>
            </a:r>
            <a:endParaRPr lang="en-US" altLang="zh-CN" sz="1800" dirty="0"/>
          </a:p>
          <a:p>
            <a:pPr marL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k = 0; k &lt; n; k++)</a:t>
            </a:r>
            <a:endParaRPr lang="en-US" altLang="zh-CN" sz="1800" dirty="0"/>
          </a:p>
          <a:p>
            <a:pPr marL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zh-CN" altLang="en-US" sz="1800" dirty="0"/>
              <a:t> </a:t>
            </a:r>
            <a:endParaRPr lang="zh-CN" altLang="en-US" sz="1800" dirty="0"/>
          </a:p>
          <a:p>
            <a:pPr marL="0" indent="0">
              <a:spcBef>
                <a:spcPts val="750"/>
              </a:spcBef>
              <a:spcAft>
                <a:spcPts val="0"/>
              </a:spcAft>
              <a:buNone/>
            </a:pPr>
            <a:r>
              <a:rPr lang="pl-PL" altLang="zh-CN" sz="1800" dirty="0"/>
              <a:t>            c[i][j] += a[i][k] * b[k][j];</a:t>
            </a:r>
            <a:endParaRPr lang="pl-PL" altLang="zh-CN" sz="1800" dirty="0"/>
          </a:p>
          <a:p>
            <a:pPr marL="0" indent="0">
              <a:spcBef>
                <a:spcPts val="750"/>
              </a:spcBef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10495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4194318" name="表格 5"/>
          <p:cNvGraphicFramePr>
            <a:graphicFrameLocks noGrp="1"/>
          </p:cNvGraphicFramePr>
          <p:nvPr/>
        </p:nvGraphicFramePr>
        <p:xfrm>
          <a:off x="4950375" y="3137046"/>
          <a:ext cx="403597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324"/>
                <a:gridCol w="1345324"/>
                <a:gridCol w="1345324"/>
              </a:tblGrid>
              <a:tr h="381000">
                <a:tc>
                  <a:txBody>
                    <a:bodyPr/>
                    <a:p>
                      <a:r>
                        <a:rPr lang="en-US" altLang="zh-CN" sz="1900" dirty="0" smtClean="0"/>
                        <a:t>n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900" smtClean="0"/>
                        <a:t>ijk</a:t>
                      </a:r>
                      <a:r>
                        <a:rPr lang="zh-CN" altLang="en-US" sz="1900" smtClean="0"/>
                        <a:t>顺序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900" dirty="0" err="1" smtClean="0"/>
                        <a:t>ikj</a:t>
                      </a:r>
                      <a:r>
                        <a:rPr lang="zh-CN" altLang="en-US" sz="1900" dirty="0" smtClean="0"/>
                        <a:t>顺序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r>
                        <a:rPr lang="en-US" altLang="zh-CN" sz="1900" dirty="0" smtClean="0"/>
                        <a:t>500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900" dirty="0" smtClean="0"/>
                        <a:t>0.859844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900" dirty="0" smtClean="0"/>
                        <a:t>0.500231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r>
                        <a:rPr lang="en-US" altLang="zh-CN" sz="1900" dirty="0" smtClean="0"/>
                        <a:t>1000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900" dirty="0" smtClean="0"/>
                        <a:t>6.89394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900" dirty="0" smtClean="0"/>
                        <a:t>4.04951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r>
                        <a:rPr lang="en-US" altLang="zh-CN" sz="1900" dirty="0" smtClean="0"/>
                        <a:t>2000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900" dirty="0" smtClean="0"/>
                        <a:t>77.4072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900" dirty="0" smtClean="0"/>
                        <a:t>33.5267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r>
                        <a:rPr lang="en-US" altLang="zh-CN" sz="1900" dirty="0" smtClean="0"/>
                        <a:t>5000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900" dirty="0" smtClean="0"/>
                        <a:t>487</a:t>
                      </a:r>
                      <a:endParaRPr lang="zh-CN" alt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9513" name="文本框 7"/>
          <p:cNvSpPr txBox="1"/>
          <p:nvPr/>
        </p:nvSpPr>
        <p:spPr>
          <a:xfrm>
            <a:off x="4372304" y="5156746"/>
            <a:ext cx="4771696" cy="11988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p>
            <a:pPr>
              <a:spcAft>
                <a:spcPts val="0"/>
              </a:spcAft>
            </a:pPr>
            <a:r>
              <a:rPr lang="zh-CN" altLang="en-US" dirty="0"/>
              <a:t>运行环境：</a:t>
            </a:r>
            <a:br>
              <a:rPr lang="en-US" altLang="zh-CN" dirty="0"/>
            </a:b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win10</a:t>
            </a:r>
            <a:br>
              <a:rPr lang="en-US" altLang="zh-CN" dirty="0"/>
            </a:br>
            <a:r>
              <a:rPr lang="en-US" altLang="zh-CN" dirty="0" err="1"/>
              <a:t>cpu</a:t>
            </a:r>
            <a:r>
              <a:rPr lang="en-US" altLang="zh-CN" dirty="0"/>
              <a:t> i7 6600u(2.6GHz),</a:t>
            </a:r>
            <a:br>
              <a:rPr lang="en-US" altLang="zh-CN" dirty="0"/>
            </a:br>
            <a:r>
              <a:rPr lang="en-US" altLang="zh-CN" dirty="0"/>
              <a:t> RAM 8G,l1 128K,l2 512K,l3 4.0M</a:t>
            </a:r>
            <a:endParaRPr lang="zh-CN" altLang="en-US" dirty="0"/>
          </a:p>
        </p:txBody>
      </p:sp>
      <p:sp>
        <p:nvSpPr>
          <p:cNvPr id="1049514" name="文本框 6"/>
          <p:cNvSpPr txBox="1"/>
          <p:nvPr/>
        </p:nvSpPr>
        <p:spPr>
          <a:xfrm>
            <a:off x="315312" y="6329258"/>
            <a:ext cx="5495925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数据结构、算法与应用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4.5.3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104951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dirty="0" smtClean="0"/>
              <a:t>评判程序性能的两个标准</a:t>
            </a:r>
            <a:endParaRPr lang="en-US" altLang="zh-CN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空间复杂性</a:t>
            </a:r>
            <a:endParaRPr lang="en-US" altLang="zh-CN" dirty="0" smtClean="0"/>
          </a:p>
          <a:p>
            <a:pPr lvl="1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时间复杂性</a:t>
            </a:r>
            <a:endParaRPr lang="en-US" altLang="zh-CN" dirty="0" smtClean="0"/>
          </a:p>
          <a:p>
            <a:pPr lvl="2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分析法</a:t>
            </a:r>
            <a:endParaRPr lang="en-US" altLang="zh-CN" dirty="0" smtClean="0"/>
          </a:p>
          <a:p>
            <a:pPr lvl="2">
              <a:spcBef>
                <a:spcPts val="375"/>
              </a:spcBef>
              <a:spcAft>
                <a:spcPts val="0"/>
              </a:spcAft>
            </a:pPr>
            <a:r>
              <a:rPr lang="zh-CN" altLang="en-US" dirty="0" smtClean="0"/>
              <a:t>实验法</a:t>
            </a:r>
            <a:endParaRPr lang="en-US" altLang="zh-CN" dirty="0" smtClean="0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/>
              <a:t>思考</a:t>
            </a:r>
            <a:endParaRPr lang="en-US" altLang="zh-CN" dirty="0" smtClean="0"/>
          </a:p>
          <a:p>
            <a:pPr lvl="1">
              <a:spcBef>
                <a:spcPts val="375"/>
              </a:spcBef>
            </a:pPr>
            <a:r>
              <a:rPr lang="zh-CN" altLang="en-US" dirty="0" smtClean="0"/>
              <a:t>如果在</a:t>
            </a:r>
            <a:r>
              <a:rPr lang="zh-CN" altLang="en-US" dirty="0"/>
              <a:t>写完某个程序后发现运行特别慢，必须加以改进，该如何做？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104952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4" name="矩形 4"/>
          <p:cNvSpPr/>
          <p:nvPr/>
        </p:nvSpPr>
        <p:spPr>
          <a:xfrm>
            <a:off x="3162425" y="2173284"/>
            <a:ext cx="2394585" cy="9220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Aft>
                <a:spcPts val="0"/>
              </a:spcAft>
            </a:pPr>
            <a:r>
              <a:rPr lang="en-US" altLang="zh-CN" sz="54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thanks</a:t>
            </a:r>
            <a:endParaRPr lang="zh-CN" altLang="en-US" sz="54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  <p:sp>
        <p:nvSpPr>
          <p:cNvPr id="104952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标题 13"/>
          <p:cNvSpPr>
            <a:spLocks noGrp="1"/>
          </p:cNvSpPr>
          <p:nvPr>
            <p:ph type="title"/>
          </p:nvPr>
        </p:nvSpPr>
        <p:spPr>
          <a:xfrm>
            <a:off x="1171574" y="457200"/>
            <a:ext cx="3894411" cy="1600200"/>
          </a:xfrm>
        </p:spPr>
        <p:txBody>
          <a:bodyPr vert="horz" lIns="91440" tIns="45720" rIns="91440" bIns="45720" rtlCol="0" anchor="ctr">
            <a:normAutofit/>
          </a:bodyPr>
          <a:p>
            <a:pPr algn="r">
              <a:spcAft>
                <a:spcPts val="0"/>
              </a:spcAft>
            </a:pPr>
            <a:r>
              <a:rPr lang="zh-CN" altLang="en-US" sz="3600" dirty="0"/>
              <a:t>数据结构的创始人</a:t>
            </a:r>
            <a:br>
              <a:rPr lang="en-US" altLang="zh-CN" dirty="0" smtClean="0"/>
            </a:br>
            <a:r>
              <a:rPr lang="en-US" altLang="zh-CN" sz="2800" dirty="0"/>
              <a:t>—Donald. E. Knuth</a:t>
            </a:r>
            <a:endParaRPr lang="zh-CN" altLang="en-US" dirty="0"/>
          </a:p>
        </p:txBody>
      </p:sp>
      <p:pic>
        <p:nvPicPr>
          <p:cNvPr id="2097157" name="图片占位符 19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t="81" b="81"/>
          <a:stretch>
            <a:fillRect/>
          </a:stretch>
        </p:blipFill>
        <p:spPr>
          <a:xfrm>
            <a:off x="5103811" y="1629194"/>
            <a:ext cx="3584045" cy="4231865"/>
          </a:xfrm>
        </p:spPr>
      </p:pic>
      <p:sp>
        <p:nvSpPr>
          <p:cNvPr id="1048718" name="文本占位符 16"/>
          <p:cNvSpPr>
            <a:spLocks noGrp="1"/>
          </p:cNvSpPr>
          <p:nvPr>
            <p:ph type="body" sz="half" idx="2"/>
          </p:nvPr>
        </p:nvSpPr>
        <p:spPr>
          <a:xfrm>
            <a:off x="336332" y="1887539"/>
            <a:ext cx="4443312" cy="3972983"/>
          </a:xfrm>
        </p:spPr>
        <p:txBody>
          <a:bodyPr>
            <a:noAutofit/>
          </a:bodyPr>
          <a:p>
            <a:pPr marL="11430" marR="62865" algn="just">
              <a:lnSpc>
                <a:spcPct val="101000"/>
              </a:lnSpc>
              <a:spcAft>
                <a:spcPts val="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193</a:t>
            </a:r>
            <a:r>
              <a:rPr lang="en-US" altLang="zh-CN" sz="1400" spc="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1400" spc="-2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年出生</a:t>
            </a:r>
            <a:r>
              <a:rPr lang="zh-CN" altLang="en-US" sz="1400" spc="-19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</a:t>
            </a:r>
            <a:r>
              <a:rPr lang="zh-CN" altLang="en-US" sz="1400" spc="-2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岁毕业于加州理工学院数学系，博士毕业后留校任教</a:t>
            </a:r>
            <a:r>
              <a:rPr lang="zh-CN" altLang="en-US" sz="1400" spc="-19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28</a:t>
            </a:r>
            <a:r>
              <a:rPr lang="zh-CN" altLang="en-US" sz="1400" spc="-2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岁任副教授</a:t>
            </a:r>
            <a:r>
              <a:rPr lang="zh-CN" altLang="en-US" sz="1400" spc="-19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 sz="1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</a:t>
            </a:r>
            <a:r>
              <a:rPr lang="zh-CN" altLang="en-US" sz="1400" spc="-2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岁时，加盟斯坦福大学计算机系，任教授。</a:t>
            </a:r>
            <a:r>
              <a:rPr lang="zh-CN" altLang="en-US" sz="1400" spc="-19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lang="en-US" altLang="zh-CN" sz="1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spc="-2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岁起，开始出版他的历史性经典巨著：</a:t>
            </a:r>
            <a:endParaRPr lang="en-US" altLang="zh-CN" sz="1400" spc="-23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430" marR="62865" algn="just">
              <a:lnSpc>
                <a:spcPct val="101000"/>
              </a:lnSpc>
              <a:spcAft>
                <a:spcPts val="0"/>
              </a:spcAft>
            </a:pPr>
            <a:r>
              <a:rPr lang="en-US" altLang="zh-CN" sz="1400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zh-CN" altLang="en-US" sz="1400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 sz="1400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r>
              <a:rPr lang="zh-CN" altLang="en-US" sz="1400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Compute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en-US" sz="1400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Programming</a:t>
            </a:r>
            <a:endParaRPr lang="en-US" altLang="zh-CN" sz="1400" i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430" marR="62865" algn="just">
              <a:lnSpc>
                <a:spcPct val="101000"/>
              </a:lnSpc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基本算法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       1968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年出版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430" marR="4445">
              <a:lnSpc>
                <a:spcPct val="101000"/>
              </a:lnSpc>
              <a:spcBef>
                <a:spcPts val="875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半数字化算法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1969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年出版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430" marR="4445">
              <a:lnSpc>
                <a:spcPct val="101000"/>
              </a:lnSpc>
              <a:spcBef>
                <a:spcPts val="875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排序与搜索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1973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年出版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430" marR="4445">
              <a:lnSpc>
                <a:spcPct val="101000"/>
              </a:lnSpc>
              <a:spcBef>
                <a:spcPts val="875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组合算法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年出版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871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>
              <a:spcAft>
                <a:spcPts val="0"/>
              </a:spcAft>
            </a:pPr>
            <a:fld id="{71B7BAC7-FE87-40F6-AA24-4F4685D1B022}" type="slidenum">
              <a:rPr lang="en-US" smtClean="0"/>
            </a:fld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100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01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02.xml><?xml version="1.0" encoding="utf-8"?>
<p:tagLst xmlns:p="http://schemas.openxmlformats.org/presentationml/2006/main">
  <p:tag name="KSO_WM_UNIT_TABLE_BEAUTIFY" val="smartTable{423bbd8c-a520-498f-b4c3-f996c1bf60b7}"/>
</p:tagLst>
</file>

<file path=ppt/tags/tag103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04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05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06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07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08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09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110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11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12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13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14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15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16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17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18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19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1"/>
  <p:tag name="KSO_WM_TEMPLATE_CATEGORY" val="special"/>
  <p:tag name="KSO_WM_TEMPLATE_INDEX" val="20163155"/>
  <p:tag name="KSO_WM_UNIT_INDEX" val="11"/>
</p:tagLst>
</file>

<file path=ppt/tags/tag120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21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22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23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24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25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26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27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28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29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130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31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32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33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34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35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136.xml><?xml version="1.0" encoding="utf-8"?>
<p:tagLst xmlns:p="http://schemas.openxmlformats.org/presentationml/2006/main">
  <p:tag name="KSO_DOCER_TEMPLATE_OPEN_ONCE_MARK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2"/>
  <p:tag name="KSO_WM_TEMPLATE_CATEGORY" val="special"/>
  <p:tag name="KSO_WM_TEMPLATE_INDEX" val="20163155"/>
  <p:tag name="KSO_WM_UNIT_INDEX" val="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4"/>
  <p:tag name="KSO_WM_TEMPLATE_CATEGORY" val="special"/>
  <p:tag name="KSO_WM_TEMPLATE_INDEX" val="20163155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5"/>
  <p:tag name="KSO_WM_TEMPLATE_CATEGORY" val="special"/>
  <p:tag name="KSO_WM_TEMPLATE_INDEX" val="20163155"/>
  <p:tag name="KSO_WM_UNIT_INDEX" val="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7"/>
  <p:tag name="KSO_WM_TEMPLATE_CATEGORY" val="special"/>
  <p:tag name="KSO_WM_TEMPLATE_INDEX" val="20163155"/>
  <p:tag name="KSO_WM_UNIT_INDEX" val="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0"/>
  <p:tag name="KSO_WM_TEMPLATE_CATEGORY" val="special"/>
  <p:tag name="KSO_WM_TEMPLATE_INDEX" val="20163155"/>
  <p:tag name="KSO_WM_UNIT_INDEX" val="1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3"/>
  <p:tag name="KSO_WM_TEMPLATE_CATEGORY" val="special"/>
  <p:tag name="KSO_WM_TEMPLATE_INDEX" val="20163155"/>
  <p:tag name="KSO_WM_UNIT_INDEX" val="1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0"/>
  <p:tag name="KSO_WM_TEMPLATE_CATEGORY" val="special"/>
  <p:tag name="KSO_WM_TEMPLATE_INDEX" val="20163155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3"/>
  <p:tag name="KSO_WM_TEMPLATE_CATEGORY" val="special"/>
  <p:tag name="KSO_WM_TEMPLATE_INDEX" val="20163155"/>
  <p:tag name="KSO_WM_UNIT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42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3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4.xml><?xml version="1.0" encoding="utf-8"?>
<p:tagLst xmlns:p="http://schemas.openxmlformats.org/presentationml/2006/main">
  <p:tag name="KSO_WM_TEMPLATE_CATEGORY" val="basetag"/>
  <p:tag name="KSO_WM_TEMPLATE_INDEX" val="20164241"/>
  <p:tag name="KSO_WM_TAG_VERSION" val="1.0"/>
  <p:tag name="KSO_WM_TEMPLATE_THUMBS_INDEX" val="1、6、7、8、11、18、19、21、22、23、28、30、31、32、34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7.xml><?xml version="1.0" encoding="utf-8"?>
<p:tagLst xmlns:p="http://schemas.openxmlformats.org/presentationml/2006/main">
  <p:tag name="KSO_WM_TEMPLATE_CATEGORY" val="custom"/>
  <p:tag name="KSO_WM_TEMPLATE_INDEX" val="20186841"/>
  <p:tag name="KSO_WM_TAG_VERSION" val="1.0"/>
  <p:tag name="KSO_WM_TEMPLATE_THUMBS_INDEX" val="1、6、10、16、19、20、23"/>
  <p:tag name="KSO_WM_BEAUTIFY_FLAG" val="#wm#"/>
</p:tagLst>
</file>

<file path=ppt/tags/tag48.xml><?xml version="1.0" encoding="utf-8"?>
<p:tagLst xmlns:p="http://schemas.openxmlformats.org/presentationml/2006/main">
  <p:tag name="KSO_WM_TEMPLATE_CATEGORY" val="custom"/>
  <p:tag name="KSO_WM_TEMPLATE_INDEX" val="20186841"/>
  <p:tag name="KSO_WM_UNIT_TYPE" val="a"/>
  <p:tag name="KSO_WM_UNIT_INDEX" val="1"/>
  <p:tag name="KSO_WM_UNIT_ID" val="custom20186841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红色欧美商务模板"/>
</p:tagLst>
</file>

<file path=ppt/tags/tag49.xml><?xml version="1.0" encoding="utf-8"?>
<p:tagLst xmlns:p="http://schemas.openxmlformats.org/presentationml/2006/main">
  <p:tag name="KSO_WM_TEMPLATE_CATEGORY" val="custom"/>
  <p:tag name="KSO_WM_TEMPLATE_INDEX" val="20186841"/>
  <p:tag name="KSO_WM_UNIT_TYPE" val="b"/>
  <p:tag name="KSO_WM_UNIT_INDEX" val="1"/>
  <p:tag name="KSO_WM_UNIT_ID" val="custom20186841_1*b*1"/>
  <p:tag name="KSO_WM_UNIT_LAYERLEVEL" val="1"/>
  <p:tag name="KSO_WM_UNIT_VALUE" val="1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50.xml><?xml version="1.0" encoding="utf-8"?>
<p:tagLst xmlns:p="http://schemas.openxmlformats.org/presentationml/2006/main">
  <p:tag name="KSO_WM_TEMPLATE_CATEGORY" val="custom"/>
  <p:tag name="KSO_WM_TEMPLATE_INDEX" val="20186841"/>
  <p:tag name="KSO_WM_TAG_VERSION" val="1.0"/>
  <p:tag name="KSO_WM_SLIDE_ID" val="custom20186841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6、10、16、19、20、23、"/>
  <p:tag name="KSO_WM_BEAUTIFY_FLAG" val="#wm#"/>
  <p:tag name="KSO_WM_SLIDE_SUBTYPE" val="pureTxt"/>
  <p:tag name="KSO_WM_SPECIAL_SOURCE" val="bdnull"/>
</p:tagLst>
</file>

<file path=ppt/tags/tag51.xml><?xml version="1.0" encoding="utf-8"?>
<p:tagLst xmlns:p="http://schemas.openxmlformats.org/presentationml/2006/main">
  <p:tag name="KSO_WM_TEMPLATE_CATEGORY" val="custom"/>
  <p:tag name="KSO_WM_TEMPLATE_INDEX" val="20186841"/>
  <p:tag name="KSO_WM_SPECIAL_SOURCE" val="bdnull"/>
</p:tagLst>
</file>

<file path=ppt/tags/tag52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53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54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55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56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57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58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59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60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61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62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63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64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65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66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67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68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69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70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71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72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73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74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75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76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77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  <p:tag name="KSO_WM_SPECIAL_SOURCE" val="bdnull"/>
</p:tagLst>
</file>

<file path=ppt/tags/tag79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80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81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82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83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84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85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86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87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88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89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90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91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92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93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94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95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96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97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98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ags/tag99.xml><?xml version="1.0" encoding="utf-8"?>
<p:tagLst xmlns:p="http://schemas.openxmlformats.org/presentationml/2006/main">
  <p:tag name="KSO_WM_TEMPLATE_CATEGORY" val="basetag"/>
  <p:tag name="KSO_WM_TEMPLATE_INDEX" val="20164241"/>
  <p:tag name="KSO_WM_SPECIAL_SOURCE" val="bdnull"/>
</p:tagLst>
</file>

<file path=ppt/theme/theme1.xml><?xml version="1.0" encoding="utf-8"?>
<a:theme xmlns:a="http://schemas.openxmlformats.org/drawingml/2006/main" name="basetag20163155_docer802382.通用教学课件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31">
      <a:dk1>
        <a:srgbClr val="000000"/>
      </a:dk1>
      <a:lt1>
        <a:srgbClr val="FFFFFF"/>
      </a:lt1>
      <a:dk2>
        <a:srgbClr val="990000"/>
      </a:dk2>
      <a:lt2>
        <a:srgbClr val="FFFFFF"/>
      </a:lt2>
      <a:accent1>
        <a:srgbClr val="990000"/>
      </a:accent1>
      <a:accent2>
        <a:srgbClr val="990000"/>
      </a:accent2>
      <a:accent3>
        <a:srgbClr val="990000"/>
      </a:accent3>
      <a:accent4>
        <a:srgbClr val="99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25yhflpb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31">
    <a:dk1>
      <a:srgbClr val="000000"/>
    </a:dk1>
    <a:lt1>
      <a:srgbClr val="FFFFFF"/>
    </a:lt1>
    <a:dk2>
      <a:srgbClr val="990000"/>
    </a:dk2>
    <a:lt2>
      <a:srgbClr val="FFFFFF"/>
    </a:lt2>
    <a:accent1>
      <a:srgbClr val="990000"/>
    </a:accent1>
    <a:accent2>
      <a:srgbClr val="990000"/>
    </a:accent2>
    <a:accent3>
      <a:srgbClr val="990000"/>
    </a:accent3>
    <a:accent4>
      <a:srgbClr val="990000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431">
    <a:dk1>
      <a:srgbClr val="000000"/>
    </a:dk1>
    <a:lt1>
      <a:srgbClr val="FFFFFF"/>
    </a:lt1>
    <a:dk2>
      <a:srgbClr val="990000"/>
    </a:dk2>
    <a:lt2>
      <a:srgbClr val="FFFFFF"/>
    </a:lt2>
    <a:accent1>
      <a:srgbClr val="990000"/>
    </a:accent1>
    <a:accent2>
      <a:srgbClr val="990000"/>
    </a:accent2>
    <a:accent3>
      <a:srgbClr val="990000"/>
    </a:accent3>
    <a:accent4>
      <a:srgbClr val="990000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431">
    <a:dk1>
      <a:srgbClr val="000000"/>
    </a:dk1>
    <a:lt1>
      <a:srgbClr val="FFFFFF"/>
    </a:lt1>
    <a:dk2>
      <a:srgbClr val="990000"/>
    </a:dk2>
    <a:lt2>
      <a:srgbClr val="FFFFFF"/>
    </a:lt2>
    <a:accent1>
      <a:srgbClr val="990000"/>
    </a:accent1>
    <a:accent2>
      <a:srgbClr val="990000"/>
    </a:accent2>
    <a:accent3>
      <a:srgbClr val="990000"/>
    </a:accent3>
    <a:accent4>
      <a:srgbClr val="990000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431">
    <a:dk1>
      <a:srgbClr val="000000"/>
    </a:dk1>
    <a:lt1>
      <a:srgbClr val="FFFFFF"/>
    </a:lt1>
    <a:dk2>
      <a:srgbClr val="990000"/>
    </a:dk2>
    <a:lt2>
      <a:srgbClr val="FFFFFF"/>
    </a:lt2>
    <a:accent1>
      <a:srgbClr val="990000"/>
    </a:accent1>
    <a:accent2>
      <a:srgbClr val="990000"/>
    </a:accent2>
    <a:accent3>
      <a:srgbClr val="990000"/>
    </a:accent3>
    <a:accent4>
      <a:srgbClr val="990000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13653</Words>
  <Application>WPS 演示</Application>
  <PresentationFormat/>
  <Paragraphs>1633</Paragraphs>
  <Slides>85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85</vt:i4>
      </vt:variant>
    </vt:vector>
  </HeadingPairs>
  <TitlesOfParts>
    <vt:vector size="118" baseType="lpstr">
      <vt:lpstr>Arial</vt:lpstr>
      <vt:lpstr>宋体</vt:lpstr>
      <vt:lpstr>Wingdings</vt:lpstr>
      <vt:lpstr>Microsoft YaHei UI</vt:lpstr>
      <vt:lpstr>微软雅黑</vt:lpstr>
      <vt:lpstr>Arial Unicode MS</vt:lpstr>
      <vt:lpstr>Calibri</vt:lpstr>
      <vt:lpstr>华文楷体</vt:lpstr>
      <vt:lpstr>Times New Roman</vt:lpstr>
      <vt:lpstr>仿宋_GB2312</vt:lpstr>
      <vt:lpstr>Microsoft JhengHei</vt:lpstr>
      <vt:lpstr>楷体_GB2312</vt:lpstr>
      <vt:lpstr>新宋体</vt:lpstr>
      <vt:lpstr>Times New Roman</vt:lpstr>
      <vt:lpstr>Microsoft YaHei UI Light</vt:lpstr>
      <vt:lpstr>Arial</vt:lpstr>
      <vt:lpstr>楷体</vt:lpstr>
      <vt:lpstr>黑体</vt:lpstr>
      <vt:lpstr>Tahoma</vt:lpstr>
      <vt:lpstr>仿宋</vt:lpstr>
      <vt:lpstr>MS Hei</vt:lpstr>
      <vt:lpstr>Symbol</vt:lpstr>
      <vt:lpstr>Microsoft Himalaya</vt:lpstr>
      <vt:lpstr>等线</vt:lpstr>
      <vt:lpstr>basetag20163155_docer802382.通用教学课件</vt:lpstr>
      <vt:lpstr>1_Office 主题​​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数 据 结 构</vt:lpstr>
      <vt:lpstr>PowerPoint 演示文稿</vt:lpstr>
      <vt:lpstr>课程安排</vt:lpstr>
      <vt:lpstr>学时分配</vt:lpstr>
      <vt:lpstr>联系方式</vt:lpstr>
      <vt:lpstr>绪论</vt:lpstr>
      <vt:lpstr>主要内容</vt:lpstr>
      <vt:lpstr>学习目标</vt:lpstr>
      <vt:lpstr>数据结构的创始人 —Donald. E. Knuth</vt:lpstr>
      <vt:lpstr>计算机程序的发展</vt:lpstr>
      <vt:lpstr>数据结构 研究内容（Cont.）</vt:lpstr>
      <vt:lpstr>数据结构 研究内容</vt:lpstr>
      <vt:lpstr>数据结构与计算学科</vt:lpstr>
      <vt:lpstr>数据结构定义</vt:lpstr>
      <vt:lpstr>基本概念和术语</vt:lpstr>
      <vt:lpstr>数据结构概念</vt:lpstr>
      <vt:lpstr>逻辑结构（Cont.）</vt:lpstr>
      <vt:lpstr>逻辑结构</vt:lpstr>
      <vt:lpstr>存储结构</vt:lpstr>
      <vt:lpstr>PowerPoint 演示文稿</vt:lpstr>
      <vt:lpstr>抽象数据类型  (ADTs: Abstract  Data Types)</vt:lpstr>
      <vt:lpstr>Example: ATD Complex</vt:lpstr>
      <vt:lpstr>算法及算法分析</vt:lpstr>
      <vt:lpstr>算法定义和特征</vt:lpstr>
      <vt:lpstr>算法描述-欧几里德算法</vt:lpstr>
      <vt:lpstr>提出问题：如何评价算法？</vt:lpstr>
      <vt:lpstr>方案一：占用尽量少的额外空间</vt:lpstr>
      <vt:lpstr>方案二：在最短时间内完成</vt:lpstr>
      <vt:lpstr>两个方案的区别</vt:lpstr>
      <vt:lpstr>结论</vt:lpstr>
      <vt:lpstr>影响程序性能评价的因素</vt:lpstr>
      <vt:lpstr>空间复杂性</vt:lpstr>
      <vt:lpstr>数据空间：变量所占空间</vt:lpstr>
      <vt:lpstr>程序空间分析</vt:lpstr>
      <vt:lpstr>空间复杂性分析例1:累加</vt:lpstr>
      <vt:lpstr>小结</vt:lpstr>
      <vt:lpstr>时间复杂度分析</vt:lpstr>
      <vt:lpstr>时空分析对比</vt:lpstr>
      <vt:lpstr>应该摒弃的指标</vt:lpstr>
      <vt:lpstr>应该采用的指标</vt:lpstr>
      <vt:lpstr>操作计数分析示例：多项式求值</vt:lpstr>
      <vt:lpstr>多项式求值优化</vt:lpstr>
      <vt:lpstr>执行步数</vt:lpstr>
      <vt:lpstr>执行步数分析示例1：一般程序</vt:lpstr>
      <vt:lpstr>函数Sum的执行步数</vt:lpstr>
      <vt:lpstr>执行步数分析示例2：递归程序</vt:lpstr>
      <vt:lpstr>函数Rsum的执行步数</vt:lpstr>
      <vt:lpstr>矩阵转置函数的执行步数</vt:lpstr>
      <vt:lpstr>时间复杂度分析</vt:lpstr>
      <vt:lpstr>问题提出</vt:lpstr>
      <vt:lpstr>复杂度的渐进性质</vt:lpstr>
      <vt:lpstr>大写Ο符号 Big-Oh</vt:lpstr>
      <vt:lpstr>常用做g的简单函数</vt:lpstr>
      <vt:lpstr>大O符号例子(1)</vt:lpstr>
      <vt:lpstr>大O符号例子（2）</vt:lpstr>
      <vt:lpstr>大O符号例子（3）</vt:lpstr>
      <vt:lpstr>大O符号例子（4）</vt:lpstr>
      <vt:lpstr>错误界限</vt:lpstr>
      <vt:lpstr>多项式的阶</vt:lpstr>
      <vt:lpstr>大O原理图示</vt:lpstr>
      <vt:lpstr>小结</vt:lpstr>
      <vt:lpstr>Ω符号(Big-Omega)</vt:lpstr>
      <vt:lpstr>Ω符号例子（1）</vt:lpstr>
      <vt:lpstr>Ω符号例子（2）</vt:lpstr>
      <vt:lpstr>关于Ω的多项式定理</vt:lpstr>
      <vt:lpstr>Ω原理图示</vt:lpstr>
      <vt:lpstr>Θ符号(Big-Theta)</vt:lpstr>
      <vt:lpstr>Θ符号例子</vt:lpstr>
      <vt:lpstr>关于Θ的多项式定理</vt:lpstr>
      <vt:lpstr>小写o符号(little-Oh)</vt:lpstr>
      <vt:lpstr>算法分析</vt:lpstr>
      <vt:lpstr>算法分析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性能测量方法</vt:lpstr>
      <vt:lpstr>实际复杂性</vt:lpstr>
      <vt:lpstr>各种函数的渐进变化表</vt:lpstr>
      <vt:lpstr>各种函数的渐进曲线图</vt:lpstr>
      <vt:lpstr>实际性能测量</vt:lpstr>
      <vt:lpstr>缓存对算法性能的影响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据 结 构</dc:title>
  <dc:creator>maggie</dc:creator>
  <cp:lastModifiedBy>刘明铭</cp:lastModifiedBy>
  <cp:revision>6</cp:revision>
  <dcterms:created xsi:type="dcterms:W3CDTF">2021-09-06T08:22:00Z</dcterms:created>
  <dcterms:modified xsi:type="dcterms:W3CDTF">2022-02-15T04:06:58Z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CategoryTags">
    <vt:lpwstr/>
  </property>
  <property fmtid="{D5CDD505-2E9C-101B-9397-08002B2CF9AE}" pid="8" name="Applications">
    <vt:lpwstr/>
  </property>
  <property fmtid="{D5CDD505-2E9C-101B-9397-08002B2CF9AE}" pid="9" name="CampaignTags">
    <vt:lpwstr/>
  </property>
  <property fmtid="{D5CDD505-2E9C-101B-9397-08002B2CF9AE}" pid="10" name="ScenarioTags">
    <vt:lpwstr/>
  </property>
  <property fmtid="{D5CDD505-2E9C-101B-9397-08002B2CF9AE}" pid="11" name="KSOProductBuildVer">
    <vt:lpwstr>2052-11.1.0.9513</vt:lpwstr>
  </property>
  <property fmtid="{D5CDD505-2E9C-101B-9397-08002B2CF9AE}" pid="12" name="ICV">
    <vt:lpwstr>1feaa4be5be24f859ed2d52df79f458b</vt:lpwstr>
  </property>
</Properties>
</file>